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80" r:id="rId3"/>
    <p:sldId id="281" r:id="rId4"/>
    <p:sldId id="283" r:id="rId5"/>
    <p:sldId id="284" r:id="rId6"/>
    <p:sldId id="287" r:id="rId7"/>
    <p:sldId id="286" r:id="rId8"/>
    <p:sldId id="288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Темный стиль 1 -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8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Овал 8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6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6FDEC57-7DC5-408E-8A6D-B15AC5EF6031}" type="datetimeFigureOut">
              <a:rPr lang="ru-RU"/>
              <a:pPr>
                <a:defRPr/>
              </a:pPr>
              <a:t>06.11.2019</a:t>
            </a:fld>
            <a:endParaRPr lang="ru-RU"/>
          </a:p>
        </p:txBody>
      </p:sp>
      <p:sp>
        <p:nvSpPr>
          <p:cNvPr id="7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D442FDD-98A8-4593-A2C4-5395F49652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C218E-C52A-459B-B5C8-246CC0497451}" type="datetimeFigureOut">
              <a:rPr lang="ru-RU"/>
              <a:pPr>
                <a:defRPr/>
              </a:pPr>
              <a:t>06.11.2019</a:t>
            </a:fld>
            <a:endParaRPr lang="ru-RU"/>
          </a:p>
        </p:txBody>
      </p:sp>
      <p:sp>
        <p:nvSpPr>
          <p:cNvPr id="5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891E7-01F7-4195-B073-3DA11781828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499A3-E3C9-459C-B921-69E9133287E9}" type="datetimeFigureOut">
              <a:rPr lang="ru-RU"/>
              <a:pPr>
                <a:defRPr/>
              </a:pPr>
              <a:t>06.11.2019</a:t>
            </a:fld>
            <a:endParaRPr lang="ru-RU"/>
          </a:p>
        </p:txBody>
      </p:sp>
      <p:sp>
        <p:nvSpPr>
          <p:cNvPr id="3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596A3-26E6-4FC2-8DEB-AD12A070FD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435100" y="1447800"/>
            <a:ext cx="7499350" cy="48006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3FE22-7B8C-4685-A8FF-CD776534565F}" type="datetimeFigureOut">
              <a:rPr lang="ru-RU"/>
              <a:pPr>
                <a:defRPr/>
              </a:pPr>
              <a:t>06.11.2019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A12CB-812B-4EC4-B5B8-E97662DBE13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DB984-6AEE-424E-8B0A-5E6F18F90382}" type="datetimeFigureOut">
              <a:rPr lang="ru-RU"/>
              <a:pPr>
                <a:defRPr/>
              </a:pPr>
              <a:t>06.11.2019</a:t>
            </a:fld>
            <a:endParaRPr lang="ru-RU"/>
          </a:p>
        </p:txBody>
      </p:sp>
      <p:sp>
        <p:nvSpPr>
          <p:cNvPr id="5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19C31-D7B9-4E28-81AD-EF5B8E597DF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6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9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Овал 8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B61848D-2F8F-440B-92C2-7429A1D4EFDA}" type="datetimeFigureOut">
              <a:rPr lang="ru-RU"/>
              <a:pPr>
                <a:defRPr/>
              </a:pPr>
              <a:t>06.11.2019</a:t>
            </a:fld>
            <a:endParaRPr 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9BC994C-B06E-413F-8640-CB3C47FD37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BAA84-EA32-4473-9A36-54575C36EB02}" type="datetimeFigureOut">
              <a:rPr lang="ru-RU"/>
              <a:pPr>
                <a:defRPr/>
              </a:pPr>
              <a:t>06.11.2019</a:t>
            </a:fld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6AA18-46C7-4477-8FE8-B133C1603C6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08C8B04-9943-4631-B461-6836C0F7AC9A}" type="datetimeFigureOut">
              <a:rPr lang="ru-RU"/>
              <a:pPr>
                <a:defRPr/>
              </a:pPr>
              <a:t>06.11.2019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5B88BFB-79AD-443B-A212-EFF5BA6BA0D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7FB98-1571-4A2D-9716-5959146CD0DD}" type="datetimeFigureOut">
              <a:rPr lang="ru-RU"/>
              <a:pPr>
                <a:defRPr/>
              </a:pPr>
              <a:t>06.11.2019</a:t>
            </a:fld>
            <a:endParaRPr lang="ru-RU"/>
          </a:p>
        </p:txBody>
      </p:sp>
      <p:sp>
        <p:nvSpPr>
          <p:cNvPr id="4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EA68D-5112-4AF9-90F7-C5126C9B75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4ADD7A0-0470-4D39-82D9-409ED33F23B3}" type="datetimeFigureOut">
              <a:rPr lang="ru-RU"/>
              <a:pPr>
                <a:defRPr/>
              </a:pPr>
              <a:t>06.11.2019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506C5A6-D387-48CA-ADD7-D1CA53C879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Блок-схема: процесс 8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Блок-схема: процесс 9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61CA077-BE20-43AE-88C4-CA47EA3B2FA2}" type="datetimeFigureOut">
              <a:rPr lang="ru-RU"/>
              <a:pPr>
                <a:defRPr/>
              </a:pPr>
              <a:t>06.11.2019</a:t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354F242-2BA3-42B9-9E23-97A8A019CE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18F27-09C8-46CD-AC73-257E8A422254}" type="datetimeFigureOut">
              <a:rPr lang="ru-RU"/>
              <a:pPr>
                <a:defRPr/>
              </a:pPr>
              <a:t>06.11.2019</a:t>
            </a:fld>
            <a:endParaRPr lang="ru-RU"/>
          </a:p>
        </p:txBody>
      </p:sp>
      <p:sp>
        <p:nvSpPr>
          <p:cNvPr id="5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82421-4824-4338-8506-85ADB0A1C54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33" name="Текст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DF710B7C-3F51-4C00-8FE1-50BD48CA494F}" type="datetimeFigureOut">
              <a:rPr lang="ru-RU"/>
              <a:pPr>
                <a:defRPr/>
              </a:pPr>
              <a:t>06.11.2019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DA7BE6AE-CD39-4D88-9D3B-010C40AA4F1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22" r:id="rId2"/>
    <p:sldLayoutId id="2147483830" r:id="rId3"/>
    <p:sldLayoutId id="2147483823" r:id="rId4"/>
    <p:sldLayoutId id="2147483831" r:id="rId5"/>
    <p:sldLayoutId id="2147483824" r:id="rId6"/>
    <p:sldLayoutId id="2147483832" r:id="rId7"/>
    <p:sldLayoutId id="2147483833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F5A6A7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F5A6A7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F5A6A7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F5A6A7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F5A6A7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F5A6A7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F5A6A7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F5A6A7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F5A6A7"/>
          </a:solidFill>
          <a:latin typeface="Corbel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E07B7C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00FFF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1925" y="1071563"/>
            <a:ext cx="7407275" cy="2357437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7200" b="1" dirty="0" smtClean="0">
                <a:solidFill>
                  <a:schemeClr val="tx2">
                    <a:lumMod val="50000"/>
                  </a:schemeClr>
                </a:solidFill>
                <a:cs typeface="Vijaya" pitchFamily="34" charset="0"/>
              </a:rPr>
              <a:t>Читательская</a:t>
            </a:r>
            <a:br>
              <a:rPr lang="ru-RU" sz="7200" b="1" dirty="0" smtClean="0">
                <a:solidFill>
                  <a:schemeClr val="tx2">
                    <a:lumMod val="50000"/>
                  </a:schemeClr>
                </a:solidFill>
                <a:cs typeface="Vijaya" pitchFamily="34" charset="0"/>
              </a:rPr>
            </a:br>
            <a:r>
              <a:rPr lang="ru-RU" sz="7200" b="1" dirty="0" smtClean="0">
                <a:solidFill>
                  <a:schemeClr val="tx2">
                    <a:lumMod val="50000"/>
                  </a:schemeClr>
                </a:solidFill>
                <a:cs typeface="Vijaya" pitchFamily="34" charset="0"/>
              </a:rPr>
              <a:t> грамотность</a:t>
            </a:r>
            <a:endParaRPr lang="ru-RU" sz="7200" b="1" dirty="0">
              <a:solidFill>
                <a:schemeClr val="tx2">
                  <a:lumMod val="50000"/>
                </a:schemeClr>
              </a:solidFill>
              <a:cs typeface="Vijaya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1925" y="4214813"/>
            <a:ext cx="7407275" cy="17145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dirty="0" smtClean="0">
              <a:solidFill>
                <a:schemeClr val="accent1">
                  <a:lumMod val="75000"/>
                </a:schemeClr>
              </a:solidFill>
              <a:latin typeface="Bookman Old Style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48688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35% </a:t>
            </a:r>
            <a:r>
              <a:rPr lang="ru-RU" b="1" dirty="0" smtClean="0">
                <a:solidFill>
                  <a:schemeClr val="tx2">
                    <a:lumMod val="10000"/>
                  </a:schemeClr>
                </a:solidFill>
                <a:cs typeface="Times New Roman" pitchFamily="18" charset="0"/>
              </a:rPr>
              <a:t>населения - никогда не читают</a:t>
            </a:r>
            <a:br>
              <a:rPr lang="ru-RU" b="1" dirty="0" smtClean="0">
                <a:solidFill>
                  <a:schemeClr val="tx2">
                    <a:lumMod val="10000"/>
                  </a:schemeClr>
                </a:solidFill>
                <a:cs typeface="Times New Roman" pitchFamily="18" charset="0"/>
              </a:rPr>
            </a:br>
            <a:r>
              <a:rPr lang="ru-RU" b="1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43%- </a:t>
            </a:r>
            <a:r>
              <a:rPr lang="ru-RU" b="1" dirty="0" smtClean="0">
                <a:solidFill>
                  <a:schemeClr val="tx2">
                    <a:lumMod val="10000"/>
                  </a:schemeClr>
                </a:solidFill>
                <a:cs typeface="Times New Roman" pitchFamily="18" charset="0"/>
              </a:rPr>
              <a:t>от случая к случаю</a:t>
            </a:r>
            <a:r>
              <a:rPr lang="ru-RU" b="1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22%- </a:t>
            </a:r>
            <a:r>
              <a:rPr lang="ru-RU" b="1" dirty="0" smtClean="0">
                <a:solidFill>
                  <a:schemeClr val="tx2">
                    <a:lumMod val="10000"/>
                  </a:schemeClr>
                </a:solidFill>
                <a:cs typeface="Times New Roman" pitchFamily="18" charset="0"/>
              </a:rPr>
              <a:t>читают каждый день</a:t>
            </a:r>
            <a:endParaRPr lang="ru-RU" b="1" dirty="0">
              <a:solidFill>
                <a:schemeClr val="tx2">
                  <a:lumMod val="10000"/>
                </a:schemeClr>
              </a:solidFill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3689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altLang="ru-RU" sz="4400" b="1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Международные исследования  грамотности чтения </a:t>
            </a:r>
            <a:br>
              <a:rPr lang="ru-RU" altLang="ru-RU" sz="4400" b="1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ru-RU" sz="4400" b="1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PIRLS</a:t>
            </a:r>
            <a:r>
              <a:rPr lang="ru-RU" altLang="ru-RU" sz="4400" b="1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(начальная школа) и </a:t>
            </a:r>
            <a:br>
              <a:rPr lang="ru-RU" altLang="ru-RU" sz="4400" b="1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ru-RU" sz="4400" b="1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PISA (</a:t>
            </a:r>
            <a:r>
              <a:rPr lang="ru-RU" altLang="ru-RU" sz="4400" b="1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основная школа)</a:t>
            </a:r>
            <a:endParaRPr lang="ru-RU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accent2"/>
                </a:solidFill>
                <a:effectLst/>
              </a:rPr>
              <a:t>КИМы в</a:t>
            </a:r>
            <a:r>
              <a:rPr lang="ru-RU" smtClean="0">
                <a:effectLst/>
              </a:rPr>
              <a:t> </a:t>
            </a:r>
            <a:r>
              <a:rPr lang="ru-RU" smtClean="0">
                <a:solidFill>
                  <a:schemeClr val="accent2"/>
                </a:solidFill>
                <a:effectLst/>
              </a:rPr>
              <a:t>9 классе</a:t>
            </a:r>
          </a:p>
        </p:txBody>
      </p:sp>
      <p:sp>
        <p:nvSpPr>
          <p:cNvPr id="1638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ja-JP" smtClean="0">
                <a:solidFill>
                  <a:srgbClr val="0C0900"/>
                </a:solidFill>
                <a:latin typeface="Times New Roman" pitchFamily="18" charset="0"/>
                <a:cs typeface="HGｺﾞｼｯｸE"/>
              </a:rPr>
              <a:t>в экзаменационные работы по географии, физике, биологии, истории, обществознанию </a:t>
            </a:r>
          </a:p>
          <a:p>
            <a:pPr>
              <a:buFont typeface="Wingdings 2" pitchFamily="18" charset="2"/>
              <a:buNone/>
            </a:pPr>
            <a:r>
              <a:rPr lang="ru-RU" altLang="ja-JP" b="1" smtClean="0">
                <a:solidFill>
                  <a:srgbClr val="0C0900"/>
                </a:solidFill>
                <a:latin typeface="Times New Roman" pitchFamily="18" charset="0"/>
                <a:cs typeface="HGｺﾞｼｯｸE"/>
              </a:rPr>
              <a:t>включены задания, предусматривающие работу с различными текстами.</a:t>
            </a:r>
            <a:endParaRPr lang="ru-RU" b="1" smtClean="0">
              <a:solidFill>
                <a:srgbClr val="0C09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ru-RU" smtClean="0">
              <a:effectLst/>
            </a:endParaRPr>
          </a:p>
        </p:txBody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3600" b="1" smtClean="0">
                <a:solidFill>
                  <a:srgbClr val="0C0900"/>
                </a:solidFill>
                <a:latin typeface="Times New Roman" pitchFamily="18" charset="0"/>
              </a:rPr>
              <a:t>Одна из основных задач учителя, педагога ВД, ДО, классного руководителя – </a:t>
            </a:r>
            <a:r>
              <a:rPr lang="ru-RU" sz="3600" b="1" u="sng" smtClean="0">
                <a:solidFill>
                  <a:srgbClr val="0C0900"/>
                </a:solidFill>
                <a:latin typeface="Times New Roman" pitchFamily="18" charset="0"/>
              </a:rPr>
              <a:t>формирование у учащихся социально-необходимого уровня читательской компетентности</a:t>
            </a:r>
            <a:r>
              <a:rPr lang="ru-RU" sz="3600" u="sng" smtClean="0">
                <a:solidFill>
                  <a:srgbClr val="0C0900"/>
                </a:solidFill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9" name="Rectangle 19"/>
          <p:cNvSpPr>
            <a:spLocks noChangeArrowheads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2700" b="1" smtClean="0">
                <a:solidFill>
                  <a:srgbClr val="0C0900"/>
                </a:solidFill>
                <a:effectLst/>
                <a:latin typeface="Times New Roman" pitchFamily="18" charset="0"/>
              </a:rPr>
              <a:t>Предложения </a:t>
            </a:r>
            <a:r>
              <a:rPr lang="ru-RU" sz="2700" smtClean="0">
                <a:solidFill>
                  <a:srgbClr val="0C0900"/>
                </a:solidFill>
                <a:effectLst/>
                <a:latin typeface="Times New Roman" pitchFamily="18" charset="0"/>
              </a:rPr>
              <a:t> к деятельности в направлении развития читательской грамотности в классе, в школе</a:t>
            </a:r>
            <a:r>
              <a:rPr lang="ru-RU" sz="3900" smtClean="0">
                <a:effectLst/>
              </a:rPr>
              <a:t> </a:t>
            </a:r>
          </a:p>
        </p:txBody>
      </p:sp>
      <p:graphicFrame>
        <p:nvGraphicFramePr>
          <p:cNvPr id="25618" name="Group 18"/>
          <p:cNvGraphicFramePr>
            <a:graphicFrameLocks noGrp="1"/>
          </p:cNvGraphicFramePr>
          <p:nvPr>
            <p:ph idx="1"/>
          </p:nvPr>
        </p:nvGraphicFramePr>
        <p:xfrm>
          <a:off x="1187450" y="1916113"/>
          <a:ext cx="7494588" cy="3827462"/>
        </p:xfrm>
        <a:graphic>
          <a:graphicData uri="http://schemas.openxmlformats.org/drawingml/2006/table">
            <a:tbl>
              <a:tblPr/>
              <a:tblGrid>
                <a:gridCol w="3748088"/>
                <a:gridCol w="3746500"/>
              </a:tblGrid>
              <a:tr h="1274763"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C0900"/>
                          </a:solidFill>
                          <a:effectLst/>
                          <a:latin typeface="Times New Roman" pitchFamily="18" charset="0"/>
                        </a:rPr>
                        <a:t>Классный руководитель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7938"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C0900"/>
                          </a:solidFill>
                          <a:effectLst/>
                          <a:latin typeface="Times New Roman" pitchFamily="18" charset="0"/>
                        </a:rPr>
                        <a:t>Учитель-предметник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4763"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C0900"/>
                          </a:solidFill>
                          <a:effectLst/>
                          <a:latin typeface="Times New Roman" pitchFamily="18" charset="0"/>
                        </a:rPr>
                        <a:t>Педагог ВД, ДО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100" b="1" smtClean="0">
                <a:solidFill>
                  <a:srgbClr val="0C0900"/>
                </a:solidFill>
                <a:effectLst/>
                <a:latin typeface="Times New Roman" pitchFamily="18" charset="0"/>
              </a:rPr>
              <a:t>Проект решения </a:t>
            </a:r>
            <a:br>
              <a:rPr lang="ru-RU" sz="3100" b="1" smtClean="0">
                <a:solidFill>
                  <a:srgbClr val="0C0900"/>
                </a:solidFill>
                <a:effectLst/>
                <a:latin typeface="Times New Roman" pitchFamily="18" charset="0"/>
              </a:rPr>
            </a:br>
            <a:r>
              <a:rPr lang="ru-RU" sz="3100" b="1" smtClean="0">
                <a:solidFill>
                  <a:srgbClr val="0C0900"/>
                </a:solidFill>
                <a:effectLst/>
                <a:latin typeface="Times New Roman" pitchFamily="18" charset="0"/>
              </a:rPr>
              <a:t>педагогического совета:</a:t>
            </a:r>
            <a:br>
              <a:rPr lang="ru-RU" sz="3100" b="1" smtClean="0">
                <a:solidFill>
                  <a:srgbClr val="0C0900"/>
                </a:solidFill>
                <a:effectLst/>
                <a:latin typeface="Times New Roman" pitchFamily="18" charset="0"/>
              </a:rPr>
            </a:br>
            <a:endParaRPr lang="ru-RU" sz="3100" b="1" smtClean="0">
              <a:solidFill>
                <a:srgbClr val="0C09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9458" name="Rectangle 3"/>
          <p:cNvSpPr>
            <a:spLocks noGrp="1"/>
          </p:cNvSpPr>
          <p:nvPr>
            <p:ph type="body" idx="1"/>
          </p:nvPr>
        </p:nvSpPr>
        <p:spPr>
          <a:xfrm>
            <a:off x="971550" y="1447800"/>
            <a:ext cx="7962900" cy="4800600"/>
          </a:xfrm>
        </p:spPr>
        <p:txBody>
          <a:bodyPr/>
          <a:lstStyle/>
          <a:p>
            <a:r>
              <a:rPr lang="ru-RU" smtClean="0">
                <a:solidFill>
                  <a:srgbClr val="0C0900"/>
                </a:solidFill>
                <a:latin typeface="Times New Roman" pitchFamily="18" charset="0"/>
              </a:rPr>
              <a:t>Всем педагогам включить в ИОП вопрос по формированию читательской грамотности уч-ся.</a:t>
            </a:r>
          </a:p>
          <a:p>
            <a:r>
              <a:rPr lang="ru-RU" smtClean="0">
                <a:solidFill>
                  <a:srgbClr val="0C0900"/>
                </a:solidFill>
                <a:latin typeface="Times New Roman" pitchFamily="18" charset="0"/>
              </a:rPr>
              <a:t>Классным руководителям….</a:t>
            </a:r>
          </a:p>
          <a:p>
            <a:r>
              <a:rPr lang="ru-RU" smtClean="0">
                <a:solidFill>
                  <a:srgbClr val="0C0900"/>
                </a:solidFill>
                <a:latin typeface="Times New Roman" pitchFamily="18" charset="0"/>
              </a:rPr>
              <a:t>Педагогам ВД, ДО…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ru-RU" smtClean="0">
              <a:effectLst/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>
                <a:solidFill>
                  <a:srgbClr val="0C0900"/>
                </a:solidFill>
                <a:latin typeface="Times New Roman" pitchFamily="18" charset="0"/>
              </a:rPr>
              <a:t>Провести открытые уроки, мастер-классы, занятия ВД и ДО, иллюстрирующие эффективные приемы и методы формирования ЧГ уч-ся </a:t>
            </a:r>
            <a:r>
              <a:rPr lang="ru-RU" b="1" i="1" smtClean="0">
                <a:solidFill>
                  <a:srgbClr val="0C0900"/>
                </a:solidFill>
                <a:latin typeface="Times New Roman" pitchFamily="18" charset="0"/>
              </a:rPr>
              <a:t>(январь)</a:t>
            </a:r>
          </a:p>
          <a:p>
            <a:r>
              <a:rPr lang="ru-RU" smtClean="0">
                <a:solidFill>
                  <a:srgbClr val="0C0900"/>
                </a:solidFill>
                <a:latin typeface="Times New Roman" pitchFamily="18" charset="0"/>
              </a:rPr>
              <a:t>Обобщить опыт работы учителей, педагогов ВД, ДО  по данному вопросу на Методическом дне </a:t>
            </a:r>
            <a:r>
              <a:rPr lang="ru-RU" b="1" i="1" smtClean="0">
                <a:solidFill>
                  <a:srgbClr val="0C0900"/>
                </a:solidFill>
                <a:latin typeface="Times New Roman" pitchFamily="18" charset="0"/>
              </a:rPr>
              <a:t>(февраль)</a:t>
            </a:r>
          </a:p>
          <a:p>
            <a:endParaRPr lang="ru-RU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Другая 5">
      <a:dk1>
        <a:srgbClr val="FED46B"/>
      </a:dk1>
      <a:lt1>
        <a:srgbClr val="FFFFFF"/>
      </a:lt1>
      <a:dk2>
        <a:srgbClr val="ECAFB0"/>
      </a:dk2>
      <a:lt2>
        <a:srgbClr val="FDB911"/>
      </a:lt2>
      <a:accent1>
        <a:srgbClr val="BF654C"/>
      </a:accent1>
      <a:accent2>
        <a:srgbClr val="FF0000"/>
      </a:accent2>
      <a:accent3>
        <a:srgbClr val="E07B7C"/>
      </a:accent3>
      <a:accent4>
        <a:srgbClr val="00FFFF"/>
      </a:accent4>
      <a:accent5>
        <a:srgbClr val="CC66FF"/>
      </a:accent5>
      <a:accent6>
        <a:srgbClr val="FFFF00"/>
      </a:accent6>
      <a:hlink>
        <a:srgbClr val="66FF33"/>
      </a:hlink>
      <a:folHlink>
        <a:srgbClr val="FF5050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218</TotalTime>
  <Words>133</Words>
  <Application>Microsoft Office PowerPoint</Application>
  <PresentationFormat>Экран (4:3)</PresentationFormat>
  <Paragraphs>17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Шаблон оформления</vt:lpstr>
      </vt:variant>
      <vt:variant>
        <vt:i4>6</vt:i4>
      </vt:variant>
      <vt:variant>
        <vt:lpstr>Заголовки слайдов</vt:lpstr>
      </vt:variant>
      <vt:variant>
        <vt:i4>8</vt:i4>
      </vt:variant>
    </vt:vector>
  </HeadingPairs>
  <TitlesOfParts>
    <vt:vector size="24" baseType="lpstr">
      <vt:lpstr>Arial</vt:lpstr>
      <vt:lpstr>Corbel</vt:lpstr>
      <vt:lpstr>Wingdings 2</vt:lpstr>
      <vt:lpstr>Verdana</vt:lpstr>
      <vt:lpstr>Calibri</vt:lpstr>
      <vt:lpstr>Gill Sans MT</vt:lpstr>
      <vt:lpstr>Vijaya</vt:lpstr>
      <vt:lpstr>Bookman Old Style</vt:lpstr>
      <vt:lpstr>Times New Roman</vt:lpstr>
      <vt:lpstr>HGｺﾞｼｯｸE</vt:lpstr>
      <vt:lpstr>Солнцестояние</vt:lpstr>
      <vt:lpstr>Солнцестояние</vt:lpstr>
      <vt:lpstr>Солнцестояние</vt:lpstr>
      <vt:lpstr>Солнцестояние</vt:lpstr>
      <vt:lpstr>Солнцестояние</vt:lpstr>
      <vt:lpstr>Солнцестояние</vt:lpstr>
      <vt:lpstr>Читательская  грамотность</vt:lpstr>
      <vt:lpstr>35% населения - никогда не читают 43%- от случая к случаю 22%- читают каждый день</vt:lpstr>
      <vt:lpstr>Международные исследования  грамотности чтения  PIRLS (начальная школа) и  PISA (основная школа)</vt:lpstr>
      <vt:lpstr>КИМы в 9 классе</vt:lpstr>
      <vt:lpstr>Слайд 5</vt:lpstr>
      <vt:lpstr>Предложения  к деятельности в направлении развития читательской грамотности в классе, в школе </vt:lpstr>
      <vt:lpstr>Проект решения  педагогического совета: </vt:lpstr>
      <vt:lpstr>Слайд 8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 с  информацией  и  формирование  предметных  и  метапредметных  компетенций  младших  школьников.</dc:title>
  <dc:creator>BEST</dc:creator>
  <cp:lastModifiedBy>1</cp:lastModifiedBy>
  <cp:revision>27</cp:revision>
  <dcterms:created xsi:type="dcterms:W3CDTF">2016-02-13T10:38:20Z</dcterms:created>
  <dcterms:modified xsi:type="dcterms:W3CDTF">2019-11-06T13:44:41Z</dcterms:modified>
</cp:coreProperties>
</file>