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9" r:id="rId5"/>
    <p:sldId id="274" r:id="rId6"/>
    <p:sldId id="288" r:id="rId7"/>
    <p:sldId id="275" r:id="rId8"/>
    <p:sldId id="276" r:id="rId9"/>
    <p:sldId id="260" r:id="rId10"/>
    <p:sldId id="285" r:id="rId11"/>
    <p:sldId id="279" r:id="rId12"/>
    <p:sldId id="287" r:id="rId13"/>
    <p:sldId id="280" r:id="rId14"/>
    <p:sldId id="281" r:id="rId15"/>
    <p:sldId id="286" r:id="rId16"/>
    <p:sldId id="283" r:id="rId17"/>
    <p:sldId id="289" r:id="rId18"/>
    <p:sldId id="290" r:id="rId19"/>
    <p:sldId id="291" r:id="rId20"/>
    <p:sldId id="292" r:id="rId2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646E7-E9B4-4A11-84F6-287BE52EFE45}" type="datetimeFigureOut">
              <a:rPr lang="ru-RU"/>
              <a:pPr>
                <a:defRPr/>
              </a:pPr>
              <a:t>17.02.2021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A4E0FA-F3C1-4D8C-B747-4A1ED307CB7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A1B93-DC2B-494D-B135-A9ADE333DA11}" type="datetimeFigureOut">
              <a:rPr lang="ru-RU"/>
              <a:pPr>
                <a:defRPr/>
              </a:pPr>
              <a:t>17.02.2021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8103A3-2070-4A20-9BA4-C21867A5B92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2C83F-86F2-4D45-9291-70C34DDCA94C}" type="datetimeFigureOut">
              <a:rPr lang="ru-RU"/>
              <a:pPr>
                <a:defRPr/>
              </a:pPr>
              <a:t>17.02.2021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9BCF0-E7BE-4058-80EA-C2D7FEE2B25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CB589-7D35-4766-9425-01D3772CA40D}" type="datetimeFigureOut">
              <a:rPr lang="ru-RU"/>
              <a:pPr>
                <a:defRPr/>
              </a:pPr>
              <a:t>17.02.2021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29231-D98B-4A19-8474-ED52CD6F361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1B47B6-F0BD-4BDD-AD8E-8F55278DBFC1}" type="datetimeFigureOut">
              <a:rPr lang="ru-RU"/>
              <a:pPr>
                <a:defRPr/>
              </a:pPr>
              <a:t>17.02.2021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364BF-EA88-447B-9B4A-0DD6FD8A90F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8717D-82F9-431E-BAF0-86261CD03ABD}" type="datetimeFigureOut">
              <a:rPr lang="ru-RU"/>
              <a:pPr>
                <a:defRPr/>
              </a:pPr>
              <a:t>17.02.2021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C08C0-50B1-49A4-8478-5B5BE777FF4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467A1A-4D2B-4FC9-A20D-4036CAAF8298}" type="datetimeFigureOut">
              <a:rPr lang="ru-RU"/>
              <a:pPr>
                <a:defRPr/>
              </a:pPr>
              <a:t>17.02.2021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CBDE4-7F31-4D57-A98D-09E2763170D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8F622D-06FC-4512-A1CE-ED4C66C83779}" type="datetimeFigureOut">
              <a:rPr lang="ru-RU"/>
              <a:pPr>
                <a:defRPr/>
              </a:pPr>
              <a:t>17.02.2021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8CBB5-D620-4254-943E-D2D808CDF13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5C1395-4C5A-4C2B-94A1-B8A38AA58899}" type="datetimeFigureOut">
              <a:rPr lang="ru-RU"/>
              <a:pPr>
                <a:defRPr/>
              </a:pPr>
              <a:t>17.02.2021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77611-500B-4739-B666-4D2721361C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01A17D-4270-4FCD-98B4-10D73D04B932}" type="datetimeFigureOut">
              <a:rPr lang="ru-RU"/>
              <a:pPr>
                <a:defRPr/>
              </a:pPr>
              <a:t>17.02.2021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B5CD35-4A86-48C1-B417-632B2900B9A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6A5283-89BC-44E7-AA34-B94BE33FAEA8}" type="datetimeFigureOut">
              <a:rPr lang="ru-RU"/>
              <a:pPr>
                <a:defRPr/>
              </a:pPr>
              <a:t>17.02.2021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5C29F-0150-49C4-B955-790AF7C594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D36DA-4D6C-4872-8406-9138018A179A}" type="datetimeFigureOut">
              <a:rPr lang="ru-RU"/>
              <a:pPr>
                <a:defRPr/>
              </a:pPr>
              <a:t>17.02.2021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C3FAAF-CC14-400B-839C-7D199D7C209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03481EF-514F-438D-BFF3-610831860DB1}" type="datetimeFigureOut">
              <a:rPr lang="ru-RU"/>
              <a:pPr>
                <a:defRPr/>
              </a:pPr>
              <a:t>17.02.2021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5734198-A882-40CA-AE37-60B46BCA959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  <p:sldLayoutId id="214748364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../AppData/Local/Temp/&#1056;&#1072;&#1079;&#1085;&#1086;&#1091;&#1088;&#1086;&#1074;&#1085;&#1077;&#1074;&#1086;&#1077;%20&#1080;&#1089;&#1087;&#1086;&#1083;&#1100;&#1079;&#1086;&#1074;&#1072;&#1085;&#1080;&#1077;%20&#1092;&#1086;&#1088;&#1084;%20&#1084;&#1077;&#1090;&#1086;&#1076;&#1080;&#1095;&#1077;&#1089;&#1082;&#1086;&#1081;%20&#1088;&#1072;&#1073;&#1086;&#1090;&#1099;.doc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&#1040;&#1085;&#1082;&#1077;&#1090;&#1072;%202%20&#1075;&#1086;&#1076;%20&#1075;&#1086;&#1090;&#1086;&#1074;&#1085;&#1086;&#1089;&#1090;&#1100;%20&#1082;%20&#1076;&#1072;&#1083;&#1100;&#1085;%20&#1076;&#1077;&#1103;&#1090;.docx" TargetMode="External"/><Relationship Id="rId2" Type="http://schemas.openxmlformats.org/officeDocument/2006/relationships/hyperlink" Target="&#1040;&#1053;&#1050;&#1045;&#1058;&#1040;%20%20%20&#1076;&#1083;&#1103;%20&#1084;&#1086;&#1083;&#1086;&#1076;&#1099;&#1093;%20&#1087;&#1077;&#1076;&#1072;&#1075;&#1086;&#1075;&#1086;&#1074;%201%20&#1075;&#1086;&#1076;.doc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&#1040;&#1085;&#1082;&#1077;&#1090;&#1072;%202%20&#1075;&#1086;&#1076;%20%20&#1044;&#1080;&#1072;&#1075;&#1085;&#1086;&#1089;&#1090;&#1080;&#1082;&#1072;%20&#1087;&#1088;&#1086;&#1092;%20&#1079;&#1072;&#1090;&#1088;&#1091;&#1076;&#1085;&#1077;&#1085;&#1080;&#1081;.docx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../AppData/Local/Temp/&#1052;&#1086;&#1085;&#1080;&#1090;&#1086;&#1088;&#1080;&#1085;&#1075;%20&#1087;&#1088;&#1086;&#1092;&#1077;&#1089;&#1089;&#1080;&#1086;&#1085;&#1072;&#1083;&#1100;&#1085;&#1086;&#1075;&#1086;%20&#1088;&#1072;&#1079;&#1074;&#1080;&#1090;&#1080;&#1103;%20&#1087;&#1077;&#1076;&#1072;&#1075;&#1086;&#1075;&#1086;&#1074;.doc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Box 2"/>
          <p:cNvSpPr txBox="1">
            <a:spLocks noChangeArrowheads="1"/>
          </p:cNvSpPr>
          <p:nvPr/>
        </p:nvSpPr>
        <p:spPr bwMode="auto">
          <a:xfrm>
            <a:off x="1403350" y="5013325"/>
            <a:ext cx="74295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ru-RU" sz="1600" i="1" dirty="0"/>
              <a:t>Заместитель директора по УР</a:t>
            </a:r>
          </a:p>
          <a:p>
            <a:pPr algn="r"/>
            <a:r>
              <a:rPr lang="ru-RU" sz="1600" i="1" dirty="0"/>
              <a:t>МБОУ СШ №3 </a:t>
            </a:r>
            <a:r>
              <a:rPr lang="ru-RU" sz="1600" i="1" dirty="0" err="1"/>
              <a:t>г.Енисейска</a:t>
            </a:r>
            <a:endParaRPr lang="ru-RU" sz="1600" i="1" dirty="0"/>
          </a:p>
          <a:p>
            <a:pPr algn="r"/>
            <a:r>
              <a:rPr lang="ru-RU" sz="1600" i="1" dirty="0" err="1"/>
              <a:t>Жичинская</a:t>
            </a:r>
            <a:r>
              <a:rPr lang="ru-RU" sz="1600" i="1" dirty="0"/>
              <a:t> О.В</a:t>
            </a:r>
            <a:r>
              <a:rPr lang="ru-RU" sz="2400" i="1" dirty="0"/>
              <a:t>.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14338" name="TextBox 3"/>
          <p:cNvSpPr txBox="1">
            <a:spLocks noChangeArrowheads="1"/>
          </p:cNvSpPr>
          <p:nvPr/>
        </p:nvSpPr>
        <p:spPr bwMode="auto">
          <a:xfrm>
            <a:off x="428625" y="5929313"/>
            <a:ext cx="2143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>
                <a:solidFill>
                  <a:srgbClr val="660033"/>
                </a:solidFill>
              </a:rPr>
              <a:t>23.03.2018г.</a:t>
            </a:r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365125" y="2552700"/>
            <a:ext cx="8413750" cy="1755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ru-RU" sz="3600" b="1">
                <a:solidFill>
                  <a:srgbClr val="660033"/>
                </a:solidFill>
              </a:rPr>
              <a:t>«Модель внутришкольной системы</a:t>
            </a:r>
          </a:p>
          <a:p>
            <a:pPr algn="ctr"/>
            <a:r>
              <a:rPr lang="ru-RU" sz="3600" b="1">
                <a:solidFill>
                  <a:srgbClr val="660033"/>
                </a:solidFill>
              </a:rPr>
              <a:t> повышения квалификации </a:t>
            </a:r>
          </a:p>
          <a:p>
            <a:pPr algn="ctr"/>
            <a:r>
              <a:rPr lang="ru-RU" sz="3600" b="1">
                <a:solidFill>
                  <a:srgbClr val="660033"/>
                </a:solidFill>
              </a:rPr>
              <a:t>МБОУ СШ №3»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pPr eaLnBrk="1" hangingPunct="1"/>
            <a:r>
              <a:rPr lang="ru-RU" sz="3600" b="1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ФУНКЦИОНАЛЬНЫЙ КОМПОНЕНТ</a:t>
            </a:r>
          </a:p>
        </p:txBody>
      </p:sp>
      <p:grpSp>
        <p:nvGrpSpPr>
          <p:cNvPr id="24578" name="Group 4"/>
          <p:cNvGrpSpPr>
            <a:grpSpLocks noChangeAspect="1"/>
          </p:cNvGrpSpPr>
          <p:nvPr/>
        </p:nvGrpSpPr>
        <p:grpSpPr bwMode="auto">
          <a:xfrm>
            <a:off x="-7938" y="1401763"/>
            <a:ext cx="8820151" cy="5664200"/>
            <a:chOff x="2279" y="636"/>
            <a:chExt cx="7200" cy="5574"/>
          </a:xfrm>
        </p:grpSpPr>
        <p:sp>
          <p:nvSpPr>
            <p:cNvPr id="24582" name="AutoShape 5"/>
            <p:cNvSpPr>
              <a:spLocks noChangeAspect="1" noChangeArrowheads="1"/>
            </p:cNvSpPr>
            <p:nvPr/>
          </p:nvSpPr>
          <p:spPr bwMode="auto">
            <a:xfrm>
              <a:off x="2279" y="636"/>
              <a:ext cx="7200" cy="5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ru-RU">
                <a:solidFill>
                  <a:srgbClr val="000000"/>
                </a:solidFill>
              </a:endParaRPr>
            </a:p>
          </p:txBody>
        </p:sp>
        <p:sp>
          <p:nvSpPr>
            <p:cNvPr id="24583" name="Rectangle 6"/>
            <p:cNvSpPr>
              <a:spLocks noChangeArrowheads="1"/>
            </p:cNvSpPr>
            <p:nvPr/>
          </p:nvSpPr>
          <p:spPr bwMode="auto">
            <a:xfrm>
              <a:off x="2420" y="775"/>
              <a:ext cx="1977" cy="83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600" b="1">
                  <a:solidFill>
                    <a:srgbClr val="000000"/>
                  </a:solidFill>
                  <a:latin typeface="Times New Roman" pitchFamily="18" charset="0"/>
                </a:rPr>
                <a:t>ВНЕШКОЛЬНОЕ</a:t>
              </a:r>
            </a:p>
            <a:p>
              <a:pPr algn="ctr"/>
              <a:r>
                <a:rPr lang="ru-RU" sz="1600" b="1">
                  <a:solidFill>
                    <a:srgbClr val="000000"/>
                  </a:solidFill>
                  <a:latin typeface="Times New Roman" pitchFamily="18" charset="0"/>
                </a:rPr>
                <a:t>повышение квалификации</a:t>
              </a:r>
              <a:endParaRPr lang="ru-RU" sz="2400">
                <a:solidFill>
                  <a:srgbClr val="000000"/>
                </a:solidFill>
              </a:endParaRPr>
            </a:p>
          </p:txBody>
        </p:sp>
        <p:sp>
          <p:nvSpPr>
            <p:cNvPr id="24584" name="Rectangle 7"/>
            <p:cNvSpPr>
              <a:spLocks noChangeArrowheads="1"/>
            </p:cNvSpPr>
            <p:nvPr/>
          </p:nvSpPr>
          <p:spPr bwMode="auto">
            <a:xfrm>
              <a:off x="5526" y="775"/>
              <a:ext cx="3529" cy="72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b="1">
                  <a:solidFill>
                    <a:srgbClr val="000000"/>
                  </a:solidFill>
                  <a:latin typeface="Times New Roman" pitchFamily="18" charset="0"/>
                </a:rPr>
                <a:t>ВНУТРИШКОЛЬНОЕ</a:t>
              </a:r>
            </a:p>
            <a:p>
              <a:pPr algn="ctr"/>
              <a:r>
                <a:rPr lang="ru-RU" b="1">
                  <a:solidFill>
                    <a:srgbClr val="000000"/>
                  </a:solidFill>
                  <a:latin typeface="Times New Roman" pitchFamily="18" charset="0"/>
                </a:rPr>
                <a:t>повышение квалификации</a:t>
              </a:r>
              <a:endParaRPr lang="ru-RU" sz="2800" b="1">
                <a:solidFill>
                  <a:srgbClr val="000000"/>
                </a:solidFill>
              </a:endParaRPr>
            </a:p>
          </p:txBody>
        </p:sp>
        <p:sp>
          <p:nvSpPr>
            <p:cNvPr id="25607" name="Rectangle 8"/>
            <p:cNvSpPr>
              <a:spLocks noChangeArrowheads="1"/>
            </p:cNvSpPr>
            <p:nvPr/>
          </p:nvSpPr>
          <p:spPr bwMode="auto">
            <a:xfrm>
              <a:off x="2562" y="1890"/>
              <a:ext cx="1552" cy="8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ru-RU" sz="1400" b="1" dirty="0">
                  <a:solidFill>
                    <a:prstClr val="black"/>
                  </a:solidFill>
                  <a:latin typeface="Times New Roman" pitchFamily="18" charset="0"/>
                </a:rPr>
                <a:t>Курсы в КИПК,</a:t>
              </a:r>
            </a:p>
            <a:p>
              <a:pPr>
                <a:defRPr/>
              </a:pPr>
              <a:r>
                <a:rPr lang="ru-RU" sz="1400" b="1" dirty="0">
                  <a:solidFill>
                    <a:prstClr val="black"/>
                  </a:solidFill>
                  <a:latin typeface="Times New Roman" pitchFamily="18" charset="0"/>
                </a:rPr>
                <a:t>дистанционное обучение</a:t>
              </a:r>
              <a:endParaRPr lang="ru-RU" sz="2000" b="1" dirty="0">
                <a:solidFill>
                  <a:prstClr val="black"/>
                </a:solidFill>
              </a:endParaRPr>
            </a:p>
          </p:txBody>
        </p:sp>
        <p:sp>
          <p:nvSpPr>
            <p:cNvPr id="25608" name="Rectangle 9"/>
            <p:cNvSpPr>
              <a:spLocks noChangeArrowheads="1"/>
            </p:cNvSpPr>
            <p:nvPr/>
          </p:nvSpPr>
          <p:spPr bwMode="auto">
            <a:xfrm>
              <a:off x="2562" y="3004"/>
              <a:ext cx="1552" cy="69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ru-RU" sz="1400" b="1" dirty="0">
                  <a:solidFill>
                    <a:prstClr val="black"/>
                  </a:solidFill>
                  <a:latin typeface="Times New Roman" pitchFamily="18" charset="0"/>
                </a:rPr>
                <a:t>Конкурсы </a:t>
              </a:r>
              <a:r>
                <a:rPr lang="ru-RU" sz="1400" b="1" dirty="0" err="1">
                  <a:solidFill>
                    <a:prstClr val="black"/>
                  </a:solidFill>
                  <a:latin typeface="Times New Roman" pitchFamily="18" charset="0"/>
                </a:rPr>
                <a:t>педмастерства</a:t>
              </a:r>
              <a:endParaRPr lang="ru-RU" sz="2000" b="1" dirty="0">
                <a:solidFill>
                  <a:prstClr val="black"/>
                </a:solidFill>
              </a:endParaRPr>
            </a:p>
          </p:txBody>
        </p:sp>
        <p:sp>
          <p:nvSpPr>
            <p:cNvPr id="25609" name="Rectangle 10"/>
            <p:cNvSpPr>
              <a:spLocks noChangeArrowheads="1"/>
            </p:cNvSpPr>
            <p:nvPr/>
          </p:nvSpPr>
          <p:spPr bwMode="auto">
            <a:xfrm>
              <a:off x="2562" y="3981"/>
              <a:ext cx="1552" cy="9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ru-RU" sz="1400" b="1" dirty="0">
                  <a:solidFill>
                    <a:prstClr val="black"/>
                  </a:solidFill>
                  <a:latin typeface="Times New Roman" pitchFamily="18" charset="0"/>
                </a:rPr>
                <a:t>Выступление на ГМО, семинарах, конференциях, публикации</a:t>
              </a:r>
              <a:endParaRPr lang="ru-RU" sz="2000" b="1" dirty="0">
                <a:solidFill>
                  <a:prstClr val="black"/>
                </a:solidFill>
              </a:endParaRPr>
            </a:p>
          </p:txBody>
        </p:sp>
        <p:sp>
          <p:nvSpPr>
            <p:cNvPr id="24588" name="Rectangle 11"/>
            <p:cNvSpPr>
              <a:spLocks noChangeArrowheads="1"/>
            </p:cNvSpPr>
            <p:nvPr/>
          </p:nvSpPr>
          <p:spPr bwMode="auto">
            <a:xfrm>
              <a:off x="4820" y="1612"/>
              <a:ext cx="1553" cy="38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600" b="1">
                  <a:solidFill>
                    <a:srgbClr val="000000"/>
                  </a:solidFill>
                  <a:latin typeface="Times New Roman" pitchFamily="18" charset="0"/>
                </a:rPr>
                <a:t>общешкольное</a:t>
              </a:r>
              <a:endParaRPr lang="ru-RU" sz="2400" b="1">
                <a:solidFill>
                  <a:srgbClr val="000000"/>
                </a:solidFill>
              </a:endParaRPr>
            </a:p>
          </p:txBody>
        </p:sp>
        <p:sp>
          <p:nvSpPr>
            <p:cNvPr id="24589" name="Rectangle 12"/>
            <p:cNvSpPr>
              <a:spLocks noChangeArrowheads="1"/>
            </p:cNvSpPr>
            <p:nvPr/>
          </p:nvSpPr>
          <p:spPr bwMode="auto">
            <a:xfrm>
              <a:off x="7079" y="1612"/>
              <a:ext cx="2400" cy="557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600" b="1">
                  <a:solidFill>
                    <a:srgbClr val="000000"/>
                  </a:solidFill>
                  <a:latin typeface="Times New Roman" pitchFamily="18" charset="0"/>
                </a:rPr>
                <a:t>сетевое </a:t>
              </a:r>
            </a:p>
            <a:p>
              <a:pPr algn="ctr"/>
              <a:r>
                <a:rPr lang="ru-RU" sz="1400" b="1">
                  <a:solidFill>
                    <a:srgbClr val="000000"/>
                  </a:solidFill>
                  <a:latin typeface="Times New Roman" pitchFamily="18" charset="0"/>
                </a:rPr>
                <a:t>(проблемные группы)</a:t>
              </a:r>
              <a:endParaRPr lang="ru-RU" sz="2000" b="1">
                <a:solidFill>
                  <a:srgbClr val="000000"/>
                </a:solidFill>
              </a:endParaRPr>
            </a:p>
          </p:txBody>
        </p:sp>
        <p:sp>
          <p:nvSpPr>
            <p:cNvPr id="24590" name="Rectangle 13"/>
            <p:cNvSpPr>
              <a:spLocks noChangeArrowheads="1"/>
            </p:cNvSpPr>
            <p:nvPr/>
          </p:nvSpPr>
          <p:spPr bwMode="auto">
            <a:xfrm>
              <a:off x="4532" y="2134"/>
              <a:ext cx="1994" cy="557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ru-RU" sz="1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Педсовет, методсовет, </a:t>
              </a:r>
            </a:p>
          </p:txBody>
        </p:sp>
        <p:sp>
          <p:nvSpPr>
            <p:cNvPr id="24591" name="Rectangle 14"/>
            <p:cNvSpPr>
              <a:spLocks noChangeArrowheads="1"/>
            </p:cNvSpPr>
            <p:nvPr/>
          </p:nvSpPr>
          <p:spPr bwMode="auto">
            <a:xfrm>
              <a:off x="4525" y="3400"/>
              <a:ext cx="2001" cy="697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ru-RU" sz="1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Постоянно действующие семинары, круглые столы, педмастерские</a:t>
              </a:r>
            </a:p>
          </p:txBody>
        </p:sp>
        <p:sp>
          <p:nvSpPr>
            <p:cNvPr id="24592" name="Rectangle 15"/>
            <p:cNvSpPr>
              <a:spLocks noChangeArrowheads="1"/>
            </p:cNvSpPr>
            <p:nvPr/>
          </p:nvSpPr>
          <p:spPr bwMode="auto">
            <a:xfrm>
              <a:off x="4532" y="4255"/>
              <a:ext cx="2001" cy="697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ru-RU" sz="1400" b="1">
                  <a:solidFill>
                    <a:srgbClr val="000000"/>
                  </a:solidFill>
                  <a:latin typeface="Times New Roman" pitchFamily="18" charset="0"/>
                </a:rPr>
                <a:t>Недели творчества, открытые уроки</a:t>
              </a:r>
              <a:endParaRPr lang="ru-RU" sz="2400" b="1">
                <a:solidFill>
                  <a:srgbClr val="000000"/>
                </a:solidFill>
              </a:endParaRPr>
            </a:p>
          </p:txBody>
        </p:sp>
        <p:sp>
          <p:nvSpPr>
            <p:cNvPr id="24593" name="Rectangle 16"/>
            <p:cNvSpPr>
              <a:spLocks noChangeArrowheads="1"/>
            </p:cNvSpPr>
            <p:nvPr/>
          </p:nvSpPr>
          <p:spPr bwMode="auto">
            <a:xfrm>
              <a:off x="4537" y="5155"/>
              <a:ext cx="1976" cy="55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ru-RU" sz="1400" b="1">
                  <a:solidFill>
                    <a:srgbClr val="000000"/>
                  </a:solidFill>
                  <a:latin typeface="Times New Roman" pitchFamily="18" charset="0"/>
                </a:rPr>
                <a:t>Педагогические проекты,</a:t>
              </a:r>
            </a:p>
            <a:p>
              <a:r>
                <a:rPr lang="ru-RU" sz="1400" b="1">
                  <a:solidFill>
                    <a:srgbClr val="000000"/>
                  </a:solidFill>
                  <a:latin typeface="Times New Roman" pitchFamily="18" charset="0"/>
                </a:rPr>
                <a:t>аттестация</a:t>
              </a:r>
              <a:endParaRPr lang="ru-RU" sz="2400" b="1">
                <a:solidFill>
                  <a:srgbClr val="000000"/>
                </a:solidFill>
              </a:endParaRPr>
            </a:p>
          </p:txBody>
        </p:sp>
        <p:sp>
          <p:nvSpPr>
            <p:cNvPr id="24594" name="Rectangle 19"/>
            <p:cNvSpPr>
              <a:spLocks noChangeArrowheads="1"/>
            </p:cNvSpPr>
            <p:nvPr/>
          </p:nvSpPr>
          <p:spPr bwMode="auto">
            <a:xfrm>
              <a:off x="7388" y="2936"/>
              <a:ext cx="1976" cy="6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ru-RU" sz="1400" b="1">
                  <a:solidFill>
                    <a:srgbClr val="000000"/>
                  </a:solidFill>
                  <a:latin typeface="Times New Roman" pitchFamily="18" charset="0"/>
                </a:rPr>
                <a:t>Круглые столы, семинары, дистанцион. конкурсы</a:t>
              </a:r>
              <a:endParaRPr lang="ru-RU" sz="2400" b="1">
                <a:solidFill>
                  <a:srgbClr val="000000"/>
                </a:solidFill>
              </a:endParaRPr>
            </a:p>
          </p:txBody>
        </p:sp>
        <p:sp>
          <p:nvSpPr>
            <p:cNvPr id="24595" name="Rectangle 20"/>
            <p:cNvSpPr>
              <a:spLocks noChangeArrowheads="1"/>
            </p:cNvSpPr>
            <p:nvPr/>
          </p:nvSpPr>
          <p:spPr bwMode="auto">
            <a:xfrm>
              <a:off x="7416" y="3818"/>
              <a:ext cx="1976" cy="557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ru-RU" sz="1400" b="1">
                  <a:solidFill>
                    <a:srgbClr val="000000"/>
                  </a:solidFill>
                  <a:latin typeface="Times New Roman" pitchFamily="18" charset="0"/>
                </a:rPr>
                <a:t>Открытые уроки внутри групп и межгруппами</a:t>
              </a:r>
              <a:endParaRPr lang="ru-RU" sz="2400" b="1">
                <a:solidFill>
                  <a:srgbClr val="000000"/>
                </a:solidFill>
              </a:endParaRPr>
            </a:p>
          </p:txBody>
        </p:sp>
        <p:sp>
          <p:nvSpPr>
            <p:cNvPr id="24596" name="Rectangle 21"/>
            <p:cNvSpPr>
              <a:spLocks noChangeArrowheads="1"/>
            </p:cNvSpPr>
            <p:nvPr/>
          </p:nvSpPr>
          <p:spPr bwMode="auto">
            <a:xfrm>
              <a:off x="7435" y="4677"/>
              <a:ext cx="1981" cy="4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ru-RU" sz="1300" b="1">
                  <a:solidFill>
                    <a:srgbClr val="000000"/>
                  </a:solidFill>
                  <a:latin typeface="Times New Roman" pitchFamily="18" charset="0"/>
                </a:rPr>
                <a:t>Диссеминация опыта</a:t>
              </a:r>
              <a:endParaRPr lang="ru-RU" sz="1300" b="1">
                <a:solidFill>
                  <a:srgbClr val="000000"/>
                </a:solidFill>
              </a:endParaRPr>
            </a:p>
          </p:txBody>
        </p:sp>
      </p:grpSp>
      <p:sp>
        <p:nvSpPr>
          <p:cNvPr id="24579" name="Rectangle 19"/>
          <p:cNvSpPr>
            <a:spLocks noChangeArrowheads="1"/>
          </p:cNvSpPr>
          <p:nvPr/>
        </p:nvSpPr>
        <p:spPr bwMode="auto">
          <a:xfrm>
            <a:off x="6249988" y="3106738"/>
            <a:ext cx="2420937" cy="525462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ru-RU" sz="1400" b="1">
                <a:solidFill>
                  <a:srgbClr val="000000"/>
                </a:solidFill>
                <a:latin typeface="Times New Roman" pitchFamily="18" charset="0"/>
              </a:rPr>
              <a:t>ИОП педагогов (самообразование)</a:t>
            </a:r>
            <a:endParaRPr lang="ru-RU" sz="2400" b="1">
              <a:solidFill>
                <a:srgbClr val="000000"/>
              </a:solidFill>
            </a:endParaRPr>
          </a:p>
        </p:txBody>
      </p:sp>
      <p:sp>
        <p:nvSpPr>
          <p:cNvPr id="24580" name="Rectangle 19"/>
          <p:cNvSpPr>
            <a:spLocks noChangeArrowheads="1"/>
          </p:cNvSpPr>
          <p:nvPr/>
        </p:nvSpPr>
        <p:spPr bwMode="auto">
          <a:xfrm>
            <a:off x="2738438" y="3573463"/>
            <a:ext cx="2463800" cy="56515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ru-RU" sz="1400" b="1">
                <a:solidFill>
                  <a:srgbClr val="000000"/>
                </a:solidFill>
                <a:latin typeface="Times New Roman" pitchFamily="18" charset="0"/>
              </a:rPr>
              <a:t>Школа молодого педагога</a:t>
            </a:r>
            <a:endParaRPr lang="ru-RU" sz="2400" b="1">
              <a:solidFill>
                <a:srgbClr val="000000"/>
              </a:solidFill>
            </a:endParaRPr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338138" y="5945188"/>
            <a:ext cx="1901825" cy="7080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ru-RU" sz="1400" b="1" dirty="0">
                <a:solidFill>
                  <a:prstClr val="black"/>
                </a:solidFill>
                <a:latin typeface="Times New Roman" pitchFamily="18" charset="0"/>
              </a:rPr>
              <a:t>Муниципальные</a:t>
            </a:r>
          </a:p>
          <a:p>
            <a:pPr>
              <a:defRPr/>
            </a:pPr>
            <a:r>
              <a:rPr lang="ru-RU" sz="1400" b="1" dirty="0">
                <a:solidFill>
                  <a:prstClr val="black"/>
                </a:solidFill>
                <a:latin typeface="Times New Roman" pitchFamily="18" charset="0"/>
              </a:rPr>
              <a:t>НПК</a:t>
            </a:r>
            <a:endParaRPr lang="ru-RU" sz="2000" b="1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 b="1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Разноуровневое использование форм методической работы</a:t>
            </a:r>
            <a:r>
              <a:rPr lang="ru-RU" sz="4000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 : </a:t>
            </a:r>
          </a:p>
        </p:txBody>
      </p:sp>
      <p:sp>
        <p:nvSpPr>
          <p:cNvPr id="2560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ru-RU" sz="4000" smtClean="0"/>
          </a:p>
        </p:txBody>
      </p:sp>
      <p:grpSp>
        <p:nvGrpSpPr>
          <p:cNvPr id="25603" name="Group 4"/>
          <p:cNvGrpSpPr>
            <a:grpSpLocks/>
          </p:cNvGrpSpPr>
          <p:nvPr/>
        </p:nvGrpSpPr>
        <p:grpSpPr bwMode="auto">
          <a:xfrm>
            <a:off x="0" y="1628775"/>
            <a:ext cx="9144000" cy="5229225"/>
            <a:chOff x="1248" y="240"/>
            <a:chExt cx="4176" cy="3600"/>
          </a:xfrm>
        </p:grpSpPr>
        <p:sp>
          <p:nvSpPr>
            <p:cNvPr id="25604" name="Pyr1"/>
            <p:cNvSpPr>
              <a:spLocks noEditPoints="1" noChangeArrowheads="1"/>
            </p:cNvSpPr>
            <p:nvPr/>
          </p:nvSpPr>
          <p:spPr bwMode="auto">
            <a:xfrm>
              <a:off x="2873" y="240"/>
              <a:ext cx="936" cy="798"/>
            </a:xfrm>
            <a:custGeom>
              <a:avLst/>
              <a:gdLst>
                <a:gd name="T0" fmla="*/ 1 w 21600"/>
                <a:gd name="T1" fmla="*/ 0 h 21600"/>
                <a:gd name="T2" fmla="*/ 2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5400 w 21600"/>
                <a:gd name="T10" fmla="*/ 11802 h 21600"/>
                <a:gd name="T11" fmla="*/ 16200 w 21600"/>
                <a:gd name="T12" fmla="*/ 20598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400" b="1">
                  <a:latin typeface="Times New Roman" pitchFamily="18" charset="0"/>
                  <a:cs typeface="Times New Roman" pitchFamily="18" charset="0"/>
                </a:rPr>
                <a:t>Федеральный</a:t>
              </a:r>
            </a:p>
            <a:p>
              <a:endParaRPr lang="ru-RU"/>
            </a:p>
          </p:txBody>
        </p:sp>
        <p:sp>
          <p:nvSpPr>
            <p:cNvPr id="25605" name="Pyr2"/>
            <p:cNvSpPr>
              <a:spLocks noEditPoints="1" noChangeArrowheads="1"/>
            </p:cNvSpPr>
            <p:nvPr/>
          </p:nvSpPr>
          <p:spPr bwMode="auto">
            <a:xfrm>
              <a:off x="2331" y="1038"/>
              <a:ext cx="2015" cy="936"/>
            </a:xfrm>
            <a:custGeom>
              <a:avLst/>
              <a:gdLst>
                <a:gd name="T0" fmla="*/ 5 w 21600"/>
                <a:gd name="T1" fmla="*/ 0 h 21600"/>
                <a:gd name="T2" fmla="*/ 13 w 21600"/>
                <a:gd name="T3" fmla="*/ 0 h 21600"/>
                <a:gd name="T4" fmla="*/ 18 w 21600"/>
                <a:gd name="T5" fmla="*/ 2 h 21600"/>
                <a:gd name="T6" fmla="*/ 0 w 21600"/>
                <a:gd name="T7" fmla="*/ 2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5789 w 21600"/>
                <a:gd name="T13" fmla="*/ 508 h 21600"/>
                <a:gd name="T14" fmla="*/ 15811 w 21600"/>
                <a:gd name="T15" fmla="*/ 2109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787" y="0"/>
                  </a:moveTo>
                  <a:lnTo>
                    <a:pt x="15812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5787" y="0"/>
                  </a:lnTo>
                  <a:close/>
                </a:path>
              </a:pathLst>
            </a:cu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  <a:p>
              <a:pPr algn="ctr"/>
              <a:r>
                <a:rPr lang="ru-RU" sz="1400" b="1">
                  <a:latin typeface="Times New Roman" pitchFamily="18" charset="0"/>
                  <a:cs typeface="Times New Roman" pitchFamily="18" charset="0"/>
                </a:rPr>
                <a:t>РЕГИОНАЛЬНЫЙ</a:t>
              </a:r>
            </a:p>
            <a:p>
              <a:pPr algn="ctr"/>
              <a:endParaRPr lang="ru-RU" sz="1400" b="1"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ru-RU" sz="1400" b="1">
                  <a:latin typeface="Times New Roman" pitchFamily="18" charset="0"/>
                  <a:cs typeface="Times New Roman" pitchFamily="18" charset="0"/>
                </a:rPr>
                <a:t>МУНИЦИПАЛЬНЫЙ</a:t>
              </a:r>
            </a:p>
          </p:txBody>
        </p:sp>
        <p:sp>
          <p:nvSpPr>
            <p:cNvPr id="25606" name="Pyr3"/>
            <p:cNvSpPr>
              <a:spLocks noEditPoints="1" noChangeArrowheads="1"/>
            </p:cNvSpPr>
            <p:nvPr/>
          </p:nvSpPr>
          <p:spPr bwMode="auto">
            <a:xfrm>
              <a:off x="1795" y="1974"/>
              <a:ext cx="3087" cy="935"/>
            </a:xfrm>
            <a:custGeom>
              <a:avLst/>
              <a:gdLst>
                <a:gd name="T0" fmla="*/ 11 w 21600"/>
                <a:gd name="T1" fmla="*/ 0 h 21600"/>
                <a:gd name="T2" fmla="*/ 52 w 21600"/>
                <a:gd name="T3" fmla="*/ 0 h 21600"/>
                <a:gd name="T4" fmla="*/ 63 w 21600"/>
                <a:gd name="T5" fmla="*/ 2 h 21600"/>
                <a:gd name="T6" fmla="*/ 0 w 21600"/>
                <a:gd name="T7" fmla="*/ 2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5290 w 21600"/>
                <a:gd name="T13" fmla="*/ 508 h 21600"/>
                <a:gd name="T14" fmla="*/ 16310 w 21600"/>
                <a:gd name="T15" fmla="*/ 2109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3768" y="0"/>
                  </a:moveTo>
                  <a:lnTo>
                    <a:pt x="17831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3768" y="0"/>
                  </a:lnTo>
                  <a:close/>
                </a:path>
              </a:pathLst>
            </a:custGeom>
            <a:solidFill>
              <a:srgbClr val="FFBE7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ru-RU"/>
            </a:p>
            <a:p>
              <a:pPr algn="ctr"/>
              <a:r>
                <a:rPr lang="ru-RU" sz="1600" b="1">
                  <a:latin typeface="Times New Roman" pitchFamily="18" charset="0"/>
                  <a:cs typeface="Times New Roman" pitchFamily="18" charset="0"/>
                </a:rPr>
                <a:t>ИНСТИТУЦИОНАЛЬНЫЙ  (уровень ОУ)</a:t>
              </a:r>
            </a:p>
          </p:txBody>
        </p:sp>
        <p:sp>
          <p:nvSpPr>
            <p:cNvPr id="25607" name="Pyr4"/>
            <p:cNvSpPr>
              <a:spLocks noEditPoints="1" noChangeArrowheads="1"/>
            </p:cNvSpPr>
            <p:nvPr/>
          </p:nvSpPr>
          <p:spPr bwMode="auto">
            <a:xfrm>
              <a:off x="1248" y="2904"/>
              <a:ext cx="4176" cy="936"/>
            </a:xfrm>
            <a:custGeom>
              <a:avLst/>
              <a:gdLst>
                <a:gd name="T0" fmla="*/ 20 w 21600"/>
                <a:gd name="T1" fmla="*/ 0 h 21600"/>
                <a:gd name="T2" fmla="*/ 136 w 21600"/>
                <a:gd name="T3" fmla="*/ 0 h 21600"/>
                <a:gd name="T4" fmla="*/ 156 w 21600"/>
                <a:gd name="T5" fmla="*/ 2 h 21600"/>
                <a:gd name="T6" fmla="*/ 0 w 21600"/>
                <a:gd name="T7" fmla="*/ 2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284 w 21600"/>
                <a:gd name="T13" fmla="*/ 508 h 21600"/>
                <a:gd name="T14" fmla="*/ 17312 w 21600"/>
                <a:gd name="T15" fmla="*/ 2109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793" y="0"/>
                  </a:moveTo>
                  <a:lnTo>
                    <a:pt x="18806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2793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ru-RU" b="1"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ru-RU" b="1">
                  <a:latin typeface="Times New Roman" pitchFamily="18" charset="0"/>
                  <a:cs typeface="Times New Roman" pitchFamily="18" charset="0"/>
                  <a:hlinkClick r:id="rId2" action="ppaction://hlinkfile"/>
                </a:rPr>
                <a:t>ИНДУВИДУАЛЬНЫЙ</a:t>
              </a:r>
              <a:endParaRPr lang="ru-RU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Школа молодого педагога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540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ru-RU" sz="20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1 этап – 0-1 год</a:t>
                      </a:r>
                    </a:p>
                    <a:p>
                      <a:pPr algn="ctr"/>
                      <a:r>
                        <a:rPr kumimoji="0" lang="ru-RU" sz="20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адаптационный, диагностический </a:t>
                      </a:r>
                      <a:endParaRPr lang="ru-RU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этап – 1-2 год</a:t>
                      </a:r>
                    </a:p>
                    <a:p>
                      <a:pPr algn="ctr"/>
                      <a:r>
                        <a:rPr lang="ru-RU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самоутверждение</a:t>
                      </a:r>
                      <a:endParaRPr lang="ru-RU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3 этап – 3-5 гг.</a:t>
                      </a:r>
                    </a:p>
                    <a:p>
                      <a:pPr algn="ctr"/>
                      <a:r>
                        <a:rPr kumimoji="0" lang="ru-RU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 оценочно-рефлексивный 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286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342900" algn="l"/>
                        </a:tabLst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Диагностика умений и навыков молодого учителя (</a:t>
                      </a:r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2" action="ppaction://hlinkfile"/>
                        </a:rPr>
                        <a:t>анкетирование</a:t>
                      </a:r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).</a:t>
                      </a:r>
                    </a:p>
                    <a:p>
                      <a:pPr marL="2286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342900" algn="l"/>
                        </a:tabLst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Организация наставничества.</a:t>
                      </a:r>
                    </a:p>
                    <a:p>
                      <a:pPr marL="2286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342900" algn="l"/>
                        </a:tabLst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Составление плана  работы с молодыми педагогами, определение тем практико- ориентированных семинаров.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>
                          <a:tab pos="342900" algn="l"/>
                        </a:tabLst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Анкетирование: </a:t>
                      </a:r>
                      <a:r>
                        <a:rPr kumimoji="0" lang="ru-RU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3" action="ppaction://hlinkfile"/>
                        </a:rPr>
                        <a:t>готовность</a:t>
                      </a:r>
                      <a:r>
                        <a:rPr kumimoji="0" lang="ru-RU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к дальнейшей  деятельности в ОУ; выявление профессиональных </a:t>
                      </a:r>
                      <a:r>
                        <a:rPr kumimoji="0" lang="ru-RU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4" action="ppaction://hlinkfile"/>
                        </a:rPr>
                        <a:t>затруднений</a:t>
                      </a:r>
                      <a:endParaRPr kumimoji="0" lang="ru-RU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>
                          <a:tab pos="342900" algn="l"/>
                        </a:tabLst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Корректировка  плана работы: определение тем  семинаров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>
                          <a:tab pos="342900" algn="l"/>
                        </a:tabLst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Составление ИОП  </a:t>
                      </a:r>
                    </a:p>
                    <a:p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Анкетирование </a:t>
                      </a:r>
                      <a:r>
                        <a:rPr kumimoji="0" lang="ru-RU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«Выявление факторов стимулирующих и препятствующих обучению, развитию, саморазвитию, способности учителя к саморазвитию»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Реализация ИОП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Аттестация на соответствие занимаемой должности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 b="1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Оценочно-результативный компонент</a:t>
            </a:r>
            <a:endParaRPr lang="ru-RU" sz="4000" smtClean="0">
              <a:solidFill>
                <a:srgbClr val="66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650" name="Rectangle 3"/>
          <p:cNvSpPr>
            <a:spLocks noGrp="1"/>
          </p:cNvSpPr>
          <p:nvPr>
            <p:ph type="body" idx="1"/>
          </p:nvPr>
        </p:nvSpPr>
        <p:spPr>
          <a:xfrm>
            <a:off x="395288" y="1628775"/>
            <a:ext cx="8229600" cy="4525963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ru-RU" sz="2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Предполагаемый</a:t>
            </a:r>
            <a:r>
              <a:rPr lang="ru-RU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результат </a:t>
            </a:r>
            <a:r>
              <a:rPr lang="ru-RU" sz="2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реализации модели</a:t>
            </a:r>
            <a:r>
              <a:rPr lang="ru-RU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ru-RU" sz="2400" u="sng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ru-RU" sz="2400" u="sng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Рост качества обучения как следствие повышения профессиональной компетентности.</a:t>
            </a:r>
            <a:endParaRPr lang="ru-RU" sz="2400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ru-RU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Инструментарий оценки</a:t>
            </a:r>
            <a:r>
              <a:rPr lang="ru-RU" sz="2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результативности инновационной модели: </a:t>
            </a:r>
          </a:p>
          <a:p>
            <a:pPr algn="just" eaLnBrk="1" hangingPunct="1">
              <a:lnSpc>
                <a:spcPct val="90000"/>
              </a:lnSpc>
            </a:pPr>
            <a:r>
              <a:rPr lang="ru-RU" sz="2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Повышение качества образовательных услуг по итогам внутреннего и внешнего аудита.</a:t>
            </a:r>
          </a:p>
          <a:p>
            <a:pPr algn="just" eaLnBrk="1" hangingPunct="1">
              <a:lnSpc>
                <a:spcPct val="90000"/>
              </a:lnSpc>
            </a:pPr>
            <a:r>
              <a:rPr lang="ru-RU" sz="2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Портфолио педагога.</a:t>
            </a:r>
          </a:p>
          <a:p>
            <a:pPr algn="just" eaLnBrk="1" hangingPunct="1">
              <a:lnSpc>
                <a:spcPct val="90000"/>
              </a:lnSpc>
            </a:pPr>
            <a:r>
              <a:rPr lang="ru-RU" sz="2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Самоаудит педагога по результатам четверти, года.</a:t>
            </a:r>
          </a:p>
          <a:p>
            <a:pPr algn="just" eaLnBrk="1" hangingPunct="1">
              <a:lnSpc>
                <a:spcPct val="90000"/>
              </a:lnSpc>
            </a:pPr>
            <a:r>
              <a:rPr lang="ru-RU" sz="2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Результативность участия в педагогических конкурсах.</a:t>
            </a:r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1439863" y="6021388"/>
            <a:ext cx="629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ru-RU" b="1">
                <a:hlinkClick r:id="rId2" action="ppaction://hlinkfile"/>
              </a:rPr>
              <a:t>Мониторинг профессионального развития педагогов</a:t>
            </a:r>
            <a:endParaRPr lang="ru-RU" u="sn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 b="1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Эффекты реализации проекта</a:t>
            </a:r>
          </a:p>
        </p:txBody>
      </p:sp>
      <p:sp>
        <p:nvSpPr>
          <p:cNvPr id="28674" name="Rectangle 3"/>
          <p:cNvSpPr>
            <a:spLocks noGrp="1"/>
          </p:cNvSpPr>
          <p:nvPr>
            <p:ph type="body" idx="1"/>
          </p:nvPr>
        </p:nvSpPr>
        <p:spPr>
          <a:xfrm>
            <a:off x="179388" y="1600200"/>
            <a:ext cx="8785225" cy="50688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18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Показатели </a:t>
            </a:r>
            <a:endParaRPr lang="ru-RU" sz="18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u-RU" sz="18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Осуществление перехода от периодического повышения квалификации педагогических кадров к их непрерывному образованию через создание модели с использованием персонифицированных программ профессионального развития педагога.</a:t>
            </a:r>
          </a:p>
          <a:p>
            <a:pPr eaLnBrk="1" hangingPunct="1">
              <a:lnSpc>
                <a:spcPct val="80000"/>
              </a:lnSpc>
            </a:pPr>
            <a:r>
              <a:rPr lang="ru-RU" sz="18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Рост профессионального мастерства педагогов школы. Увеличение количества педагогов с высшей и первой квалификационными категориями.</a:t>
            </a:r>
          </a:p>
          <a:p>
            <a:pPr eaLnBrk="1" hangingPunct="1">
              <a:lnSpc>
                <a:spcPct val="80000"/>
              </a:lnSpc>
            </a:pPr>
            <a:r>
              <a:rPr lang="ru-RU" sz="18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Повышение качества образования</a:t>
            </a:r>
          </a:p>
          <a:p>
            <a:pPr eaLnBrk="1" hangingPunct="1">
              <a:lnSpc>
                <a:spcPct val="80000"/>
              </a:lnSpc>
            </a:pPr>
            <a:r>
              <a:rPr lang="ru-RU" sz="18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Освоение педагогами образовательных технологий, соответствующих требованиям инновационного образования.</a:t>
            </a:r>
          </a:p>
          <a:p>
            <a:pPr eaLnBrk="1" hangingPunct="1">
              <a:lnSpc>
                <a:spcPct val="80000"/>
              </a:lnSpc>
            </a:pPr>
            <a:r>
              <a:rPr lang="ru-RU" sz="18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Разработанные индивидуальные планы повышения квалификации.</a:t>
            </a:r>
          </a:p>
          <a:p>
            <a:pPr eaLnBrk="1" hangingPunct="1">
              <a:lnSpc>
                <a:spcPct val="80000"/>
              </a:lnSpc>
            </a:pPr>
            <a:r>
              <a:rPr lang="ru-RU" sz="18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Открытые уроки, мастер-классы и др.</a:t>
            </a:r>
          </a:p>
          <a:p>
            <a:pPr eaLnBrk="1" hangingPunct="1">
              <a:lnSpc>
                <a:spcPct val="80000"/>
              </a:lnSpc>
            </a:pPr>
            <a:r>
              <a:rPr lang="ru-RU" sz="18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Положительная динамика качества образования (внешний и внутренний аудит).</a:t>
            </a:r>
          </a:p>
          <a:p>
            <a:pPr eaLnBrk="1" hangingPunct="1">
              <a:lnSpc>
                <a:spcPct val="80000"/>
              </a:lnSpc>
            </a:pPr>
            <a:r>
              <a:rPr lang="ru-RU" sz="18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Удовлетворенность социума оказываемыми образовательными услугами (опрос)</a:t>
            </a:r>
          </a:p>
          <a:p>
            <a:pPr eaLnBrk="1" hangingPunct="1">
              <a:lnSpc>
                <a:spcPct val="80000"/>
              </a:lnSpc>
            </a:pPr>
            <a:r>
              <a:rPr lang="ru-RU" sz="18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Обобщение и распространение опыта работы по данному направлению среди общеобразовательных организаций города.</a:t>
            </a:r>
          </a:p>
          <a:p>
            <a:pPr eaLnBrk="1" hangingPunct="1">
              <a:lnSpc>
                <a:spcPct val="80000"/>
              </a:lnSpc>
            </a:pPr>
            <a:r>
              <a:rPr lang="ru-RU" sz="18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Печатные работы, публикации на сайтах, выступления на семинарах.</a:t>
            </a:r>
          </a:p>
          <a:p>
            <a:pPr eaLnBrk="1" hangingPunct="1">
              <a:lnSpc>
                <a:spcPct val="80000"/>
              </a:lnSpc>
            </a:pPr>
            <a:r>
              <a:rPr lang="ru-RU" sz="18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Расширение сетевого взаимодействия.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Механизм оценивания уровня квалификации</a:t>
            </a:r>
          </a:p>
        </p:txBody>
      </p:sp>
      <p:sp>
        <p:nvSpPr>
          <p:cNvPr id="29698" name="Объект 2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5184775"/>
          </a:xfrm>
        </p:spPr>
        <p:txBody>
          <a:bodyPr/>
          <a:lstStyle/>
          <a:p>
            <a:endParaRPr lang="ru-RU" smtClean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608013" y="1484313"/>
            <a:ext cx="7874000" cy="6842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Трудовые функции по ПС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06438" y="3789363"/>
            <a:ext cx="7874000" cy="6842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уровня квалификации педагога</a:t>
            </a:r>
          </a:p>
          <a:p>
            <a:pPr algn="ctr">
              <a:defRPr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(заседание методического совета)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06438" y="4916488"/>
            <a:ext cx="7874000" cy="6826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Собеседование с  педагогом                 принятие управленческого решения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688975" y="5949950"/>
            <a:ext cx="7874000" cy="6826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Исполнение принятого управленческого решения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631825" y="2568575"/>
            <a:ext cx="7874000" cy="90011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Выявление уровня квалификации </a:t>
            </a:r>
          </a:p>
          <a:p>
            <a:pPr algn="ctr">
              <a:defRPr/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(анализ анкет, наблюдение – посещение уроков, образовательные результаты учащихся)</a:t>
            </a:r>
          </a:p>
        </p:txBody>
      </p:sp>
      <p:sp>
        <p:nvSpPr>
          <p:cNvPr id="13" name="Стрелка вправо 12"/>
          <p:cNvSpPr/>
          <p:nvPr/>
        </p:nvSpPr>
        <p:spPr>
          <a:xfrm>
            <a:off x="3849688" y="5064125"/>
            <a:ext cx="695325" cy="387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8" name="Стрелка углом 17"/>
          <p:cNvSpPr/>
          <p:nvPr/>
        </p:nvSpPr>
        <p:spPr>
          <a:xfrm>
            <a:off x="352425" y="1628775"/>
            <a:ext cx="695325" cy="473868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>
                <a:latin typeface="Arial" charset="0"/>
              </a:rPr>
              <a:t> </a:t>
            </a:r>
            <a:r>
              <a:rPr lang="ru-RU" sz="4000" b="1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Оценочный лист педагога</a:t>
            </a:r>
            <a:endParaRPr lang="ru-RU" b="1" smtClean="0">
              <a:solidFill>
                <a:srgbClr val="660033"/>
              </a:solidFill>
              <a:latin typeface="Arial" charset="0"/>
            </a:endParaRPr>
          </a:p>
        </p:txBody>
      </p:sp>
      <p:sp>
        <p:nvSpPr>
          <p:cNvPr id="3072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mtClean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250825" y="1628775"/>
          <a:ext cx="8784972" cy="50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162"/>
                <a:gridCol w="1464162"/>
                <a:gridCol w="1464162"/>
                <a:gridCol w="1464162"/>
                <a:gridCol w="1464162"/>
                <a:gridCol w="1464162"/>
              </a:tblGrid>
              <a:tr h="1260140">
                <a:tc>
                  <a:txBody>
                    <a:bodyPr/>
                    <a:lstStyle/>
                    <a:p>
                      <a:endParaRPr lang="ru-RU" sz="1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sz="1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sz="1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Трудовые действия</a:t>
                      </a:r>
                      <a:endParaRPr lang="ru-RU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Экспертиза программ</a:t>
                      </a:r>
                      <a:endParaRPr lang="ru-RU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Наблюдение</a:t>
                      </a:r>
                    </a:p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(посещение уроков)</a:t>
                      </a:r>
                      <a:endParaRPr lang="ru-RU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Анализ документации</a:t>
                      </a:r>
                      <a:endParaRPr lang="ru-RU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Образова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тельные результаты учащихся</a:t>
                      </a:r>
                    </a:p>
                    <a:p>
                      <a:endParaRPr lang="ru-RU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Личное собеседование</a:t>
                      </a:r>
                    </a:p>
                    <a:p>
                      <a:endParaRPr lang="ru-RU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26014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уровень</a:t>
                      </a:r>
                    </a:p>
                    <a:p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репродуктивный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26014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уровень</a:t>
                      </a:r>
                    </a:p>
                    <a:p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продуктивный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26014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уровень</a:t>
                      </a:r>
                    </a:p>
                    <a:p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творческий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Управленческие действия, применяемые к педагогу 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323850" y="1803400"/>
          <a:ext cx="8568954" cy="4684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6"/>
                <a:gridCol w="1618810"/>
                <a:gridCol w="2197614"/>
                <a:gridCol w="2376264"/>
              </a:tblGrid>
              <a:tr h="1301172">
                <a:tc>
                  <a:txBody>
                    <a:bodyPr/>
                    <a:lstStyle/>
                    <a:p>
                      <a:pPr algn="ctr"/>
                      <a:endParaRPr lang="ru-RU" sz="2000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ru-RU" sz="20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Обучение</a:t>
                      </a:r>
                      <a:endParaRPr lang="ru-RU" sz="2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ru-RU" sz="20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Контроль</a:t>
                      </a:r>
                      <a:endParaRPr lang="ru-RU" sz="2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 sz="20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Нормирование</a:t>
                      </a:r>
                      <a:endParaRPr lang="ru-RU" sz="2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 sz="20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Стимулирование </a:t>
                      </a:r>
                      <a:endParaRPr lang="ru-RU" sz="2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982208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-курсы ПК  (адресно: очно, дистанционно)</a:t>
                      </a:r>
                    </a:p>
                    <a:p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-командные курсы ПК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ru-RU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-реализация ИОП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ru-RU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ru-RU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профпереподготовка</a:t>
                      </a:r>
                      <a:endParaRPr lang="ru-RU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ru-RU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-система методических семинаров для коллектива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ru-RU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-проблемные группы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ru-RU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-Школа молодого педагога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-персональный контроль 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локальные акты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моральное поощрение</a:t>
                      </a:r>
                    </a:p>
                    <a:p>
                      <a:endParaRPr lang="ru-RU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стимулирующие</a:t>
                      </a:r>
                      <a:r>
                        <a:rPr lang="ru-RU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выплаты за качество работы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Использование результатов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Font typeface="Arial" charset="0"/>
              <a:buNone/>
              <a:defRPr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Аттестация:</a:t>
            </a:r>
          </a:p>
          <a:p>
            <a:pPr marL="0" indent="0" algn="ctr">
              <a:buFont typeface="Arial" charset="0"/>
              <a:buNone/>
              <a:defRPr/>
            </a:pP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оответствие занимаемой должности</a:t>
            </a:r>
          </a:p>
          <a:p>
            <a:pPr marL="0" indent="0">
              <a:buFont typeface="Arial" charset="0"/>
              <a:buNone/>
              <a:defRPr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валификационная категория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Font typeface="Arial" charset="0"/>
              <a:buNone/>
              <a:defRPr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Трудовые отношения:</a:t>
            </a:r>
          </a:p>
          <a:p>
            <a:pPr marL="0" indent="0" algn="ctr">
              <a:buFont typeface="Arial" charset="0"/>
              <a:buNone/>
              <a:defRPr/>
            </a:pP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продолжение</a:t>
            </a:r>
          </a:p>
          <a:p>
            <a:pPr marL="0" indent="0">
              <a:buFont typeface="Arial" charset="0"/>
              <a:buNone/>
              <a:defRPr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асторжение</a:t>
            </a:r>
          </a:p>
          <a:p>
            <a:pPr marL="0" indent="0">
              <a:buFont typeface="Arial" charset="0"/>
              <a:buNone/>
              <a:defRPr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смена профиля деятельности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Обобщение и предъявление опыта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опыта:</a:t>
            </a:r>
          </a:p>
          <a:p>
            <a:pPr marL="0" indent="0">
              <a:buFont typeface="Arial" charset="0"/>
              <a:buNone/>
              <a:defRPr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муниципальные семинары,</a:t>
            </a:r>
          </a:p>
          <a:p>
            <a:pPr marL="0" indent="0">
              <a:buFont typeface="Arial" charset="0"/>
              <a:buNone/>
              <a:defRPr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-августовская конференция,</a:t>
            </a:r>
          </a:p>
          <a:p>
            <a:pPr marL="0" indent="0">
              <a:buFont typeface="Arial" charset="0"/>
              <a:buNone/>
              <a:defRPr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Публикации:</a:t>
            </a:r>
          </a:p>
          <a:p>
            <a:pPr marL="0" indent="0">
              <a:buFont typeface="Arial" charset="0"/>
              <a:buNone/>
              <a:defRPr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-сайт школы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pPr algn="l" eaLnBrk="1" hangingPunct="1"/>
            <a:r>
              <a:rPr lang="ru-RU" sz="4000" b="1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Школе необходимы:</a:t>
            </a:r>
            <a:r>
              <a:rPr lang="ru-RU" sz="4000" b="1" smtClean="0">
                <a:solidFill>
                  <a:srgbClr val="660033"/>
                </a:solidFill>
              </a:rPr>
              <a:t/>
            </a:r>
            <a:br>
              <a:rPr lang="ru-RU" sz="4000" b="1" smtClean="0">
                <a:solidFill>
                  <a:srgbClr val="660033"/>
                </a:solidFill>
              </a:rPr>
            </a:br>
            <a:endParaRPr lang="ru-RU" sz="4000" b="1" smtClean="0">
              <a:solidFill>
                <a:srgbClr val="660033"/>
              </a:solidFill>
            </a:endParaRPr>
          </a:p>
        </p:txBody>
      </p:sp>
      <p:sp>
        <p:nvSpPr>
          <p:cNvPr id="16386" name="Rectangle 3"/>
          <p:cNvSpPr>
            <a:spLocks noGrp="1"/>
          </p:cNvSpPr>
          <p:nvPr>
            <p:ph type="body" idx="1"/>
          </p:nvPr>
        </p:nvSpPr>
        <p:spPr>
          <a:xfrm>
            <a:off x="468313" y="1484313"/>
            <a:ext cx="8435975" cy="4525962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defRPr/>
            </a:pPr>
            <a:r>
              <a:rPr lang="ru-RU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«…учителя, открытые ко всему новому, понимающие детскую психологию и особенности развития школьников, хорошо знающие свой предмет» </a:t>
            </a:r>
          </a:p>
          <a:p>
            <a:pPr marL="0" indent="0" algn="r"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ru-RU" sz="20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(Национальная образовательная инициатива «Наша новая школа</a:t>
            </a:r>
            <a:r>
              <a:rPr lang="ru-RU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 algn="just" eaLnBrk="1" hangingPunct="1">
              <a:spcBef>
                <a:spcPct val="0"/>
              </a:spcBef>
              <a:buFont typeface="Arial" charset="0"/>
              <a:buNone/>
              <a:defRPr/>
            </a:pPr>
            <a:endParaRPr lang="ru-RU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defRPr/>
            </a:pPr>
            <a:r>
              <a:rPr lang="ru-RU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«…умеющие организовывать и сопровождать учебно-исследовательскую и проектную деятельность обучающихся, выполнение ими индивидуального проекта» </a:t>
            </a:r>
          </a:p>
          <a:p>
            <a:pPr marL="0" indent="0" algn="r"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ru-RU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0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Федеральный государственный образовательный стандарт);</a:t>
            </a:r>
          </a:p>
          <a:p>
            <a:pPr marL="0" indent="0" algn="just" eaLnBrk="1" hangingPunct="1">
              <a:spcBef>
                <a:spcPct val="0"/>
              </a:spcBef>
              <a:buFont typeface="Arial" charset="0"/>
              <a:buNone/>
              <a:defRPr/>
            </a:pPr>
            <a:endParaRPr lang="ru-RU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defRPr/>
            </a:pPr>
            <a:r>
              <a:rPr lang="ru-RU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«…креативные, владеющие современными образовательными технологиями, мотивированные на работу с обучающимися, способные к личностному и профессиональному развитию» </a:t>
            </a:r>
          </a:p>
          <a:p>
            <a:pPr marL="0" indent="0" algn="r"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ru-RU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0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Профессиональный стандарт педагога</a:t>
            </a:r>
            <a:r>
              <a:rPr lang="ru-RU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eaLnBrk="1" hangingPunct="1">
              <a:lnSpc>
                <a:spcPct val="80000"/>
              </a:lnSpc>
              <a:defRPr/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Изменения в МБОУ СШ №3 г.Енисейска</a:t>
            </a:r>
          </a:p>
        </p:txBody>
      </p:sp>
      <p:sp>
        <p:nvSpPr>
          <p:cNvPr id="34818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>
                <a:latin typeface="Times New Roman" pitchFamily="18" charset="0"/>
                <a:cs typeface="Times New Roman" pitchFamily="18" charset="0"/>
              </a:rPr>
              <a:t>Профессиональное развитие педагогов -включенность 95% педагогов,</a:t>
            </a:r>
          </a:p>
          <a:p>
            <a:r>
              <a:rPr lang="ru-RU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Изменена система методической работы ???</a:t>
            </a:r>
          </a:p>
          <a:p>
            <a:endParaRPr lang="ru-RU" smtClean="0">
              <a:latin typeface="Times New Roman" pitchFamily="18" charset="0"/>
              <a:cs typeface="Times New Roman" pitchFamily="18" charset="0"/>
            </a:endParaRPr>
          </a:p>
          <a:p>
            <a:endParaRPr lang="ru-RU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b="1" smtClean="0">
                <a:solidFill>
                  <a:srgbClr val="660033"/>
                </a:solidFill>
                <a:latin typeface="Times New Roman" pitchFamily="18" charset="0"/>
              </a:rPr>
              <a:t>Цель методической работы - создание оптимальных условий для непрерывного повышения уровня профессионального развития всех педагогов.</a:t>
            </a:r>
            <a:endParaRPr lang="ru-RU" sz="2400" smtClean="0">
              <a:solidFill>
                <a:srgbClr val="660033"/>
              </a:solidFill>
            </a:endParaRPr>
          </a:p>
          <a:p>
            <a:endParaRPr lang="ru-RU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PubHalfFrame"/>
          <p:cNvSpPr>
            <a:spLocks noEditPoints="1" noChangeArrowheads="1"/>
          </p:cNvSpPr>
          <p:nvPr/>
        </p:nvSpPr>
        <p:spPr bwMode="auto">
          <a:xfrm>
            <a:off x="323850" y="1628775"/>
            <a:ext cx="8424863" cy="4608513"/>
          </a:xfrm>
          <a:custGeom>
            <a:avLst/>
            <a:gdLst>
              <a:gd name="G0" fmla="+- 0 0 0"/>
              <a:gd name="G1" fmla="+- 7200 0 0"/>
              <a:gd name="G2" fmla="+- 21600 0 7200"/>
              <a:gd name="G3" fmla="*/ 7200 1 2"/>
              <a:gd name="G4" fmla="+- 21600 0 G3"/>
              <a:gd name="G5" fmla="+- 7200 0 0"/>
              <a:gd name="G6" fmla="+- 21600 0 7200"/>
              <a:gd name="G7" fmla="*/ 7200 1 2"/>
              <a:gd name="G8" fmla="+- 21600 0 G7"/>
              <a:gd name="T0" fmla="*/ 10800 w 21600"/>
              <a:gd name="T1" fmla="*/ 0 h 21600"/>
              <a:gd name="T2" fmla="*/ 0 w 21600"/>
              <a:gd name="T3" fmla="*/ 10800 h 21600"/>
              <a:gd name="T4" fmla="*/ 3600 w 21600"/>
              <a:gd name="T5" fmla="*/ 18000 h 21600"/>
              <a:gd name="T6" fmla="*/ 18000 w 21600"/>
              <a:gd name="T7" fmla="*/ 36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0 w 21600"/>
              <a:gd name="T13" fmla="*/ 0 h 21600"/>
              <a:gd name="T14" fmla="*/ G2 w 21600"/>
              <a:gd name="T15" fmla="*/ G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7200" y="14400"/>
                </a:lnTo>
                <a:lnTo>
                  <a:pt x="7200" y="7200"/>
                </a:lnTo>
                <a:lnTo>
                  <a:pt x="14400" y="72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r>
              <a:rPr lang="ru-RU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ПРОТИВОРЕЧИЕ </a:t>
            </a:r>
          </a:p>
          <a:p>
            <a:pPr>
              <a:defRPr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между требуемым и реальным уровнем профессиональной компетентности </a:t>
            </a:r>
          </a:p>
          <a:p>
            <a:pPr>
              <a:defRPr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педагогов </a:t>
            </a:r>
          </a:p>
        </p:txBody>
      </p:sp>
      <p:sp>
        <p:nvSpPr>
          <p:cNvPr id="14343" name="PubHalfFrame"/>
          <p:cNvSpPr>
            <a:spLocks noEditPoints="1" noChangeArrowheads="1"/>
          </p:cNvSpPr>
          <p:nvPr/>
        </p:nvSpPr>
        <p:spPr bwMode="auto">
          <a:xfrm rot="10800000">
            <a:off x="684213" y="1916113"/>
            <a:ext cx="8135937" cy="4465637"/>
          </a:xfrm>
          <a:custGeom>
            <a:avLst/>
            <a:gdLst>
              <a:gd name="G0" fmla="+- 0 0 0"/>
              <a:gd name="G1" fmla="+- 7200 0 0"/>
              <a:gd name="G2" fmla="+- 21600 0 7200"/>
              <a:gd name="G3" fmla="*/ 7200 1 2"/>
              <a:gd name="G4" fmla="+- 21600 0 G3"/>
              <a:gd name="G5" fmla="+- 7200 0 0"/>
              <a:gd name="G6" fmla="+- 21600 0 7200"/>
              <a:gd name="G7" fmla="*/ 7200 1 2"/>
              <a:gd name="G8" fmla="+- 21600 0 G7"/>
              <a:gd name="T0" fmla="*/ 10800 w 21600"/>
              <a:gd name="T1" fmla="*/ 0 h 21600"/>
              <a:gd name="T2" fmla="*/ 0 w 21600"/>
              <a:gd name="T3" fmla="*/ 10800 h 21600"/>
              <a:gd name="T4" fmla="*/ 3600 w 21600"/>
              <a:gd name="T5" fmla="*/ 18000 h 21600"/>
              <a:gd name="T6" fmla="*/ 18000 w 21600"/>
              <a:gd name="T7" fmla="*/ 36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0 w 21600"/>
              <a:gd name="T13" fmla="*/ 0 h 21600"/>
              <a:gd name="T14" fmla="*/ G2 w 21600"/>
              <a:gd name="T15" fmla="*/ G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7200" y="14400"/>
                </a:lnTo>
                <a:lnTo>
                  <a:pt x="7200" y="7200"/>
                </a:lnTo>
                <a:lnTo>
                  <a:pt x="14400" y="72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rot="10800000"/>
          <a:lstStyle/>
          <a:p>
            <a:pPr algn="r">
              <a:defRPr/>
            </a:pPr>
            <a:r>
              <a:rPr lang="ru-RU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ЗАДАЧА: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r">
              <a:defRPr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уровня квалификации педагогов</a:t>
            </a:r>
            <a:r>
              <a:rPr lang="ru-RU" dirty="0"/>
              <a:t> 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7" descr="профстандарт-педагога-20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813" y="1484313"/>
            <a:ext cx="6119812" cy="459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0" name="AutoShape 16"/>
          <p:cNvSpPr>
            <a:spLocks noChangeArrowheads="1"/>
          </p:cNvSpPr>
          <p:nvPr/>
        </p:nvSpPr>
        <p:spPr bwMode="auto">
          <a:xfrm rot="10800000">
            <a:off x="2987675" y="5921375"/>
            <a:ext cx="4897438" cy="936625"/>
          </a:xfrm>
          <a:prstGeom prst="wedgeRoundRectCallout">
            <a:avLst>
              <a:gd name="adj1" fmla="val 5069"/>
              <a:gd name="adj2" fmla="val 19033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/>
          <a:lstStyle/>
          <a:p>
            <a:pPr algn="ctr"/>
            <a:r>
              <a:rPr lang="ru-RU" sz="3200" b="1">
                <a:solidFill>
                  <a:srgbClr val="660033"/>
                </a:solidFill>
              </a:rPr>
              <a:t>внутренний аудит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 b="1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Модель ПК</a:t>
            </a:r>
          </a:p>
        </p:txBody>
      </p:sp>
      <p:sp>
        <p:nvSpPr>
          <p:cNvPr id="19458" name="Rectangle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endParaRPr lang="ru-RU" sz="2800" smtClean="0"/>
          </a:p>
        </p:txBody>
      </p:sp>
      <p:sp>
        <p:nvSpPr>
          <p:cNvPr id="19459" name="Rectangle 7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eaLnBrk="1" hangingPunct="1"/>
            <a:endParaRPr lang="ru-RU" sz="2400" smtClean="0"/>
          </a:p>
        </p:txBody>
      </p:sp>
      <p:sp>
        <p:nvSpPr>
          <p:cNvPr id="19460" name="Rectangle 8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pPr eaLnBrk="1" hangingPunct="1"/>
            <a:endParaRPr lang="ru-RU" sz="2400" smtClean="0"/>
          </a:p>
        </p:txBody>
      </p:sp>
      <p:sp>
        <p:nvSpPr>
          <p:cNvPr id="19461" name="Rectangle 3"/>
          <p:cNvSpPr>
            <a:spLocks noGrp="1"/>
          </p:cNvSpPr>
          <p:nvPr>
            <p:ph type="body" idx="4294967295"/>
          </p:nvPr>
        </p:nvSpPr>
        <p:spPr>
          <a:xfrm>
            <a:off x="914400" y="1628775"/>
            <a:ext cx="8229600" cy="4525963"/>
          </a:xfrm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19462" name="AutoShape 4"/>
          <p:cNvSpPr>
            <a:spLocks noChangeArrowheads="1"/>
          </p:cNvSpPr>
          <p:nvPr/>
        </p:nvSpPr>
        <p:spPr bwMode="auto">
          <a:xfrm>
            <a:off x="250825" y="2708275"/>
            <a:ext cx="4176713" cy="2736850"/>
          </a:xfrm>
          <a:prstGeom prst="homePlate">
            <a:avLst>
              <a:gd name="adj" fmla="val 3815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3200">
                <a:latin typeface="Times New Roman" pitchFamily="18" charset="0"/>
                <a:cs typeface="Times New Roman" pitchFamily="18" charset="0"/>
              </a:rPr>
              <a:t>«повышение </a:t>
            </a:r>
          </a:p>
          <a:p>
            <a:pPr algn="ctr"/>
            <a:r>
              <a:rPr lang="ru-RU" sz="3200">
                <a:latin typeface="Times New Roman" pitchFamily="18" charset="0"/>
                <a:cs typeface="Times New Roman" pitchFamily="18" charset="0"/>
              </a:rPr>
              <a:t>квалификации </a:t>
            </a:r>
          </a:p>
          <a:p>
            <a:pPr algn="ctr"/>
            <a:r>
              <a:rPr lang="ru-RU" sz="3200">
                <a:latin typeface="Times New Roman" pitchFamily="18" charset="0"/>
                <a:cs typeface="Times New Roman" pitchFamily="18" charset="0"/>
              </a:rPr>
              <a:t>для всех»</a:t>
            </a:r>
          </a:p>
        </p:txBody>
      </p:sp>
      <p:sp>
        <p:nvSpPr>
          <p:cNvPr id="19463" name="AutoShape 5"/>
          <p:cNvSpPr>
            <a:spLocks noChangeArrowheads="1"/>
          </p:cNvSpPr>
          <p:nvPr/>
        </p:nvSpPr>
        <p:spPr bwMode="auto">
          <a:xfrm>
            <a:off x="3635375" y="2708275"/>
            <a:ext cx="5329238" cy="2736850"/>
          </a:xfrm>
          <a:prstGeom prst="chevron">
            <a:avLst>
              <a:gd name="adj" fmla="val 4868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3200">
                <a:latin typeface="Times New Roman" pitchFamily="18" charset="0"/>
                <a:cs typeface="Times New Roman" pitchFamily="18" charset="0"/>
              </a:rPr>
              <a:t>«конкретные </a:t>
            </a:r>
          </a:p>
          <a:p>
            <a:pPr algn="ctr"/>
            <a:r>
              <a:rPr lang="ru-RU" sz="3200">
                <a:latin typeface="Times New Roman" pitchFamily="18" charset="0"/>
                <a:cs typeface="Times New Roman" pitchFamily="18" charset="0"/>
              </a:rPr>
              <a:t>знания </a:t>
            </a:r>
          </a:p>
          <a:p>
            <a:pPr algn="ctr"/>
            <a:r>
              <a:rPr lang="ru-RU" sz="3200">
                <a:latin typeface="Times New Roman" pitchFamily="18" charset="0"/>
                <a:cs typeface="Times New Roman" pitchFamily="18" charset="0"/>
              </a:rPr>
              <a:t>          и компетентности</a:t>
            </a:r>
          </a:p>
          <a:p>
            <a:pPr algn="ctr"/>
            <a:r>
              <a:rPr lang="ru-RU" sz="3200">
                <a:latin typeface="Times New Roman" pitchFamily="18" charset="0"/>
                <a:cs typeface="Times New Roman" pitchFamily="18" charset="0"/>
              </a:rPr>
              <a:t>        конкретному педагогу»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Педагог МБОУ СШ№3</a:t>
            </a:r>
          </a:p>
        </p:txBody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mtClean="0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468313" y="1628775"/>
            <a:ext cx="3455987" cy="10810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САМОАКТУАЛИЗАЦИЯ: </a:t>
            </a:r>
          </a:p>
          <a:p>
            <a:pPr algn="ctr">
              <a:defRPr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мотивация самораскрытия</a:t>
            </a:r>
          </a:p>
          <a:p>
            <a:pPr algn="ctr">
              <a:defRPr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мотивация саморазвития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5219700" y="1628775"/>
            <a:ext cx="3527425" cy="10795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САМОРЕАЛИЗАЦИЯ:</a:t>
            </a:r>
          </a:p>
          <a:p>
            <a:pPr algn="ctr">
              <a:defRPr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самообразование</a:t>
            </a:r>
          </a:p>
          <a:p>
            <a:pPr algn="ctr">
              <a:defRPr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Методическая копилка</a:t>
            </a:r>
          </a:p>
          <a:p>
            <a:pPr algn="ctr">
              <a:defRPr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</a:t>
            </a:r>
            <a:r>
              <a:rPr lang="ru-RU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педопыта</a:t>
            </a: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1042988" y="3068638"/>
            <a:ext cx="3455987" cy="11525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САМООРГАНИЗАЦИЯ:</a:t>
            </a:r>
          </a:p>
          <a:p>
            <a:pPr algn="ctr">
              <a:defRPr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самопознание</a:t>
            </a:r>
          </a:p>
          <a:p>
            <a:pPr algn="ctr">
              <a:defRPr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Планирование</a:t>
            </a:r>
          </a:p>
          <a:p>
            <a:pPr algn="ctr">
              <a:defRPr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Самоанализ 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4787900" y="3068638"/>
            <a:ext cx="3600450" cy="12239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САМОРЕГУЛЯЦИЯ:</a:t>
            </a:r>
          </a:p>
          <a:p>
            <a:pPr algn="ctr">
              <a:defRPr/>
            </a:pPr>
            <a:r>
              <a:rPr lang="ru-RU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Самоподдержка</a:t>
            </a: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Самоуправление </a:t>
            </a:r>
          </a:p>
          <a:p>
            <a:pPr algn="ctr">
              <a:defRPr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Самосохранение </a:t>
            </a:r>
          </a:p>
        </p:txBody>
      </p:sp>
      <p:sp>
        <p:nvSpPr>
          <p:cNvPr id="31754" name="Oval 10"/>
          <p:cNvSpPr>
            <a:spLocks noChangeArrowheads="1"/>
          </p:cNvSpPr>
          <p:nvPr/>
        </p:nvSpPr>
        <p:spPr bwMode="auto">
          <a:xfrm>
            <a:off x="539750" y="4941888"/>
            <a:ext cx="2016125" cy="6477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Проблемная </a:t>
            </a:r>
          </a:p>
          <a:p>
            <a:pPr algn="ctr">
              <a:defRPr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</a:p>
        </p:txBody>
      </p:sp>
      <p:sp>
        <p:nvSpPr>
          <p:cNvPr id="31759" name="Oval 15"/>
          <p:cNvSpPr>
            <a:spLocks noChangeArrowheads="1"/>
          </p:cNvSpPr>
          <p:nvPr/>
        </p:nvSpPr>
        <p:spPr bwMode="auto">
          <a:xfrm>
            <a:off x="1547813" y="5881688"/>
            <a:ext cx="2016125" cy="6477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Проблемная </a:t>
            </a:r>
          </a:p>
          <a:p>
            <a:pPr algn="ctr">
              <a:defRPr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</a:p>
        </p:txBody>
      </p:sp>
      <p:sp>
        <p:nvSpPr>
          <p:cNvPr id="31760" name="Oval 16"/>
          <p:cNvSpPr>
            <a:spLocks noChangeArrowheads="1"/>
          </p:cNvSpPr>
          <p:nvPr/>
        </p:nvSpPr>
        <p:spPr bwMode="auto">
          <a:xfrm>
            <a:off x="6011863" y="5876925"/>
            <a:ext cx="2016125" cy="6477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Проблемная </a:t>
            </a:r>
          </a:p>
          <a:p>
            <a:pPr algn="ctr">
              <a:defRPr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</a:p>
        </p:txBody>
      </p:sp>
      <p:sp>
        <p:nvSpPr>
          <p:cNvPr id="31761" name="Oval 17"/>
          <p:cNvSpPr>
            <a:spLocks noChangeArrowheads="1"/>
          </p:cNvSpPr>
          <p:nvPr/>
        </p:nvSpPr>
        <p:spPr bwMode="auto">
          <a:xfrm>
            <a:off x="6804025" y="4724400"/>
            <a:ext cx="2016125" cy="6477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Проблемная </a:t>
            </a:r>
          </a:p>
          <a:p>
            <a:pPr algn="ctr">
              <a:defRPr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</a:p>
        </p:txBody>
      </p:sp>
      <p:sp>
        <p:nvSpPr>
          <p:cNvPr id="31762" name="Oval 18"/>
          <p:cNvSpPr>
            <a:spLocks noChangeArrowheads="1"/>
          </p:cNvSpPr>
          <p:nvPr/>
        </p:nvSpPr>
        <p:spPr bwMode="auto">
          <a:xfrm>
            <a:off x="3024188" y="4976813"/>
            <a:ext cx="3527425" cy="7905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МС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endParaRPr lang="ru-RU" b="1" smtClean="0">
              <a:solidFill>
                <a:srgbClr val="660033"/>
              </a:solidFill>
            </a:endParaRPr>
          </a:p>
        </p:txBody>
      </p:sp>
      <p:sp>
        <p:nvSpPr>
          <p:cNvPr id="2150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grpSp>
        <p:nvGrpSpPr>
          <p:cNvPr id="21507" name="Group 4"/>
          <p:cNvGrpSpPr>
            <a:grpSpLocks/>
          </p:cNvGrpSpPr>
          <p:nvPr/>
        </p:nvGrpSpPr>
        <p:grpSpPr bwMode="auto">
          <a:xfrm>
            <a:off x="0" y="333375"/>
            <a:ext cx="9144000" cy="6524625"/>
            <a:chOff x="1248" y="240"/>
            <a:chExt cx="4176" cy="3600"/>
          </a:xfrm>
        </p:grpSpPr>
        <p:sp>
          <p:nvSpPr>
            <p:cNvPr id="21508" name="Pyr1"/>
            <p:cNvSpPr>
              <a:spLocks noEditPoints="1" noChangeArrowheads="1"/>
            </p:cNvSpPr>
            <p:nvPr/>
          </p:nvSpPr>
          <p:spPr bwMode="auto">
            <a:xfrm>
              <a:off x="2873" y="240"/>
              <a:ext cx="936" cy="798"/>
            </a:xfrm>
            <a:custGeom>
              <a:avLst/>
              <a:gdLst>
                <a:gd name="T0" fmla="*/ 1 w 21600"/>
                <a:gd name="T1" fmla="*/ 0 h 21600"/>
                <a:gd name="T2" fmla="*/ 2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5400 w 21600"/>
                <a:gd name="T10" fmla="*/ 11802 h 21600"/>
                <a:gd name="T11" fmla="*/ 16200 w 21600"/>
                <a:gd name="T12" fmla="*/ 20598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400" b="1">
                  <a:latin typeface="Times New Roman" pitchFamily="18" charset="0"/>
                  <a:cs typeface="Times New Roman" pitchFamily="18" charset="0"/>
                </a:rPr>
                <a:t>МОДЕЛЬ ПК</a:t>
              </a:r>
            </a:p>
          </p:txBody>
        </p:sp>
        <p:sp>
          <p:nvSpPr>
            <p:cNvPr id="21509" name="Pyr2"/>
            <p:cNvSpPr>
              <a:spLocks noEditPoints="1" noChangeArrowheads="1"/>
            </p:cNvSpPr>
            <p:nvPr/>
          </p:nvSpPr>
          <p:spPr bwMode="auto">
            <a:xfrm>
              <a:off x="2331" y="1038"/>
              <a:ext cx="2015" cy="936"/>
            </a:xfrm>
            <a:custGeom>
              <a:avLst/>
              <a:gdLst>
                <a:gd name="T0" fmla="*/ 5 w 21600"/>
                <a:gd name="T1" fmla="*/ 0 h 21600"/>
                <a:gd name="T2" fmla="*/ 13 w 21600"/>
                <a:gd name="T3" fmla="*/ 0 h 21600"/>
                <a:gd name="T4" fmla="*/ 18 w 21600"/>
                <a:gd name="T5" fmla="*/ 2 h 21600"/>
                <a:gd name="T6" fmla="*/ 0 w 21600"/>
                <a:gd name="T7" fmla="*/ 2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5789 w 21600"/>
                <a:gd name="T13" fmla="*/ 508 h 21600"/>
                <a:gd name="T14" fmla="*/ 15811 w 21600"/>
                <a:gd name="T15" fmla="*/ 2109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787" y="0"/>
                  </a:moveTo>
                  <a:lnTo>
                    <a:pt x="15812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5787" y="0"/>
                  </a:lnTo>
                  <a:close/>
                </a:path>
              </a:pathLst>
            </a:cu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 sz="2500" b="1"/>
            </a:p>
            <a:p>
              <a:pPr algn="ctr"/>
              <a:r>
                <a:rPr lang="ru-RU" sz="2500" b="1">
                  <a:latin typeface="Times New Roman" pitchFamily="18" charset="0"/>
                  <a:cs typeface="Times New Roman" pitchFamily="18" charset="0"/>
                </a:rPr>
                <a:t>ЦЕЛЕВОЙ</a:t>
              </a:r>
            </a:p>
          </p:txBody>
        </p:sp>
        <p:sp>
          <p:nvSpPr>
            <p:cNvPr id="21510" name="Pyr3"/>
            <p:cNvSpPr>
              <a:spLocks noEditPoints="1" noChangeArrowheads="1"/>
            </p:cNvSpPr>
            <p:nvPr/>
          </p:nvSpPr>
          <p:spPr bwMode="auto">
            <a:xfrm>
              <a:off x="1795" y="1974"/>
              <a:ext cx="3087" cy="935"/>
            </a:xfrm>
            <a:custGeom>
              <a:avLst/>
              <a:gdLst>
                <a:gd name="T0" fmla="*/ 11 w 21600"/>
                <a:gd name="T1" fmla="*/ 0 h 21600"/>
                <a:gd name="T2" fmla="*/ 52 w 21600"/>
                <a:gd name="T3" fmla="*/ 0 h 21600"/>
                <a:gd name="T4" fmla="*/ 63 w 21600"/>
                <a:gd name="T5" fmla="*/ 2 h 21600"/>
                <a:gd name="T6" fmla="*/ 0 w 21600"/>
                <a:gd name="T7" fmla="*/ 2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5290 w 21600"/>
                <a:gd name="T13" fmla="*/ 508 h 21600"/>
                <a:gd name="T14" fmla="*/ 16310 w 21600"/>
                <a:gd name="T15" fmla="*/ 2109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3768" y="0"/>
                  </a:moveTo>
                  <a:lnTo>
                    <a:pt x="17831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3768" y="0"/>
                  </a:lnTo>
                  <a:close/>
                </a:path>
              </a:pathLst>
            </a:custGeom>
            <a:solidFill>
              <a:srgbClr val="FFBE7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 sz="2500" b="1"/>
            </a:p>
            <a:p>
              <a:pPr algn="ctr"/>
              <a:r>
                <a:rPr lang="ru-RU" sz="2000" b="1">
                  <a:latin typeface="Times New Roman" pitchFamily="18" charset="0"/>
                  <a:cs typeface="Times New Roman" pitchFamily="18" charset="0"/>
                </a:rPr>
                <a:t>ФУНКЦИОНАЛЬНЫЙ</a:t>
              </a:r>
            </a:p>
          </p:txBody>
        </p:sp>
        <p:sp>
          <p:nvSpPr>
            <p:cNvPr id="21511" name="Pyr4"/>
            <p:cNvSpPr>
              <a:spLocks noEditPoints="1" noChangeArrowheads="1"/>
            </p:cNvSpPr>
            <p:nvPr/>
          </p:nvSpPr>
          <p:spPr bwMode="auto">
            <a:xfrm>
              <a:off x="1248" y="2904"/>
              <a:ext cx="4176" cy="936"/>
            </a:xfrm>
            <a:custGeom>
              <a:avLst/>
              <a:gdLst>
                <a:gd name="T0" fmla="*/ 20 w 21600"/>
                <a:gd name="T1" fmla="*/ 0 h 21600"/>
                <a:gd name="T2" fmla="*/ 136 w 21600"/>
                <a:gd name="T3" fmla="*/ 0 h 21600"/>
                <a:gd name="T4" fmla="*/ 156 w 21600"/>
                <a:gd name="T5" fmla="*/ 2 h 21600"/>
                <a:gd name="T6" fmla="*/ 0 w 21600"/>
                <a:gd name="T7" fmla="*/ 2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284 w 21600"/>
                <a:gd name="T13" fmla="*/ 508 h 21600"/>
                <a:gd name="T14" fmla="*/ 17312 w 21600"/>
                <a:gd name="T15" fmla="*/ 2109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793" y="0"/>
                  </a:moveTo>
                  <a:lnTo>
                    <a:pt x="18806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2793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ru-RU" sz="2500"/>
            </a:p>
            <a:p>
              <a:pPr algn="ctr"/>
              <a:r>
                <a:rPr lang="ru-RU" sz="2500" b="1">
                  <a:latin typeface="Times New Roman" pitchFamily="18" charset="0"/>
                  <a:cs typeface="Times New Roman" pitchFamily="18" charset="0"/>
                </a:rPr>
                <a:t>ОЦЕНОЧНО-РЕЗУЛЬТАТИВНЫЙ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 b="1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Целевой компонент</a:t>
            </a:r>
            <a:endParaRPr lang="ru-RU" b="1" smtClean="0">
              <a:solidFill>
                <a:srgbClr val="66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0" name="Rectangle 3"/>
          <p:cNvSpPr>
            <a:spLocks noGrp="1"/>
          </p:cNvSpPr>
          <p:nvPr>
            <p:ph type="body" idx="1"/>
          </p:nvPr>
        </p:nvSpPr>
        <p:spPr>
          <a:xfrm>
            <a:off x="179388" y="1600200"/>
            <a:ext cx="8785225" cy="51419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200" b="1" smtClean="0">
                <a:latin typeface="Times New Roman" pitchFamily="18" charset="0"/>
                <a:cs typeface="Times New Roman" pitchFamily="18" charset="0"/>
              </a:rPr>
              <a:t>организационно-управленческие условия</a:t>
            </a:r>
            <a:r>
              <a:rPr lang="ru-RU" sz="220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eaLnBrk="1" hangingPunct="1">
              <a:lnSpc>
                <a:spcPct val="80000"/>
              </a:lnSpc>
            </a:pPr>
            <a:r>
              <a:rPr lang="ru-RU" sz="2200" smtClean="0">
                <a:latin typeface="Times New Roman" pitchFamily="18" charset="0"/>
                <a:cs typeface="Times New Roman" pitchFamily="18" charset="0"/>
              </a:rPr>
              <a:t>оснащение образовательного процесса современным оборудованием и программным обеспечением;</a:t>
            </a:r>
          </a:p>
          <a:p>
            <a:pPr eaLnBrk="1" hangingPunct="1">
              <a:lnSpc>
                <a:spcPct val="80000"/>
              </a:lnSpc>
            </a:pPr>
            <a:r>
              <a:rPr lang="ru-RU" sz="2200" smtClean="0">
                <a:latin typeface="Times New Roman" pitchFamily="18" charset="0"/>
                <a:cs typeface="Times New Roman" pitchFamily="18" charset="0"/>
              </a:rPr>
              <a:t>обновление учебного фонда в соответствии с ФГОС,  ПС</a:t>
            </a:r>
          </a:p>
          <a:p>
            <a:pPr eaLnBrk="1" hangingPunct="1">
              <a:lnSpc>
                <a:spcPct val="80000"/>
              </a:lnSpc>
            </a:pPr>
            <a:r>
              <a:rPr lang="ru-RU" sz="2200" smtClean="0">
                <a:latin typeface="Times New Roman" pitchFamily="18" charset="0"/>
                <a:cs typeface="Times New Roman" pitchFamily="18" charset="0"/>
              </a:rPr>
              <a:t>обеспечение информационно-методического сопровождения педагогов;</a:t>
            </a:r>
          </a:p>
          <a:p>
            <a:pPr eaLnBrk="1" hangingPunct="1">
              <a:lnSpc>
                <a:spcPct val="80000"/>
              </a:lnSpc>
            </a:pPr>
            <a:r>
              <a:rPr lang="ru-RU" sz="2200" smtClean="0">
                <a:latin typeface="Times New Roman" pitchFamily="18" charset="0"/>
                <a:cs typeface="Times New Roman" pitchFamily="18" charset="0"/>
              </a:rPr>
              <a:t>обеспечение условий профессионального роста с учётом профессиональной компетентности и интересов и потребностей самого педагога;</a:t>
            </a:r>
          </a:p>
          <a:p>
            <a:pPr eaLnBrk="1" hangingPunct="1">
              <a:lnSpc>
                <a:spcPct val="80000"/>
              </a:lnSpc>
            </a:pPr>
            <a:r>
              <a:rPr lang="ru-RU" sz="2200" smtClean="0">
                <a:latin typeface="Times New Roman" pitchFamily="18" charset="0"/>
                <a:cs typeface="Times New Roman" pitchFamily="18" charset="0"/>
              </a:rPr>
              <a:t>активнoe вoвлeчeниe педагогов в рeшeние зaдaч рaзвития шкoлы;</a:t>
            </a:r>
          </a:p>
          <a:p>
            <a:pPr eaLnBrk="1" hangingPunct="1">
              <a:lnSpc>
                <a:spcPct val="80000"/>
              </a:lnSpc>
            </a:pPr>
            <a:r>
              <a:rPr lang="ru-RU" sz="2200" smtClean="0">
                <a:latin typeface="Times New Roman" pitchFamily="18" charset="0"/>
                <a:cs typeface="Times New Roman" pitchFamily="18" charset="0"/>
              </a:rPr>
              <a:t>оказание мeтoдичeскoй пoмoщи, oргaнизaция внутришкoльнoго сoпрoвoждения;</a:t>
            </a:r>
          </a:p>
          <a:p>
            <a:pPr eaLnBrk="1" hangingPunct="1">
              <a:lnSpc>
                <a:spcPct val="80000"/>
              </a:lnSpc>
            </a:pPr>
            <a:r>
              <a:rPr lang="ru-RU" sz="2200" smtClean="0">
                <a:latin typeface="Times New Roman" pitchFamily="18" charset="0"/>
                <a:cs typeface="Times New Roman" pitchFamily="18" charset="0"/>
              </a:rPr>
              <a:t>повышениe мотивации учитeлей к использованию мeтодик и тeхнологий обучения на основе дeятельностного подхода;</a:t>
            </a:r>
          </a:p>
          <a:p>
            <a:pPr eaLnBrk="1" hangingPunct="1">
              <a:lnSpc>
                <a:spcPct val="80000"/>
              </a:lnSpc>
            </a:pPr>
            <a:r>
              <a:rPr lang="ru-RU" sz="2200" smtClean="0">
                <a:latin typeface="Times New Roman" pitchFamily="18" charset="0"/>
                <a:cs typeface="Times New Roman" pitchFamily="18" charset="0"/>
              </a:rPr>
              <a:t>обeспeчение вoзмoжностей для публичнoгo прeдставления пeдагoгами свoих достижений.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Проблемные группы педагогов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half" idx="1"/>
          </p:nvPr>
        </p:nvSpPr>
        <p:spPr>
          <a:xfrm>
            <a:off x="179388" y="1600200"/>
            <a:ext cx="4316412" cy="4525963"/>
          </a:xfrm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Font typeface="Arial" charset="0"/>
              <a:buNone/>
              <a:tabLst>
                <a:tab pos="457200" algn="l"/>
              </a:tabLst>
              <a:defRPr/>
            </a:pPr>
            <a:r>
              <a:rPr lang="ru-RU" u="sng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2016-2017 </a:t>
            </a:r>
            <a:r>
              <a:rPr lang="ru-RU" u="sng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</a:t>
            </a:r>
            <a:r>
              <a:rPr lang="ru-RU" u="sng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год</a:t>
            </a:r>
          </a:p>
          <a:p>
            <a:pPr algn="just" eaLnBrk="1" hangingPunct="1">
              <a:spcBef>
                <a:spcPct val="0"/>
              </a:spcBef>
              <a:tabLst>
                <a:tab pos="457200" algn="l"/>
              </a:tabLst>
              <a:defRPr/>
            </a:pP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«Обучение 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детей с разными</a:t>
            </a:r>
          </a:p>
          <a:p>
            <a:pPr marL="0" indent="0" algn="just" eaLnBrk="1" hangingPunct="1">
              <a:spcBef>
                <a:spcPct val="0"/>
              </a:spcBef>
              <a:buFont typeface="Arial" charset="0"/>
              <a:buNone/>
              <a:tabLst>
                <a:tab pos="457200" algn="l"/>
              </a:tabLst>
              <a:defRPr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образовательными возможностями», </a:t>
            </a:r>
            <a:endParaRPr lang="ru-RU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tabLst>
                <a:tab pos="457200" algn="l"/>
              </a:tabLst>
              <a:defRPr/>
            </a:pP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«Оценка 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достижений </a:t>
            </a:r>
          </a:p>
          <a:p>
            <a:pPr marL="0" indent="0" algn="just" eaLnBrk="1" hangingPunct="1">
              <a:spcBef>
                <a:spcPct val="0"/>
              </a:spcBef>
              <a:buFont typeface="Arial" charset="0"/>
              <a:buNone/>
              <a:tabLst>
                <a:tab pos="457200" algn="l"/>
              </a:tabLst>
              <a:defRPr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планируемых результатов», </a:t>
            </a:r>
          </a:p>
          <a:p>
            <a:pPr algn="just" eaLnBrk="1" hangingPunct="1">
              <a:spcBef>
                <a:spcPct val="0"/>
              </a:spcBef>
              <a:tabLst>
                <a:tab pos="457200" algn="l"/>
              </a:tabLst>
              <a:defRPr/>
            </a:pP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«Использование ИКТ </a:t>
            </a:r>
          </a:p>
          <a:p>
            <a:pPr marL="0" indent="0" algn="just" eaLnBrk="1" hangingPunct="1">
              <a:spcBef>
                <a:spcPct val="0"/>
              </a:spcBef>
              <a:buFont typeface="Arial" charset="0"/>
              <a:buNone/>
              <a:tabLst>
                <a:tab pos="457200" algn="l"/>
              </a:tabLst>
              <a:defRPr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формировании УУД учащихся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Объект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 eaLnBrk="1" hangingPunct="1">
              <a:spcBef>
                <a:spcPct val="0"/>
              </a:spcBef>
              <a:buFont typeface="Arial" charset="0"/>
              <a:buNone/>
              <a:tabLst>
                <a:tab pos="457200" algn="l"/>
              </a:tabLst>
              <a:defRPr/>
            </a:pPr>
            <a:r>
              <a:rPr lang="ru-RU" u="sng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2017-2018 </a:t>
            </a:r>
            <a:r>
              <a:rPr lang="ru-RU" u="sng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</a:t>
            </a:r>
            <a:r>
              <a:rPr lang="ru-RU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год</a:t>
            </a:r>
          </a:p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1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36C09"/>
      </a:hlink>
      <a:folHlink>
        <a:srgbClr val="974806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864</Words>
  <Application>Microsoft Office PowerPoint</Application>
  <PresentationFormat>Экран (4:3)</PresentationFormat>
  <Paragraphs>230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Тема Office</vt:lpstr>
      <vt:lpstr>Презентация PowerPoint</vt:lpstr>
      <vt:lpstr>Школе необходимы: </vt:lpstr>
      <vt:lpstr>Презентация PowerPoint</vt:lpstr>
      <vt:lpstr>Презентация PowerPoint</vt:lpstr>
      <vt:lpstr>Модель ПК</vt:lpstr>
      <vt:lpstr>Педагог МБОУ СШ№3</vt:lpstr>
      <vt:lpstr>Презентация PowerPoint</vt:lpstr>
      <vt:lpstr>Целевой компонент</vt:lpstr>
      <vt:lpstr>Проблемные группы педагогов</vt:lpstr>
      <vt:lpstr>ФУНКЦИОНАЛЬНЫЙ КОМПОНЕНТ</vt:lpstr>
      <vt:lpstr>Разноуровневое использование форм методической работы : </vt:lpstr>
      <vt:lpstr>Школа молодого педагога</vt:lpstr>
      <vt:lpstr>Оценочно-результативный компонент</vt:lpstr>
      <vt:lpstr>Эффекты реализации проекта</vt:lpstr>
      <vt:lpstr>Механизм оценивания уровня квалификации</vt:lpstr>
      <vt:lpstr> Оценочный лист педагога</vt:lpstr>
      <vt:lpstr>Управленческие действия, применяемые к педагогу </vt:lpstr>
      <vt:lpstr>Использование результатов</vt:lpstr>
      <vt:lpstr>Обобщение и предъявление опыта</vt:lpstr>
      <vt:lpstr>Изменения в МБОУ СШ №3 г.Енисейска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Директор</cp:lastModifiedBy>
  <cp:revision>48</cp:revision>
  <dcterms:created xsi:type="dcterms:W3CDTF">2014-07-06T18:12:26Z</dcterms:created>
  <dcterms:modified xsi:type="dcterms:W3CDTF">2021-02-17T13:41:03Z</dcterms:modified>
</cp:coreProperties>
</file>