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2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51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3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51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005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66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19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0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3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75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9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2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13D4C-CB75-4C6D-80C2-D48FB781FB64}" type="datetimeFigureOut">
              <a:rPr lang="ru-RU" smtClean="0"/>
              <a:pPr/>
              <a:t>31.03.2017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4DA920-E0A0-4298-A216-4EDA01EC8A7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9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35455" y="155513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требований ФГОС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02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252" y="610858"/>
            <a:ext cx="10508974" cy="128089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Ведущие принципы ФГОС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принципы преемственности и развития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145" y="1903957"/>
            <a:ext cx="5584612" cy="3449922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выпускник начальной школы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владеющий </a:t>
            </a:r>
            <a:r>
              <a:rPr lang="ru-RU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основами умения учиться,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способный к организации собственной деятельности.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25227" y="1841326"/>
            <a:ext cx="5787025" cy="3883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выпускник основной школы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умеющий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учиться, осознающий важность образования и самообразования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жизни и деятельности, способный применять полученные знания на практике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4873" y="624110"/>
            <a:ext cx="8911687" cy="95289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системы оценивания: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2864" y="2239618"/>
            <a:ext cx="9193696" cy="3286539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ориентация образовательного процесса на достижение планируемых результатов освоения основной образовательной программы основного общего образования;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эффективной обратной связи, позволяющей осуществлять управление образовательным процессом.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075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55304" y="610858"/>
            <a:ext cx="9145725" cy="82037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проведения оценки результатов освоения ООП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20706" y="3624469"/>
            <a:ext cx="3723861" cy="2133601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Система контроля</a:t>
            </a:r>
          </a:p>
          <a:p>
            <a:pPr marL="715963" indent="14288">
              <a:buFont typeface="Wingdings" panose="05000000000000000000" pitchFamily="2" charset="2"/>
              <a:buChar char="ü"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b="1" dirty="0" smtClean="0"/>
              <a:t>стартовый</a:t>
            </a:r>
          </a:p>
          <a:p>
            <a:pPr marL="715963" indent="14288">
              <a:buFont typeface="Wingdings" panose="05000000000000000000" pitchFamily="2" charset="2"/>
              <a:buChar char="ü"/>
            </a:pPr>
            <a:r>
              <a:rPr lang="ru-RU" sz="3800" b="1" dirty="0" smtClean="0"/>
              <a:t>  текущий</a:t>
            </a:r>
          </a:p>
          <a:p>
            <a:pPr marL="715963" indent="14288">
              <a:buFont typeface="Wingdings" panose="05000000000000000000" pitchFamily="2" charset="2"/>
              <a:buChar char="ü"/>
            </a:pPr>
            <a:r>
              <a:rPr lang="ru-RU" b="1" dirty="0" smtClean="0"/>
              <a:t>  промежуточный</a:t>
            </a:r>
          </a:p>
          <a:p>
            <a:pPr marL="715963" indent="14288">
              <a:buFont typeface="Wingdings" panose="05000000000000000000" pitchFamily="2" charset="2"/>
              <a:buChar char="ü"/>
            </a:pPr>
            <a:r>
              <a:rPr lang="ru-RU" b="1" dirty="0" smtClean="0"/>
              <a:t>  итоговый</a:t>
            </a:r>
          </a:p>
          <a:p>
            <a:pPr marL="715963" indent="14288">
              <a:buFont typeface="Wingdings" panose="05000000000000000000" pitchFamily="2" charset="2"/>
              <a:buChar char="ü"/>
            </a:pPr>
            <a:r>
              <a:rPr lang="ru-RU" b="1" dirty="0" smtClean="0"/>
              <a:t>  административный</a:t>
            </a:r>
            <a:endParaRPr lang="ru-RU" b="1" dirty="0"/>
          </a:p>
        </p:txBody>
      </p:sp>
      <p:sp>
        <p:nvSpPr>
          <p:cNvPr id="4" name="Овал 3"/>
          <p:cNvSpPr/>
          <p:nvPr/>
        </p:nvSpPr>
        <p:spPr>
          <a:xfrm>
            <a:off x="1426268" y="1779107"/>
            <a:ext cx="1616765" cy="144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Начало </a:t>
            </a:r>
          </a:p>
          <a:p>
            <a:pPr algn="ctr"/>
            <a:r>
              <a:rPr lang="ru-RU" dirty="0" smtClean="0"/>
              <a:t>года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3737113" y="1315278"/>
            <a:ext cx="1616765" cy="144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ru-RU" dirty="0" smtClean="0"/>
          </a:p>
          <a:p>
            <a:pPr algn="ctr"/>
            <a:r>
              <a:rPr lang="ru-RU" dirty="0" smtClean="0"/>
              <a:t>четверть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353878" y="2922104"/>
            <a:ext cx="1616765" cy="144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</a:t>
            </a:r>
            <a:endParaRPr lang="ru-RU" dirty="0" smtClean="0"/>
          </a:p>
          <a:p>
            <a:pPr algn="ctr"/>
            <a:r>
              <a:rPr lang="ru-RU" dirty="0" smtClean="0"/>
              <a:t>четверть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935893" y="4691270"/>
            <a:ext cx="1616765" cy="144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III</a:t>
            </a:r>
            <a:endParaRPr lang="ru-RU" dirty="0" smtClean="0"/>
          </a:p>
          <a:p>
            <a:pPr algn="ctr"/>
            <a:r>
              <a:rPr lang="ru-RU" dirty="0" smtClean="0"/>
              <a:t>четверть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368290" y="4207566"/>
            <a:ext cx="1616765" cy="14444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</a:p>
          <a:p>
            <a:pPr algn="ctr"/>
            <a:r>
              <a:rPr lang="ru-RU" dirty="0" smtClean="0"/>
              <a:t>четверть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700128" y="2484783"/>
            <a:ext cx="2411895" cy="2160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Учебный год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Выгнутая вправо стрелка 9"/>
          <p:cNvSpPr/>
          <p:nvPr/>
        </p:nvSpPr>
        <p:spPr>
          <a:xfrm>
            <a:off x="3072846" y="2806147"/>
            <a:ext cx="2054088" cy="2044150"/>
          </a:xfrm>
          <a:prstGeom prst="curvedLeftArrow">
            <a:avLst>
              <a:gd name="adj1" fmla="val 10456"/>
              <a:gd name="adj2" fmla="val 41163"/>
              <a:gd name="adj3" fmla="val 28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5958" y="1344461"/>
            <a:ext cx="8915400" cy="377762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значит  современное,</a:t>
            </a:r>
          </a:p>
          <a:p>
            <a:pPr marL="0" indent="0" algn="ctr">
              <a:buNone/>
            </a:pPr>
            <a:r>
              <a:rPr lang="ru-RU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ачественное, </a:t>
            </a:r>
          </a:p>
          <a:p>
            <a:pPr marL="0" indent="0" algn="ctr">
              <a:buNone/>
            </a:pP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</a:t>
            </a:r>
          </a:p>
          <a:p>
            <a:pPr marL="0" indent="0" algn="ctr">
              <a:buNone/>
            </a:pPr>
            <a:r>
              <a:rPr lang="ru-RU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</a:t>
            </a:r>
            <a:r>
              <a:rPr lang="ru-RU" sz="4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4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http://annuta.ru/upload/medialibrary/f36/f36a46d2e71a33e9c89e5e699fef085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60" y="109937"/>
            <a:ext cx="10371551" cy="64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7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9287" y="465084"/>
            <a:ext cx="9755325" cy="128089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ФГОС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чёткие требования к системе оценки достижения </a:t>
            </a:r>
            <a:r>
              <a:rPr lang="ru-RU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планируемых результатов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968" y="1494182"/>
            <a:ext cx="10782232" cy="4919869"/>
          </a:xfrm>
        </p:spPr>
        <p:txBody>
          <a:bodyPr>
            <a:normAutofit/>
          </a:bodyPr>
          <a:lstStyle/>
          <a:p>
            <a:pPr marL="265113" indent="-265113" algn="just">
              <a:buNone/>
            </a:pPr>
            <a:r>
              <a:rPr lang="ru-RU" b="1" dirty="0" smtClean="0"/>
              <a:t>1</a:t>
            </a:r>
            <a:r>
              <a:rPr lang="ru-RU" dirty="0" smtClean="0"/>
              <a:t>. </a:t>
            </a:r>
            <a:r>
              <a:rPr lang="ru-RU" b="1" dirty="0" smtClean="0">
                <a:solidFill>
                  <a:schemeClr val="tx1"/>
                </a:solidFill>
              </a:rPr>
              <a:t>Оценивание должно быть </a:t>
            </a:r>
            <a:r>
              <a:rPr lang="ru-RU" b="1" dirty="0" smtClean="0">
                <a:solidFill>
                  <a:srgbClr val="FF0000"/>
                </a:solidFill>
              </a:rPr>
              <a:t>постоянным процессом</a:t>
            </a:r>
            <a:r>
              <a:rPr lang="ru-RU" b="1" dirty="0" smtClean="0">
                <a:solidFill>
                  <a:schemeClr val="tx1"/>
                </a:solidFill>
              </a:rPr>
              <a:t>, естественным образом интегрированным в образовательную практику. В зависимости от этапа обучения используются дидактическое (стартовое, текущее) и срезовое (тематическое, промежуточное, итоговое) оценивание.</a:t>
            </a:r>
          </a:p>
          <a:p>
            <a:pPr marL="265113" indent="-265113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2. Оценивание может быть только </a:t>
            </a:r>
            <a:r>
              <a:rPr lang="ru-RU" b="1" dirty="0" smtClean="0">
                <a:solidFill>
                  <a:srgbClr val="FF0000"/>
                </a:solidFill>
              </a:rPr>
              <a:t>критериальным</a:t>
            </a:r>
            <a:r>
              <a:rPr lang="ru-RU" b="1" dirty="0" smtClean="0">
                <a:solidFill>
                  <a:schemeClr val="tx1"/>
                </a:solidFill>
              </a:rPr>
              <a:t>, т.е. необходимо определение степени индивидуального приближения ученика к ожидаемым результатам образования. Основными критериями оценивания  выступают ожидаемые результаты, соответствующие учебным целям.</a:t>
            </a:r>
          </a:p>
          <a:p>
            <a:pPr marL="265113" indent="-265113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3. Оцениваться с помощью отметки могут </a:t>
            </a:r>
            <a:r>
              <a:rPr lang="ru-RU" b="1" dirty="0" smtClean="0">
                <a:solidFill>
                  <a:srgbClr val="FF0000"/>
                </a:solidFill>
              </a:rPr>
              <a:t>только результаты деятельности </a:t>
            </a:r>
            <a:r>
              <a:rPr lang="ru-RU" b="1" dirty="0" smtClean="0">
                <a:solidFill>
                  <a:schemeClr val="tx1"/>
                </a:solidFill>
              </a:rPr>
              <a:t>ученика, но не его личные качества.</a:t>
            </a:r>
          </a:p>
          <a:p>
            <a:pPr marL="265113" indent="-265113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4. </a:t>
            </a:r>
            <a:r>
              <a:rPr lang="ru-RU" b="1" dirty="0" smtClean="0">
                <a:solidFill>
                  <a:srgbClr val="FF0000"/>
                </a:solidFill>
              </a:rPr>
              <a:t>Оценивать можно только то, чему учат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5. Критерием оценивания и алгоритм выставления отметки </a:t>
            </a:r>
            <a:r>
              <a:rPr lang="ru-RU" b="1" dirty="0" smtClean="0">
                <a:solidFill>
                  <a:srgbClr val="FF0000"/>
                </a:solidFill>
              </a:rPr>
              <a:t>заранее известны </a:t>
            </a:r>
            <a:r>
              <a:rPr lang="ru-RU" b="1" dirty="0" smtClean="0">
                <a:solidFill>
                  <a:schemeClr val="tx1"/>
                </a:solidFill>
              </a:rPr>
              <a:t>и педагогом и учащимся.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6. </a:t>
            </a:r>
            <a:r>
              <a:rPr lang="ru-RU" b="1" dirty="0" smtClean="0">
                <a:solidFill>
                  <a:srgbClr val="FF0000"/>
                </a:solidFill>
              </a:rPr>
              <a:t>Система оценивания </a:t>
            </a:r>
            <a:r>
              <a:rPr lang="ru-RU" b="1" dirty="0" smtClean="0">
                <a:solidFill>
                  <a:schemeClr val="tx1"/>
                </a:solidFill>
              </a:rPr>
              <a:t>выстраивается таким образом, чтобы учащиеся включались в </a:t>
            </a:r>
            <a:r>
              <a:rPr lang="ru-RU" b="1" dirty="0" err="1" smtClean="0">
                <a:solidFill>
                  <a:schemeClr val="tx1"/>
                </a:solidFill>
              </a:rPr>
              <a:t>контрольно</a:t>
            </a:r>
            <a:r>
              <a:rPr lang="ru-RU" b="1" dirty="0" smtClean="0">
                <a:solidFill>
                  <a:schemeClr val="tx1"/>
                </a:solidFill>
              </a:rPr>
              <a:t>– оценочную деятельность, приобретая навыки и привычку к самооценке.</a:t>
            </a:r>
          </a:p>
          <a:p>
            <a:pPr algn="just">
              <a:buAutoNum type="arabicPeriod" startAt="5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457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268</TotalTime>
  <Words>267</Words>
  <Application>Microsoft Office PowerPoint</Application>
  <PresentationFormat>Произвольный</PresentationFormat>
  <Paragraphs>37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Легкий дым</vt:lpstr>
      <vt:lpstr>Система оценивания  с учетом требований ФГОС</vt:lpstr>
      <vt:lpstr>Ведущие принципы ФГОС – принципы преемственности и развития</vt:lpstr>
      <vt:lpstr>Основные функции системы оценивания:</vt:lpstr>
      <vt:lpstr>Цикл проведения оценки результатов освоения ООП</vt:lpstr>
      <vt:lpstr>Презентация PowerPoint</vt:lpstr>
      <vt:lpstr>Презентация PowerPoint</vt:lpstr>
      <vt:lpstr>ФГОС   содержит чёткие требования к системе оценки достижения планируемых результатов.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оценивания с учетом требований ФГОС</dc:title>
  <dc:creator>Пользователь</dc:creator>
  <cp:lastModifiedBy>Ирина</cp:lastModifiedBy>
  <cp:revision>28</cp:revision>
  <dcterms:created xsi:type="dcterms:W3CDTF">2016-10-12T13:44:20Z</dcterms:created>
  <dcterms:modified xsi:type="dcterms:W3CDTF">2017-03-31T07:05:02Z</dcterms:modified>
</cp:coreProperties>
</file>