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38"/>
  </p:handoutMasterIdLst>
  <p:sldIdLst>
    <p:sldId id="256" r:id="rId2"/>
    <p:sldId id="286" r:id="rId3"/>
    <p:sldId id="292" r:id="rId4"/>
    <p:sldId id="293" r:id="rId5"/>
    <p:sldId id="294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3" r:id="rId16"/>
    <p:sldId id="284" r:id="rId17"/>
    <p:sldId id="269" r:id="rId18"/>
    <p:sldId id="270" r:id="rId19"/>
    <p:sldId id="271" r:id="rId20"/>
    <p:sldId id="287" r:id="rId21"/>
    <p:sldId id="288" r:id="rId22"/>
    <p:sldId id="296" r:id="rId23"/>
    <p:sldId id="295" r:id="rId24"/>
    <p:sldId id="289" r:id="rId25"/>
    <p:sldId id="290" r:id="rId26"/>
    <p:sldId id="291" r:id="rId27"/>
    <p:sldId id="257" r:id="rId28"/>
    <p:sldId id="258" r:id="rId29"/>
    <p:sldId id="262" r:id="rId30"/>
    <p:sldId id="260" r:id="rId31"/>
    <p:sldId id="263" r:id="rId32"/>
    <p:sldId id="264" r:id="rId33"/>
    <p:sldId id="272" r:id="rId34"/>
    <p:sldId id="265" r:id="rId35"/>
    <p:sldId id="266" r:id="rId36"/>
    <p:sldId id="268" r:id="rId37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0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4400"/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8.8829172976279319E-2"/>
          <c:y val="0.15432592722537464"/>
          <c:w val="0.37348837630335796"/>
          <c:h val="0.77947034970413798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%</c:v>
                </c:pt>
              </c:strCache>
            </c:strRef>
          </c:tx>
          <c:dLbls>
            <c:txPr>
              <a:bodyPr/>
              <a:lstStyle/>
              <a:p>
                <a:pPr>
                  <a:defRPr sz="3200" b="1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Лист1!$A$2:$A$3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96</c:v>
                </c:pt>
                <c:pt idx="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7149770099645532"/>
          <c:y val="0.28141601894979318"/>
          <c:w val="0.17022074375254931"/>
          <c:h val="0.3514641902512876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4400"/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8.8829172976279319E-2"/>
          <c:y val="0.15432592722537464"/>
          <c:w val="0.37348837630335796"/>
          <c:h val="0.77947034970413798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%</c:v>
                </c:pt>
              </c:strCache>
            </c:strRef>
          </c:tx>
          <c:dLbls>
            <c:txPr>
              <a:bodyPr/>
              <a:lstStyle/>
              <a:p>
                <a:pPr>
                  <a:defRPr sz="3200" b="1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Лист1!$A$2:$A$4</c:f>
              <c:strCache>
                <c:ptCount val="3"/>
                <c:pt idx="0">
                  <c:v>да</c:v>
                </c:pt>
                <c:pt idx="1">
                  <c:v>нет</c:v>
                </c:pt>
                <c:pt idx="2">
                  <c:v>мне нужно время, что бы сделать это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60</c:v>
                </c:pt>
                <c:pt idx="1">
                  <c:v>31</c:v>
                </c:pt>
                <c:pt idx="2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5142527198687175"/>
          <c:y val="0.28141601894979318"/>
          <c:w val="0.3902931755315916"/>
          <c:h val="0.5742545425103400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4400"/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8.8829172976279319E-2"/>
          <c:y val="0.15432592722537464"/>
          <c:w val="0.37348837630335796"/>
          <c:h val="0.77947034970413798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%</c:v>
                </c:pt>
              </c:strCache>
            </c:strRef>
          </c:tx>
          <c:dLbls>
            <c:txPr>
              <a:bodyPr/>
              <a:lstStyle/>
              <a:p>
                <a:pPr>
                  <a:defRPr sz="3200" b="1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Лист1!$A$2:$A$4</c:f>
              <c:strCache>
                <c:ptCount val="3"/>
                <c:pt idx="0">
                  <c:v>ежедневно</c:v>
                </c:pt>
                <c:pt idx="1">
                  <c:v>2-3 раза в неделю</c:v>
                </c:pt>
                <c:pt idx="2">
                  <c:v>очень редко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78</c:v>
                </c:pt>
                <c:pt idx="1">
                  <c:v>14</c:v>
                </c:pt>
                <c:pt idx="2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9102343102402586"/>
          <c:y val="0.28141601894979318"/>
          <c:w val="0.25069501649443743"/>
          <c:h val="0.5331239921463318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4400"/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8.8829172976279319E-2"/>
          <c:y val="0.15432592722537464"/>
          <c:w val="0.37348837630335796"/>
          <c:h val="0.77947034970413798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%</c:v>
                </c:pt>
              </c:strCache>
            </c:strRef>
          </c:tx>
          <c:dLbls>
            <c:dLbl>
              <c:idx val="2"/>
              <c:layout>
                <c:manualLayout>
                  <c:x val="-2.8994000964707983E-2"/>
                  <c:y val="8.568864659168348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3200" b="1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Лист1!$A$2:$A$4</c:f>
              <c:strCache>
                <c:ptCount val="3"/>
                <c:pt idx="0">
                  <c:v>да</c:v>
                </c:pt>
                <c:pt idx="1">
                  <c:v>нет</c:v>
                </c:pt>
                <c:pt idx="2">
                  <c:v>нет, и не собираюсь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98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9102343102402586"/>
          <c:y val="0.28141601894979318"/>
          <c:w val="0.25069501649443743"/>
          <c:h val="0.5331239921463318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829172976279319E-2"/>
          <c:y val="0.15432592722537464"/>
          <c:w val="0.37348837630335796"/>
          <c:h val="0.77947034970413798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человек</c:v>
                </c:pt>
              </c:strCache>
            </c:strRef>
          </c:tx>
          <c:dLbls>
            <c:txPr>
              <a:bodyPr/>
              <a:lstStyle/>
              <a:p>
                <a:pPr>
                  <a:defRPr sz="3200" b="1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Лист1!$A$2:$A$4</c:f>
              <c:strCache>
                <c:ptCount val="3"/>
                <c:pt idx="0">
                  <c:v>одноклассники</c:v>
                </c:pt>
                <c:pt idx="1">
                  <c:v>вконтакте</c:v>
                </c:pt>
                <c:pt idx="2">
                  <c:v>мои мир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24</c:v>
                </c:pt>
                <c:pt idx="1">
                  <c:v>65</c:v>
                </c:pt>
                <c:pt idx="2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503815510590445"/>
          <c:y val="0.15459689226845508"/>
          <c:w val="0.29668029241255878"/>
          <c:h val="0.6599431891020234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4400"/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8.8829172976279319E-2"/>
          <c:y val="0.15432592722537464"/>
          <c:w val="0.37348837630335796"/>
          <c:h val="0.77947034970413798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%</c:v>
                </c:pt>
              </c:strCache>
            </c:strRef>
          </c:tx>
          <c:dLbls>
            <c:txPr>
              <a:bodyPr/>
              <a:lstStyle/>
              <a:p>
                <a:pPr>
                  <a:defRPr sz="3200" b="1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Лист1!$A$2:$A$5</c:f>
              <c:strCache>
                <c:ptCount val="4"/>
                <c:pt idx="0">
                  <c:v>менее часа</c:v>
                </c:pt>
                <c:pt idx="1">
                  <c:v>1-2 часа</c:v>
                </c:pt>
                <c:pt idx="2">
                  <c:v>более 3 часов</c:v>
                </c:pt>
                <c:pt idx="3">
                  <c:v>более 6 часов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23</c:v>
                </c:pt>
                <c:pt idx="1">
                  <c:v>43</c:v>
                </c:pt>
                <c:pt idx="2">
                  <c:v>19</c:v>
                </c:pt>
                <c:pt idx="3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9102343102402586"/>
          <c:y val="0.28141601894979318"/>
          <c:w val="0.25069501649443743"/>
          <c:h val="0.5331239921463318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4400"/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8.8829172976279319E-2"/>
          <c:y val="0.15432592722537464"/>
          <c:w val="0.37348837630335796"/>
          <c:h val="0.77947034970413798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%</c:v>
                </c:pt>
              </c:strCache>
            </c:strRef>
          </c:tx>
          <c:dLbls>
            <c:txPr>
              <a:bodyPr/>
              <a:lstStyle/>
              <a:p>
                <a:pPr>
                  <a:defRPr sz="3200" b="1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Лист1!$A$2:$A$4</c:f>
              <c:strCache>
                <c:ptCount val="3"/>
                <c:pt idx="0">
                  <c:v>часто</c:v>
                </c:pt>
                <c:pt idx="1">
                  <c:v>редко</c:v>
                </c:pt>
                <c:pt idx="2">
                  <c:v>никогда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6</c:v>
                </c:pt>
                <c:pt idx="1">
                  <c:v>33</c:v>
                </c:pt>
                <c:pt idx="2">
                  <c:v>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9102343102402586"/>
          <c:y val="0.28141601894979318"/>
          <c:w val="0.25069501649443743"/>
          <c:h val="0.5331239921463318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4400"/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8.8829172976279319E-2"/>
          <c:y val="0.15432592722537464"/>
          <c:w val="0.37348837630335796"/>
          <c:h val="0.77947034970413798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%</c:v>
                </c:pt>
              </c:strCache>
            </c:strRef>
          </c:tx>
          <c:dLbls>
            <c:txPr>
              <a:bodyPr/>
              <a:lstStyle/>
              <a:p>
                <a:pPr>
                  <a:defRPr sz="3200" b="1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Лист1!$A$2:$A$4</c:f>
              <c:strCache>
                <c:ptCount val="3"/>
                <c:pt idx="0">
                  <c:v>часто</c:v>
                </c:pt>
                <c:pt idx="1">
                  <c:v>редко</c:v>
                </c:pt>
                <c:pt idx="2">
                  <c:v>никогда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10</c:v>
                </c:pt>
                <c:pt idx="1">
                  <c:v>23</c:v>
                </c:pt>
                <c:pt idx="2">
                  <c:v>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9102343102402586"/>
          <c:y val="0.28141601894979318"/>
          <c:w val="0.25069501649443743"/>
          <c:h val="0.5331239921463318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4400"/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8.8829172976279319E-2"/>
          <c:y val="0.15432592722537464"/>
          <c:w val="0.37348837630335796"/>
          <c:h val="0.77947034970413798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%</c:v>
                </c:pt>
              </c:strCache>
            </c:strRef>
          </c:tx>
          <c:dLbls>
            <c:txPr>
              <a:bodyPr/>
              <a:lstStyle/>
              <a:p>
                <a:pPr>
                  <a:defRPr sz="3200" b="1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Лист1!$A$2:$A$3</c:f>
              <c:strCache>
                <c:ptCount val="2"/>
                <c:pt idx="0">
                  <c:v>вызывает</c:v>
                </c:pt>
                <c:pt idx="1">
                  <c:v>не вызывает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13</c:v>
                </c:pt>
                <c:pt idx="1">
                  <c:v>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9102343102402586"/>
          <c:y val="0.28141601894979318"/>
          <c:w val="0.25069501649443743"/>
          <c:h val="0.5331239921463318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4400"/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8.8829172976279319E-2"/>
          <c:y val="0.15432592722537464"/>
          <c:w val="0.37348837630335796"/>
          <c:h val="0.77947034970413798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%</c:v>
                </c:pt>
              </c:strCache>
            </c:strRef>
          </c:tx>
          <c:dLbls>
            <c:txPr>
              <a:bodyPr/>
              <a:lstStyle/>
              <a:p>
                <a:pPr>
                  <a:defRPr sz="3200" b="1"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Лист1!$A$2:$A$4</c:f>
              <c:strCache>
                <c:ptCount val="3"/>
                <c:pt idx="0">
                  <c:v>да</c:v>
                </c:pt>
                <c:pt idx="1">
                  <c:v>нет</c:v>
                </c:pt>
                <c:pt idx="2">
                  <c:v>не знаю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17</c:v>
                </c:pt>
                <c:pt idx="1">
                  <c:v>67</c:v>
                </c:pt>
                <c:pt idx="2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9102343102402586"/>
          <c:y val="0.28141601894979318"/>
          <c:w val="0.25069501649443743"/>
          <c:h val="0.5331239921463318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BFD42-AD12-4ACD-BD6A-E5040B8DB6FA}" type="datetimeFigureOut">
              <a:rPr lang="ru-RU" smtClean="0"/>
              <a:t>23.01.2017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9EE23-9474-4095-96FE-8F1C30660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118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2F6EC72-4011-4D7B-BCF1-39F5BF3B2710}" type="datetimeFigureOut">
              <a:rPr lang="ru-RU" smtClean="0"/>
              <a:pPr/>
              <a:t>23.01.2017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E2367F-C19B-4156-A005-45CABB4DDE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F6EC72-4011-4D7B-BCF1-39F5BF3B2710}" type="datetimeFigureOut">
              <a:rPr lang="ru-RU" smtClean="0"/>
              <a:pPr/>
              <a:t>23.01.2017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E2367F-C19B-4156-A005-45CABB4DDE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F6EC72-4011-4D7B-BCF1-39F5BF3B2710}" type="datetimeFigureOut">
              <a:rPr lang="ru-RU" smtClean="0"/>
              <a:pPr/>
              <a:t>23.01.2017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E2367F-C19B-4156-A005-45CABB4DDE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DC2DE-0B52-4A98-8FD5-27107304FE08}" type="datetimeFigureOut">
              <a:rPr lang="ru-RU"/>
              <a:pPr>
                <a:defRPr/>
              </a:pPr>
              <a:t>23.01.2017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3D62C-732E-4F30-BE8D-C739753B14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89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F6EC72-4011-4D7B-BCF1-39F5BF3B2710}" type="datetimeFigureOut">
              <a:rPr lang="ru-RU" smtClean="0"/>
              <a:pPr/>
              <a:t>23.01.2017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E2367F-C19B-4156-A005-45CABB4DDE4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F6EC72-4011-4D7B-BCF1-39F5BF3B2710}" type="datetimeFigureOut">
              <a:rPr lang="ru-RU" smtClean="0"/>
              <a:pPr/>
              <a:t>23.01.2017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E2367F-C19B-4156-A005-45CABB4DDE4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F6EC72-4011-4D7B-BCF1-39F5BF3B2710}" type="datetimeFigureOut">
              <a:rPr lang="ru-RU" smtClean="0"/>
              <a:pPr/>
              <a:t>23.01.2017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E2367F-C19B-4156-A005-45CABB4DDE4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F6EC72-4011-4D7B-BCF1-39F5BF3B2710}" type="datetimeFigureOut">
              <a:rPr lang="ru-RU" smtClean="0"/>
              <a:pPr/>
              <a:t>23.01.2017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E2367F-C19B-4156-A005-45CABB4DDE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F6EC72-4011-4D7B-BCF1-39F5BF3B2710}" type="datetimeFigureOut">
              <a:rPr lang="ru-RU" smtClean="0"/>
              <a:pPr/>
              <a:t>23.01.2017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E2367F-C19B-4156-A005-45CABB4DDE4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F6EC72-4011-4D7B-BCF1-39F5BF3B2710}" type="datetimeFigureOut">
              <a:rPr lang="ru-RU" smtClean="0"/>
              <a:pPr/>
              <a:t>23.01.2017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E2367F-C19B-4156-A005-45CABB4DDE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2F6EC72-4011-4D7B-BCF1-39F5BF3B2710}" type="datetimeFigureOut">
              <a:rPr lang="ru-RU" smtClean="0"/>
              <a:pPr/>
              <a:t>23.01.2017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9E2367F-C19B-4156-A005-45CABB4DDE4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2F6EC72-4011-4D7B-BCF1-39F5BF3B2710}" type="datetimeFigureOut">
              <a:rPr lang="ru-RU" smtClean="0"/>
              <a:pPr/>
              <a:t>23.01.2017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E2367F-C19B-4156-A005-45CABB4DDE4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2F6EC72-4011-4D7B-BCF1-39F5BF3B2710}" type="datetimeFigureOut">
              <a:rPr lang="ru-RU" smtClean="0"/>
              <a:pPr/>
              <a:t>23.01.2017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9E2367F-C19B-4156-A005-45CABB4DDE4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ru-RU" sz="7200" dirty="0" smtClean="0">
                <a:solidFill>
                  <a:srgbClr val="FF0000"/>
                </a:solidFill>
              </a:rPr>
              <a:t>Дети </a:t>
            </a:r>
            <a:r>
              <a:rPr lang="ru-RU" sz="7200" dirty="0">
                <a:solidFill>
                  <a:srgbClr val="FF0000"/>
                </a:solidFill>
              </a:rPr>
              <a:t>и</a:t>
            </a:r>
            <a:r>
              <a:rPr lang="ru-RU" sz="7200" dirty="0" smtClean="0">
                <a:solidFill>
                  <a:srgbClr val="FF0000"/>
                </a:solidFill>
              </a:rPr>
              <a:t> Интернет</a:t>
            </a:r>
            <a:endParaRPr lang="ru-RU" sz="7200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214686"/>
            <a:ext cx="7772400" cy="2214577"/>
          </a:xfrm>
        </p:spPr>
        <p:txBody>
          <a:bodyPr>
            <a:normAutofit fontScale="62500" lnSpcReduction="20000"/>
          </a:bodyPr>
          <a:lstStyle/>
          <a:p>
            <a:r>
              <a:rPr lang="ru-RU" sz="8600" b="1" dirty="0" smtClean="0">
                <a:solidFill>
                  <a:schemeClr val="accent4"/>
                </a:solidFill>
              </a:rPr>
              <a:t>«Безопасность в сети»</a:t>
            </a:r>
          </a:p>
          <a:p>
            <a:endParaRPr lang="ru-RU" sz="8600" b="1" dirty="0">
              <a:solidFill>
                <a:schemeClr val="accent4"/>
              </a:solidFill>
            </a:endParaRPr>
          </a:p>
          <a:p>
            <a:r>
              <a:rPr lang="ru-RU" sz="5100" b="1" dirty="0" smtClean="0">
                <a:solidFill>
                  <a:schemeClr val="accent4"/>
                </a:solidFill>
              </a:rPr>
              <a:t>Социальный педагог МБОУ СШ № 3</a:t>
            </a:r>
            <a:endParaRPr lang="ru-RU" sz="51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54223"/>
              </p:ext>
            </p:extLst>
          </p:nvPr>
        </p:nvGraphicFramePr>
        <p:xfrm>
          <a:off x="871538" y="2420888"/>
          <a:ext cx="7732910" cy="3705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Укажите социальные сети, в которых вы </a:t>
            </a:r>
            <a:r>
              <a:rPr lang="ru-RU" dirty="0" smtClean="0"/>
              <a:t>зарегистрированы </a:t>
            </a:r>
            <a:r>
              <a:rPr lang="ru-RU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998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426320"/>
              </p:ext>
            </p:extLst>
          </p:nvPr>
        </p:nvGraphicFramePr>
        <p:xfrm>
          <a:off x="871538" y="2420888"/>
          <a:ext cx="7732910" cy="3705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Сколько времени в день вы проводите в социальных сетях?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38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845973"/>
              </p:ext>
            </p:extLst>
          </p:nvPr>
        </p:nvGraphicFramePr>
        <p:xfrm>
          <a:off x="871538" y="2420888"/>
          <a:ext cx="7732910" cy="3705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часто вам трудно заставить выйти себя из сети?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380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9101057"/>
              </p:ext>
            </p:extLst>
          </p:nvPr>
        </p:nvGraphicFramePr>
        <p:xfrm>
          <a:off x="871538" y="2420888"/>
          <a:ext cx="7732910" cy="3705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Часто ли вы пренебрегаете сном, засиживаясь в интернете?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73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050907"/>
              </p:ext>
            </p:extLst>
          </p:nvPr>
        </p:nvGraphicFramePr>
        <p:xfrm>
          <a:off x="871538" y="2420888"/>
          <a:ext cx="7732910" cy="3705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Внезапное исчезновение доступа к </a:t>
            </a:r>
            <a:r>
              <a:rPr lang="ru-RU" dirty="0" err="1" smtClean="0"/>
              <a:t>соц.сетям</a:t>
            </a:r>
            <a:r>
              <a:rPr lang="ru-RU" dirty="0" smtClean="0"/>
              <a:t> вызывает у вас тревогу и беспокойство?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319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042365"/>
              </p:ext>
            </p:extLst>
          </p:nvPr>
        </p:nvGraphicFramePr>
        <p:xfrm>
          <a:off x="871538" y="2420888"/>
          <a:ext cx="7732910" cy="3705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Кажется ли вам, что вы проводите слишком много времени в интернете?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1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649175"/>
              </p:ext>
            </p:extLst>
          </p:nvPr>
        </p:nvGraphicFramePr>
        <p:xfrm>
          <a:off x="871538" y="2420888"/>
          <a:ext cx="7732910" cy="3705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Можете ли вы обходится без </a:t>
            </a:r>
            <a:r>
              <a:rPr lang="ru-RU" dirty="0" err="1" smtClean="0"/>
              <a:t>соц.сетей</a:t>
            </a:r>
            <a:r>
              <a:rPr lang="ru-RU" dirty="0" smtClean="0"/>
              <a:t> и готовы удалить свою страничку?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71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 t="4270" b="11382"/>
          <a:stretch>
            <a:fillRect/>
          </a:stretch>
        </p:blipFill>
        <p:spPr bwMode="auto">
          <a:xfrm>
            <a:off x="0" y="-1"/>
            <a:ext cx="9144000" cy="687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642910" y="1928802"/>
            <a:ext cx="7643834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400" b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Интернет является прекрасным источником для новых знаний, помогает в учебе, занимает досуг</a:t>
            </a:r>
            <a:endParaRPr lang="ru-RU" sz="4400" b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688" y="1857364"/>
            <a:ext cx="8858312" cy="2714644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algn="ctr"/>
            <a:r>
              <a:rPr lang="ru-RU" sz="3200" cap="none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Но в то же время, </a:t>
            </a:r>
            <a:r>
              <a:rPr lang="ru-RU" sz="3200" b="1" cap="none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СЕТЬ ТАИТ В СЕБЕ МНОГО ОПАСНОСТЕЙ</a:t>
            </a:r>
            <a:r>
              <a:rPr lang="ru-RU" sz="3200" cap="none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200" cap="none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cap="none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3200" cap="none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Обязательно нужно поговорить с детьми, объяснить, что могут возникать различные неприятные ситуации и то, как из них лучшим образом выходить. </a:t>
            </a:r>
            <a:br>
              <a:rPr lang="ru-RU" sz="3200" cap="none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3200" cap="none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Помните, что </a:t>
            </a:r>
            <a:r>
              <a:rPr lang="ru-RU" sz="3200" b="1" cap="none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БЕЗОПАСНОСТЬ ВАШИХ ДЕТЕЙ В ИНТЕРНЕТЕ</a:t>
            </a:r>
            <a:r>
              <a:rPr lang="ru-RU" sz="3200" cap="none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br>
              <a:rPr lang="ru-RU" sz="3200" cap="none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3200" cap="none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на 90% зависит от  вас.</a:t>
            </a:r>
            <a:endParaRPr lang="ru-RU" sz="3200" cap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051"/>
            <a:ext cx="9144000" cy="6818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>
                <a:solidFill>
                  <a:srgbClr val="C00000"/>
                </a:solidFill>
                <a:latin typeface="Book Antiqua" pitchFamily="18" charset="0"/>
              </a:rPr>
              <a:t>Интернет-зависимость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554476" y="4437112"/>
            <a:ext cx="8075240" cy="1443616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ru-RU" b="1" dirty="0" smtClean="0">
                <a:latin typeface="Arial" charset="0"/>
              </a:rPr>
              <a:t>Интернет-зависимость</a:t>
            </a:r>
            <a:r>
              <a:rPr lang="ru-RU" dirty="0" smtClean="0">
                <a:latin typeface="Arial" charset="0"/>
              </a:rPr>
              <a:t> – навязчивая потребность в использовании Интернета.</a:t>
            </a:r>
          </a:p>
        </p:txBody>
      </p:sp>
      <p:pic>
        <p:nvPicPr>
          <p:cNvPr id="5" name="Рисунок 4" descr="Подросток у компьютера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08418" y="1244673"/>
            <a:ext cx="3733428" cy="2754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Прямоугольник 1"/>
          <p:cNvSpPr/>
          <p:nvPr/>
        </p:nvSpPr>
        <p:spPr>
          <a:xfrm>
            <a:off x="554476" y="1340768"/>
            <a:ext cx="43204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Компьютерные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сети, как вид телекоммуникации - принципиально новый пласт социальной реальности Появился и новый вид психологического расстройства - Интернет - зависимость</a:t>
            </a:r>
          </a:p>
        </p:txBody>
      </p:sp>
    </p:spTree>
    <p:extLst>
      <p:ext uri="{BB962C8B-B14F-4D97-AF65-F5344CB8AC3E}">
        <p14:creationId xmlns:p14="http://schemas.microsoft.com/office/powerpoint/2010/main" val="245196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>
                <a:solidFill>
                  <a:srgbClr val="C00000"/>
                </a:solidFill>
                <a:latin typeface="Book Antiqua" pitchFamily="18" charset="0"/>
              </a:rPr>
              <a:t>Типы Интернет-зависимости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400" b="1" dirty="0" smtClean="0">
                <a:latin typeface="Arial" charset="0"/>
              </a:rPr>
              <a:t>Бесконечный веб-серфинг</a:t>
            </a:r>
            <a:r>
              <a:rPr lang="ru-RU" sz="2400" dirty="0" smtClean="0">
                <a:latin typeface="Arial" charset="0"/>
              </a:rPr>
              <a:t> — постоянные «путешествия» по Интернету с целью поиска информации. </a:t>
            </a:r>
          </a:p>
          <a:p>
            <a:pPr>
              <a:lnSpc>
                <a:spcPct val="80000"/>
              </a:lnSpc>
            </a:pPr>
            <a:r>
              <a:rPr lang="ru-RU" sz="2400" b="1" dirty="0" smtClean="0">
                <a:latin typeface="Arial" charset="0"/>
              </a:rPr>
              <a:t>Пристрастие к виртуальному общению и виртуальным знакомствам</a:t>
            </a:r>
            <a:r>
              <a:rPr lang="ru-RU" sz="2400" dirty="0" smtClean="0">
                <a:latin typeface="Arial" charset="0"/>
              </a:rPr>
              <a:t>, характеризуется большими объёмами переписки, постоянным участием в чатах, форумах, избыточностью знакомых и друзей из Интернета. </a:t>
            </a:r>
          </a:p>
          <a:p>
            <a:pPr>
              <a:lnSpc>
                <a:spcPct val="80000"/>
              </a:lnSpc>
            </a:pPr>
            <a:r>
              <a:rPr lang="ru-RU" sz="2400" b="1" dirty="0" smtClean="0">
                <a:latin typeface="Arial" charset="0"/>
              </a:rPr>
              <a:t>Игровая зависимость</a:t>
            </a:r>
            <a:r>
              <a:rPr lang="ru-RU" sz="2400" dirty="0" smtClean="0">
                <a:latin typeface="Arial" charset="0"/>
              </a:rPr>
              <a:t> — навязчивое увлечение сетевыми играми. </a:t>
            </a:r>
          </a:p>
          <a:p>
            <a:pPr>
              <a:lnSpc>
                <a:spcPct val="80000"/>
              </a:lnSpc>
            </a:pPr>
            <a:r>
              <a:rPr lang="ru-RU" sz="2400" b="1" dirty="0" smtClean="0">
                <a:latin typeface="Arial" charset="0"/>
              </a:rPr>
              <a:t>Навязчивая финансовая потребность</a:t>
            </a:r>
            <a:r>
              <a:rPr lang="ru-RU" sz="2400" dirty="0" smtClean="0">
                <a:latin typeface="Arial" charset="0"/>
              </a:rPr>
              <a:t> — игра по сети в азартные игры, ненужные покупки в интернет-магазинах. </a:t>
            </a:r>
          </a:p>
        </p:txBody>
      </p:sp>
    </p:spTree>
    <p:extLst>
      <p:ext uri="{BB962C8B-B14F-4D97-AF65-F5344CB8AC3E}">
        <p14:creationId xmlns:p14="http://schemas.microsoft.com/office/powerpoint/2010/main" val="418521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sz="4000" b="1" smtClean="0">
                <a:solidFill>
                  <a:srgbClr val="C00000"/>
                </a:solidFill>
                <a:latin typeface="Book Antiqua" pitchFamily="18" charset="0"/>
              </a:rPr>
              <a:t>Глобальная сеть играет в жизни детей большую роль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sz="2800" b="1" dirty="0" smtClean="0">
                <a:latin typeface="Arial" charset="0"/>
              </a:rPr>
              <a:t>Дети опережают взрослых по количеству времени, которое они проводят в Интернете.</a:t>
            </a:r>
            <a:r>
              <a:rPr lang="ru-RU" sz="2800" dirty="0" smtClean="0">
                <a:latin typeface="Arial" charset="0"/>
              </a:rPr>
              <a:t> В возрасте между 8 и 13 годами дети составляют половину общего числа пользователей Интернета</a:t>
            </a:r>
            <a:endParaRPr lang="ru-RU" sz="2800" b="1" dirty="0" smtClean="0">
              <a:latin typeface="Arial" charset="0"/>
            </a:endParaRPr>
          </a:p>
        </p:txBody>
      </p:sp>
      <p:pic>
        <p:nvPicPr>
          <p:cNvPr id="9220" name="Picture 4" descr="1faeff22e4ff5c31881c4864d9fffdf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717800"/>
            <a:ext cx="4038600" cy="2289175"/>
          </a:xfrm>
        </p:spPr>
      </p:pic>
    </p:spTree>
    <p:extLst>
      <p:ext uri="{BB962C8B-B14F-4D97-AF65-F5344CB8AC3E}">
        <p14:creationId xmlns:p14="http://schemas.microsoft.com/office/powerpoint/2010/main" val="306346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r>
              <a:rPr lang="ru-RU" dirty="0" smtClean="0"/>
              <a:t>1. возникновение конфликтных ситуаций в сети (переписка, группы и т.д.)</a:t>
            </a:r>
          </a:p>
          <a:p>
            <a:r>
              <a:rPr lang="ru-RU" dirty="0" smtClean="0"/>
              <a:t>2. онлайн игры (большое количество детей играют в игры на переменах)</a:t>
            </a:r>
          </a:p>
          <a:p>
            <a:r>
              <a:rPr lang="ru-RU" dirty="0" smtClean="0"/>
              <a:t>3. дефицит навыков живого общения</a:t>
            </a:r>
          </a:p>
          <a:p>
            <a:r>
              <a:rPr lang="ru-RU" dirty="0" smtClean="0"/>
              <a:t>4. словарный запас ребенка истощается, так как в сети дети общаются </a:t>
            </a:r>
            <a:r>
              <a:rPr lang="ru-RU" dirty="0" err="1" smtClean="0"/>
              <a:t>смайлами</a:t>
            </a:r>
            <a:r>
              <a:rPr lang="ru-RU" dirty="0" smtClean="0"/>
              <a:t>, сокращениями, сленгом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Проблемы интернет –зависимости детей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17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Уберечь детей от интернет-зависимости возможно, если придерживаться следующих правил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47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468313" y="8366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 b="1" smtClean="0">
                <a:solidFill>
                  <a:srgbClr val="C00000"/>
                </a:solidFill>
                <a:latin typeface="Book Antiqua" pitchFamily="18" charset="0"/>
              </a:rPr>
              <a:t>Ограничьте количество времени, которое дети могут проводить в Интернете</a:t>
            </a:r>
            <a:endParaRPr lang="ru-RU" sz="3600" smtClean="0"/>
          </a:p>
        </p:txBody>
      </p:sp>
      <p:pic>
        <p:nvPicPr>
          <p:cNvPr id="19459" name="Picture 6" descr="Картинка 14 из 6316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5513" y="2349500"/>
            <a:ext cx="4733925" cy="3905250"/>
          </a:xfrm>
          <a:noFill/>
        </p:spPr>
      </p:pic>
    </p:spTree>
    <p:extLst>
      <p:ext uri="{BB962C8B-B14F-4D97-AF65-F5344CB8AC3E}">
        <p14:creationId xmlns:p14="http://schemas.microsoft.com/office/powerpoint/2010/main" val="259545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468313" y="8366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 b="1" smtClean="0">
                <a:solidFill>
                  <a:srgbClr val="C00000"/>
                </a:solidFill>
                <a:latin typeface="Book Antiqua" pitchFamily="18" charset="0"/>
              </a:rPr>
              <a:t>Не ставьте компьютер в комнате ребенка</a:t>
            </a:r>
            <a:r>
              <a:rPr lang="ru-RU" sz="4000" smtClean="0"/>
              <a:t> </a:t>
            </a:r>
          </a:p>
        </p:txBody>
      </p:sp>
      <p:pic>
        <p:nvPicPr>
          <p:cNvPr id="20483" name="Picture 7" descr="main-8968-fd224c17c148a2a7ff2b098f40c73a0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24075" y="2420938"/>
            <a:ext cx="4983163" cy="3657600"/>
          </a:xfrm>
        </p:spPr>
      </p:pic>
      <p:sp>
        <p:nvSpPr>
          <p:cNvPr id="20484" name="AutoShape 8"/>
          <p:cNvSpPr>
            <a:spLocks noChangeArrowheads="1"/>
          </p:cNvSpPr>
          <p:nvPr/>
        </p:nvSpPr>
        <p:spPr bwMode="auto">
          <a:xfrm>
            <a:off x="2411413" y="2133600"/>
            <a:ext cx="4537075" cy="4464050"/>
          </a:xfrm>
          <a:custGeom>
            <a:avLst/>
            <a:gdLst>
              <a:gd name="T0" fmla="*/ 2268538 w 21600"/>
              <a:gd name="T1" fmla="*/ 0 h 21600"/>
              <a:gd name="T2" fmla="*/ 664387 w 21600"/>
              <a:gd name="T3" fmla="*/ 653694 h 21600"/>
              <a:gd name="T4" fmla="*/ 0 w 21600"/>
              <a:gd name="T5" fmla="*/ 2232025 h 21600"/>
              <a:gd name="T6" fmla="*/ 664387 w 21600"/>
              <a:gd name="T7" fmla="*/ 3810356 h 21600"/>
              <a:gd name="T8" fmla="*/ 2268538 w 21600"/>
              <a:gd name="T9" fmla="*/ 4464050 h 21600"/>
              <a:gd name="T10" fmla="*/ 3872688 w 21600"/>
              <a:gd name="T11" fmla="*/ 3810356 h 21600"/>
              <a:gd name="T12" fmla="*/ 4537075 w 21600"/>
              <a:gd name="T13" fmla="*/ 2232025 h 21600"/>
              <a:gd name="T14" fmla="*/ 3872688 w 21600"/>
              <a:gd name="T15" fmla="*/ 65369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41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468313" y="8366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 b="1" smtClean="0">
                <a:solidFill>
                  <a:srgbClr val="C00000"/>
                </a:solidFill>
                <a:latin typeface="Book Antiqua" pitchFamily="18" charset="0"/>
              </a:rPr>
              <a:t>Не подавайте детям плохой пример! Не проводите много времени у компьютера</a:t>
            </a:r>
            <a:r>
              <a:rPr lang="ru-RU" sz="4000" smtClean="0"/>
              <a:t> </a:t>
            </a:r>
          </a:p>
        </p:txBody>
      </p:sp>
      <p:pic>
        <p:nvPicPr>
          <p:cNvPr id="22531" name="Picture 7" descr="za_computero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2492375"/>
            <a:ext cx="6481763" cy="3916363"/>
          </a:xfrm>
        </p:spPr>
      </p:pic>
    </p:spTree>
    <p:extLst>
      <p:ext uri="{BB962C8B-B14F-4D97-AF65-F5344CB8AC3E}">
        <p14:creationId xmlns:p14="http://schemas.microsoft.com/office/powerpoint/2010/main" val="4166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Поощряйте детей делиться с вами их опытом в интернете. </a:t>
            </a:r>
            <a:r>
              <a:rPr lang="en-US" sz="32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Посещайте Сеть вместе с детьми.</a:t>
            </a:r>
            <a:br>
              <a:rPr lang="ru-RU" sz="32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3200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110368"/>
            <a:ext cx="7858148" cy="4747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6832"/>
            <a:ext cx="9144000" cy="494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93991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 </a:t>
            </a:r>
            <a:r>
              <a:rPr lang="ru-RU" sz="36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Научите детей доверять интуиции.</a:t>
            </a:r>
            <a:r>
              <a:rPr lang="en-US" sz="36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Если их в интернете что-либо беспокоит, им следует сообщить об этом вам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14298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 smtClean="0">
                <a:solidFill>
                  <a:schemeClr val="accent4"/>
                </a:solidFill>
                <a:effectLst/>
                <a:latin typeface="Times New Roman" pitchFamily="18" charset="0"/>
                <a:cs typeface="Times New Roman" pitchFamily="18" charset="0"/>
              </a:rPr>
              <a:t>Научите детей уважать других в интернете. Убедитесь, что они знают о том, что правила хорошего поведения действуют везде — даже в виртуальном мире.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643182"/>
            <a:ext cx="6030313" cy="364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 anchor="t">
            <a:noAutofit/>
          </a:bodyPr>
          <a:lstStyle/>
          <a:p>
            <a:pPr algn="ctr"/>
            <a:r>
              <a:rPr lang="ru-RU" sz="3200" dirty="0" smtClean="0">
                <a:solidFill>
                  <a:srgbClr val="C00000"/>
                </a:solidFill>
              </a:rPr>
              <a:t>Кого затрагивает </a:t>
            </a:r>
            <a:br>
              <a:rPr lang="ru-RU" sz="3200" dirty="0" smtClean="0">
                <a:solidFill>
                  <a:srgbClr val="C00000"/>
                </a:solidFill>
              </a:rPr>
            </a:br>
            <a:r>
              <a:rPr lang="ru-RU" sz="3200" dirty="0" smtClean="0">
                <a:solidFill>
                  <a:srgbClr val="C00000"/>
                </a:solidFill>
              </a:rPr>
              <a:t>компьютерная зависимость?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>
                <a:solidFill>
                  <a:srgbClr val="FFFF00"/>
                </a:solidFill>
              </a:rPr>
              <a:t> </a:t>
            </a:r>
            <a:endParaRPr lang="ru-RU" sz="3200" dirty="0">
              <a:solidFill>
                <a:srgbClr val="FFFF00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60627" y="4437112"/>
            <a:ext cx="8131853" cy="21602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Чаще всего </a:t>
            </a:r>
            <a:r>
              <a:rPr lang="ru-RU" sz="2400" i="1" dirty="0" smtClean="0"/>
              <a:t>компьютерная зависимость</a:t>
            </a:r>
            <a:r>
              <a:rPr lang="ru-RU" sz="2400" dirty="0" smtClean="0"/>
              <a:t> встречается у детей в возрасте 12-16 лет, обычно это дети с сильно завышенной или заниженной самооценкой.</a:t>
            </a:r>
            <a:endParaRPr lang="ru-RU" sz="2400" dirty="0"/>
          </a:p>
        </p:txBody>
      </p:sp>
      <p:pic>
        <p:nvPicPr>
          <p:cNvPr id="6146" name="Picture 2" descr="http://talk.readmas.ru/images/kompyuternye_igry_za_i_protiv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71800" y="1055503"/>
            <a:ext cx="3672408" cy="2754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7802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3286124"/>
            <a:ext cx="6715140" cy="382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571480"/>
            <a:ext cx="8229600" cy="292895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8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Если дети общаются в чатах, используют программы мгновенного обмена сообщениями, играют или занимаются чем-то иным, требующим регистрационного имени, помогите ребенку его выбрать и убедитесь, что оно не содержит никакой личной информации. 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642918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>
                <a:solidFill>
                  <a:schemeClr val="accent4"/>
                </a:solidFill>
              </a:rPr>
              <a:t>   </a:t>
            </a:r>
            <a:r>
              <a:rPr lang="ru-RU" sz="32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Настаивайте</a:t>
            </a:r>
            <a:r>
              <a:rPr lang="ru-RU" sz="32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, чтобы дети уважали собственность других в интернете. Объясните, что незаконное копирование чужой работы — музыки, компьютерных игр и других программ — является кражей.</a:t>
            </a:r>
          </a:p>
          <a:p>
            <a:endParaRPr lang="ru-RU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2" y="3578377"/>
            <a:ext cx="5453054" cy="3279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57148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>
                <a:solidFill>
                  <a:schemeClr val="accent4"/>
                </a:solidFill>
              </a:rPr>
              <a:t>  </a:t>
            </a:r>
            <a:r>
              <a:rPr lang="ru-RU" sz="32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Скажите </a:t>
            </a:r>
            <a:r>
              <a:rPr lang="ru-RU" sz="32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детям, что им никогда не следует встречаться с друзьями из интернета. Объясните, что эти люди могут оказаться совсем не теми, за кого себя выдают.</a:t>
            </a:r>
          </a:p>
          <a:p>
            <a:endParaRPr lang="ru-R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3200400"/>
            <a:ext cx="564360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9188" y="0"/>
            <a:ext cx="91831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00035" y="96861"/>
            <a:ext cx="7400954" cy="605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785794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Скажите детям, что не все, что </a:t>
            </a:r>
            <a:r>
              <a:rPr lang="ru-RU" sz="32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они</a:t>
            </a: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читают </a:t>
            </a:r>
            <a:r>
              <a:rPr lang="ru-RU" sz="32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или видят в интернете, — правда. </a:t>
            </a:r>
            <a:endParaRPr lang="en-US" sz="3200" b="1" dirty="0" smtClean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32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Приучите </a:t>
            </a:r>
            <a:r>
              <a:rPr lang="ru-RU" sz="32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их спрашивать вас, если они не уверены.</a:t>
            </a:r>
          </a:p>
          <a:p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2936340"/>
            <a:ext cx="5214974" cy="392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57148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Контролируйте деятельность детей в интернете с помощью современных программ. Они помогут отфильтровать вредное содержимое, выяснить, какие сайты посещает ребенок и что он делает на них.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573016"/>
            <a:ext cx="4736210" cy="3152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39552" y="1124744"/>
            <a:ext cx="7956376" cy="5308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accent4"/>
                </a:solidFill>
              </a:rPr>
              <a:t>Спасибо за внимание!</a:t>
            </a:r>
            <a:endParaRPr lang="ru-RU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72008" y="148199"/>
            <a:ext cx="9144000" cy="864096"/>
          </a:xfrm>
        </p:spPr>
        <p:txBody>
          <a:bodyPr>
            <a:noAutofit/>
          </a:bodyPr>
          <a:lstStyle/>
          <a:p>
            <a:pPr algn="ctr"/>
            <a:r>
              <a:rPr lang="ru-RU" b="1" dirty="0" smtClean="0">
                <a:solidFill>
                  <a:srgbClr val="0070C0"/>
                </a:solidFill>
              </a:rPr>
              <a:t>Причины компьютерной зависимости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51520" y="1196752"/>
            <a:ext cx="8496944" cy="720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ru-RU" sz="2000" b="1" dirty="0" smtClean="0"/>
          </a:p>
          <a:p>
            <a:pPr lvl="0"/>
            <a:r>
              <a:rPr lang="ru-RU" sz="2000" dirty="0" smtClean="0">
                <a:solidFill>
                  <a:srgbClr val="C00000"/>
                </a:solidFill>
              </a:rPr>
              <a:t>Недостаток общения со сверстниками и значимыми для ребенка людьми</a:t>
            </a:r>
          </a:p>
          <a:p>
            <a:pPr algn="ctr"/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51520" y="1988840"/>
            <a:ext cx="8496944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ru-RU" sz="2000" dirty="0" smtClean="0">
                <a:solidFill>
                  <a:srgbClr val="C00000"/>
                </a:solidFill>
              </a:rPr>
              <a:t>Недостаток внимания со стороны родителей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51520" y="2780928"/>
            <a:ext cx="8496944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ru-RU" sz="2000" dirty="0" smtClean="0">
                <a:solidFill>
                  <a:srgbClr val="C00000"/>
                </a:solidFill>
              </a:rPr>
              <a:t>Неуверенность в себе и своих силах, застенчивость, комплексы и трудности в общении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1520" y="3573016"/>
            <a:ext cx="8496944" cy="72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ru-RU" sz="2000" dirty="0" smtClean="0">
                <a:solidFill>
                  <a:srgbClr val="C00000"/>
                </a:solidFill>
              </a:rPr>
              <a:t>Желание ребенка быть «как все» его сверстники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51520" y="4365104"/>
            <a:ext cx="8496944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ru-RU" sz="2000" dirty="0" smtClean="0">
                <a:solidFill>
                  <a:srgbClr val="C00000"/>
                </a:solidFill>
              </a:rPr>
              <a:t>Отсутствие у ребенка увлечений или хобби, любых других привязанностей, не связанных с компьютером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51520" y="5157192"/>
            <a:ext cx="8496944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ru-RU" sz="2000" dirty="0" smtClean="0">
                <a:solidFill>
                  <a:srgbClr val="C00000"/>
                </a:solidFill>
              </a:rPr>
              <a:t>Склонность подростков к быстрому «впитыванию» всего нового, интересного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251520" y="5949280"/>
            <a:ext cx="8496944" cy="72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ru-RU" sz="2000" dirty="0" smtClean="0">
                <a:solidFill>
                  <a:srgbClr val="C00000"/>
                </a:solidFill>
              </a:rPr>
              <a:t>Формирование компьютерной зависимости ребенка часто связывают с особенностями воспитания и отношениями в семье</a:t>
            </a:r>
            <a:endParaRPr lang="ru-RU" sz="2000" dirty="0">
              <a:solidFill>
                <a:srgbClr val="C00000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112" cy="101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839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Интернет-зависимость способствует формированию у подростка целого ряда психологических проблем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конфликтное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поведение, агрессия, 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хронические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депрессии,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предпочтение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виртуального пространства реальной жизни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трудности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адаптации,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потеря способности контролировать время пребывания за компьютером,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возникновение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чувства дискомфорта при отсутствии возможности пользования интернетом.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Используя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Интернет, подросток вместо стремления "думать" и "учить" предпочитает "искать".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Психологические проблемы интернет-зависимость детей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93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4104456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Результаты анкетирования интернет-зависимости учащихся 6-11 класса МБОУ СШ №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430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576505"/>
              </p:ext>
            </p:extLst>
          </p:nvPr>
        </p:nvGraphicFramePr>
        <p:xfrm>
          <a:off x="871538" y="2420888"/>
          <a:ext cx="7732910" cy="3705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Пользуетесь ли вы интернетом?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535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456393"/>
              </p:ext>
            </p:extLst>
          </p:nvPr>
        </p:nvGraphicFramePr>
        <p:xfrm>
          <a:off x="871538" y="2420888"/>
          <a:ext cx="7732910" cy="3705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Как часто вы пользуетесь интернетом?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357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17771"/>
              </p:ext>
            </p:extLst>
          </p:nvPr>
        </p:nvGraphicFramePr>
        <p:xfrm>
          <a:off x="871538" y="2420888"/>
          <a:ext cx="7732910" cy="3705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Зарегистрированы ли вы в социальных сетях?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43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ти и Интернет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316</TotalTime>
  <Words>661</Words>
  <Application>Microsoft Office PowerPoint</Application>
  <PresentationFormat>Экран (4:3)</PresentationFormat>
  <Paragraphs>76</Paragraphs>
  <Slides>36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7" baseType="lpstr">
      <vt:lpstr>Дети и Интернет1</vt:lpstr>
      <vt:lpstr>Дети и Интернет</vt:lpstr>
      <vt:lpstr>Интернет-зависимость</vt:lpstr>
      <vt:lpstr>Кого затрагивает  компьютерная зависимость?  </vt:lpstr>
      <vt:lpstr>Причины компьютерной зависимости</vt:lpstr>
      <vt:lpstr>Психологические проблемы интернет-зависимость детей</vt:lpstr>
      <vt:lpstr>Результаты анкетирования интернет-зависимости учащихся 6-11 класса МБОУ СШ № 3</vt:lpstr>
      <vt:lpstr>Пользуетесь ли вы интернетом?</vt:lpstr>
      <vt:lpstr>Как часто вы пользуетесь интернетом?</vt:lpstr>
      <vt:lpstr>Зарегистрированы ли вы в социальных сетях?</vt:lpstr>
      <vt:lpstr>Укажите социальные сети, в которых вы зарегистрированы ?</vt:lpstr>
      <vt:lpstr>Сколько времени в день вы проводите в социальных сетях?</vt:lpstr>
      <vt:lpstr>Как часто вам трудно заставить выйти себя из сети?</vt:lpstr>
      <vt:lpstr>Часто ли вы пренебрегаете сном, засиживаясь в интернете?</vt:lpstr>
      <vt:lpstr>Внезапное исчезновение доступа к соц.сетям вызывает у вас тревогу и беспокойство?</vt:lpstr>
      <vt:lpstr>Кажется ли вам, что вы проводите слишком много времени в интернете?</vt:lpstr>
      <vt:lpstr>Можете ли вы обходится без соц.сетей и готовы удалить свою страничку?</vt:lpstr>
      <vt:lpstr>Презентация PowerPoint</vt:lpstr>
      <vt:lpstr>Но в то же время, СЕТЬ ТАИТ В СЕБЕ МНОГО ОПАСНОСТЕЙ.  Обязательно нужно поговорить с детьми, объяснить, что могут возникать различные неприятные ситуации и то, как из них лучшим образом выходить.  Помните, что БЕЗОПАСНОСТЬ ВАШИХ ДЕТЕЙ В ИНТЕРНЕТЕ,  на 90% зависит от  вас.</vt:lpstr>
      <vt:lpstr>Презентация PowerPoint</vt:lpstr>
      <vt:lpstr>Типы Интернет-зависимости</vt:lpstr>
      <vt:lpstr>Глобальная сеть играет в жизни детей большую роль</vt:lpstr>
      <vt:lpstr>Проблемы интернет –зависимости детей</vt:lpstr>
      <vt:lpstr>Презентация PowerPoint</vt:lpstr>
      <vt:lpstr>Ограничьте количество времени, которое дети могут проводить в Интернете</vt:lpstr>
      <vt:lpstr>Не ставьте компьютер в комнате ребенка </vt:lpstr>
      <vt:lpstr>Не подавайте детям плохой пример! Не проводите много времени у компьютера </vt:lpstr>
      <vt:lpstr>Поощряйте детей делиться с вами их опытом в интернете.  Посещайте Сеть вместе с детьми. </vt:lpstr>
      <vt:lpstr> Научите детей доверять интуиции.  Если их в интернете что-либо беспокоит, им следует сообщить об этом вам.  </vt:lpstr>
      <vt:lpstr>Научите детей уважать других в интернете. Убедитесь, что они знают о том, что правила хорошего поведения действуют везде — даже в виртуальном мире.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>Першинская средняя школа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Дети и Интернет</dc:title>
  <dc:creator>Аленина Наталья</dc:creator>
  <cp:keywords>Дети и Интернет</cp:keywords>
  <dc:description>презентация на родительское собрание</dc:description>
  <cp:lastModifiedBy>SuperUser</cp:lastModifiedBy>
  <cp:revision>24</cp:revision>
  <cp:lastPrinted>2017-01-20T09:45:09Z</cp:lastPrinted>
  <dcterms:created xsi:type="dcterms:W3CDTF">2011-10-21T06:31:51Z</dcterms:created>
  <dcterms:modified xsi:type="dcterms:W3CDTF">2017-01-23T05:56:54Z</dcterms:modified>
</cp:coreProperties>
</file>