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notesMasterIdLst>
    <p:notesMasterId r:id="rId27"/>
  </p:notesMasterIdLst>
  <p:sldIdLst>
    <p:sldId id="256" r:id="rId4"/>
    <p:sldId id="257" r:id="rId5"/>
    <p:sldId id="258" r:id="rId6"/>
    <p:sldId id="260" r:id="rId7"/>
    <p:sldId id="262" r:id="rId8"/>
    <p:sldId id="263" r:id="rId9"/>
    <p:sldId id="265" r:id="rId10"/>
    <p:sldId id="266" r:id="rId11"/>
    <p:sldId id="267" r:id="rId12"/>
    <p:sldId id="270" r:id="rId13"/>
    <p:sldId id="268" r:id="rId14"/>
    <p:sldId id="287" r:id="rId15"/>
    <p:sldId id="288" r:id="rId16"/>
    <p:sldId id="274" r:id="rId17"/>
    <p:sldId id="275" r:id="rId18"/>
    <p:sldId id="276" r:id="rId19"/>
    <p:sldId id="277" r:id="rId20"/>
    <p:sldId id="278" r:id="rId21"/>
    <p:sldId id="279" r:id="rId22"/>
    <p:sldId id="283" r:id="rId23"/>
    <p:sldId id="280" r:id="rId24"/>
    <p:sldId id="281" r:id="rId25"/>
    <p:sldId id="282" r:id="rId2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7"/>
    <p:restoredTop sz="93659"/>
  </p:normalViewPr>
  <p:slideViewPr>
    <p:cSldViewPr snapToGrid="0" snapToObjects="1">
      <p:cViewPr>
        <p:scale>
          <a:sx n="81" d="100"/>
          <a:sy n="81" d="100"/>
        </p:scale>
        <p:origin x="600" y="472"/>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工作表1!$B$1</c:f>
              <c:strCache>
                <c:ptCount val="1"/>
                <c:pt idx="0">
                  <c:v>系列 1</c:v>
                </c:pt>
              </c:strCache>
            </c:strRef>
          </c:tx>
          <c:spPr>
            <a:solidFill>
              <a:schemeClr val="accent6"/>
            </a:solidFill>
            <a:ln>
              <a:noFill/>
            </a:ln>
            <a:effectLst/>
          </c:spPr>
          <c:invertIfNegative val="0"/>
          <c:dLbls>
            <c:delete val="1"/>
          </c:dLbls>
          <c:cat>
            <c:strRef>
              <c:f>工作表1!$A$2:$A$5</c:f>
              <c:strCache>
                <c:ptCount val="4"/>
                <c:pt idx="0">
                  <c:v>类别 1</c:v>
                </c:pt>
                <c:pt idx="1">
                  <c:v>类别 2</c:v>
                </c:pt>
                <c:pt idx="2">
                  <c:v>类别 3</c:v>
                </c:pt>
                <c:pt idx="3">
                  <c:v>类别 4</c:v>
                </c:pt>
              </c:strCache>
            </c:strRef>
          </c:cat>
          <c:val>
            <c:numRef>
              <c:f>工作表1!$B$2:$B$5</c:f>
              <c:numCache>
                <c:formatCode>General</c:formatCode>
                <c:ptCount val="4"/>
                <c:pt idx="0">
                  <c:v>4.3</c:v>
                </c:pt>
                <c:pt idx="1">
                  <c:v>2.5</c:v>
                </c:pt>
                <c:pt idx="2">
                  <c:v>3.5</c:v>
                </c:pt>
                <c:pt idx="3">
                  <c:v>4.5</c:v>
                </c:pt>
              </c:numCache>
            </c:numRef>
          </c:val>
        </c:ser>
        <c:ser>
          <c:idx val="1"/>
          <c:order val="1"/>
          <c:tx>
            <c:strRef>
              <c:f>工作表1!$C$1</c:f>
              <c:strCache>
                <c:ptCount val="1"/>
                <c:pt idx="0">
                  <c:v>系列 2</c:v>
                </c:pt>
              </c:strCache>
            </c:strRef>
          </c:tx>
          <c:spPr>
            <a:solidFill>
              <a:schemeClr val="accent5"/>
            </a:solidFill>
            <a:ln>
              <a:noFill/>
            </a:ln>
            <a:effectLst/>
          </c:spPr>
          <c:invertIfNegative val="0"/>
          <c:dLbls>
            <c:delete val="1"/>
          </c:dLbls>
          <c:cat>
            <c:strRef>
              <c:f>工作表1!$A$2:$A$5</c:f>
              <c:strCache>
                <c:ptCount val="4"/>
                <c:pt idx="0">
                  <c:v>类别 1</c:v>
                </c:pt>
                <c:pt idx="1">
                  <c:v>类别 2</c:v>
                </c:pt>
                <c:pt idx="2">
                  <c:v>类别 3</c:v>
                </c:pt>
                <c:pt idx="3">
                  <c:v>类别 4</c:v>
                </c:pt>
              </c:strCache>
            </c:strRef>
          </c:cat>
          <c:val>
            <c:numRef>
              <c:f>工作表1!$C$2:$C$5</c:f>
              <c:numCache>
                <c:formatCode>General</c:formatCode>
                <c:ptCount val="4"/>
                <c:pt idx="0">
                  <c:v>2.4</c:v>
                </c:pt>
                <c:pt idx="1">
                  <c:v>4.4</c:v>
                </c:pt>
                <c:pt idx="2">
                  <c:v>1.8</c:v>
                </c:pt>
                <c:pt idx="3">
                  <c:v>2.8</c:v>
                </c:pt>
              </c:numCache>
            </c:numRef>
          </c:val>
        </c:ser>
        <c:ser>
          <c:idx val="2"/>
          <c:order val="2"/>
          <c:tx>
            <c:strRef>
              <c:f>工作表1!$D$1</c:f>
              <c:strCache>
                <c:ptCount val="1"/>
                <c:pt idx="0">
                  <c:v>系列 3</c:v>
                </c:pt>
              </c:strCache>
            </c:strRef>
          </c:tx>
          <c:spPr>
            <a:solidFill>
              <a:schemeClr val="accent4"/>
            </a:solidFill>
            <a:ln>
              <a:noFill/>
            </a:ln>
            <a:effectLst/>
          </c:spPr>
          <c:invertIfNegative val="0"/>
          <c:dLbls>
            <c:delete val="1"/>
          </c:dLbls>
          <c:cat>
            <c:strRef>
              <c:f>工作表1!$A$2:$A$5</c:f>
              <c:strCache>
                <c:ptCount val="4"/>
                <c:pt idx="0">
                  <c:v>类别 1</c:v>
                </c:pt>
                <c:pt idx="1">
                  <c:v>类别 2</c:v>
                </c:pt>
                <c:pt idx="2">
                  <c:v>类别 3</c:v>
                </c:pt>
                <c:pt idx="3">
                  <c:v>类别 4</c:v>
                </c:pt>
              </c:strCache>
            </c:strRef>
          </c:cat>
          <c:val>
            <c:numRef>
              <c:f>工作表1!$D$2:$D$5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996875888"/>
        <c:axId val="1820255152"/>
      </c:barChart>
      <c:catAx>
        <c:axId val="-996875888"/>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820255152"/>
        <c:crosses val="autoZero"/>
        <c:auto val="1"/>
        <c:lblAlgn val="ctr"/>
        <c:lblOffset val="100"/>
        <c:noMultiLvlLbl val="0"/>
      </c:catAx>
      <c:valAx>
        <c:axId val="1820255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9968758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301" name="任意形状 300"/>
          <p:cNvSpPr/>
          <p:nvPr userDrawn="1"/>
        </p:nvSpPr>
        <p:spPr>
          <a:xfrm>
            <a:off x="0" y="4443983"/>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296" name="任意形状 295"/>
          <p:cNvSpPr/>
          <p:nvPr userDrawn="1"/>
        </p:nvSpPr>
        <p:spPr>
          <a:xfrm>
            <a:off x="1" y="5278690"/>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294" name="任意形状 293"/>
          <p:cNvSpPr/>
          <p:nvPr userDrawn="1"/>
        </p:nvSpPr>
        <p:spPr>
          <a:xfrm>
            <a:off x="5743205" y="5477571"/>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293" name="任意形状 292"/>
          <p:cNvSpPr/>
          <p:nvPr userDrawn="1"/>
        </p:nvSpPr>
        <p:spPr>
          <a:xfrm>
            <a:off x="9702245" y="5734152"/>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292" name="任意形状 291"/>
          <p:cNvSpPr/>
          <p:nvPr userDrawn="1"/>
        </p:nvSpPr>
        <p:spPr>
          <a:xfrm>
            <a:off x="11612362" y="5920949"/>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263" name="任意形状 262"/>
          <p:cNvSpPr/>
          <p:nvPr userDrawn="1"/>
        </p:nvSpPr>
        <p:spPr>
          <a:xfrm>
            <a:off x="0" y="4949130"/>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11" name="文本占位符 310"/>
          <p:cNvSpPr>
            <a:spLocks noGrp="1"/>
          </p:cNvSpPr>
          <p:nvPr userDrawn="1">
            <p:ph type="body" sz="quarter" idx="10"/>
          </p:nvPr>
        </p:nvSpPr>
        <p:spPr>
          <a:xfrm>
            <a:off x="2301095" y="1315618"/>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319" name="任意形状 318"/>
          <p:cNvSpPr/>
          <p:nvPr userDrawn="1"/>
        </p:nvSpPr>
        <p:spPr>
          <a:xfrm>
            <a:off x="0" y="5523655"/>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20" name="文本占位符 310"/>
          <p:cNvSpPr>
            <a:spLocks noGrp="1"/>
          </p:cNvSpPr>
          <p:nvPr>
            <p:ph type="body" sz="quarter" idx="11"/>
          </p:nvPr>
        </p:nvSpPr>
        <p:spPr>
          <a:xfrm>
            <a:off x="2301095" y="2460978"/>
            <a:ext cx="7589808" cy="572638"/>
          </a:xfrm>
          <a:prstGeom prst="rect">
            <a:avLst/>
          </a:prstGeom>
        </p:spPr>
        <p:txBody>
          <a:bodyPr/>
          <a:lstStyle>
            <a:lvl1pPr marL="0" indent="0" algn="ctr">
              <a:buNone/>
              <a:defRPr sz="2800" b="0">
                <a:ln w="38100">
                  <a:noFill/>
                </a:ln>
                <a:solidFill>
                  <a:schemeClr val="accent1"/>
                </a:solidFill>
              </a:defRPr>
            </a:lvl1pPr>
          </a:lstStyle>
          <a:p>
            <a:pPr lvl="0"/>
            <a:endParaRPr kumimoji="1" lang="zh-CN" altLang="en-US" dirty="0"/>
          </a:p>
        </p:txBody>
      </p:sp>
      <p:sp>
        <p:nvSpPr>
          <p:cNvPr id="321" name="矩形 320"/>
          <p:cNvSpPr/>
          <p:nvPr userDrawn="1"/>
        </p:nvSpPr>
        <p:spPr>
          <a:xfrm>
            <a:off x="-1" y="0"/>
            <a:ext cx="12192000" cy="146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22" name="文本占位符 310"/>
          <p:cNvSpPr>
            <a:spLocks noGrp="1"/>
          </p:cNvSpPr>
          <p:nvPr>
            <p:ph type="body" sz="quarter" idx="12"/>
          </p:nvPr>
        </p:nvSpPr>
        <p:spPr>
          <a:xfrm>
            <a:off x="2301095" y="3538763"/>
            <a:ext cx="7589808" cy="524974"/>
          </a:xfrm>
          <a:prstGeom prst="rect">
            <a:avLst/>
          </a:prstGeom>
        </p:spPr>
        <p:txBody>
          <a:bodyPr/>
          <a:lstStyle>
            <a:lvl1pPr marL="0" indent="0" algn="ctr">
              <a:lnSpc>
                <a:spcPct val="130000"/>
              </a:lnSpc>
              <a:buNone/>
              <a:defRPr sz="1400" b="0">
                <a:ln w="38100">
                  <a:noFill/>
                </a:ln>
                <a:solidFill>
                  <a:schemeClr val="accent1"/>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1002647"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1" name="文本占位符 310"/>
          <p:cNvSpPr>
            <a:spLocks noGrp="1"/>
          </p:cNvSpPr>
          <p:nvPr>
            <p:ph type="body" sz="quarter" idx="12"/>
          </p:nvPr>
        </p:nvSpPr>
        <p:spPr>
          <a:xfrm>
            <a:off x="1990199"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4684631"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3" name="文本占位符 310"/>
          <p:cNvSpPr>
            <a:spLocks noGrp="1"/>
          </p:cNvSpPr>
          <p:nvPr>
            <p:ph type="body" sz="quarter" idx="14"/>
          </p:nvPr>
        </p:nvSpPr>
        <p:spPr>
          <a:xfrm>
            <a:off x="5672183"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4" name="文本占位符 310"/>
          <p:cNvSpPr>
            <a:spLocks noGrp="1"/>
          </p:cNvSpPr>
          <p:nvPr>
            <p:ph type="body" sz="quarter" idx="15" hasCustomPrompt="1"/>
          </p:nvPr>
        </p:nvSpPr>
        <p:spPr>
          <a:xfrm>
            <a:off x="8293462"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5" name="文本占位符 310"/>
          <p:cNvSpPr>
            <a:spLocks noGrp="1"/>
          </p:cNvSpPr>
          <p:nvPr>
            <p:ph type="body" sz="quarter" idx="16"/>
          </p:nvPr>
        </p:nvSpPr>
        <p:spPr>
          <a:xfrm>
            <a:off x="9281014"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2849735"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1" name="文本占位符 310"/>
          <p:cNvSpPr>
            <a:spLocks noGrp="1"/>
          </p:cNvSpPr>
          <p:nvPr>
            <p:ph type="body" sz="quarter" idx="12"/>
          </p:nvPr>
        </p:nvSpPr>
        <p:spPr>
          <a:xfrm>
            <a:off x="3837287"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6531719"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3" name="文本占位符 310"/>
          <p:cNvSpPr>
            <a:spLocks noGrp="1"/>
          </p:cNvSpPr>
          <p:nvPr>
            <p:ph type="body" sz="quarter" idx="14"/>
          </p:nvPr>
        </p:nvSpPr>
        <p:spPr>
          <a:xfrm>
            <a:off x="7519271"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2849735"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1" name="文本占位符 310"/>
          <p:cNvSpPr>
            <a:spLocks noGrp="1"/>
          </p:cNvSpPr>
          <p:nvPr>
            <p:ph type="body" sz="quarter" idx="16"/>
          </p:nvPr>
        </p:nvSpPr>
        <p:spPr>
          <a:xfrm>
            <a:off x="3837287"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6531719"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3" name="文本占位符 310"/>
          <p:cNvSpPr>
            <a:spLocks noGrp="1"/>
          </p:cNvSpPr>
          <p:nvPr>
            <p:ph type="body" sz="quarter" idx="18"/>
          </p:nvPr>
        </p:nvSpPr>
        <p:spPr>
          <a:xfrm>
            <a:off x="7519271"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2849735"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1" name="文本占位符 310"/>
          <p:cNvSpPr>
            <a:spLocks noGrp="1"/>
          </p:cNvSpPr>
          <p:nvPr>
            <p:ph type="body" sz="quarter" idx="12"/>
          </p:nvPr>
        </p:nvSpPr>
        <p:spPr>
          <a:xfrm>
            <a:off x="3837287"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6531719"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3" name="文本占位符 310"/>
          <p:cNvSpPr>
            <a:spLocks noGrp="1"/>
          </p:cNvSpPr>
          <p:nvPr>
            <p:ph type="body" sz="quarter" idx="14"/>
          </p:nvPr>
        </p:nvSpPr>
        <p:spPr>
          <a:xfrm>
            <a:off x="7519271"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981166"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1" name="文本占位符 310"/>
          <p:cNvSpPr>
            <a:spLocks noGrp="1"/>
          </p:cNvSpPr>
          <p:nvPr>
            <p:ph type="body" sz="quarter" idx="16"/>
          </p:nvPr>
        </p:nvSpPr>
        <p:spPr>
          <a:xfrm>
            <a:off x="1968718"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4663150"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3" name="文本占位符 310"/>
          <p:cNvSpPr>
            <a:spLocks noGrp="1"/>
          </p:cNvSpPr>
          <p:nvPr>
            <p:ph type="body" sz="quarter" idx="18"/>
          </p:nvPr>
        </p:nvSpPr>
        <p:spPr>
          <a:xfrm>
            <a:off x="5650702"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4" name="文本占位符 310"/>
          <p:cNvSpPr>
            <a:spLocks noGrp="1"/>
          </p:cNvSpPr>
          <p:nvPr>
            <p:ph type="body" sz="quarter" idx="19" hasCustomPrompt="1"/>
          </p:nvPr>
        </p:nvSpPr>
        <p:spPr>
          <a:xfrm>
            <a:off x="8293172"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5" name="文本占位符 310"/>
          <p:cNvSpPr>
            <a:spLocks noGrp="1"/>
          </p:cNvSpPr>
          <p:nvPr>
            <p:ph type="body" sz="quarter" idx="20"/>
          </p:nvPr>
        </p:nvSpPr>
        <p:spPr>
          <a:xfrm>
            <a:off x="9280724"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981166"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1" name="文本占位符 310"/>
          <p:cNvSpPr>
            <a:spLocks noGrp="1"/>
          </p:cNvSpPr>
          <p:nvPr>
            <p:ph type="body" sz="quarter" idx="16"/>
          </p:nvPr>
        </p:nvSpPr>
        <p:spPr>
          <a:xfrm>
            <a:off x="1968718"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4663150"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3" name="文本占位符 310"/>
          <p:cNvSpPr>
            <a:spLocks noGrp="1"/>
          </p:cNvSpPr>
          <p:nvPr>
            <p:ph type="body" sz="quarter" idx="18"/>
          </p:nvPr>
        </p:nvSpPr>
        <p:spPr>
          <a:xfrm>
            <a:off x="5650702"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4" name="文本占位符 310"/>
          <p:cNvSpPr>
            <a:spLocks noGrp="1"/>
          </p:cNvSpPr>
          <p:nvPr>
            <p:ph type="body" sz="quarter" idx="19" hasCustomPrompt="1"/>
          </p:nvPr>
        </p:nvSpPr>
        <p:spPr>
          <a:xfrm>
            <a:off x="8293172"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5" name="文本占位符 310"/>
          <p:cNvSpPr>
            <a:spLocks noGrp="1"/>
          </p:cNvSpPr>
          <p:nvPr>
            <p:ph type="body" sz="quarter" idx="20"/>
          </p:nvPr>
        </p:nvSpPr>
        <p:spPr>
          <a:xfrm>
            <a:off x="9280724"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6" name="文本占位符 310"/>
          <p:cNvSpPr>
            <a:spLocks noGrp="1"/>
          </p:cNvSpPr>
          <p:nvPr>
            <p:ph type="body" sz="quarter" idx="21" hasCustomPrompt="1"/>
          </p:nvPr>
        </p:nvSpPr>
        <p:spPr>
          <a:xfrm>
            <a:off x="981166"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7" name="文本占位符 310"/>
          <p:cNvSpPr>
            <a:spLocks noGrp="1"/>
          </p:cNvSpPr>
          <p:nvPr>
            <p:ph type="body" sz="quarter" idx="22"/>
          </p:nvPr>
        </p:nvSpPr>
        <p:spPr>
          <a:xfrm>
            <a:off x="1968718"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4" name="文本占位符 310"/>
          <p:cNvSpPr>
            <a:spLocks noGrp="1"/>
          </p:cNvSpPr>
          <p:nvPr>
            <p:ph type="body" sz="quarter" idx="23" hasCustomPrompt="1"/>
          </p:nvPr>
        </p:nvSpPr>
        <p:spPr>
          <a:xfrm>
            <a:off x="4663150"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5" name="文本占位符 310"/>
          <p:cNvSpPr>
            <a:spLocks noGrp="1"/>
          </p:cNvSpPr>
          <p:nvPr>
            <p:ph type="body" sz="quarter" idx="24"/>
          </p:nvPr>
        </p:nvSpPr>
        <p:spPr>
          <a:xfrm>
            <a:off x="5650702"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6" name="文本占位符 310"/>
          <p:cNvSpPr>
            <a:spLocks noGrp="1"/>
          </p:cNvSpPr>
          <p:nvPr>
            <p:ph type="body" sz="quarter" idx="25" hasCustomPrompt="1"/>
          </p:nvPr>
        </p:nvSpPr>
        <p:spPr>
          <a:xfrm>
            <a:off x="8293172"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7" name="文本占位符 310"/>
          <p:cNvSpPr>
            <a:spLocks noGrp="1"/>
          </p:cNvSpPr>
          <p:nvPr>
            <p:ph type="body" sz="quarter" idx="26"/>
          </p:nvPr>
        </p:nvSpPr>
        <p:spPr>
          <a:xfrm>
            <a:off x="9280724"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任意形状 1"/>
          <p:cNvSpPr/>
          <p:nvPr userDrawn="1"/>
        </p:nvSpPr>
        <p:spPr>
          <a:xfrm>
            <a:off x="0" y="384047"/>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 name="任意形状 2"/>
          <p:cNvSpPr/>
          <p:nvPr userDrawn="1"/>
        </p:nvSpPr>
        <p:spPr>
          <a:xfrm>
            <a:off x="1" y="1218754"/>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 name="任意形状 3"/>
          <p:cNvSpPr/>
          <p:nvPr userDrawn="1"/>
        </p:nvSpPr>
        <p:spPr>
          <a:xfrm>
            <a:off x="5743205" y="1417635"/>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5" name="任意形状 4"/>
          <p:cNvSpPr/>
          <p:nvPr userDrawn="1"/>
        </p:nvSpPr>
        <p:spPr>
          <a:xfrm>
            <a:off x="9702245" y="1674216"/>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 name="任意形状 5"/>
          <p:cNvSpPr/>
          <p:nvPr userDrawn="1"/>
        </p:nvSpPr>
        <p:spPr>
          <a:xfrm>
            <a:off x="11612362" y="1861013"/>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7" name="任意形状 6"/>
          <p:cNvSpPr/>
          <p:nvPr userDrawn="1"/>
        </p:nvSpPr>
        <p:spPr>
          <a:xfrm>
            <a:off x="0" y="889194"/>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8" name="任意形状 7"/>
          <p:cNvSpPr/>
          <p:nvPr userDrawn="1"/>
        </p:nvSpPr>
        <p:spPr>
          <a:xfrm>
            <a:off x="0" y="1463719"/>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9" name="矩形 8"/>
          <p:cNvSpPr/>
          <p:nvPr userDrawn="1"/>
        </p:nvSpPr>
        <p:spPr>
          <a:xfrm>
            <a:off x="-1" y="2798064"/>
            <a:ext cx="12192000" cy="4059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0" name="文本占位符 310"/>
          <p:cNvSpPr>
            <a:spLocks noGrp="1"/>
          </p:cNvSpPr>
          <p:nvPr>
            <p:ph type="body" sz="quarter" idx="10" hasCustomPrompt="1"/>
          </p:nvPr>
        </p:nvSpPr>
        <p:spPr>
          <a:xfrm>
            <a:off x="2301095" y="3341240"/>
            <a:ext cx="7589808" cy="1267229"/>
          </a:xfrm>
          <a:prstGeom prst="rect">
            <a:avLst/>
          </a:prstGeom>
        </p:spPr>
        <p:txBody>
          <a:bodyPr/>
          <a:lstStyle>
            <a:lvl1pPr marL="0" indent="0" algn="ctr">
              <a:buNone/>
              <a:defRPr sz="9600" b="1">
                <a:ln w="38100">
                  <a:noFill/>
                </a:ln>
                <a:solidFill>
                  <a:schemeClr val="bg1"/>
                </a:solidFill>
              </a:defRPr>
            </a:lvl1pPr>
          </a:lstStyle>
          <a:p>
            <a:pPr lvl="0"/>
            <a:r>
              <a:rPr kumimoji="1" lang="en-US" altLang="zh-CN" dirty="0" smtClean="0"/>
              <a:t>00</a:t>
            </a:r>
            <a:endParaRPr kumimoji="1" lang="zh-CN" altLang="en-US" dirty="0"/>
          </a:p>
        </p:txBody>
      </p:sp>
      <p:sp>
        <p:nvSpPr>
          <p:cNvPr id="11" name="文本占位符 310"/>
          <p:cNvSpPr>
            <a:spLocks noGrp="1"/>
          </p:cNvSpPr>
          <p:nvPr>
            <p:ph type="body" sz="quarter" idx="11"/>
          </p:nvPr>
        </p:nvSpPr>
        <p:spPr>
          <a:xfrm>
            <a:off x="2301095" y="4608469"/>
            <a:ext cx="7589808" cy="572638"/>
          </a:xfrm>
          <a:prstGeom prst="rect">
            <a:avLst/>
          </a:prstGeom>
        </p:spPr>
        <p:txBody>
          <a:bodyPr/>
          <a:lstStyle>
            <a:lvl1pPr marL="0" indent="0" algn="ctr">
              <a:buNone/>
              <a:defRPr sz="2800" b="0">
                <a:ln w="38100">
                  <a:noFill/>
                </a:ln>
                <a:solidFill>
                  <a:schemeClr val="bg1"/>
                </a:solidFill>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11" name="组 10"/>
          <p:cNvGrpSpPr/>
          <p:nvPr userDrawn="1"/>
        </p:nvGrpSpPr>
        <p:grpSpPr>
          <a:xfrm>
            <a:off x="1" y="5413248"/>
            <a:ext cx="12191999" cy="1444752"/>
            <a:chOff x="0" y="4443983"/>
            <a:chExt cx="12191999" cy="2414017"/>
          </a:xfrm>
        </p:grpSpPr>
        <p:sp>
          <p:nvSpPr>
            <p:cNvPr id="4" name="任意形状 3"/>
            <p:cNvSpPr/>
            <p:nvPr userDrawn="1"/>
          </p:nvSpPr>
          <p:spPr>
            <a:xfrm>
              <a:off x="0" y="4443983"/>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5" name="任意形状 4"/>
            <p:cNvSpPr/>
            <p:nvPr userDrawn="1"/>
          </p:nvSpPr>
          <p:spPr>
            <a:xfrm>
              <a:off x="1" y="5278690"/>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 name="任意形状 5"/>
            <p:cNvSpPr/>
            <p:nvPr userDrawn="1"/>
          </p:nvSpPr>
          <p:spPr>
            <a:xfrm>
              <a:off x="5743205" y="5477571"/>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7" name="任意形状 6"/>
            <p:cNvSpPr/>
            <p:nvPr userDrawn="1"/>
          </p:nvSpPr>
          <p:spPr>
            <a:xfrm>
              <a:off x="9702245" y="5734152"/>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8" name="任意形状 7"/>
            <p:cNvSpPr/>
            <p:nvPr userDrawn="1"/>
          </p:nvSpPr>
          <p:spPr>
            <a:xfrm>
              <a:off x="11612362" y="5920949"/>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9" name="任意形状 8"/>
            <p:cNvSpPr/>
            <p:nvPr userDrawn="1"/>
          </p:nvSpPr>
          <p:spPr>
            <a:xfrm>
              <a:off x="0" y="4949130"/>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0" name="任意形状 9"/>
            <p:cNvSpPr/>
            <p:nvPr userDrawn="1"/>
          </p:nvSpPr>
          <p:spPr>
            <a:xfrm>
              <a:off x="0" y="5523655"/>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12" name="文本占位符 310"/>
          <p:cNvSpPr>
            <a:spLocks noGrp="1"/>
          </p:cNvSpPr>
          <p:nvPr>
            <p:ph type="body" sz="quarter" idx="21" hasCustomPrompt="1"/>
          </p:nvPr>
        </p:nvSpPr>
        <p:spPr>
          <a:xfrm>
            <a:off x="377662" y="243343"/>
            <a:ext cx="807865" cy="586334"/>
          </a:xfrm>
          <a:prstGeom prst="rect">
            <a:avLst/>
          </a:prstGeom>
        </p:spPr>
        <p:txBody>
          <a:bodyPr/>
          <a:lstStyle>
            <a:lvl1pPr marL="0" indent="0" algn="l">
              <a:buNone/>
              <a:defRPr sz="4000" b="1">
                <a:ln w="38100">
                  <a:noFill/>
                </a:ln>
                <a:solidFill>
                  <a:schemeClr val="tx1">
                    <a:lumMod val="85000"/>
                    <a:lumOff val="15000"/>
                  </a:schemeClr>
                </a:solidFill>
              </a:defRPr>
            </a:lvl1pPr>
          </a:lstStyle>
          <a:p>
            <a:pPr lvl="0"/>
            <a:r>
              <a:rPr kumimoji="1" lang="en-US" altLang="zh-CN" dirty="0" smtClean="0"/>
              <a:t>00</a:t>
            </a:r>
            <a:endParaRPr kumimoji="1" lang="zh-CN" altLang="en-US" dirty="0"/>
          </a:p>
        </p:txBody>
      </p:sp>
      <p:sp>
        <p:nvSpPr>
          <p:cNvPr id="13" name="文本占位符 310"/>
          <p:cNvSpPr>
            <a:spLocks noGrp="1"/>
          </p:cNvSpPr>
          <p:nvPr>
            <p:ph type="body" sz="quarter" idx="22"/>
          </p:nvPr>
        </p:nvSpPr>
        <p:spPr>
          <a:xfrm>
            <a:off x="1185527" y="367967"/>
            <a:ext cx="1868569" cy="337086"/>
          </a:xfrm>
          <a:prstGeom prst="rect">
            <a:avLst/>
          </a:prstGeom>
        </p:spPr>
        <p:txBody>
          <a:bodyPr anchor="ctr"/>
          <a:lstStyle>
            <a:lvl1pPr marL="0" indent="0" algn="l">
              <a:buNone/>
              <a:defRPr sz="1400" b="0">
                <a:ln w="38100">
                  <a:noFill/>
                </a:ln>
                <a:solidFill>
                  <a:schemeClr val="tx1">
                    <a:lumMod val="85000"/>
                    <a:lumOff val="15000"/>
                  </a:schemeClr>
                </a:solidFill>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hyperlink" Target="http://office.msn.com.cn/" TargetMode="External"/><Relationship Id="rId2" Type="http://schemas.microsoft.com/office/2007/relationships/hdphoto" Target="../media/hdphoto1.wdp"/><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microsoft.com/office/2007/relationships/hdphoto" Target="../media/hdphoto1.wdp"/><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动态规划</a:t>
            </a:r>
            <a:endParaRPr kumimoji="1" lang="zh-CN" altLang="en-US" dirty="0"/>
          </a:p>
        </p:txBody>
      </p:sp>
      <p:sp>
        <p:nvSpPr>
          <p:cNvPr id="4" name="文本占位符 3"/>
          <p:cNvSpPr>
            <a:spLocks noGrp="1"/>
          </p:cNvSpPr>
          <p:nvPr>
            <p:ph type="body" sz="quarter" idx="12"/>
          </p:nvPr>
        </p:nvSpPr>
        <p:spPr>
          <a:xfrm>
            <a:off x="2301095" y="3538762"/>
            <a:ext cx="7589808" cy="1380709"/>
          </a:xfrm>
        </p:spPr>
        <p:txBody>
          <a:bodyPr/>
          <a:lstStyle/>
          <a:p>
            <a:endParaRPr kumimoji="1" lang="zh-CN" altLang="en-US" dirty="0" smtClean="0"/>
          </a:p>
          <a:p>
            <a:r>
              <a:rPr kumimoji="1" lang="zh-CN" altLang="en-US" dirty="0" smtClean="0"/>
              <a:t>演讲人：李应</a:t>
            </a:r>
            <a:endParaRPr kumimoji="1" lang="zh-CN" altLang="en-US" dirty="0" smtClean="0"/>
          </a:p>
          <a:p>
            <a:r>
              <a:rPr kumimoji="1" lang="zh-CN" altLang="en-US" dirty="0" smtClean="0"/>
              <a:t>时间：</a:t>
            </a:r>
            <a:r>
              <a:rPr kumimoji="1" lang="en-US" altLang="zh-CN" dirty="0" smtClean="0"/>
              <a:t>2017</a:t>
            </a:r>
            <a:r>
              <a:rPr kumimoji="1" lang="zh-CN" altLang="en-US" dirty="0" smtClean="0"/>
              <a:t>年</a:t>
            </a:r>
            <a:r>
              <a:rPr kumimoji="1" lang="en-US" altLang="zh-CN" dirty="0" smtClean="0"/>
              <a:t>9</a:t>
            </a:r>
            <a:r>
              <a:rPr kumimoji="1" lang="zh-CN" altLang="en-US" dirty="0" smtClean="0"/>
              <a:t>月</a:t>
            </a:r>
            <a:r>
              <a:rPr kumimoji="1" lang="en-US" altLang="zh-CN" dirty="0" smtClean="0"/>
              <a:t>19</a:t>
            </a:r>
            <a:r>
              <a:rPr kumimoji="1" lang="zh-CN" altLang="en-US" dirty="0" smtClean="0"/>
              <a:t>日</a:t>
            </a:r>
            <a:endParaRPr kumimoji="1"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求解的基本步骤</a:t>
            </a:r>
            <a:endParaRPr kumimoji="1" lang="zh-CN" altLang="en-US"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sym typeface="+mn-ea"/>
              </a:rPr>
              <a:t>求解的基本步骤</a:t>
            </a:r>
            <a:endParaRPr kumimoji="1" lang="zh-CN" altLang="en-US" dirty="0"/>
          </a:p>
        </p:txBody>
      </p:sp>
      <p:sp>
        <p:nvSpPr>
          <p:cNvPr id="4" name="文本框 3"/>
          <p:cNvSpPr txBox="1"/>
          <p:nvPr/>
        </p:nvSpPr>
        <p:spPr>
          <a:xfrm>
            <a:off x="1501140" y="1882140"/>
            <a:ext cx="8702040" cy="1753235"/>
          </a:xfrm>
          <a:prstGeom prst="rect">
            <a:avLst/>
          </a:prstGeom>
          <a:noFill/>
        </p:spPr>
        <p:txBody>
          <a:bodyPr wrap="square" rtlCol="0">
            <a:spAutoFit/>
          </a:bodyPr>
          <a:p>
            <a:r>
              <a:rPr lang="zh-CN" altLang="en-US"/>
              <a:t>动态规划所处理的问题是一个多阶段决策问题，一般由初始状态开始，通过对中间阶段决策的选择，达到结束状态。这些决策形成了一个决策序列，同时确定了完成整个过程的一条活动路线(通常是求最优的活动路线)。如图所示。动态规划的设计都有着一定的模式，一般要经历以下几个步骤。</a:t>
            </a:r>
            <a:endParaRPr lang="zh-CN" altLang="en-US"/>
          </a:p>
          <a:p>
            <a:endParaRPr lang="zh-CN" altLang="en-US"/>
          </a:p>
          <a:p>
            <a:r>
              <a:rPr lang="zh-CN" altLang="en-US"/>
              <a:t>    初始状态→│决策１│→│决策２│→…→│决策ｎ│→结束状态</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sym typeface="+mn-ea"/>
              </a:rPr>
              <a:t>求解的基本步骤</a:t>
            </a:r>
            <a:endParaRPr kumimoji="1" lang="zh-CN" altLang="en-US" dirty="0"/>
          </a:p>
        </p:txBody>
      </p:sp>
      <p:grpSp>
        <p:nvGrpSpPr>
          <p:cNvPr id="8" name="组 7"/>
          <p:cNvGrpSpPr/>
          <p:nvPr/>
        </p:nvGrpSpPr>
        <p:grpSpPr>
          <a:xfrm>
            <a:off x="1136129" y="829677"/>
            <a:ext cx="3715658" cy="1884998"/>
            <a:chOff x="1185527" y="1115568"/>
            <a:chExt cx="3715658" cy="1884998"/>
          </a:xfrm>
        </p:grpSpPr>
        <p:sp>
          <p:nvSpPr>
            <p:cNvPr id="29" name="矩形 28"/>
            <p:cNvSpPr/>
            <p:nvPr/>
          </p:nvSpPr>
          <p:spPr>
            <a:xfrm>
              <a:off x="1185527" y="1115568"/>
              <a:ext cx="3715658" cy="18836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0" name="文本框 8"/>
            <p:cNvSpPr txBox="1"/>
            <p:nvPr/>
          </p:nvSpPr>
          <p:spPr>
            <a:xfrm>
              <a:off x="1463039" y="1790891"/>
              <a:ext cx="3291841" cy="12096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a:solidFill>
                    <a:schemeClr val="bg1"/>
                  </a:solidFill>
                  <a:latin typeface="+mn-ea"/>
                </a:rPr>
                <a:t>按照问题的时间或空间特征，把问题分为若干个阶段。在划分阶段时，注意划分后的阶段一定要是有序的或者是可排序的，否则问题就无法求解。</a:t>
              </a:r>
              <a:endParaRPr lang="zh-CN" altLang="en-US" sz="1400">
                <a:solidFill>
                  <a:schemeClr val="bg1"/>
                </a:solidFill>
                <a:latin typeface="+mn-ea"/>
              </a:endParaRPr>
            </a:p>
          </p:txBody>
        </p:sp>
        <p:sp>
          <p:nvSpPr>
            <p:cNvPr id="31" name="矩形 30"/>
            <p:cNvSpPr/>
            <p:nvPr/>
          </p:nvSpPr>
          <p:spPr>
            <a:xfrm>
              <a:off x="1463040" y="1298448"/>
              <a:ext cx="1097280" cy="450850"/>
            </a:xfrm>
            <a:prstGeom prst="rect">
              <a:avLst/>
            </a:prstGeom>
          </p:spPr>
          <p:txBody>
            <a:bodyPr wrap="none">
              <a:spAutoFit/>
            </a:bodyPr>
            <a:lstStyle/>
            <a:p>
              <a:pPr algn="l" defTabSz="1218565">
                <a:lnSpc>
                  <a:spcPct val="130000"/>
                </a:lnSpc>
                <a:defRPr/>
              </a:pPr>
              <a:r>
                <a:rPr lang="zh-CN" altLang="en-US" b="1" kern="0" dirty="0">
                  <a:solidFill>
                    <a:schemeClr val="bg1"/>
                  </a:solidFill>
                </a:rPr>
                <a:t>划分阶段</a:t>
              </a:r>
              <a:endParaRPr lang="zh-CN" altLang="en-US" b="1" kern="0" dirty="0">
                <a:solidFill>
                  <a:schemeClr val="bg1"/>
                </a:solidFill>
              </a:endParaRPr>
            </a:p>
          </p:txBody>
        </p:sp>
      </p:grpSp>
      <p:grpSp>
        <p:nvGrpSpPr>
          <p:cNvPr id="10" name="组 9"/>
          <p:cNvGrpSpPr/>
          <p:nvPr/>
        </p:nvGrpSpPr>
        <p:grpSpPr>
          <a:xfrm>
            <a:off x="4851788" y="829677"/>
            <a:ext cx="694942" cy="1883664"/>
            <a:chOff x="5626400" y="1210161"/>
            <a:chExt cx="694942" cy="1883664"/>
          </a:xfrm>
          <a:solidFill>
            <a:schemeClr val="accent1"/>
          </a:solidFill>
        </p:grpSpPr>
        <p:sp>
          <p:nvSpPr>
            <p:cNvPr id="32" name="矩形 31"/>
            <p:cNvSpPr/>
            <p:nvPr/>
          </p:nvSpPr>
          <p:spPr>
            <a:xfrm>
              <a:off x="5626400" y="1210161"/>
              <a:ext cx="277512" cy="18836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 name="右箭头 5"/>
            <p:cNvSpPr/>
            <p:nvPr/>
          </p:nvSpPr>
          <p:spPr>
            <a:xfrm>
              <a:off x="5903911" y="1877007"/>
              <a:ext cx="417431" cy="54997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grpSp>
        <p:nvGrpSpPr>
          <p:cNvPr id="33" name="组 32"/>
          <p:cNvGrpSpPr/>
          <p:nvPr/>
        </p:nvGrpSpPr>
        <p:grpSpPr>
          <a:xfrm>
            <a:off x="5546725" y="829945"/>
            <a:ext cx="5649595" cy="1883410"/>
            <a:chOff x="1185527" y="1115568"/>
            <a:chExt cx="3715658" cy="1883664"/>
          </a:xfrm>
        </p:grpSpPr>
        <p:sp>
          <p:nvSpPr>
            <p:cNvPr id="34" name="矩形 33"/>
            <p:cNvSpPr/>
            <p:nvPr/>
          </p:nvSpPr>
          <p:spPr>
            <a:xfrm>
              <a:off x="1185527" y="1115568"/>
              <a:ext cx="3715658" cy="1883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5" name="文本框 8"/>
            <p:cNvSpPr txBox="1"/>
            <p:nvPr/>
          </p:nvSpPr>
          <p:spPr>
            <a:xfrm>
              <a:off x="1463039" y="1790891"/>
              <a:ext cx="3291841" cy="650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a:solidFill>
                    <a:schemeClr val="bg1"/>
                  </a:solidFill>
                  <a:latin typeface="+mn-ea"/>
                </a:rPr>
                <a:t>将问题发展到各个阶段时所处于的各种客观情况用不同的状态表示出来。当然，状态的选择要满足无后效性。</a:t>
              </a:r>
              <a:endParaRPr lang="zh-CN" altLang="en-US" sz="1400">
                <a:solidFill>
                  <a:schemeClr val="bg1"/>
                </a:solidFill>
                <a:latin typeface="+mn-ea"/>
              </a:endParaRPr>
            </a:p>
          </p:txBody>
        </p:sp>
        <p:sp>
          <p:nvSpPr>
            <p:cNvPr id="36" name="矩形 35"/>
            <p:cNvSpPr/>
            <p:nvPr/>
          </p:nvSpPr>
          <p:spPr>
            <a:xfrm>
              <a:off x="1463040" y="1298448"/>
              <a:ext cx="2240280" cy="450911"/>
            </a:xfrm>
            <a:prstGeom prst="rect">
              <a:avLst/>
            </a:prstGeom>
          </p:spPr>
          <p:txBody>
            <a:bodyPr wrap="square">
              <a:spAutoFit/>
            </a:bodyPr>
            <a:lstStyle/>
            <a:p>
              <a:pPr algn="l" defTabSz="1218565">
                <a:lnSpc>
                  <a:spcPct val="130000"/>
                </a:lnSpc>
                <a:defRPr/>
              </a:pPr>
              <a:r>
                <a:rPr lang="zh-CN" altLang="en-US" b="1" kern="0" dirty="0">
                  <a:solidFill>
                    <a:schemeClr val="bg1"/>
                  </a:solidFill>
                </a:rPr>
                <a:t>确定状态和状态变量</a:t>
              </a:r>
              <a:endParaRPr lang="zh-CN" altLang="en-US" b="1" kern="0" dirty="0">
                <a:solidFill>
                  <a:schemeClr val="bg1"/>
                </a:solidFill>
              </a:endParaRPr>
            </a:p>
          </p:txBody>
        </p:sp>
      </p:grpSp>
      <p:grpSp>
        <p:nvGrpSpPr>
          <p:cNvPr id="11" name="组 10"/>
          <p:cNvGrpSpPr/>
          <p:nvPr/>
        </p:nvGrpSpPr>
        <p:grpSpPr>
          <a:xfrm>
            <a:off x="5546725" y="2693670"/>
            <a:ext cx="5649595" cy="694690"/>
            <a:chOff x="6431701" y="2885020"/>
            <a:chExt cx="3715658" cy="694942"/>
          </a:xfrm>
          <a:solidFill>
            <a:schemeClr val="accent1">
              <a:lumMod val="60000"/>
              <a:lumOff val="40000"/>
            </a:schemeClr>
          </a:solidFill>
        </p:grpSpPr>
        <p:sp>
          <p:nvSpPr>
            <p:cNvPr id="37" name="矩形 36"/>
            <p:cNvSpPr/>
            <p:nvPr/>
          </p:nvSpPr>
          <p:spPr>
            <a:xfrm rot="5400000">
              <a:off x="8150774" y="1165947"/>
              <a:ext cx="277512" cy="37156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8" name="右箭头 37"/>
            <p:cNvSpPr/>
            <p:nvPr/>
          </p:nvSpPr>
          <p:spPr>
            <a:xfrm rot="5400000">
              <a:off x="8080814" y="3096260"/>
              <a:ext cx="417431" cy="54997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grpSp>
        <p:nvGrpSpPr>
          <p:cNvPr id="39" name="组 38"/>
          <p:cNvGrpSpPr/>
          <p:nvPr/>
        </p:nvGrpSpPr>
        <p:grpSpPr>
          <a:xfrm>
            <a:off x="5269230" y="3388360"/>
            <a:ext cx="5927725" cy="1885203"/>
            <a:chOff x="1185527" y="1115568"/>
            <a:chExt cx="3715658" cy="1884633"/>
          </a:xfrm>
        </p:grpSpPr>
        <p:sp>
          <p:nvSpPr>
            <p:cNvPr id="40" name="矩形 39"/>
            <p:cNvSpPr/>
            <p:nvPr/>
          </p:nvSpPr>
          <p:spPr>
            <a:xfrm>
              <a:off x="1185527" y="1115568"/>
              <a:ext cx="3715658" cy="18836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4" name="文本框 8"/>
            <p:cNvSpPr txBox="1"/>
            <p:nvPr/>
          </p:nvSpPr>
          <p:spPr>
            <a:xfrm>
              <a:off x="1463039" y="1790891"/>
              <a:ext cx="3291841" cy="12093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a:solidFill>
                    <a:schemeClr val="bg1"/>
                  </a:solidFill>
                  <a:latin typeface="+mn-ea"/>
                </a:rPr>
                <a:t>因为决策和状态转移有着天然的联系，状态转移就是根据上一阶段的状态和决策来导出本阶段的状态。所以如果确定了决策，状态转移方程也就可写出。但事实上常常是反过来做，根据相邻两个阶段的状态之间的关系来确定决策方法和状态转移方程。</a:t>
              </a:r>
              <a:endParaRPr lang="zh-CN" altLang="en-US" sz="1400">
                <a:solidFill>
                  <a:schemeClr val="bg1"/>
                </a:solidFill>
                <a:latin typeface="+mn-ea"/>
              </a:endParaRPr>
            </a:p>
          </p:txBody>
        </p:sp>
        <p:sp>
          <p:nvSpPr>
            <p:cNvPr id="45" name="矩形 44"/>
            <p:cNvSpPr/>
            <p:nvPr/>
          </p:nvSpPr>
          <p:spPr>
            <a:xfrm>
              <a:off x="1463040" y="1298448"/>
              <a:ext cx="3154680" cy="450714"/>
            </a:xfrm>
            <a:prstGeom prst="rect">
              <a:avLst/>
            </a:prstGeom>
          </p:spPr>
          <p:txBody>
            <a:bodyPr wrap="square">
              <a:spAutoFit/>
            </a:bodyPr>
            <a:lstStyle/>
            <a:p>
              <a:pPr algn="l" defTabSz="1218565">
                <a:lnSpc>
                  <a:spcPct val="130000"/>
                </a:lnSpc>
                <a:defRPr/>
              </a:pPr>
              <a:r>
                <a:rPr lang="zh-CN" altLang="en-US" b="1" kern="0" dirty="0">
                  <a:solidFill>
                    <a:schemeClr val="bg1"/>
                  </a:solidFill>
                </a:rPr>
                <a:t>确定决策并写出状态转移方程</a:t>
              </a:r>
              <a:endParaRPr lang="zh-CN" altLang="en-US" b="1" kern="0" dirty="0">
                <a:solidFill>
                  <a:schemeClr val="bg1"/>
                </a:solidFill>
              </a:endParaRPr>
            </a:p>
          </p:txBody>
        </p:sp>
      </p:grpSp>
      <p:grpSp>
        <p:nvGrpSpPr>
          <p:cNvPr id="46" name="组 45"/>
          <p:cNvGrpSpPr/>
          <p:nvPr/>
        </p:nvGrpSpPr>
        <p:grpSpPr>
          <a:xfrm rot="10800000">
            <a:off x="4851787" y="3388664"/>
            <a:ext cx="694942" cy="1883664"/>
            <a:chOff x="5626400" y="1210161"/>
            <a:chExt cx="694942" cy="1883664"/>
          </a:xfrm>
          <a:solidFill>
            <a:schemeClr val="accent1">
              <a:lumMod val="40000"/>
              <a:lumOff val="60000"/>
            </a:schemeClr>
          </a:solidFill>
        </p:grpSpPr>
        <p:sp>
          <p:nvSpPr>
            <p:cNvPr id="47" name="矩形 46"/>
            <p:cNvSpPr/>
            <p:nvPr/>
          </p:nvSpPr>
          <p:spPr>
            <a:xfrm>
              <a:off x="5626400" y="1210161"/>
              <a:ext cx="277512" cy="18836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8" name="右箭头 47"/>
            <p:cNvSpPr/>
            <p:nvPr/>
          </p:nvSpPr>
          <p:spPr>
            <a:xfrm>
              <a:off x="5903911" y="1877007"/>
              <a:ext cx="417431" cy="54997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grpSp>
        <p:nvGrpSpPr>
          <p:cNvPr id="55" name="组 54"/>
          <p:cNvGrpSpPr/>
          <p:nvPr/>
        </p:nvGrpSpPr>
        <p:grpSpPr>
          <a:xfrm>
            <a:off x="1136128" y="3388664"/>
            <a:ext cx="3715658" cy="1883664"/>
            <a:chOff x="1185527" y="1115568"/>
            <a:chExt cx="3715658" cy="1883664"/>
          </a:xfrm>
        </p:grpSpPr>
        <p:sp>
          <p:nvSpPr>
            <p:cNvPr id="56" name="矩形 55"/>
            <p:cNvSpPr/>
            <p:nvPr/>
          </p:nvSpPr>
          <p:spPr>
            <a:xfrm>
              <a:off x="1185527" y="1115568"/>
              <a:ext cx="3715658" cy="18836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57" name="文本框 8"/>
            <p:cNvSpPr txBox="1"/>
            <p:nvPr/>
          </p:nvSpPr>
          <p:spPr>
            <a:xfrm>
              <a:off x="1463039" y="1790891"/>
              <a:ext cx="3291841" cy="65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a:solidFill>
                    <a:schemeClr val="bg1"/>
                  </a:solidFill>
                  <a:latin typeface="+mn-ea"/>
                </a:rPr>
                <a:t>给出的状态转移方程是一个递推式，需要一个递推的终止条件或边界条件。</a:t>
              </a:r>
              <a:endParaRPr lang="zh-CN" altLang="en-US" sz="1400">
                <a:solidFill>
                  <a:schemeClr val="bg1"/>
                </a:solidFill>
                <a:latin typeface="+mn-ea"/>
              </a:endParaRPr>
            </a:p>
          </p:txBody>
        </p:sp>
        <p:sp>
          <p:nvSpPr>
            <p:cNvPr id="58" name="矩形 57"/>
            <p:cNvSpPr/>
            <p:nvPr/>
          </p:nvSpPr>
          <p:spPr>
            <a:xfrm>
              <a:off x="1463040" y="1298448"/>
              <a:ext cx="1554480" cy="450850"/>
            </a:xfrm>
            <a:prstGeom prst="rect">
              <a:avLst/>
            </a:prstGeom>
          </p:spPr>
          <p:txBody>
            <a:bodyPr wrap="none">
              <a:spAutoFit/>
            </a:bodyPr>
            <a:lstStyle/>
            <a:p>
              <a:pPr algn="l" defTabSz="1218565">
                <a:lnSpc>
                  <a:spcPct val="130000"/>
                </a:lnSpc>
                <a:defRPr/>
              </a:pPr>
              <a:r>
                <a:rPr lang="zh-CN" altLang="en-US" b="1" kern="0" dirty="0">
                  <a:solidFill>
                    <a:schemeClr val="bg1"/>
                  </a:solidFill>
                </a:rPr>
                <a:t>寻找边界条件</a:t>
              </a:r>
              <a:endParaRPr lang="zh-CN" altLang="en-US" b="1" kern="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sym typeface="+mn-ea"/>
              </a:rPr>
              <a:t>求解的基本步骤</a:t>
            </a:r>
            <a:endParaRPr kumimoji="1" lang="zh-CN" altLang="en-US" dirty="0"/>
          </a:p>
        </p:txBody>
      </p:sp>
      <p:sp>
        <p:nvSpPr>
          <p:cNvPr id="4" name="文本框 3"/>
          <p:cNvSpPr txBox="1"/>
          <p:nvPr/>
        </p:nvSpPr>
        <p:spPr>
          <a:xfrm>
            <a:off x="1501140" y="1882140"/>
            <a:ext cx="8702040" cy="2030095"/>
          </a:xfrm>
          <a:prstGeom prst="rect">
            <a:avLst/>
          </a:prstGeom>
          <a:noFill/>
        </p:spPr>
        <p:txBody>
          <a:bodyPr wrap="square" rtlCol="0">
            <a:spAutoFit/>
          </a:bodyPr>
          <a:p>
            <a:r>
              <a:rPr lang="zh-CN" altLang="en-US"/>
              <a:t>一般，只要解决问题的阶段、状态和状态转移决策确定了，就可以写出状态转移方程（包括边界条件）。</a:t>
            </a:r>
            <a:endParaRPr lang="zh-CN" altLang="en-US"/>
          </a:p>
          <a:p>
            <a:r>
              <a:rPr lang="zh-CN" altLang="en-US"/>
              <a:t>实际应用中可以按以下几个简化的步骤进行设计：</a:t>
            </a:r>
            <a:endParaRPr lang="zh-CN" altLang="en-US"/>
          </a:p>
          <a:p>
            <a:r>
              <a:rPr lang="zh-CN" altLang="en-US"/>
              <a:t>    （1）分析最优解的性质，并刻画其结构特征。</a:t>
            </a:r>
            <a:endParaRPr lang="zh-CN" altLang="en-US"/>
          </a:p>
          <a:p>
            <a:r>
              <a:rPr lang="zh-CN" altLang="en-US"/>
              <a:t>    （2）递归的定义最优解。</a:t>
            </a:r>
            <a:endParaRPr lang="zh-CN" altLang="en-US"/>
          </a:p>
          <a:p>
            <a:r>
              <a:rPr lang="zh-CN" altLang="en-US"/>
              <a:t>    （3）以自底向上或自顶向下的记忆化方式（备忘录法）计算出最优值</a:t>
            </a:r>
            <a:endParaRPr lang="zh-CN" altLang="en-US"/>
          </a:p>
          <a:p>
            <a:r>
              <a:rPr lang="zh-CN" altLang="en-US"/>
              <a:t>    （4）根据计算最优值时得到的信息，构造问题的最优解</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sym typeface="+mn-ea"/>
              </a:rPr>
              <a:t>具体场景分析</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总结回顾</a:t>
            </a:r>
            <a:endParaRPr kumimoji="1" lang="zh-CN" altLang="en-US" dirty="0"/>
          </a:p>
        </p:txBody>
      </p:sp>
      <p:pic>
        <p:nvPicPr>
          <p:cNvPr id="13" name="图片 12"/>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28917" r="28917" b="9584"/>
          <a:stretch>
            <a:fillRect/>
          </a:stretch>
        </p:blipFill>
        <p:spPr>
          <a:xfrm>
            <a:off x="6503285" y="0"/>
            <a:ext cx="5688715" cy="6858000"/>
          </a:xfrm>
          <a:prstGeom prst="rect">
            <a:avLst/>
          </a:prstGeom>
        </p:spPr>
      </p:pic>
      <p:sp>
        <p:nvSpPr>
          <p:cNvPr id="14" name="文本框 8"/>
          <p:cNvSpPr txBox="1"/>
          <p:nvPr/>
        </p:nvSpPr>
        <p:spPr>
          <a:xfrm>
            <a:off x="908115" y="1865310"/>
            <a:ext cx="4830533"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15" name="矩形 14"/>
          <p:cNvSpPr/>
          <p:nvPr/>
        </p:nvSpPr>
        <p:spPr>
          <a:xfrm>
            <a:off x="908116" y="1372867"/>
            <a:ext cx="2031325" cy="452432"/>
          </a:xfrm>
          <a:prstGeom prst="rect">
            <a:avLst/>
          </a:prstGeom>
          <a:solidFill>
            <a:schemeClr val="accent1"/>
          </a:solidFill>
        </p:spPr>
        <p:txBody>
          <a:bodyPr wrap="none">
            <a:spAutoFit/>
          </a:bodyPr>
          <a:lstStyle/>
          <a:p>
            <a:pPr defTabSz="1218565">
              <a:lnSpc>
                <a:spcPct val="130000"/>
              </a:lnSpc>
              <a:defRPr/>
            </a:pPr>
            <a:r>
              <a:rPr lang="zh-CN" altLang="en-US" b="1" kern="0" dirty="0">
                <a:solidFill>
                  <a:schemeClr val="bg1"/>
                </a:solidFill>
              </a:rPr>
              <a:t>点击此处添加标题</a:t>
            </a:r>
            <a:endParaRPr lang="en-US" altLang="zh-CN" b="1" kern="0" dirty="0">
              <a:solidFill>
                <a:schemeClr val="bg1"/>
              </a:solidFill>
            </a:endParaRPr>
          </a:p>
        </p:txBody>
      </p:sp>
      <p:sp>
        <p:nvSpPr>
          <p:cNvPr id="17" name="文本框 8"/>
          <p:cNvSpPr txBox="1"/>
          <p:nvPr/>
        </p:nvSpPr>
        <p:spPr>
          <a:xfrm>
            <a:off x="908115" y="3227186"/>
            <a:ext cx="4830533"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18" name="矩形 17"/>
          <p:cNvSpPr/>
          <p:nvPr/>
        </p:nvSpPr>
        <p:spPr>
          <a:xfrm>
            <a:off x="908116" y="2734743"/>
            <a:ext cx="2031325" cy="452432"/>
          </a:xfrm>
          <a:prstGeom prst="rect">
            <a:avLst/>
          </a:prstGeom>
          <a:solidFill>
            <a:schemeClr val="accent1"/>
          </a:solidFill>
        </p:spPr>
        <p:txBody>
          <a:bodyPr wrap="none">
            <a:spAutoFit/>
          </a:bodyPr>
          <a:lstStyle/>
          <a:p>
            <a:pPr defTabSz="1218565">
              <a:lnSpc>
                <a:spcPct val="130000"/>
              </a:lnSpc>
              <a:defRPr/>
            </a:pPr>
            <a:r>
              <a:rPr lang="zh-CN" altLang="en-US" b="1" kern="0" dirty="0">
                <a:solidFill>
                  <a:schemeClr val="bg1"/>
                </a:solidFill>
              </a:rPr>
              <a:t>点击此处添加标题</a:t>
            </a:r>
            <a:endParaRPr lang="en-US" altLang="zh-CN" b="1" kern="0" dirty="0">
              <a:solidFill>
                <a:schemeClr val="bg1"/>
              </a:solidFill>
            </a:endParaRPr>
          </a:p>
        </p:txBody>
      </p:sp>
      <p:sp>
        <p:nvSpPr>
          <p:cNvPr id="19" name="文本框 8"/>
          <p:cNvSpPr txBox="1"/>
          <p:nvPr/>
        </p:nvSpPr>
        <p:spPr>
          <a:xfrm>
            <a:off x="908115" y="4589062"/>
            <a:ext cx="4830533"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26" name="矩形 25"/>
          <p:cNvSpPr/>
          <p:nvPr/>
        </p:nvSpPr>
        <p:spPr>
          <a:xfrm>
            <a:off x="908116" y="4096619"/>
            <a:ext cx="2031325" cy="452432"/>
          </a:xfrm>
          <a:prstGeom prst="rect">
            <a:avLst/>
          </a:prstGeom>
          <a:solidFill>
            <a:schemeClr val="accent1"/>
          </a:solidFill>
        </p:spPr>
        <p:txBody>
          <a:bodyPr wrap="none">
            <a:spAutoFit/>
          </a:bodyPr>
          <a:lstStyle/>
          <a:p>
            <a:pPr defTabSz="1218565">
              <a:lnSpc>
                <a:spcPct val="130000"/>
              </a:lnSpc>
              <a:defRPr/>
            </a:pPr>
            <a:r>
              <a:rPr lang="zh-CN" altLang="en-US" b="1" kern="0" dirty="0">
                <a:solidFill>
                  <a:schemeClr val="bg1"/>
                </a:solidFill>
              </a:rPr>
              <a:t>点击此处添加标题</a:t>
            </a:r>
            <a:endParaRPr lang="en-US" altLang="zh-CN" b="1" kern="0" dirty="0">
              <a:solidFill>
                <a:schemeClr val="bg1"/>
              </a:solidFill>
            </a:endParaRPr>
          </a:p>
        </p:txBody>
      </p:sp>
      <p:pic>
        <p:nvPicPr>
          <p:cNvPr id="11" name="图片 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599" y="636311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总结回顾</a:t>
            </a:r>
            <a:endParaRPr kumimoji="1" lang="zh-CN" altLang="en-US" dirty="0"/>
          </a:p>
        </p:txBody>
      </p:sp>
      <p:sp>
        <p:nvSpPr>
          <p:cNvPr id="11" name="文本框 8"/>
          <p:cNvSpPr txBox="1"/>
          <p:nvPr/>
        </p:nvSpPr>
        <p:spPr>
          <a:xfrm>
            <a:off x="503788" y="2335962"/>
            <a:ext cx="2523192"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12" name="矩形 11"/>
          <p:cNvSpPr/>
          <p:nvPr/>
        </p:nvSpPr>
        <p:spPr>
          <a:xfrm>
            <a:off x="503788" y="1843519"/>
            <a:ext cx="2031325" cy="452432"/>
          </a:xfrm>
          <a:prstGeom prst="rect">
            <a:avLst/>
          </a:prstGeom>
        </p:spPr>
        <p:txBody>
          <a:bodyPr wrap="none">
            <a:spAutoFit/>
          </a:bodyPr>
          <a:lstStyle/>
          <a:p>
            <a:pPr defTabSz="1218565">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16" name="矩形 15"/>
          <p:cNvSpPr/>
          <p:nvPr/>
        </p:nvSpPr>
        <p:spPr>
          <a:xfrm>
            <a:off x="503788" y="3791034"/>
            <a:ext cx="2523192" cy="492443"/>
          </a:xfrm>
          <a:prstGeom prst="rect">
            <a:avLst/>
          </a:prstGeom>
          <a:solidFill>
            <a:schemeClr val="accent1"/>
          </a:solidFill>
        </p:spPr>
        <p:txBody>
          <a:bodyPr wrap="square">
            <a:spAutoFit/>
          </a:bodyPr>
          <a:lstStyle/>
          <a:p>
            <a:pPr defTabSz="1218565">
              <a:lnSpc>
                <a:spcPct val="130000"/>
              </a:lnSpc>
              <a:defRPr/>
            </a:pPr>
            <a:r>
              <a:rPr lang="zh-CN" altLang="en-US" sz="2000" b="1" kern="0" dirty="0">
                <a:solidFill>
                  <a:schemeClr val="bg1"/>
                </a:solidFill>
              </a:rPr>
              <a:t>点击此处添加标题</a:t>
            </a:r>
            <a:endParaRPr lang="en-US" altLang="zh-CN" sz="2000" b="1" kern="0" dirty="0">
              <a:solidFill>
                <a:schemeClr val="bg1"/>
              </a:solidFill>
            </a:endParaRPr>
          </a:p>
        </p:txBody>
      </p:sp>
      <p:sp>
        <p:nvSpPr>
          <p:cNvPr id="20" name="文本框 8"/>
          <p:cNvSpPr txBox="1"/>
          <p:nvPr/>
        </p:nvSpPr>
        <p:spPr>
          <a:xfrm>
            <a:off x="3421118" y="2335962"/>
            <a:ext cx="2523192"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21" name="矩形 20"/>
          <p:cNvSpPr/>
          <p:nvPr/>
        </p:nvSpPr>
        <p:spPr>
          <a:xfrm>
            <a:off x="3421118" y="1843519"/>
            <a:ext cx="2031325" cy="452432"/>
          </a:xfrm>
          <a:prstGeom prst="rect">
            <a:avLst/>
          </a:prstGeom>
        </p:spPr>
        <p:txBody>
          <a:bodyPr wrap="none">
            <a:spAutoFit/>
          </a:bodyPr>
          <a:lstStyle/>
          <a:p>
            <a:pPr defTabSz="1218565">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22" name="矩形 21"/>
          <p:cNvSpPr/>
          <p:nvPr/>
        </p:nvSpPr>
        <p:spPr>
          <a:xfrm>
            <a:off x="3421118" y="3791034"/>
            <a:ext cx="2523192" cy="492443"/>
          </a:xfrm>
          <a:prstGeom prst="rect">
            <a:avLst/>
          </a:prstGeom>
          <a:solidFill>
            <a:schemeClr val="accent1"/>
          </a:solidFill>
        </p:spPr>
        <p:txBody>
          <a:bodyPr wrap="square">
            <a:spAutoFit/>
          </a:bodyPr>
          <a:lstStyle/>
          <a:p>
            <a:pPr defTabSz="1218565">
              <a:lnSpc>
                <a:spcPct val="130000"/>
              </a:lnSpc>
              <a:defRPr/>
            </a:pPr>
            <a:r>
              <a:rPr lang="zh-CN" altLang="en-US" sz="2000" b="1" kern="0" dirty="0">
                <a:solidFill>
                  <a:schemeClr val="bg1"/>
                </a:solidFill>
              </a:rPr>
              <a:t>点击此处添加标题</a:t>
            </a:r>
            <a:endParaRPr lang="en-US" altLang="zh-CN" sz="2000" b="1" kern="0" dirty="0">
              <a:solidFill>
                <a:schemeClr val="bg1"/>
              </a:solidFill>
            </a:endParaRPr>
          </a:p>
        </p:txBody>
      </p:sp>
      <p:sp>
        <p:nvSpPr>
          <p:cNvPr id="23" name="文本框 8"/>
          <p:cNvSpPr txBox="1"/>
          <p:nvPr/>
        </p:nvSpPr>
        <p:spPr>
          <a:xfrm>
            <a:off x="6338448" y="2335962"/>
            <a:ext cx="2523192"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24" name="矩形 23"/>
          <p:cNvSpPr/>
          <p:nvPr/>
        </p:nvSpPr>
        <p:spPr>
          <a:xfrm>
            <a:off x="6338448" y="1843519"/>
            <a:ext cx="2031325" cy="452432"/>
          </a:xfrm>
          <a:prstGeom prst="rect">
            <a:avLst/>
          </a:prstGeom>
        </p:spPr>
        <p:txBody>
          <a:bodyPr wrap="none">
            <a:spAutoFit/>
          </a:bodyPr>
          <a:lstStyle/>
          <a:p>
            <a:pPr defTabSz="1218565">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25" name="矩形 24"/>
          <p:cNvSpPr/>
          <p:nvPr/>
        </p:nvSpPr>
        <p:spPr>
          <a:xfrm>
            <a:off x="6338448" y="3791034"/>
            <a:ext cx="2523192" cy="492443"/>
          </a:xfrm>
          <a:prstGeom prst="rect">
            <a:avLst/>
          </a:prstGeom>
          <a:solidFill>
            <a:schemeClr val="accent1"/>
          </a:solidFill>
        </p:spPr>
        <p:txBody>
          <a:bodyPr wrap="square">
            <a:spAutoFit/>
          </a:bodyPr>
          <a:lstStyle/>
          <a:p>
            <a:pPr defTabSz="1218565">
              <a:lnSpc>
                <a:spcPct val="130000"/>
              </a:lnSpc>
              <a:defRPr/>
            </a:pPr>
            <a:r>
              <a:rPr lang="zh-CN" altLang="en-US" sz="2000" b="1" kern="0" dirty="0">
                <a:solidFill>
                  <a:schemeClr val="bg1"/>
                </a:solidFill>
              </a:rPr>
              <a:t>点击此处添加标题</a:t>
            </a:r>
            <a:endParaRPr lang="en-US" altLang="zh-CN" sz="2000" b="1" kern="0" dirty="0">
              <a:solidFill>
                <a:schemeClr val="bg1"/>
              </a:solidFill>
            </a:endParaRPr>
          </a:p>
        </p:txBody>
      </p:sp>
      <p:sp>
        <p:nvSpPr>
          <p:cNvPr id="27" name="文本框 8"/>
          <p:cNvSpPr txBox="1"/>
          <p:nvPr/>
        </p:nvSpPr>
        <p:spPr>
          <a:xfrm>
            <a:off x="9255778" y="2335962"/>
            <a:ext cx="2523192"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28" name="矩形 27"/>
          <p:cNvSpPr/>
          <p:nvPr/>
        </p:nvSpPr>
        <p:spPr>
          <a:xfrm>
            <a:off x="9255778" y="1843519"/>
            <a:ext cx="2031325" cy="452432"/>
          </a:xfrm>
          <a:prstGeom prst="rect">
            <a:avLst/>
          </a:prstGeom>
        </p:spPr>
        <p:txBody>
          <a:bodyPr wrap="none">
            <a:spAutoFit/>
          </a:bodyPr>
          <a:lstStyle/>
          <a:p>
            <a:pPr defTabSz="1218565">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29" name="矩形 28"/>
          <p:cNvSpPr/>
          <p:nvPr/>
        </p:nvSpPr>
        <p:spPr>
          <a:xfrm>
            <a:off x="9255778" y="3791034"/>
            <a:ext cx="2523192" cy="492443"/>
          </a:xfrm>
          <a:prstGeom prst="rect">
            <a:avLst/>
          </a:prstGeom>
          <a:solidFill>
            <a:schemeClr val="accent1"/>
          </a:solidFill>
        </p:spPr>
        <p:txBody>
          <a:bodyPr wrap="square">
            <a:spAutoFit/>
          </a:bodyPr>
          <a:lstStyle/>
          <a:p>
            <a:pPr defTabSz="1218565">
              <a:lnSpc>
                <a:spcPct val="130000"/>
              </a:lnSpc>
              <a:defRPr/>
            </a:pPr>
            <a:r>
              <a:rPr lang="zh-CN" altLang="en-US" sz="2000" b="1" kern="0" dirty="0">
                <a:solidFill>
                  <a:schemeClr val="bg1"/>
                </a:solidFill>
              </a:rPr>
              <a:t>点击此处添加标题</a:t>
            </a:r>
            <a:endParaRPr lang="en-US" altLang="zh-CN" sz="2000" b="1" kern="0" dirty="0">
              <a:solidFill>
                <a:schemeClr val="bg1"/>
              </a:solidFill>
            </a:endParaRPr>
          </a:p>
        </p:txBody>
      </p:sp>
      <p:pic>
        <p:nvPicPr>
          <p:cNvPr id="17" name="图片 16">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99" y="636311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总结回顾</a:t>
            </a:r>
            <a:endParaRPr kumimoji="1" lang="zh-CN" altLang="en-US" dirty="0"/>
          </a:p>
        </p:txBody>
      </p:sp>
      <p:graphicFrame>
        <p:nvGraphicFramePr>
          <p:cNvPr id="4" name="图表 3"/>
          <p:cNvGraphicFramePr/>
          <p:nvPr/>
        </p:nvGraphicFramePr>
        <p:xfrm>
          <a:off x="-222469" y="1145336"/>
          <a:ext cx="7979103" cy="3773506"/>
        </p:xfrm>
        <a:graphic>
          <a:graphicData uri="http://schemas.openxmlformats.org/drawingml/2006/chart">
            <c:chart xmlns:c="http://schemas.openxmlformats.org/drawingml/2006/chart" xmlns:r="http://schemas.openxmlformats.org/officeDocument/2006/relationships" r:id="rId1"/>
          </a:graphicData>
        </a:graphic>
      </p:graphicFrame>
      <p:sp>
        <p:nvSpPr>
          <p:cNvPr id="17" name="文本框 8"/>
          <p:cNvSpPr txBox="1"/>
          <p:nvPr/>
        </p:nvSpPr>
        <p:spPr>
          <a:xfrm>
            <a:off x="8528436" y="2146776"/>
            <a:ext cx="2523192"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18" name="矩形 17"/>
          <p:cNvSpPr/>
          <p:nvPr/>
        </p:nvSpPr>
        <p:spPr>
          <a:xfrm>
            <a:off x="8528436" y="1654333"/>
            <a:ext cx="2031325" cy="452432"/>
          </a:xfrm>
          <a:prstGeom prst="rect">
            <a:avLst/>
          </a:prstGeom>
        </p:spPr>
        <p:txBody>
          <a:bodyPr wrap="none">
            <a:spAutoFit/>
          </a:bodyPr>
          <a:lstStyle/>
          <a:p>
            <a:pPr defTabSz="1218565">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19" name="矩形 18"/>
          <p:cNvSpPr/>
          <p:nvPr/>
        </p:nvSpPr>
        <p:spPr>
          <a:xfrm>
            <a:off x="8528436" y="3601848"/>
            <a:ext cx="2523192" cy="492443"/>
          </a:xfrm>
          <a:prstGeom prst="rect">
            <a:avLst/>
          </a:prstGeom>
          <a:solidFill>
            <a:schemeClr val="accent1"/>
          </a:solidFill>
        </p:spPr>
        <p:txBody>
          <a:bodyPr wrap="square">
            <a:spAutoFit/>
          </a:bodyPr>
          <a:lstStyle/>
          <a:p>
            <a:pPr defTabSz="1218565">
              <a:lnSpc>
                <a:spcPct val="130000"/>
              </a:lnSpc>
              <a:defRPr/>
            </a:pPr>
            <a:r>
              <a:rPr lang="zh-CN" altLang="en-US" sz="2000" b="1" kern="0" dirty="0">
                <a:solidFill>
                  <a:schemeClr val="bg1"/>
                </a:solidFill>
              </a:rPr>
              <a:t>点击此处添加标题</a:t>
            </a:r>
            <a:endParaRPr lang="en-US" altLang="zh-CN" sz="2000" b="1" kern="0" dirty="0">
              <a:solidFill>
                <a:schemeClr val="bg1"/>
              </a:solidFill>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99" y="636311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参考文献</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99" y="6363110"/>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参考文献</a:t>
            </a:r>
            <a:endParaRPr kumimoji="1" lang="zh-CN" altLang="en-US" dirty="0"/>
          </a:p>
        </p:txBody>
      </p:sp>
      <p:sp>
        <p:nvSpPr>
          <p:cNvPr id="8" name="矩形 7"/>
          <p:cNvSpPr/>
          <p:nvPr/>
        </p:nvSpPr>
        <p:spPr>
          <a:xfrm>
            <a:off x="1044709" y="1604590"/>
            <a:ext cx="10102583" cy="3133165"/>
          </a:xfrm>
          <a:prstGeom prst="rect">
            <a:avLst/>
          </a:prstGeom>
        </p:spPr>
        <p:txBody>
          <a:bodyPr wrap="square" numCol="2">
            <a:spAutoFit/>
          </a:bodyPr>
          <a:lstStyle/>
          <a:p>
            <a:pPr>
              <a:lnSpc>
                <a:spcPct val="130000"/>
              </a:lnSpc>
            </a:pPr>
            <a:r>
              <a:rPr lang="en-US" altLang="zh-CN" sz="1400" dirty="0">
                <a:solidFill>
                  <a:srgbClr val="000000"/>
                </a:solidFill>
                <a:latin typeface="微软雅黑" panose="020B0503020204020204" charset="-122"/>
                <a:ea typeface="微软雅黑" panose="020B0503020204020204" charset="-122"/>
              </a:rPr>
              <a:t>1.</a:t>
            </a:r>
            <a:r>
              <a:rPr lang="zh-CN" altLang="en-US" sz="1400" dirty="0">
                <a:solidFill>
                  <a:srgbClr val="000000"/>
                </a:solidFill>
                <a:latin typeface="微软雅黑" panose="020B0503020204020204" charset="-122"/>
                <a:ea typeface="微软雅黑" panose="020B0503020204020204" charset="-122"/>
              </a:rPr>
              <a:t>期刊类</a:t>
            </a:r>
            <a:endParaRPr lang="en-US" altLang="zh-CN" sz="1400" dirty="0">
              <a:solidFill>
                <a:srgbClr val="000000"/>
              </a:solidFill>
              <a:latin typeface="微软雅黑" panose="020B0503020204020204" charset="-122"/>
              <a:ea typeface="微软雅黑" panose="020B0503020204020204" charset="-122"/>
            </a:endParaRPr>
          </a:p>
          <a:p>
            <a:pPr>
              <a:lnSpc>
                <a:spcPct val="130000"/>
              </a:lnSpc>
            </a:pP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序号</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作者</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篇名</a:t>
            </a:r>
            <a:r>
              <a:rPr lang="en-US" altLang="zh-CN" sz="1200" dirty="0">
                <a:solidFill>
                  <a:srgbClr val="000000">
                    <a:lumMod val="50000"/>
                    <a:lumOff val="50000"/>
                  </a:srgbClr>
                </a:solidFill>
                <a:latin typeface="微软雅黑" panose="020B0503020204020204" charset="-122"/>
                <a:ea typeface="微软雅黑" panose="020B0503020204020204" charset="-122"/>
              </a:rPr>
              <a:t>[J].</a:t>
            </a:r>
            <a:r>
              <a:rPr lang="zh-CN" altLang="en-US" sz="1200" dirty="0">
                <a:solidFill>
                  <a:srgbClr val="000000">
                    <a:lumMod val="50000"/>
                    <a:lumOff val="50000"/>
                  </a:srgbClr>
                </a:solidFill>
                <a:latin typeface="微软雅黑" panose="020B0503020204020204" charset="-122"/>
                <a:ea typeface="微软雅黑" panose="020B0503020204020204" charset="-122"/>
              </a:rPr>
              <a:t>刊名，出版年份，卷号（期号）：起止页码</a:t>
            </a:r>
            <a:r>
              <a:rPr lang="en-US" altLang="zh-CN" sz="1200" dirty="0" smtClean="0">
                <a:solidFill>
                  <a:srgbClr val="000000">
                    <a:lumMod val="50000"/>
                    <a:lumOff val="50000"/>
                  </a:srgbClr>
                </a:solidFill>
                <a:latin typeface="微软雅黑" panose="020B0503020204020204" charset="-122"/>
                <a:ea typeface="微软雅黑" panose="020B0503020204020204" charset="-122"/>
              </a:rPr>
              <a:t>.</a:t>
            </a:r>
            <a:endParaRPr lang="zh-CN" altLang="en-US" sz="1200" dirty="0" smtClean="0">
              <a:solidFill>
                <a:srgbClr val="000000">
                  <a:lumMod val="50000"/>
                  <a:lumOff val="50000"/>
                </a:srgbClr>
              </a:solidFill>
              <a:latin typeface="微软雅黑" panose="020B0503020204020204" charset="-122"/>
              <a:ea typeface="微软雅黑" panose="020B0503020204020204" charset="-122"/>
            </a:endParaRPr>
          </a:p>
          <a:p>
            <a:pPr>
              <a:lnSpc>
                <a:spcPct val="130000"/>
              </a:lnSpc>
            </a:pPr>
            <a:endParaRPr lang="en-US" altLang="zh-CN" sz="1200" dirty="0">
              <a:solidFill>
                <a:srgbClr val="000000">
                  <a:lumMod val="50000"/>
                  <a:lumOff val="50000"/>
                </a:srgbClr>
              </a:solidFill>
              <a:latin typeface="微软雅黑" panose="020B0503020204020204" charset="-122"/>
              <a:ea typeface="微软雅黑" panose="020B0503020204020204" charset="-122"/>
            </a:endParaRPr>
          </a:p>
          <a:p>
            <a:pPr>
              <a:lnSpc>
                <a:spcPct val="130000"/>
              </a:lnSpc>
            </a:pPr>
            <a:r>
              <a:rPr lang="en-US" altLang="zh-CN" sz="1400" dirty="0">
                <a:solidFill>
                  <a:srgbClr val="000000"/>
                </a:solidFill>
                <a:latin typeface="微软雅黑" panose="020B0503020204020204" charset="-122"/>
                <a:ea typeface="微软雅黑" panose="020B0503020204020204" charset="-122"/>
              </a:rPr>
              <a:t>2.</a:t>
            </a:r>
            <a:r>
              <a:rPr lang="zh-CN" altLang="en-US" sz="1400" dirty="0">
                <a:solidFill>
                  <a:srgbClr val="000000"/>
                </a:solidFill>
                <a:latin typeface="微软雅黑" panose="020B0503020204020204" charset="-122"/>
                <a:ea typeface="微软雅黑" panose="020B0503020204020204" charset="-122"/>
              </a:rPr>
              <a:t>专著类</a:t>
            </a:r>
            <a:endParaRPr lang="zh-CN" altLang="en-US" sz="1400" dirty="0">
              <a:solidFill>
                <a:srgbClr val="000000"/>
              </a:solidFill>
              <a:latin typeface="微软雅黑" panose="020B0503020204020204" charset="-122"/>
              <a:ea typeface="微软雅黑" panose="020B0503020204020204" charset="-122"/>
            </a:endParaRPr>
          </a:p>
          <a:p>
            <a:pPr>
              <a:lnSpc>
                <a:spcPct val="130000"/>
              </a:lnSpc>
            </a:pP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序号</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作者</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书名</a:t>
            </a:r>
            <a:r>
              <a:rPr lang="en-US" altLang="zh-CN" sz="1200" dirty="0">
                <a:solidFill>
                  <a:srgbClr val="000000">
                    <a:lumMod val="50000"/>
                    <a:lumOff val="50000"/>
                  </a:srgbClr>
                </a:solidFill>
                <a:latin typeface="微软雅黑" panose="020B0503020204020204" charset="-122"/>
                <a:ea typeface="微软雅黑" panose="020B0503020204020204" charset="-122"/>
              </a:rPr>
              <a:t>[M].</a:t>
            </a:r>
            <a:r>
              <a:rPr lang="zh-CN" altLang="en-US" sz="1200" dirty="0">
                <a:solidFill>
                  <a:srgbClr val="000000">
                    <a:lumMod val="50000"/>
                    <a:lumOff val="50000"/>
                  </a:srgbClr>
                </a:solidFill>
                <a:latin typeface="微软雅黑" panose="020B0503020204020204" charset="-122"/>
                <a:ea typeface="微软雅黑" panose="020B0503020204020204" charset="-122"/>
              </a:rPr>
              <a:t>出版地：出版社，出版年份：起止页码</a:t>
            </a:r>
            <a:r>
              <a:rPr lang="en-US" altLang="zh-CN" sz="1200" dirty="0" smtClean="0">
                <a:solidFill>
                  <a:srgbClr val="000000">
                    <a:lumMod val="50000"/>
                    <a:lumOff val="50000"/>
                  </a:srgbClr>
                </a:solidFill>
                <a:latin typeface="微软雅黑" panose="020B0503020204020204" charset="-122"/>
                <a:ea typeface="微软雅黑" panose="020B0503020204020204" charset="-122"/>
              </a:rPr>
              <a:t>.</a:t>
            </a:r>
            <a:endParaRPr lang="zh-CN" altLang="en-US" sz="1200" dirty="0" smtClean="0">
              <a:solidFill>
                <a:srgbClr val="000000">
                  <a:lumMod val="50000"/>
                  <a:lumOff val="50000"/>
                </a:srgbClr>
              </a:solidFill>
              <a:latin typeface="微软雅黑" panose="020B0503020204020204" charset="-122"/>
              <a:ea typeface="微软雅黑" panose="020B0503020204020204" charset="-122"/>
            </a:endParaRPr>
          </a:p>
          <a:p>
            <a:pPr>
              <a:lnSpc>
                <a:spcPct val="130000"/>
              </a:lnSpc>
            </a:pPr>
            <a:endParaRPr lang="en-US" altLang="zh-CN" sz="1200" dirty="0">
              <a:solidFill>
                <a:srgbClr val="000000">
                  <a:lumMod val="50000"/>
                  <a:lumOff val="50000"/>
                </a:srgbClr>
              </a:solidFill>
              <a:latin typeface="微软雅黑" panose="020B0503020204020204" charset="-122"/>
              <a:ea typeface="微软雅黑" panose="020B0503020204020204" charset="-122"/>
            </a:endParaRPr>
          </a:p>
          <a:p>
            <a:pPr>
              <a:lnSpc>
                <a:spcPct val="130000"/>
              </a:lnSpc>
            </a:pPr>
            <a:r>
              <a:rPr lang="en-US" altLang="zh-CN" sz="1400" dirty="0">
                <a:solidFill>
                  <a:srgbClr val="000000"/>
                </a:solidFill>
                <a:latin typeface="微软雅黑" panose="020B0503020204020204" charset="-122"/>
                <a:ea typeface="微软雅黑" panose="020B0503020204020204" charset="-122"/>
              </a:rPr>
              <a:t>3.</a:t>
            </a:r>
            <a:r>
              <a:rPr lang="zh-CN" altLang="en-US" sz="1400" dirty="0">
                <a:solidFill>
                  <a:srgbClr val="000000"/>
                </a:solidFill>
                <a:latin typeface="微软雅黑" panose="020B0503020204020204" charset="-122"/>
                <a:ea typeface="微软雅黑" panose="020B0503020204020204" charset="-122"/>
              </a:rPr>
              <a:t>报纸类</a:t>
            </a:r>
            <a:endParaRPr lang="zh-CN" altLang="en-US" sz="1400" dirty="0">
              <a:solidFill>
                <a:srgbClr val="000000"/>
              </a:solidFill>
              <a:latin typeface="微软雅黑" panose="020B0503020204020204" charset="-122"/>
              <a:ea typeface="微软雅黑" panose="020B0503020204020204" charset="-122"/>
            </a:endParaRPr>
          </a:p>
          <a:p>
            <a:pPr>
              <a:lnSpc>
                <a:spcPct val="130000"/>
              </a:lnSpc>
            </a:pP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序号</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作者</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篇名</a:t>
            </a:r>
            <a:r>
              <a:rPr lang="en-US" altLang="zh-CN" sz="1200" dirty="0">
                <a:solidFill>
                  <a:srgbClr val="000000">
                    <a:lumMod val="50000"/>
                    <a:lumOff val="50000"/>
                  </a:srgbClr>
                </a:solidFill>
                <a:latin typeface="微软雅黑" panose="020B0503020204020204" charset="-122"/>
                <a:ea typeface="微软雅黑" panose="020B0503020204020204" charset="-122"/>
              </a:rPr>
              <a:t>[N].</a:t>
            </a:r>
            <a:r>
              <a:rPr lang="zh-CN" altLang="en-US" sz="1200" dirty="0">
                <a:solidFill>
                  <a:srgbClr val="000000">
                    <a:lumMod val="50000"/>
                    <a:lumOff val="50000"/>
                  </a:srgbClr>
                </a:solidFill>
                <a:latin typeface="微软雅黑" panose="020B0503020204020204" charset="-122"/>
                <a:ea typeface="微软雅黑" panose="020B0503020204020204" charset="-122"/>
              </a:rPr>
              <a:t>报纸名，出版日期（版次）</a:t>
            </a:r>
            <a:r>
              <a:rPr lang="en-US" altLang="zh-CN" sz="1200" dirty="0" smtClean="0">
                <a:solidFill>
                  <a:srgbClr val="000000">
                    <a:lumMod val="50000"/>
                    <a:lumOff val="50000"/>
                  </a:srgbClr>
                </a:solidFill>
                <a:latin typeface="微软雅黑" panose="020B0503020204020204" charset="-122"/>
                <a:ea typeface="微软雅黑" panose="020B0503020204020204" charset="-122"/>
              </a:rPr>
              <a:t>.</a:t>
            </a:r>
            <a:endParaRPr lang="zh-CN" altLang="en-US" sz="1200" dirty="0" smtClean="0">
              <a:solidFill>
                <a:srgbClr val="000000">
                  <a:lumMod val="50000"/>
                  <a:lumOff val="50000"/>
                </a:srgbClr>
              </a:solidFill>
              <a:latin typeface="微软雅黑" panose="020B0503020204020204" charset="-122"/>
              <a:ea typeface="微软雅黑" panose="020B0503020204020204" charset="-122"/>
            </a:endParaRPr>
          </a:p>
          <a:p>
            <a:pPr>
              <a:lnSpc>
                <a:spcPct val="130000"/>
              </a:lnSpc>
            </a:pPr>
            <a:endParaRPr lang="en-US" altLang="zh-CN" sz="1200" dirty="0">
              <a:solidFill>
                <a:srgbClr val="000000">
                  <a:lumMod val="50000"/>
                  <a:lumOff val="50000"/>
                </a:srgbClr>
              </a:solidFill>
              <a:latin typeface="微软雅黑" panose="020B0503020204020204" charset="-122"/>
              <a:ea typeface="微软雅黑" panose="020B0503020204020204" charset="-122"/>
            </a:endParaRPr>
          </a:p>
          <a:p>
            <a:pPr>
              <a:lnSpc>
                <a:spcPct val="130000"/>
              </a:lnSpc>
            </a:pPr>
            <a:r>
              <a:rPr lang="en-US" altLang="zh-CN" sz="1400" dirty="0">
                <a:solidFill>
                  <a:srgbClr val="000000"/>
                </a:solidFill>
                <a:latin typeface="微软雅黑" panose="020B0503020204020204" charset="-122"/>
                <a:ea typeface="微软雅黑" panose="020B0503020204020204" charset="-122"/>
              </a:rPr>
              <a:t>4.</a:t>
            </a:r>
            <a:r>
              <a:rPr lang="zh-CN" altLang="en-US" sz="1400" dirty="0">
                <a:solidFill>
                  <a:srgbClr val="000000"/>
                </a:solidFill>
                <a:latin typeface="微软雅黑" panose="020B0503020204020204" charset="-122"/>
                <a:ea typeface="微软雅黑" panose="020B0503020204020204" charset="-122"/>
              </a:rPr>
              <a:t>论文集</a:t>
            </a:r>
            <a:endParaRPr lang="zh-CN" altLang="en-US" sz="1400" dirty="0">
              <a:solidFill>
                <a:srgbClr val="000000"/>
              </a:solidFill>
              <a:latin typeface="微软雅黑" panose="020B0503020204020204" charset="-122"/>
              <a:ea typeface="微软雅黑" panose="020B0503020204020204" charset="-122"/>
            </a:endParaRPr>
          </a:p>
          <a:p>
            <a:pPr>
              <a:lnSpc>
                <a:spcPct val="130000"/>
              </a:lnSpc>
            </a:pP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序号</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作者</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篇名</a:t>
            </a:r>
            <a:r>
              <a:rPr lang="en-US" altLang="zh-CN" sz="1200" dirty="0">
                <a:solidFill>
                  <a:srgbClr val="000000">
                    <a:lumMod val="50000"/>
                    <a:lumOff val="50000"/>
                  </a:srgbClr>
                </a:solidFill>
                <a:latin typeface="微软雅黑" panose="020B0503020204020204" charset="-122"/>
                <a:ea typeface="微软雅黑" panose="020B0503020204020204" charset="-122"/>
              </a:rPr>
              <a:t>[C].</a:t>
            </a:r>
            <a:r>
              <a:rPr lang="zh-CN" altLang="en-US" sz="1200" dirty="0">
                <a:solidFill>
                  <a:srgbClr val="000000">
                    <a:lumMod val="50000"/>
                    <a:lumOff val="50000"/>
                  </a:srgbClr>
                </a:solidFill>
                <a:latin typeface="微软雅黑" panose="020B0503020204020204" charset="-122"/>
                <a:ea typeface="微软雅黑" panose="020B0503020204020204" charset="-122"/>
              </a:rPr>
              <a:t>出版地：出版者，出版年份：起始页码</a:t>
            </a:r>
            <a:r>
              <a:rPr lang="en-US" altLang="zh-CN" sz="1200" dirty="0" smtClean="0">
                <a:solidFill>
                  <a:srgbClr val="000000">
                    <a:lumMod val="50000"/>
                    <a:lumOff val="50000"/>
                  </a:srgbClr>
                </a:solidFill>
                <a:latin typeface="微软雅黑" panose="020B0503020204020204" charset="-122"/>
                <a:ea typeface="微软雅黑" panose="020B0503020204020204" charset="-122"/>
              </a:rPr>
              <a:t>.</a:t>
            </a:r>
            <a:endParaRPr lang="zh-CN" altLang="en-US" sz="1200" dirty="0" smtClean="0">
              <a:solidFill>
                <a:srgbClr val="000000">
                  <a:lumMod val="50000"/>
                  <a:lumOff val="50000"/>
                </a:srgbClr>
              </a:solidFill>
              <a:latin typeface="微软雅黑" panose="020B0503020204020204" charset="-122"/>
              <a:ea typeface="微软雅黑" panose="020B0503020204020204" charset="-122"/>
            </a:endParaRPr>
          </a:p>
          <a:p>
            <a:pPr>
              <a:lnSpc>
                <a:spcPct val="130000"/>
              </a:lnSpc>
            </a:pPr>
            <a:endParaRPr lang="en-US" altLang="zh-CN" sz="1200" dirty="0">
              <a:solidFill>
                <a:srgbClr val="000000">
                  <a:lumMod val="50000"/>
                  <a:lumOff val="50000"/>
                </a:srgbClr>
              </a:solidFill>
              <a:latin typeface="微软雅黑" panose="020B0503020204020204" charset="-122"/>
              <a:ea typeface="微软雅黑" panose="020B0503020204020204" charset="-122"/>
            </a:endParaRPr>
          </a:p>
          <a:p>
            <a:pPr>
              <a:lnSpc>
                <a:spcPct val="130000"/>
              </a:lnSpc>
            </a:pPr>
            <a:r>
              <a:rPr lang="en-US" altLang="zh-CN" sz="1400" dirty="0">
                <a:solidFill>
                  <a:srgbClr val="000000"/>
                </a:solidFill>
                <a:latin typeface="微软雅黑" panose="020B0503020204020204" charset="-122"/>
                <a:ea typeface="微软雅黑" panose="020B0503020204020204" charset="-122"/>
              </a:rPr>
              <a:t>5.</a:t>
            </a:r>
            <a:r>
              <a:rPr lang="zh-CN" altLang="en-US" sz="1400" dirty="0">
                <a:solidFill>
                  <a:srgbClr val="000000"/>
                </a:solidFill>
                <a:latin typeface="微软雅黑" panose="020B0503020204020204" charset="-122"/>
                <a:ea typeface="微软雅黑" panose="020B0503020204020204" charset="-122"/>
              </a:rPr>
              <a:t>学位论文</a:t>
            </a:r>
            <a:endParaRPr lang="zh-CN" altLang="en-US" sz="1400" dirty="0">
              <a:solidFill>
                <a:srgbClr val="000000"/>
              </a:solidFill>
              <a:latin typeface="微软雅黑" panose="020B0503020204020204" charset="-122"/>
              <a:ea typeface="微软雅黑" panose="020B0503020204020204" charset="-122"/>
            </a:endParaRPr>
          </a:p>
          <a:p>
            <a:pPr>
              <a:lnSpc>
                <a:spcPct val="130000"/>
              </a:lnSpc>
            </a:pP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序号</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作者</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篇名</a:t>
            </a:r>
            <a:r>
              <a:rPr lang="en-US" altLang="zh-CN" sz="1200" dirty="0">
                <a:solidFill>
                  <a:srgbClr val="000000">
                    <a:lumMod val="50000"/>
                    <a:lumOff val="50000"/>
                  </a:srgbClr>
                </a:solidFill>
                <a:latin typeface="微软雅黑" panose="020B0503020204020204" charset="-122"/>
                <a:ea typeface="微软雅黑" panose="020B0503020204020204" charset="-122"/>
              </a:rPr>
              <a:t>[D].</a:t>
            </a:r>
            <a:r>
              <a:rPr lang="zh-CN" altLang="en-US" sz="1200" dirty="0">
                <a:solidFill>
                  <a:srgbClr val="000000">
                    <a:lumMod val="50000"/>
                    <a:lumOff val="50000"/>
                  </a:srgbClr>
                </a:solidFill>
                <a:latin typeface="微软雅黑" panose="020B0503020204020204" charset="-122"/>
                <a:ea typeface="微软雅黑" panose="020B0503020204020204" charset="-122"/>
              </a:rPr>
              <a:t>出版地：保存者，出版年份：起始页码</a:t>
            </a:r>
            <a:r>
              <a:rPr lang="en-US" altLang="zh-CN" sz="1200" dirty="0" smtClean="0">
                <a:solidFill>
                  <a:srgbClr val="000000">
                    <a:lumMod val="50000"/>
                    <a:lumOff val="50000"/>
                  </a:srgbClr>
                </a:solidFill>
                <a:latin typeface="微软雅黑" panose="020B0503020204020204" charset="-122"/>
                <a:ea typeface="微软雅黑" panose="020B0503020204020204" charset="-122"/>
              </a:rPr>
              <a:t>.</a:t>
            </a:r>
            <a:endParaRPr lang="zh-CN" altLang="en-US" sz="1200" dirty="0" smtClean="0">
              <a:solidFill>
                <a:srgbClr val="000000">
                  <a:lumMod val="50000"/>
                  <a:lumOff val="50000"/>
                </a:srgbClr>
              </a:solidFill>
              <a:latin typeface="微软雅黑" panose="020B0503020204020204" charset="-122"/>
              <a:ea typeface="微软雅黑" panose="020B0503020204020204" charset="-122"/>
            </a:endParaRPr>
          </a:p>
          <a:p>
            <a:pPr>
              <a:lnSpc>
                <a:spcPct val="130000"/>
              </a:lnSpc>
            </a:pPr>
            <a:endParaRPr lang="en-US" altLang="zh-CN" sz="1200" dirty="0">
              <a:solidFill>
                <a:srgbClr val="000000">
                  <a:lumMod val="50000"/>
                  <a:lumOff val="50000"/>
                </a:srgbClr>
              </a:solidFill>
              <a:latin typeface="微软雅黑" panose="020B0503020204020204" charset="-122"/>
              <a:ea typeface="微软雅黑" panose="020B0503020204020204" charset="-122"/>
            </a:endParaRPr>
          </a:p>
          <a:p>
            <a:pPr>
              <a:lnSpc>
                <a:spcPct val="130000"/>
              </a:lnSpc>
            </a:pPr>
            <a:r>
              <a:rPr lang="en-US" altLang="zh-CN" sz="1400" dirty="0">
                <a:solidFill>
                  <a:srgbClr val="000000"/>
                </a:solidFill>
                <a:latin typeface="微软雅黑" panose="020B0503020204020204" charset="-122"/>
                <a:ea typeface="微软雅黑" panose="020B0503020204020204" charset="-122"/>
              </a:rPr>
              <a:t>6.</a:t>
            </a:r>
            <a:r>
              <a:rPr lang="zh-CN" altLang="en-US" sz="1400" dirty="0">
                <a:solidFill>
                  <a:srgbClr val="000000"/>
                </a:solidFill>
                <a:latin typeface="微软雅黑" panose="020B0503020204020204" charset="-122"/>
                <a:ea typeface="微软雅黑" panose="020B0503020204020204" charset="-122"/>
              </a:rPr>
              <a:t>研究报告</a:t>
            </a:r>
            <a:endParaRPr lang="zh-CN" altLang="en-US" sz="1400" dirty="0">
              <a:solidFill>
                <a:srgbClr val="000000"/>
              </a:solidFill>
              <a:latin typeface="微软雅黑" panose="020B0503020204020204" charset="-122"/>
              <a:ea typeface="微软雅黑" panose="020B0503020204020204" charset="-122"/>
            </a:endParaRPr>
          </a:p>
          <a:p>
            <a:pPr>
              <a:lnSpc>
                <a:spcPct val="130000"/>
              </a:lnSpc>
            </a:pP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序号</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作者</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篇名</a:t>
            </a:r>
            <a:r>
              <a:rPr lang="en-US" altLang="zh-CN" sz="1200" dirty="0">
                <a:solidFill>
                  <a:srgbClr val="000000">
                    <a:lumMod val="50000"/>
                    <a:lumOff val="50000"/>
                  </a:srgbClr>
                </a:solidFill>
                <a:latin typeface="微软雅黑" panose="020B0503020204020204" charset="-122"/>
                <a:ea typeface="微软雅黑" panose="020B0503020204020204" charset="-122"/>
              </a:rPr>
              <a:t>[R].</a:t>
            </a:r>
            <a:r>
              <a:rPr lang="zh-CN" altLang="en-US" sz="1200" dirty="0">
                <a:solidFill>
                  <a:srgbClr val="000000">
                    <a:lumMod val="50000"/>
                    <a:lumOff val="50000"/>
                  </a:srgbClr>
                </a:solidFill>
                <a:latin typeface="微软雅黑" panose="020B0503020204020204" charset="-122"/>
                <a:ea typeface="微软雅黑" panose="020B0503020204020204" charset="-122"/>
              </a:rPr>
              <a:t>出版地：出版者，出版年份：起始页码</a:t>
            </a:r>
            <a:r>
              <a:rPr lang="en-US" altLang="zh-CN" sz="1200" dirty="0" smtClean="0">
                <a:solidFill>
                  <a:srgbClr val="000000">
                    <a:lumMod val="50000"/>
                    <a:lumOff val="50000"/>
                  </a:srgbClr>
                </a:solidFill>
                <a:latin typeface="微软雅黑" panose="020B0503020204020204" charset="-122"/>
                <a:ea typeface="微软雅黑" panose="020B0503020204020204" charset="-122"/>
              </a:rPr>
              <a:t>.</a:t>
            </a:r>
            <a:endParaRPr lang="zh-CN" altLang="en-US" sz="1200" dirty="0" smtClean="0">
              <a:solidFill>
                <a:srgbClr val="000000">
                  <a:lumMod val="50000"/>
                  <a:lumOff val="50000"/>
                </a:srgbClr>
              </a:solidFill>
              <a:latin typeface="微软雅黑" panose="020B0503020204020204" charset="-122"/>
              <a:ea typeface="微软雅黑" panose="020B0503020204020204" charset="-122"/>
            </a:endParaRPr>
          </a:p>
          <a:p>
            <a:pPr>
              <a:lnSpc>
                <a:spcPct val="130000"/>
              </a:lnSpc>
            </a:pPr>
            <a:endParaRPr lang="en-US" altLang="zh-CN" sz="1200" dirty="0">
              <a:solidFill>
                <a:srgbClr val="000000">
                  <a:lumMod val="50000"/>
                  <a:lumOff val="50000"/>
                </a:srgbClr>
              </a:solidFill>
              <a:latin typeface="微软雅黑" panose="020B0503020204020204" charset="-122"/>
              <a:ea typeface="微软雅黑" panose="020B0503020204020204" charset="-122"/>
            </a:endParaRPr>
          </a:p>
          <a:p>
            <a:pPr>
              <a:lnSpc>
                <a:spcPct val="130000"/>
              </a:lnSpc>
            </a:pPr>
            <a:r>
              <a:rPr lang="en-US" altLang="zh-CN" sz="1400" dirty="0">
                <a:solidFill>
                  <a:srgbClr val="000000"/>
                </a:solidFill>
                <a:latin typeface="微软雅黑" panose="020B0503020204020204" charset="-122"/>
                <a:ea typeface="微软雅黑" panose="020B0503020204020204" charset="-122"/>
              </a:rPr>
              <a:t>7.</a:t>
            </a:r>
            <a:r>
              <a:rPr lang="zh-CN" altLang="en-US" sz="1400" dirty="0">
                <a:solidFill>
                  <a:srgbClr val="000000"/>
                </a:solidFill>
                <a:latin typeface="微软雅黑" panose="020B0503020204020204" charset="-122"/>
                <a:ea typeface="微软雅黑" panose="020B0503020204020204" charset="-122"/>
              </a:rPr>
              <a:t>条例</a:t>
            </a:r>
            <a:endParaRPr lang="zh-CN" altLang="en-US" sz="1400" dirty="0">
              <a:solidFill>
                <a:srgbClr val="000000"/>
              </a:solidFill>
              <a:latin typeface="微软雅黑" panose="020B0503020204020204" charset="-122"/>
              <a:ea typeface="微软雅黑" panose="020B0503020204020204" charset="-122"/>
            </a:endParaRPr>
          </a:p>
          <a:p>
            <a:pPr>
              <a:lnSpc>
                <a:spcPct val="130000"/>
              </a:lnSpc>
            </a:pP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序号</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颁布单位</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条例名称</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发布</a:t>
            </a:r>
            <a:r>
              <a:rPr lang="zh-CN" altLang="en-US" sz="1200" dirty="0" smtClean="0">
                <a:solidFill>
                  <a:srgbClr val="000000">
                    <a:lumMod val="50000"/>
                    <a:lumOff val="50000"/>
                  </a:srgbClr>
                </a:solidFill>
                <a:latin typeface="微软雅黑" panose="020B0503020204020204" charset="-122"/>
                <a:ea typeface="微软雅黑" panose="020B0503020204020204" charset="-122"/>
              </a:rPr>
              <a:t>日期</a:t>
            </a:r>
            <a:endParaRPr lang="zh-CN" altLang="en-US" sz="1200" dirty="0" smtClean="0">
              <a:solidFill>
                <a:srgbClr val="000000">
                  <a:lumMod val="50000"/>
                  <a:lumOff val="50000"/>
                </a:srgbClr>
              </a:solidFill>
              <a:latin typeface="微软雅黑" panose="020B0503020204020204" charset="-122"/>
              <a:ea typeface="微软雅黑" panose="020B0503020204020204" charset="-122"/>
            </a:endParaRPr>
          </a:p>
          <a:p>
            <a:pPr>
              <a:lnSpc>
                <a:spcPct val="130000"/>
              </a:lnSpc>
            </a:pPr>
            <a:endParaRPr lang="zh-CN" altLang="en-US" sz="1200" dirty="0">
              <a:solidFill>
                <a:srgbClr val="000000">
                  <a:lumMod val="50000"/>
                  <a:lumOff val="50000"/>
                </a:srgbClr>
              </a:solidFill>
              <a:latin typeface="微软雅黑" panose="020B0503020204020204" charset="-122"/>
              <a:ea typeface="微软雅黑" panose="020B0503020204020204" charset="-122"/>
            </a:endParaRPr>
          </a:p>
          <a:p>
            <a:pPr>
              <a:lnSpc>
                <a:spcPct val="130000"/>
              </a:lnSpc>
            </a:pPr>
            <a:r>
              <a:rPr lang="en-US" altLang="zh-CN" sz="1400" dirty="0">
                <a:solidFill>
                  <a:srgbClr val="000000"/>
                </a:solidFill>
                <a:latin typeface="微软雅黑" panose="020B0503020204020204" charset="-122"/>
                <a:ea typeface="微软雅黑" panose="020B0503020204020204" charset="-122"/>
              </a:rPr>
              <a:t>8.</a:t>
            </a:r>
            <a:r>
              <a:rPr lang="zh-CN" altLang="en-US" sz="1400" dirty="0">
                <a:solidFill>
                  <a:srgbClr val="000000"/>
                </a:solidFill>
                <a:latin typeface="微软雅黑" panose="020B0503020204020204" charset="-122"/>
                <a:ea typeface="微软雅黑" panose="020B0503020204020204" charset="-122"/>
              </a:rPr>
              <a:t>译著</a:t>
            </a:r>
            <a:endParaRPr lang="zh-CN" altLang="en-US" sz="1400" dirty="0">
              <a:solidFill>
                <a:srgbClr val="000000"/>
              </a:solidFill>
              <a:latin typeface="微软雅黑" panose="020B0503020204020204" charset="-122"/>
              <a:ea typeface="微软雅黑" panose="020B0503020204020204" charset="-122"/>
            </a:endParaRPr>
          </a:p>
          <a:p>
            <a:pPr>
              <a:lnSpc>
                <a:spcPct val="130000"/>
              </a:lnSpc>
            </a:pP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序号</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原著作者</a:t>
            </a:r>
            <a:r>
              <a:rPr lang="en-US" altLang="zh-CN" sz="1200" dirty="0">
                <a:solidFill>
                  <a:srgbClr val="000000">
                    <a:lumMod val="50000"/>
                    <a:lumOff val="50000"/>
                  </a:srgbClr>
                </a:solidFill>
                <a:latin typeface="微软雅黑" panose="020B0503020204020204" charset="-122"/>
                <a:ea typeface="微软雅黑" panose="020B0503020204020204" charset="-122"/>
              </a:rPr>
              <a:t>. </a:t>
            </a:r>
            <a:r>
              <a:rPr lang="zh-CN" altLang="en-US" sz="1200" dirty="0">
                <a:solidFill>
                  <a:srgbClr val="000000">
                    <a:lumMod val="50000"/>
                    <a:lumOff val="50000"/>
                  </a:srgbClr>
                </a:solidFill>
                <a:latin typeface="微软雅黑" panose="020B0503020204020204" charset="-122"/>
                <a:ea typeface="微软雅黑" panose="020B0503020204020204" charset="-122"/>
              </a:rPr>
              <a:t>书名</a:t>
            </a:r>
            <a:r>
              <a:rPr lang="en-US" altLang="zh-CN" sz="1200" dirty="0">
                <a:solidFill>
                  <a:srgbClr val="000000">
                    <a:lumMod val="50000"/>
                    <a:lumOff val="50000"/>
                  </a:srgbClr>
                </a:solidFill>
                <a:latin typeface="微软雅黑" panose="020B0503020204020204" charset="-122"/>
                <a:ea typeface="微软雅黑" panose="020B0503020204020204" charset="-122"/>
              </a:rPr>
              <a:t>[M].</a:t>
            </a:r>
            <a:r>
              <a:rPr lang="zh-CN" altLang="en-US" sz="1200" dirty="0">
                <a:solidFill>
                  <a:srgbClr val="000000">
                    <a:lumMod val="50000"/>
                    <a:lumOff val="50000"/>
                  </a:srgbClr>
                </a:solidFill>
                <a:latin typeface="微软雅黑" panose="020B0503020204020204" charset="-122"/>
                <a:ea typeface="微软雅黑" panose="020B0503020204020204" charset="-122"/>
              </a:rPr>
              <a:t>译者，译</a:t>
            </a:r>
            <a:r>
              <a:rPr lang="en-US" altLang="zh-CN" sz="1200" dirty="0">
                <a:solidFill>
                  <a:srgbClr val="000000">
                    <a:lumMod val="50000"/>
                    <a:lumOff val="50000"/>
                  </a:srgbClr>
                </a:solidFill>
                <a:latin typeface="微软雅黑" panose="020B0503020204020204" charset="-122"/>
                <a:ea typeface="微软雅黑" panose="020B0503020204020204" charset="-122"/>
              </a:rPr>
              <a:t>.</a:t>
            </a:r>
            <a:r>
              <a:rPr lang="zh-CN" altLang="en-US" sz="1200" dirty="0">
                <a:solidFill>
                  <a:srgbClr val="000000">
                    <a:lumMod val="50000"/>
                    <a:lumOff val="50000"/>
                  </a:srgbClr>
                </a:solidFill>
                <a:latin typeface="微软雅黑" panose="020B0503020204020204" charset="-122"/>
                <a:ea typeface="微软雅黑" panose="020B0503020204020204" charset="-122"/>
              </a:rPr>
              <a:t>出版地：出版社，出版年份：起止页码</a:t>
            </a:r>
            <a:r>
              <a:rPr lang="en-US" altLang="zh-CN" sz="1200" dirty="0">
                <a:solidFill>
                  <a:srgbClr val="000000">
                    <a:lumMod val="50000"/>
                    <a:lumOff val="50000"/>
                  </a:srgbClr>
                </a:solidFill>
                <a:latin typeface="微软雅黑" panose="020B0503020204020204" charset="-122"/>
                <a:ea typeface="微软雅黑" panose="020B0503020204020204" charset="-122"/>
              </a:rPr>
              <a:t>.</a:t>
            </a:r>
            <a:endParaRPr lang="en-US" altLang="zh-CN" sz="1200" dirty="0">
              <a:solidFill>
                <a:srgbClr val="000000">
                  <a:lumMod val="50000"/>
                  <a:lumOff val="50000"/>
                </a:srgbClr>
              </a:solidFill>
              <a:latin typeface="微软雅黑" panose="020B0503020204020204" charset="-122"/>
              <a:ea typeface="微软雅黑" panose="020B0503020204020204" charset="-122"/>
            </a:endParaRPr>
          </a:p>
        </p:txBody>
      </p:sp>
      <p:pic>
        <p:nvPicPr>
          <p:cNvPr id="5" name="图片 4">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99" y="636311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目录 </a:t>
            </a:r>
            <a:r>
              <a:rPr kumimoji="1" lang="en-US" altLang="zh-CN" dirty="0" smtClean="0"/>
              <a:t>CONTENTS</a:t>
            </a:r>
            <a:endParaRPr kumimoji="1" lang="zh-CN" altLang="en-US" dirty="0"/>
          </a:p>
        </p:txBody>
      </p:sp>
      <p:sp>
        <p:nvSpPr>
          <p:cNvPr id="3" name="文本占位符 2"/>
          <p:cNvSpPr>
            <a:spLocks noGrp="1"/>
          </p:cNvSpPr>
          <p:nvPr>
            <p:ph type="body" sz="quarter" idx="15"/>
          </p:nvPr>
        </p:nvSpPr>
        <p:spPr/>
        <p:txBody>
          <a:bodyPr/>
          <a:lstStyle/>
          <a:p>
            <a:r>
              <a:rPr kumimoji="1" lang="en-US" altLang="zh-CN" dirty="0" smtClean="0"/>
              <a:t>04</a:t>
            </a:r>
            <a:endParaRPr kumimoji="1" lang="zh-CN" altLang="en-US" dirty="0"/>
          </a:p>
        </p:txBody>
      </p:sp>
      <p:sp>
        <p:nvSpPr>
          <p:cNvPr id="4" name="文本占位符 3"/>
          <p:cNvSpPr>
            <a:spLocks noGrp="1"/>
          </p:cNvSpPr>
          <p:nvPr>
            <p:ph type="body" sz="quarter" idx="16"/>
          </p:nvPr>
        </p:nvSpPr>
        <p:spPr/>
        <p:txBody>
          <a:bodyPr/>
          <a:lstStyle/>
          <a:p>
            <a:r>
              <a:rPr kumimoji="1" lang="zh-CN" altLang="en-US" dirty="0" smtClean="0"/>
              <a:t>求解的基本步骤</a:t>
            </a:r>
            <a:endParaRPr kumimoji="1" lang="zh-CN" altLang="en-US" dirty="0" smtClean="0"/>
          </a:p>
        </p:txBody>
      </p:sp>
      <p:sp>
        <p:nvSpPr>
          <p:cNvPr id="5" name="文本占位符 4"/>
          <p:cNvSpPr>
            <a:spLocks noGrp="1"/>
          </p:cNvSpPr>
          <p:nvPr>
            <p:ph type="body" sz="quarter" idx="17"/>
          </p:nvPr>
        </p:nvSpPr>
        <p:spPr/>
        <p:txBody>
          <a:bodyPr/>
          <a:lstStyle/>
          <a:p>
            <a:r>
              <a:rPr kumimoji="1" lang="en-US" altLang="zh-CN" dirty="0" smtClean="0"/>
              <a:t>05</a:t>
            </a:r>
            <a:endParaRPr kumimoji="1" lang="zh-CN" altLang="en-US" dirty="0"/>
          </a:p>
        </p:txBody>
      </p:sp>
      <p:sp>
        <p:nvSpPr>
          <p:cNvPr id="6" name="文本占位符 5"/>
          <p:cNvSpPr>
            <a:spLocks noGrp="1"/>
          </p:cNvSpPr>
          <p:nvPr>
            <p:ph type="body" sz="quarter" idx="18"/>
          </p:nvPr>
        </p:nvSpPr>
        <p:spPr/>
        <p:txBody>
          <a:bodyPr/>
          <a:lstStyle/>
          <a:p>
            <a:r>
              <a:rPr kumimoji="1" lang="zh-CN" altLang="en-US" dirty="0" smtClean="0"/>
              <a:t>具体场景分析</a:t>
            </a:r>
            <a:endParaRPr kumimoji="1" lang="zh-CN" altLang="en-US" dirty="0"/>
          </a:p>
        </p:txBody>
      </p:sp>
      <p:sp>
        <p:nvSpPr>
          <p:cNvPr id="7" name="文本占位符 6"/>
          <p:cNvSpPr>
            <a:spLocks noGrp="1"/>
          </p:cNvSpPr>
          <p:nvPr>
            <p:ph type="body" sz="quarter" idx="19"/>
          </p:nvPr>
        </p:nvSpPr>
        <p:spPr/>
        <p:txBody>
          <a:bodyPr/>
          <a:lstStyle/>
          <a:p>
            <a:r>
              <a:rPr kumimoji="1" lang="en-US" altLang="zh-CN" dirty="0" smtClean="0"/>
              <a:t>06</a:t>
            </a:r>
            <a:endParaRPr kumimoji="1" lang="zh-CN" altLang="en-US" dirty="0"/>
          </a:p>
        </p:txBody>
      </p:sp>
      <p:sp>
        <p:nvSpPr>
          <p:cNvPr id="8" name="文本占位符 7"/>
          <p:cNvSpPr>
            <a:spLocks noGrp="1"/>
          </p:cNvSpPr>
          <p:nvPr>
            <p:ph type="body" sz="quarter" idx="20"/>
          </p:nvPr>
        </p:nvSpPr>
        <p:spPr/>
        <p:txBody>
          <a:bodyPr/>
          <a:lstStyle/>
          <a:p>
            <a:r>
              <a:rPr kumimoji="1" lang="zh-CN" altLang="en-US" dirty="0" smtClean="0"/>
              <a:t>算法实现的说明</a:t>
            </a:r>
            <a:endParaRPr kumimoji="1" lang="zh-CN" altLang="en-US" dirty="0" smtClean="0"/>
          </a:p>
        </p:txBody>
      </p:sp>
      <p:sp>
        <p:nvSpPr>
          <p:cNvPr id="9" name="文本占位符 8"/>
          <p:cNvSpPr>
            <a:spLocks noGrp="1"/>
          </p:cNvSpPr>
          <p:nvPr>
            <p:ph type="body" sz="quarter" idx="21"/>
          </p:nvPr>
        </p:nvSpPr>
        <p:spPr/>
        <p:txBody>
          <a:bodyPr/>
          <a:lstStyle/>
          <a:p>
            <a:r>
              <a:rPr kumimoji="1" lang="en-US" altLang="zh-CN" dirty="0" smtClean="0"/>
              <a:t>01</a:t>
            </a:r>
            <a:endParaRPr kumimoji="1" lang="zh-CN" altLang="en-US" dirty="0"/>
          </a:p>
        </p:txBody>
      </p:sp>
      <p:sp>
        <p:nvSpPr>
          <p:cNvPr id="10" name="文本占位符 9"/>
          <p:cNvSpPr>
            <a:spLocks noGrp="1"/>
          </p:cNvSpPr>
          <p:nvPr>
            <p:ph type="body" sz="quarter" idx="22"/>
          </p:nvPr>
        </p:nvSpPr>
        <p:spPr/>
        <p:txBody>
          <a:bodyPr/>
          <a:lstStyle/>
          <a:p>
            <a:r>
              <a:rPr kumimoji="1" lang="zh-CN" altLang="en-US" dirty="0" smtClean="0"/>
              <a:t>基本概念</a:t>
            </a:r>
            <a:endParaRPr kumimoji="1" lang="zh-CN" altLang="en-US" dirty="0" smtClean="0"/>
          </a:p>
        </p:txBody>
      </p:sp>
      <p:sp>
        <p:nvSpPr>
          <p:cNvPr id="11" name="文本占位符 10"/>
          <p:cNvSpPr>
            <a:spLocks noGrp="1"/>
          </p:cNvSpPr>
          <p:nvPr>
            <p:ph type="body" sz="quarter" idx="23"/>
          </p:nvPr>
        </p:nvSpPr>
        <p:spPr/>
        <p:txBody>
          <a:bodyPr/>
          <a:lstStyle/>
          <a:p>
            <a:r>
              <a:rPr kumimoji="1" lang="en-US" altLang="zh-CN" dirty="0" smtClean="0"/>
              <a:t>02</a:t>
            </a:r>
            <a:endParaRPr kumimoji="1" lang="zh-CN" altLang="en-US" dirty="0"/>
          </a:p>
        </p:txBody>
      </p:sp>
      <p:sp>
        <p:nvSpPr>
          <p:cNvPr id="12" name="文本占位符 11"/>
          <p:cNvSpPr>
            <a:spLocks noGrp="1"/>
          </p:cNvSpPr>
          <p:nvPr>
            <p:ph type="body" sz="quarter" idx="24"/>
          </p:nvPr>
        </p:nvSpPr>
        <p:spPr/>
        <p:txBody>
          <a:bodyPr/>
          <a:lstStyle/>
          <a:p>
            <a:r>
              <a:rPr kumimoji="1" lang="zh-CN" altLang="en-US" dirty="0" smtClean="0"/>
              <a:t>基本思想与策略</a:t>
            </a:r>
            <a:endParaRPr kumimoji="1" lang="zh-CN" altLang="en-US" dirty="0" smtClean="0"/>
          </a:p>
        </p:txBody>
      </p:sp>
      <p:sp>
        <p:nvSpPr>
          <p:cNvPr id="13" name="文本占位符 12"/>
          <p:cNvSpPr>
            <a:spLocks noGrp="1"/>
          </p:cNvSpPr>
          <p:nvPr>
            <p:ph type="body" sz="quarter" idx="25"/>
          </p:nvPr>
        </p:nvSpPr>
        <p:spPr/>
        <p:txBody>
          <a:bodyPr/>
          <a:lstStyle/>
          <a:p>
            <a:r>
              <a:rPr kumimoji="1" lang="en-US" altLang="zh-CN" dirty="0" smtClean="0"/>
              <a:t>03</a:t>
            </a:r>
            <a:endParaRPr kumimoji="1" lang="zh-CN" altLang="en-US" dirty="0"/>
          </a:p>
        </p:txBody>
      </p:sp>
      <p:sp>
        <p:nvSpPr>
          <p:cNvPr id="14" name="文本占位符 13"/>
          <p:cNvSpPr>
            <a:spLocks noGrp="1"/>
          </p:cNvSpPr>
          <p:nvPr>
            <p:ph type="body" sz="quarter" idx="26"/>
          </p:nvPr>
        </p:nvSpPr>
        <p:spPr/>
        <p:txBody>
          <a:bodyPr/>
          <a:lstStyle/>
          <a:p>
            <a:r>
              <a:rPr kumimoji="1" lang="zh-CN" altLang="en-US" dirty="0" smtClean="0"/>
              <a:t>适用的情况</a:t>
            </a:r>
            <a:endParaRPr kumimoji="1" lang="zh-CN" altLang="en-US" dirty="0" smtClean="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感谢聆听！</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a:t>
            </a:r>
            <a:r>
              <a:rPr kumimoji="1" lang="zh-CN" altLang="en-US" dirty="0" smtClean="0"/>
              <a:t>请在此处添加你的论文题目</a:t>
            </a:r>
            <a:r>
              <a:rPr kumimoji="1" lang="en-US" altLang="zh-CN" dirty="0" smtClean="0"/>
              <a:t>》</a:t>
            </a:r>
            <a:endParaRPr kumimoji="1" lang="zh-CN" altLang="en-US" dirty="0"/>
          </a:p>
        </p:txBody>
      </p:sp>
      <p:sp>
        <p:nvSpPr>
          <p:cNvPr id="4" name="文本占位符 3"/>
          <p:cNvSpPr>
            <a:spLocks noGrp="1"/>
          </p:cNvSpPr>
          <p:nvPr>
            <p:ph type="body" sz="quarter" idx="12"/>
          </p:nvPr>
        </p:nvSpPr>
        <p:spPr>
          <a:xfrm>
            <a:off x="2301095" y="3538762"/>
            <a:ext cx="7589808" cy="1380709"/>
          </a:xfrm>
        </p:spPr>
        <p:txBody>
          <a:bodyPr/>
          <a:lstStyle/>
          <a:p>
            <a:r>
              <a:rPr kumimoji="1" lang="en-US" altLang="zh-CN" dirty="0" smtClean="0"/>
              <a:t>Presented</a:t>
            </a:r>
            <a:r>
              <a:rPr kumimoji="1" lang="zh-CN" altLang="en-US" dirty="0" smtClean="0"/>
              <a:t> </a:t>
            </a:r>
            <a:r>
              <a:rPr kumimoji="1" lang="en-US" altLang="zh-CN" dirty="0" smtClean="0"/>
              <a:t>by</a:t>
            </a:r>
            <a:r>
              <a:rPr kumimoji="1" lang="zh-CN" altLang="en-US" dirty="0" smtClean="0"/>
              <a:t> </a:t>
            </a:r>
            <a:r>
              <a:rPr kumimoji="1" lang="en-US" altLang="zh-CN" dirty="0" smtClean="0"/>
              <a:t>OfficePLUS</a:t>
            </a:r>
            <a:endParaRPr kumimoji="1" lang="zh-CN" altLang="en-US" dirty="0" smtClean="0"/>
          </a:p>
          <a:p>
            <a:r>
              <a:rPr kumimoji="1" lang="zh-CN" altLang="en-US" dirty="0" smtClean="0"/>
              <a:t>答辩人：</a:t>
            </a:r>
            <a:r>
              <a:rPr kumimoji="1" lang="en-US" altLang="zh-CN" dirty="0" smtClean="0"/>
              <a:t>JANE</a:t>
            </a:r>
            <a:r>
              <a:rPr kumimoji="1" lang="zh-CN" altLang="en-US" dirty="0" smtClean="0"/>
              <a:t> </a:t>
            </a:r>
            <a:r>
              <a:rPr kumimoji="1" lang="en-US" altLang="zh-CN" dirty="0" smtClean="0"/>
              <a:t>DOE</a:t>
            </a:r>
            <a:endParaRPr kumimoji="1" lang="zh-CN" altLang="en-US" dirty="0" smtClean="0"/>
          </a:p>
          <a:p>
            <a:r>
              <a:rPr kumimoji="1" lang="zh-CN" altLang="en-US" dirty="0" smtClean="0"/>
              <a:t>指导老师：</a:t>
            </a:r>
            <a:r>
              <a:rPr kumimoji="1" lang="en-US" altLang="zh-CN" dirty="0" smtClean="0"/>
              <a:t>JOHN</a:t>
            </a:r>
            <a:r>
              <a:rPr kumimoji="1" lang="zh-CN" altLang="en-US" dirty="0" smtClean="0"/>
              <a:t> </a:t>
            </a:r>
            <a:r>
              <a:rPr kumimoji="1" lang="en-US" altLang="zh-CN" dirty="0" smtClean="0"/>
              <a:t>DOE</a:t>
            </a:r>
            <a:endParaRPr kumimoji="1" lang="zh-CN" altLang="en-US" dirty="0"/>
          </a:p>
        </p:txBody>
      </p:sp>
      <p:pic>
        <p:nvPicPr>
          <p:cNvPr id="5" name="图片 4">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99" y="636311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tretch>
            <a:fillRect/>
          </a:stretch>
        </p:blipFill>
        <p:spPr>
          <a:xfrm>
            <a:off x="0" y="0"/>
            <a:ext cx="12192000" cy="6854651"/>
          </a:xfrm>
          <a:prstGeom prst="rect">
            <a:avLst/>
          </a:prstGeom>
        </p:spPr>
      </p:pic>
      <p:sp>
        <p:nvSpPr>
          <p:cNvPr id="3" name="矩形 2"/>
          <p:cNvSpPr/>
          <p:nvPr/>
        </p:nvSpPr>
        <p:spPr>
          <a:xfrm>
            <a:off x="440603" y="759873"/>
            <a:ext cx="1569660" cy="369332"/>
          </a:xfrm>
          <a:prstGeom prst="rect">
            <a:avLst/>
          </a:prstGeom>
        </p:spPr>
        <p:txBody>
          <a:bodyPr wrap="none">
            <a:spAutoFit/>
          </a:bodyPr>
          <a:lstStyle/>
          <a:p>
            <a:pPr defTabSz="608965"/>
            <a:r>
              <a:rPr lang="zh-CN" altLang="en-US" sz="1800" dirty="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bg1"/>
              </a:solidFill>
              <a:latin typeface="Segoe UI Light" panose="020B0502040204020203"/>
              <a:ea typeface="微软雅黑" panose="020B0503020204020204" charset="-122"/>
              <a:cs typeface="Segoe UI Light" panose="020B0502040204020203"/>
            </a:endParaRPr>
          </a:p>
        </p:txBody>
      </p:sp>
      <p:sp>
        <p:nvSpPr>
          <p:cNvPr id="4" name="矩形 3"/>
          <p:cNvSpPr/>
          <p:nvPr/>
        </p:nvSpPr>
        <p:spPr>
          <a:xfrm>
            <a:off x="440603" y="182445"/>
            <a:ext cx="777777" cy="246221"/>
          </a:xfrm>
          <a:prstGeom prst="rect">
            <a:avLst/>
          </a:prstGeom>
        </p:spPr>
        <p:txBody>
          <a:bodyPr wrap="none">
            <a:spAutoFit/>
          </a:bodyPr>
          <a:lstStyle/>
          <a:p>
            <a:pPr defTabSz="608965"/>
            <a:r>
              <a:rPr kumimoji="1" lang="en-US" altLang="zh-CN" sz="1000" dirty="0">
                <a:solidFill>
                  <a:schemeClr val="bg1"/>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bg1"/>
              </a:solidFill>
              <a:latin typeface="Segoe UI Light" panose="020B0502040204020203"/>
              <a:ea typeface="微软雅黑" panose="020B0503020204020204" charset="-122"/>
              <a:cs typeface="Segoe UI Light" panose="020B0502040204020203"/>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sym typeface="+mn-ea"/>
              </a:rPr>
              <a:t>基本概念</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sym typeface="+mn-ea"/>
              </a:rPr>
              <a:t>基本概念</a:t>
            </a:r>
            <a:endParaRPr kumimoji="1" lang="zh-CN" altLang="en-US" dirty="0"/>
          </a:p>
        </p:txBody>
      </p:sp>
      <p:grpSp>
        <p:nvGrpSpPr>
          <p:cNvPr id="4" name="组合 22"/>
          <p:cNvGrpSpPr/>
          <p:nvPr/>
        </p:nvGrpSpPr>
        <p:grpSpPr>
          <a:xfrm>
            <a:off x="2385626" y="2846050"/>
            <a:ext cx="794889" cy="623974"/>
            <a:chOff x="3654425" y="5089525"/>
            <a:chExt cx="1860550" cy="1460500"/>
          </a:xfrm>
          <a:solidFill>
            <a:schemeClr val="tx1"/>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12" name="文本框 8"/>
          <p:cNvSpPr txBox="1"/>
          <p:nvPr/>
        </p:nvSpPr>
        <p:spPr>
          <a:xfrm>
            <a:off x="3740785" y="2312670"/>
            <a:ext cx="6786880" cy="1691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2000" dirty="0">
                <a:solidFill>
                  <a:srgbClr val="000000"/>
                </a:solidFill>
                <a:latin typeface="+mn-ea"/>
              </a:rPr>
              <a:t> 动态规划过程是：每次决策依赖于当前状态，又随即引起状态的转移。一个决策序列就是在变化的状态中产生出来的，所以，这种多阶段最优化决策解决问题的过程就称为动态规划。</a:t>
            </a:r>
            <a:endParaRPr sz="2000" dirty="0">
              <a:solidFill>
                <a:srgbClr val="000000"/>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sym typeface="+mn-ea"/>
              </a:rPr>
              <a:t>基本思想与策略</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sym typeface="+mn-ea"/>
              </a:rPr>
              <a:t>基本思想与策略</a:t>
            </a:r>
            <a:endParaRPr kumimoji="1" lang="zh-CN" altLang="en-US" dirty="0"/>
          </a:p>
        </p:txBody>
      </p:sp>
      <p:grpSp>
        <p:nvGrpSpPr>
          <p:cNvPr id="14" name="组合 22"/>
          <p:cNvGrpSpPr/>
          <p:nvPr/>
        </p:nvGrpSpPr>
        <p:grpSpPr>
          <a:xfrm>
            <a:off x="1791266" y="1809730"/>
            <a:ext cx="794889" cy="623974"/>
            <a:chOff x="3654425" y="5089525"/>
            <a:chExt cx="1860550" cy="1460500"/>
          </a:xfrm>
          <a:solidFill>
            <a:schemeClr val="tx1"/>
          </a:solidFill>
        </p:grpSpPr>
        <p:sp>
          <p:nvSpPr>
            <p:cNvPr id="1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2"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23" name="文本框 8"/>
          <p:cNvSpPr txBox="1"/>
          <p:nvPr/>
        </p:nvSpPr>
        <p:spPr>
          <a:xfrm>
            <a:off x="3054350" y="1047750"/>
            <a:ext cx="8295005" cy="20916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2000" dirty="0">
                <a:solidFill>
                  <a:srgbClr val="000000"/>
                </a:solidFill>
                <a:latin typeface="+mn-ea"/>
              </a:rPr>
              <a:t>基本思想与分治法类似，也是将待求解的问题分解为若干个子问题（阶段），按顺序求解子阶段，前一子问题的解，为后一子问题的求解提供了有用的信息。在求解任一子问题时，列出各种可能的局部解，通过决策保留那些有可能达到最优的局部解，丢弃其他局部解。依次解决各子问题，最后一个子问题就是初始问题的解。</a:t>
            </a:r>
            <a:endParaRPr sz="2000" dirty="0">
              <a:solidFill>
                <a:srgbClr val="000000"/>
              </a:solidFill>
              <a:latin typeface="+mn-ea"/>
            </a:endParaRPr>
          </a:p>
        </p:txBody>
      </p:sp>
      <p:grpSp>
        <p:nvGrpSpPr>
          <p:cNvPr id="33" name="组合 22"/>
          <p:cNvGrpSpPr/>
          <p:nvPr/>
        </p:nvGrpSpPr>
        <p:grpSpPr>
          <a:xfrm>
            <a:off x="1791266" y="3399770"/>
            <a:ext cx="794889" cy="623974"/>
            <a:chOff x="3654425" y="5089525"/>
            <a:chExt cx="1860550" cy="1460500"/>
          </a:xfrm>
          <a:solidFill>
            <a:schemeClr val="tx1"/>
          </a:solidFill>
        </p:grpSpPr>
        <p:sp>
          <p:nvSpPr>
            <p:cNvPr id="3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35"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36"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37"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38"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39"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40"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grpSp>
      <p:sp>
        <p:nvSpPr>
          <p:cNvPr id="41" name="文本框 40"/>
          <p:cNvSpPr txBox="1"/>
          <p:nvPr/>
        </p:nvSpPr>
        <p:spPr>
          <a:xfrm>
            <a:off x="3054985" y="4622800"/>
            <a:ext cx="8178800" cy="922020"/>
          </a:xfrm>
          <a:prstGeom prst="rect">
            <a:avLst/>
          </a:prstGeom>
          <a:noFill/>
        </p:spPr>
        <p:txBody>
          <a:bodyPr wrap="square" rtlCol="0">
            <a:spAutoFit/>
          </a:bodyPr>
          <a:p>
            <a:r>
              <a:rPr lang="zh-CN" altLang="en-US"/>
              <a:t>与分治法最大的差别是：适合于用动态规划法求解的问题，经分解后得到的子问题往往不是互相独立的（即下一个子阶段的求解是建立在上一个子阶段的解的基础上，进行进一步的求解）。</a:t>
            </a:r>
            <a:endParaRPr lang="zh-CN" altLang="en-US"/>
          </a:p>
        </p:txBody>
      </p:sp>
      <p:grpSp>
        <p:nvGrpSpPr>
          <p:cNvPr id="42" name="组合 22"/>
          <p:cNvGrpSpPr/>
          <p:nvPr/>
        </p:nvGrpSpPr>
        <p:grpSpPr>
          <a:xfrm>
            <a:off x="1791266" y="4622780"/>
            <a:ext cx="794889" cy="623974"/>
            <a:chOff x="3654425" y="5089525"/>
            <a:chExt cx="1860550" cy="1460500"/>
          </a:xfrm>
          <a:solidFill>
            <a:schemeClr val="tx1"/>
          </a:solidFill>
        </p:grpSpPr>
        <p:sp>
          <p:nvSpPr>
            <p:cNvPr id="43"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44"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45"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46"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47"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48"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49"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grpSp>
      <p:sp>
        <p:nvSpPr>
          <p:cNvPr id="50" name="文本框 49"/>
          <p:cNvSpPr txBox="1"/>
          <p:nvPr/>
        </p:nvSpPr>
        <p:spPr>
          <a:xfrm>
            <a:off x="3167380" y="3481070"/>
            <a:ext cx="8065770" cy="645160"/>
          </a:xfrm>
          <a:prstGeom prst="rect">
            <a:avLst/>
          </a:prstGeom>
          <a:noFill/>
        </p:spPr>
        <p:txBody>
          <a:bodyPr wrap="square" rtlCol="0">
            <a:spAutoFit/>
          </a:bodyPr>
          <a:p>
            <a:r>
              <a:rPr lang="zh-CN" altLang="en-US"/>
              <a:t>由于动态规划解决的问题多数有重叠子问题这个特点，为减少重复计算，对每一个子问题只解一次，将其不同阶段的不同状态保存在一个二维数组中。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论文结构</a:t>
            </a:r>
            <a:endParaRPr kumimoji="1" lang="zh-CN" altLang="en-US" dirty="0"/>
          </a:p>
        </p:txBody>
      </p:sp>
      <p:sp>
        <p:nvSpPr>
          <p:cNvPr id="6" name="任意形状 5"/>
          <p:cNvSpPr/>
          <p:nvPr/>
        </p:nvSpPr>
        <p:spPr>
          <a:xfrm>
            <a:off x="1186011"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106921" rIns="106921" bIns="481674"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p:txBody>
      </p:sp>
      <p:sp>
        <p:nvSpPr>
          <p:cNvPr id="21" name="形状 20"/>
          <p:cNvSpPr/>
          <p:nvPr/>
        </p:nvSpPr>
        <p:spPr>
          <a:xfrm>
            <a:off x="2402868" y="2581408"/>
            <a:ext cx="2204240" cy="2204240"/>
          </a:xfrm>
          <a:prstGeom prst="leftCircularArrow">
            <a:avLst>
              <a:gd name="adj1" fmla="val 2550"/>
              <a:gd name="adj2" fmla="val 309429"/>
              <a:gd name="adj3" fmla="val 2084940"/>
              <a:gd name="adj4" fmla="val 9024489"/>
              <a:gd name="adj5" fmla="val 2975"/>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8" name="任意形状 27"/>
          <p:cNvSpPr/>
          <p:nvPr/>
        </p:nvSpPr>
        <p:spPr>
          <a:xfrm>
            <a:off x="1657199" y="3448198"/>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algn="ctr" defTabSz="1778000">
              <a:lnSpc>
                <a:spcPct val="90000"/>
              </a:lnSpc>
              <a:spcBef>
                <a:spcPct val="0"/>
              </a:spcBef>
              <a:spcAft>
                <a:spcPct val="35000"/>
              </a:spcAft>
            </a:pPr>
            <a:r>
              <a:rPr lang="en-US" altLang="zh-CN" sz="2000" b="1" kern="1200" dirty="0" smtClean="0">
                <a:solidFill>
                  <a:schemeClr val="bg1"/>
                </a:solidFill>
              </a:rPr>
              <a:t>TITLE</a:t>
            </a:r>
            <a:r>
              <a:rPr lang="zh-CN" altLang="en-US" sz="2000" b="1" kern="1200" dirty="0" smtClean="0">
                <a:solidFill>
                  <a:schemeClr val="bg1"/>
                </a:solidFill>
              </a:rPr>
              <a:t> </a:t>
            </a:r>
            <a:r>
              <a:rPr lang="en-US" altLang="zh-CN" sz="2000" b="1" kern="1200" dirty="0" smtClean="0">
                <a:solidFill>
                  <a:schemeClr val="bg1"/>
                </a:solidFill>
              </a:rPr>
              <a:t>HERE</a:t>
            </a:r>
            <a:endParaRPr lang="zh-CN" altLang="en-US" sz="2000" b="1" kern="1200" dirty="0">
              <a:solidFill>
                <a:schemeClr val="bg1"/>
              </a:solidFill>
            </a:endParaRPr>
          </a:p>
        </p:txBody>
      </p:sp>
      <p:sp>
        <p:nvSpPr>
          <p:cNvPr id="29" name="圆角矩形 28"/>
          <p:cNvSpPr/>
          <p:nvPr/>
        </p:nvSpPr>
        <p:spPr>
          <a:xfrm>
            <a:off x="3809634" y="2074106"/>
            <a:ext cx="2120348" cy="1748844"/>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环形箭头 29"/>
          <p:cNvSpPr/>
          <p:nvPr/>
        </p:nvSpPr>
        <p:spPr>
          <a:xfrm>
            <a:off x="5008822" y="1042838"/>
            <a:ext cx="2475174" cy="2475174"/>
          </a:xfrm>
          <a:prstGeom prst="circularArrow">
            <a:avLst>
              <a:gd name="adj1" fmla="val 2271"/>
              <a:gd name="adj2" fmla="val 273786"/>
              <a:gd name="adj3" fmla="val 19550703"/>
              <a:gd name="adj4" fmla="val 12575511"/>
              <a:gd name="adj5" fmla="val 265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1" name="任意形状 30"/>
          <p:cNvSpPr/>
          <p:nvPr/>
        </p:nvSpPr>
        <p:spPr>
          <a:xfrm>
            <a:off x="4280823" y="1699354"/>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1962" tIns="75292" rIns="101962" bIns="75292" numCol="1" spcCol="1270" anchor="ctr" anchorCtr="0">
            <a:noAutofit/>
          </a:bodyPr>
          <a:lstStyle/>
          <a:p>
            <a:pPr lvl="0" algn="ctr" defTabSz="1866900">
              <a:lnSpc>
                <a:spcPct val="90000"/>
              </a:lnSpc>
              <a:spcBef>
                <a:spcPct val="0"/>
              </a:spcBef>
              <a:spcAft>
                <a:spcPct val="35000"/>
              </a:spcAft>
            </a:pPr>
            <a:r>
              <a:rPr lang="en-US" altLang="zh-CN" sz="2000" b="1" kern="1200" dirty="0" smtClean="0">
                <a:solidFill>
                  <a:schemeClr val="bg1"/>
                </a:solidFill>
              </a:rPr>
              <a:t>TITLE</a:t>
            </a:r>
            <a:r>
              <a:rPr lang="zh-CN" altLang="en-US" sz="2000" b="1" kern="1200" dirty="0" smtClean="0">
                <a:solidFill>
                  <a:schemeClr val="bg1"/>
                </a:solidFill>
              </a:rPr>
              <a:t> </a:t>
            </a:r>
            <a:r>
              <a:rPr lang="en-US" altLang="zh-CN" sz="2000" b="1" kern="1200" dirty="0" smtClean="0">
                <a:solidFill>
                  <a:schemeClr val="bg1"/>
                </a:solidFill>
              </a:rPr>
              <a:t>HERE</a:t>
            </a:r>
            <a:endParaRPr lang="zh-CN" altLang="en-US" sz="2000" b="1" kern="1200" dirty="0">
              <a:solidFill>
                <a:schemeClr val="bg1"/>
              </a:solidFill>
            </a:endParaRPr>
          </a:p>
        </p:txBody>
      </p:sp>
      <p:sp>
        <p:nvSpPr>
          <p:cNvPr id="32" name="任意形状 31"/>
          <p:cNvSpPr/>
          <p:nvPr/>
        </p:nvSpPr>
        <p:spPr>
          <a:xfrm>
            <a:off x="6433258"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106921" rIns="106921" bIns="481674"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p:txBody>
      </p:sp>
      <p:sp>
        <p:nvSpPr>
          <p:cNvPr id="33" name="形状 32"/>
          <p:cNvSpPr/>
          <p:nvPr/>
        </p:nvSpPr>
        <p:spPr>
          <a:xfrm>
            <a:off x="7650115" y="2581408"/>
            <a:ext cx="2204240" cy="2204240"/>
          </a:xfrm>
          <a:prstGeom prst="leftCircularArrow">
            <a:avLst>
              <a:gd name="adj1" fmla="val 2550"/>
              <a:gd name="adj2" fmla="val 309429"/>
              <a:gd name="adj3" fmla="val 2084940"/>
              <a:gd name="adj4" fmla="val 9024489"/>
              <a:gd name="adj5" fmla="val 2975"/>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任意形状 33"/>
          <p:cNvSpPr/>
          <p:nvPr/>
        </p:nvSpPr>
        <p:spPr>
          <a:xfrm>
            <a:off x="6904446" y="3448198"/>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algn="ctr" defTabSz="1778000">
              <a:lnSpc>
                <a:spcPct val="90000"/>
              </a:lnSpc>
              <a:spcBef>
                <a:spcPct val="0"/>
              </a:spcBef>
              <a:spcAft>
                <a:spcPct val="35000"/>
              </a:spcAft>
            </a:pPr>
            <a:r>
              <a:rPr lang="en-US" altLang="zh-CN" sz="2000" b="1" kern="1200" dirty="0" smtClean="0">
                <a:solidFill>
                  <a:schemeClr val="bg1"/>
                </a:solidFill>
              </a:rPr>
              <a:t>TITLE</a:t>
            </a:r>
            <a:r>
              <a:rPr lang="zh-CN" altLang="en-US" sz="2000" b="1" kern="1200" dirty="0" smtClean="0">
                <a:solidFill>
                  <a:schemeClr val="bg1"/>
                </a:solidFill>
              </a:rPr>
              <a:t> </a:t>
            </a:r>
            <a:r>
              <a:rPr lang="en-US" altLang="zh-CN" sz="2000" b="1" kern="1200" dirty="0" smtClean="0">
                <a:solidFill>
                  <a:schemeClr val="bg1"/>
                </a:solidFill>
              </a:rPr>
              <a:t>HERE</a:t>
            </a:r>
            <a:endParaRPr lang="zh-CN" altLang="en-US" sz="2000" b="1" kern="1200" dirty="0">
              <a:solidFill>
                <a:schemeClr val="bg1"/>
              </a:solidFill>
            </a:endParaRPr>
          </a:p>
        </p:txBody>
      </p:sp>
      <p:sp>
        <p:nvSpPr>
          <p:cNvPr id="35" name="任意形状 34"/>
          <p:cNvSpPr/>
          <p:nvPr/>
        </p:nvSpPr>
        <p:spPr>
          <a:xfrm>
            <a:off x="9056881"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481674" rIns="106921" bIns="106921"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p:txBody>
      </p:sp>
      <p:sp>
        <p:nvSpPr>
          <p:cNvPr id="36" name="任意形状 35"/>
          <p:cNvSpPr/>
          <p:nvPr/>
        </p:nvSpPr>
        <p:spPr>
          <a:xfrm>
            <a:off x="9528070" y="1699354"/>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algn="ctr" defTabSz="1778000">
              <a:lnSpc>
                <a:spcPct val="90000"/>
              </a:lnSpc>
              <a:spcBef>
                <a:spcPct val="0"/>
              </a:spcBef>
              <a:spcAft>
                <a:spcPct val="35000"/>
              </a:spcAft>
            </a:pPr>
            <a:r>
              <a:rPr lang="en-US" altLang="zh-CN" sz="2000" b="1" kern="1200" dirty="0" smtClean="0">
                <a:solidFill>
                  <a:schemeClr val="bg1"/>
                </a:solidFill>
              </a:rPr>
              <a:t>TITLE</a:t>
            </a:r>
            <a:r>
              <a:rPr lang="zh-CN" altLang="en-US" sz="2000" b="1" kern="1200" dirty="0" smtClean="0">
                <a:solidFill>
                  <a:schemeClr val="bg1"/>
                </a:solidFill>
              </a:rPr>
              <a:t> </a:t>
            </a:r>
            <a:r>
              <a:rPr lang="en-US" altLang="zh-CN" sz="2000" b="1" kern="1200" dirty="0" smtClean="0">
                <a:solidFill>
                  <a:schemeClr val="bg1"/>
                </a:solidFill>
              </a:rPr>
              <a:t>HERE</a:t>
            </a:r>
            <a:endParaRPr lang="zh-CN" altLang="en-US" sz="2000" b="1" kern="1200" dirty="0">
              <a:solidFill>
                <a:schemeClr val="bg1"/>
              </a:solidFill>
            </a:endParaRPr>
          </a:p>
        </p:txBody>
      </p:sp>
      <p:sp>
        <p:nvSpPr>
          <p:cNvPr id="37" name="文本框 8"/>
          <p:cNvSpPr txBox="1"/>
          <p:nvPr/>
        </p:nvSpPr>
        <p:spPr>
          <a:xfrm>
            <a:off x="1224527" y="2393970"/>
            <a:ext cx="2054055"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顶部</a:t>
            </a:r>
            <a:r>
              <a:rPr lang="zh-CN" altLang="en-US" sz="1400" dirty="0">
                <a:solidFill>
                  <a:schemeClr val="tx1">
                    <a:lumMod val="75000"/>
                    <a:lumOff val="25000"/>
                  </a:schemeClr>
                </a:solidFill>
                <a:latin typeface="+mn-ea"/>
              </a:rPr>
              <a:t>“开始”面板中可以对字体、字号、颜色、行距等进行修改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38" name="文本框 8"/>
          <p:cNvSpPr txBox="1"/>
          <p:nvPr/>
        </p:nvSpPr>
        <p:spPr>
          <a:xfrm>
            <a:off x="6466404" y="2393970"/>
            <a:ext cx="2054055"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顶部</a:t>
            </a:r>
            <a:r>
              <a:rPr lang="zh-CN" altLang="en-US" sz="1400" dirty="0">
                <a:solidFill>
                  <a:schemeClr val="tx1">
                    <a:lumMod val="75000"/>
                    <a:lumOff val="25000"/>
                  </a:schemeClr>
                </a:solidFill>
                <a:latin typeface="+mn-ea"/>
              </a:rPr>
              <a:t>“开始”面板中可以对字体、字号、颜色、行距等进行修改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39" name="文本框 8"/>
          <p:cNvSpPr txBox="1"/>
          <p:nvPr/>
        </p:nvSpPr>
        <p:spPr>
          <a:xfrm>
            <a:off x="3866491" y="2602520"/>
            <a:ext cx="2054055"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smtClean="0">
                <a:solidFill>
                  <a:schemeClr val="tx1">
                    <a:lumMod val="75000"/>
                    <a:lumOff val="25000"/>
                  </a:schemeClr>
                </a:solidFill>
                <a:latin typeface="+mn-ea"/>
              </a:rPr>
              <a:t>顶部</a:t>
            </a:r>
            <a:r>
              <a:rPr lang="zh-CN" altLang="en-US" sz="1400" dirty="0">
                <a:solidFill>
                  <a:schemeClr val="tx1">
                    <a:lumMod val="75000"/>
                    <a:lumOff val="25000"/>
                  </a:schemeClr>
                </a:solidFill>
                <a:latin typeface="+mn-ea"/>
              </a:rPr>
              <a:t>“开始”面板中可以对字体、字号、颜色、行距等进行修改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40" name="文本框 8"/>
          <p:cNvSpPr txBox="1"/>
          <p:nvPr/>
        </p:nvSpPr>
        <p:spPr>
          <a:xfrm>
            <a:off x="9123174" y="2592285"/>
            <a:ext cx="2054055"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smtClean="0">
                <a:solidFill>
                  <a:schemeClr val="tx1">
                    <a:lumMod val="75000"/>
                    <a:lumOff val="25000"/>
                  </a:schemeClr>
                </a:solidFill>
                <a:latin typeface="+mn-ea"/>
              </a:rPr>
              <a:t>顶部</a:t>
            </a:r>
            <a:r>
              <a:rPr lang="zh-CN" altLang="en-US" sz="1400" dirty="0">
                <a:solidFill>
                  <a:schemeClr val="tx1">
                    <a:lumMod val="75000"/>
                    <a:lumOff val="25000"/>
                  </a:schemeClr>
                </a:solidFill>
                <a:latin typeface="+mn-ea"/>
              </a:rPr>
              <a:t>“开始”面板中可以对字体、字号、颜色、行距等进行修改</a:t>
            </a:r>
            <a:r>
              <a:rPr lang="zh-CN" altLang="en-US"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pic>
        <p:nvPicPr>
          <p:cNvPr id="19" name="图片 18">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99" y="636311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适用的情况</a:t>
            </a:r>
            <a:endParaRPr kumimoji="1" lang="zh-CN" altLang="en-US"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适用的情况</a:t>
            </a:r>
            <a:endParaRPr kumimoji="1" lang="zh-CN" altLang="en-US" dirty="0" smtClean="0"/>
          </a:p>
        </p:txBody>
      </p:sp>
      <p:sp>
        <p:nvSpPr>
          <p:cNvPr id="4" name="矩形 3"/>
          <p:cNvSpPr/>
          <p:nvPr/>
        </p:nvSpPr>
        <p:spPr>
          <a:xfrm>
            <a:off x="10643616" y="0"/>
            <a:ext cx="420624" cy="4626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5" name="斜纹 4"/>
          <p:cNvSpPr/>
          <p:nvPr/>
        </p:nvSpPr>
        <p:spPr>
          <a:xfrm rot="18900000" flipV="1">
            <a:off x="9764556" y="4088517"/>
            <a:ext cx="1076694" cy="1076694"/>
          </a:xfrm>
          <a:prstGeom prst="diagStripe">
            <a:avLst>
              <a:gd name="adj" fmla="val 5121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 name="组 6"/>
          <p:cNvGrpSpPr/>
          <p:nvPr/>
        </p:nvGrpSpPr>
        <p:grpSpPr>
          <a:xfrm>
            <a:off x="5393215" y="4079080"/>
            <a:ext cx="4148349" cy="1696004"/>
            <a:chOff x="5378148" y="4024216"/>
            <a:chExt cx="4148349" cy="1696004"/>
          </a:xfrm>
        </p:grpSpPr>
        <p:sp>
          <p:nvSpPr>
            <p:cNvPr id="22" name="文本框 8"/>
            <p:cNvSpPr txBox="1"/>
            <p:nvPr/>
          </p:nvSpPr>
          <p:spPr>
            <a:xfrm>
              <a:off x="5378148" y="4790580"/>
              <a:ext cx="2913075" cy="929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400">
                  <a:solidFill>
                    <a:schemeClr val="tx1">
                      <a:lumMod val="75000"/>
                      <a:lumOff val="25000"/>
                    </a:schemeClr>
                  </a:solidFill>
                  <a:latin typeface="+mn-ea"/>
                </a:rPr>
                <a:t>如果问题的最优解所包含的子问题的解也是最优的，就称该问题具有最优子结构，即满足最优化原理。</a:t>
              </a:r>
              <a:endParaRPr lang="zh-CN" altLang="en-US" sz="1400">
                <a:solidFill>
                  <a:schemeClr val="tx1">
                    <a:lumMod val="75000"/>
                    <a:lumOff val="25000"/>
                  </a:schemeClr>
                </a:solidFill>
                <a:latin typeface="+mn-ea"/>
              </a:endParaRPr>
            </a:p>
          </p:txBody>
        </p:sp>
        <p:sp>
          <p:nvSpPr>
            <p:cNvPr id="23" name="矩形 22"/>
            <p:cNvSpPr/>
            <p:nvPr/>
          </p:nvSpPr>
          <p:spPr>
            <a:xfrm>
              <a:off x="6965343" y="4298137"/>
              <a:ext cx="1325880" cy="450850"/>
            </a:xfrm>
            <a:prstGeom prst="rect">
              <a:avLst/>
            </a:prstGeom>
          </p:spPr>
          <p:txBody>
            <a:bodyPr wrap="none">
              <a:spAutoFit/>
            </a:bodyPr>
            <a:lstStyle/>
            <a:p>
              <a:pPr algn="r" defTabSz="1218565">
                <a:lnSpc>
                  <a:spcPct val="130000"/>
                </a:lnSpc>
                <a:defRPr/>
              </a:pPr>
              <a:r>
                <a:rPr lang="zh-CN" altLang="en-US" b="1" kern="0" dirty="0">
                  <a:solidFill>
                    <a:schemeClr val="tx1">
                      <a:lumMod val="75000"/>
                      <a:lumOff val="25000"/>
                    </a:schemeClr>
                  </a:solidFill>
                </a:rPr>
                <a:t>最优化原理</a:t>
              </a:r>
              <a:endParaRPr lang="zh-CN" altLang="en-US" b="1" kern="0" dirty="0">
                <a:solidFill>
                  <a:schemeClr val="tx1">
                    <a:lumMod val="75000"/>
                    <a:lumOff val="25000"/>
                  </a:schemeClr>
                </a:solidFill>
              </a:endParaRPr>
            </a:p>
          </p:txBody>
        </p:sp>
        <p:sp>
          <p:nvSpPr>
            <p:cNvPr id="24" name="矩形 23"/>
            <p:cNvSpPr/>
            <p:nvPr/>
          </p:nvSpPr>
          <p:spPr>
            <a:xfrm>
              <a:off x="8306291" y="4024216"/>
              <a:ext cx="1220206" cy="1532727"/>
            </a:xfrm>
            <a:prstGeom prst="rect">
              <a:avLst/>
            </a:prstGeom>
          </p:spPr>
          <p:txBody>
            <a:bodyPr wrap="none">
              <a:spAutoFit/>
            </a:bodyPr>
            <a:lstStyle/>
            <a:p>
              <a:pPr defTabSz="1218565">
                <a:lnSpc>
                  <a:spcPct val="130000"/>
                </a:lnSpc>
                <a:defRPr/>
              </a:pPr>
              <a:r>
                <a:rPr lang="en-US" altLang="zh-CN" sz="7200" b="1" kern="0" smtClean="0">
                  <a:solidFill>
                    <a:schemeClr val="tx1">
                      <a:lumMod val="75000"/>
                      <a:lumOff val="25000"/>
                    </a:schemeClr>
                  </a:solidFill>
                </a:rPr>
                <a:t>01</a:t>
              </a:r>
              <a:endParaRPr lang="en-US" altLang="zh-CN" sz="7200" b="1" kern="0" dirty="0">
                <a:solidFill>
                  <a:schemeClr val="tx1">
                    <a:lumMod val="75000"/>
                    <a:lumOff val="25000"/>
                  </a:schemeClr>
                </a:solidFill>
              </a:endParaRPr>
            </a:p>
          </p:txBody>
        </p:sp>
      </p:grpSp>
      <p:sp>
        <p:nvSpPr>
          <p:cNvPr id="25" name="矩形 24"/>
          <p:cNvSpPr/>
          <p:nvPr/>
        </p:nvSpPr>
        <p:spPr>
          <a:xfrm>
            <a:off x="9541563" y="0"/>
            <a:ext cx="420625" cy="32662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26" name="斜纹 25"/>
          <p:cNvSpPr/>
          <p:nvPr/>
        </p:nvSpPr>
        <p:spPr>
          <a:xfrm rot="18900000" flipV="1">
            <a:off x="7827721" y="2382152"/>
            <a:ext cx="1768251" cy="1768251"/>
          </a:xfrm>
          <a:prstGeom prst="diagStripe">
            <a:avLst>
              <a:gd name="adj" fmla="val 6877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7" name="组 26"/>
          <p:cNvGrpSpPr/>
          <p:nvPr/>
        </p:nvGrpSpPr>
        <p:grpSpPr>
          <a:xfrm>
            <a:off x="3054096" y="2718494"/>
            <a:ext cx="4148349" cy="1976039"/>
            <a:chOff x="5378148" y="4024216"/>
            <a:chExt cx="4148349" cy="1976039"/>
          </a:xfrm>
        </p:grpSpPr>
        <p:sp>
          <p:nvSpPr>
            <p:cNvPr id="41" name="文本框 8"/>
            <p:cNvSpPr txBox="1"/>
            <p:nvPr/>
          </p:nvSpPr>
          <p:spPr>
            <a:xfrm>
              <a:off x="5378148" y="4790580"/>
              <a:ext cx="2913075" cy="12096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400">
                  <a:solidFill>
                    <a:schemeClr val="tx1">
                      <a:lumMod val="75000"/>
                      <a:lumOff val="25000"/>
                    </a:schemeClr>
                  </a:solidFill>
                  <a:latin typeface="+mn-ea"/>
                </a:rPr>
                <a:t>即某阶段状态一旦确定，就不受这个状态以后决策的影响。也就是说，某状态以后的过程不会影响以前的状态，只与当前状态有关。</a:t>
              </a:r>
              <a:endParaRPr lang="zh-CN" altLang="en-US" sz="1400">
                <a:solidFill>
                  <a:schemeClr val="tx1">
                    <a:lumMod val="75000"/>
                    <a:lumOff val="25000"/>
                  </a:schemeClr>
                </a:solidFill>
                <a:latin typeface="+mn-ea"/>
              </a:endParaRPr>
            </a:p>
          </p:txBody>
        </p:sp>
        <p:sp>
          <p:nvSpPr>
            <p:cNvPr id="42" name="矩形 41"/>
            <p:cNvSpPr/>
            <p:nvPr/>
          </p:nvSpPr>
          <p:spPr>
            <a:xfrm>
              <a:off x="7193943" y="4298137"/>
              <a:ext cx="1097280" cy="450850"/>
            </a:xfrm>
            <a:prstGeom prst="rect">
              <a:avLst/>
            </a:prstGeom>
          </p:spPr>
          <p:txBody>
            <a:bodyPr wrap="none">
              <a:spAutoFit/>
            </a:bodyPr>
            <a:lstStyle/>
            <a:p>
              <a:pPr algn="r" defTabSz="1218565">
                <a:lnSpc>
                  <a:spcPct val="130000"/>
                </a:lnSpc>
                <a:defRPr/>
              </a:pPr>
              <a:r>
                <a:rPr lang="zh-CN" altLang="en-US" b="1" kern="0" dirty="0">
                  <a:solidFill>
                    <a:schemeClr val="tx1">
                      <a:lumMod val="75000"/>
                      <a:lumOff val="25000"/>
                    </a:schemeClr>
                  </a:solidFill>
                </a:rPr>
                <a:t>无后效性</a:t>
              </a:r>
              <a:endParaRPr lang="zh-CN" altLang="en-US" b="1" kern="0" dirty="0">
                <a:solidFill>
                  <a:schemeClr val="tx1">
                    <a:lumMod val="75000"/>
                    <a:lumOff val="25000"/>
                  </a:schemeClr>
                </a:solidFill>
              </a:endParaRPr>
            </a:p>
          </p:txBody>
        </p:sp>
        <p:sp>
          <p:nvSpPr>
            <p:cNvPr id="43" name="矩形 42"/>
            <p:cNvSpPr/>
            <p:nvPr/>
          </p:nvSpPr>
          <p:spPr>
            <a:xfrm>
              <a:off x="8306291" y="4024216"/>
              <a:ext cx="1220206" cy="1532727"/>
            </a:xfrm>
            <a:prstGeom prst="rect">
              <a:avLst/>
            </a:prstGeom>
          </p:spPr>
          <p:txBody>
            <a:bodyPr wrap="none">
              <a:spAutoFit/>
            </a:bodyPr>
            <a:lstStyle/>
            <a:p>
              <a:pPr defTabSz="1218565">
                <a:lnSpc>
                  <a:spcPct val="130000"/>
                </a:lnSpc>
                <a:defRPr/>
              </a:pPr>
              <a:r>
                <a:rPr lang="en-US" altLang="zh-CN" sz="7200" b="1" kern="0" dirty="0" smtClean="0">
                  <a:solidFill>
                    <a:schemeClr val="tx1">
                      <a:lumMod val="75000"/>
                      <a:lumOff val="25000"/>
                    </a:schemeClr>
                  </a:solidFill>
                </a:rPr>
                <a:t>02</a:t>
              </a:r>
              <a:endParaRPr lang="en-US" altLang="zh-CN" sz="7200" b="1" kern="0" dirty="0">
                <a:solidFill>
                  <a:schemeClr val="tx1">
                    <a:lumMod val="75000"/>
                    <a:lumOff val="25000"/>
                  </a:schemeClr>
                </a:solidFill>
              </a:endParaRPr>
            </a:p>
          </p:txBody>
        </p:sp>
      </p:grpSp>
      <p:sp>
        <p:nvSpPr>
          <p:cNvPr id="49" name="矩形 48"/>
          <p:cNvSpPr/>
          <p:nvPr/>
        </p:nvSpPr>
        <p:spPr>
          <a:xfrm>
            <a:off x="8439912" y="-1"/>
            <a:ext cx="420224" cy="16365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50" name="斜纹 49"/>
          <p:cNvSpPr/>
          <p:nvPr/>
        </p:nvSpPr>
        <p:spPr>
          <a:xfrm rot="18900000" flipV="1">
            <a:off x="5744547" y="327622"/>
            <a:ext cx="2581371" cy="2581371"/>
          </a:xfrm>
          <a:prstGeom prst="diagStripe">
            <a:avLst>
              <a:gd name="adj" fmla="val 7728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1" name="组 50"/>
          <p:cNvGrpSpPr/>
          <p:nvPr/>
        </p:nvGrpSpPr>
        <p:grpSpPr>
          <a:xfrm>
            <a:off x="842531" y="1070525"/>
            <a:ext cx="4148349" cy="2534839"/>
            <a:chOff x="5378148" y="4024216"/>
            <a:chExt cx="4148349" cy="2534839"/>
          </a:xfrm>
        </p:grpSpPr>
        <p:sp>
          <p:nvSpPr>
            <p:cNvPr id="52" name="文本框 8"/>
            <p:cNvSpPr txBox="1"/>
            <p:nvPr/>
          </p:nvSpPr>
          <p:spPr>
            <a:xfrm>
              <a:off x="5378148" y="4790580"/>
              <a:ext cx="2913075" cy="17684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400">
                  <a:solidFill>
                    <a:schemeClr val="tx1">
                      <a:lumMod val="75000"/>
                      <a:lumOff val="25000"/>
                    </a:schemeClr>
                  </a:solidFill>
                  <a:latin typeface="+mn-ea"/>
                </a:rPr>
                <a:t>即子问题之间是不独立的，一个子问题在下一阶段决策中可能被多次使用到。（该性质并不是动态规划适用的必要条件，但是如果没有这条性质，动态规划算法同其他算法相比就不具备优势）</a:t>
              </a:r>
              <a:endParaRPr lang="zh-CN" altLang="en-US" sz="1400">
                <a:solidFill>
                  <a:schemeClr val="tx1">
                    <a:lumMod val="75000"/>
                    <a:lumOff val="25000"/>
                  </a:schemeClr>
                </a:solidFill>
                <a:latin typeface="+mn-ea"/>
              </a:endParaRPr>
            </a:p>
          </p:txBody>
        </p:sp>
        <p:sp>
          <p:nvSpPr>
            <p:cNvPr id="53" name="矩形 52"/>
            <p:cNvSpPr/>
            <p:nvPr/>
          </p:nvSpPr>
          <p:spPr>
            <a:xfrm>
              <a:off x="6736743" y="4298137"/>
              <a:ext cx="1554480" cy="450850"/>
            </a:xfrm>
            <a:prstGeom prst="rect">
              <a:avLst/>
            </a:prstGeom>
          </p:spPr>
          <p:txBody>
            <a:bodyPr wrap="none">
              <a:spAutoFit/>
            </a:bodyPr>
            <a:lstStyle/>
            <a:p>
              <a:pPr algn="r" defTabSz="1218565">
                <a:lnSpc>
                  <a:spcPct val="130000"/>
                </a:lnSpc>
                <a:defRPr/>
              </a:pPr>
              <a:r>
                <a:rPr lang="zh-CN" altLang="en-US" b="1" kern="0" dirty="0">
                  <a:solidFill>
                    <a:schemeClr val="tx1">
                      <a:lumMod val="75000"/>
                      <a:lumOff val="25000"/>
                    </a:schemeClr>
                  </a:solidFill>
                </a:rPr>
                <a:t>有重叠子问题</a:t>
              </a:r>
              <a:endParaRPr lang="zh-CN" altLang="en-US" b="1" kern="0" dirty="0">
                <a:solidFill>
                  <a:schemeClr val="tx1">
                    <a:lumMod val="75000"/>
                    <a:lumOff val="25000"/>
                  </a:schemeClr>
                </a:solidFill>
              </a:endParaRPr>
            </a:p>
          </p:txBody>
        </p:sp>
        <p:sp>
          <p:nvSpPr>
            <p:cNvPr id="54" name="矩形 53"/>
            <p:cNvSpPr/>
            <p:nvPr/>
          </p:nvSpPr>
          <p:spPr>
            <a:xfrm>
              <a:off x="8306291" y="4024216"/>
              <a:ext cx="1220206" cy="1532727"/>
            </a:xfrm>
            <a:prstGeom prst="rect">
              <a:avLst/>
            </a:prstGeom>
          </p:spPr>
          <p:txBody>
            <a:bodyPr wrap="none">
              <a:spAutoFit/>
            </a:bodyPr>
            <a:lstStyle/>
            <a:p>
              <a:pPr defTabSz="1218565">
                <a:lnSpc>
                  <a:spcPct val="130000"/>
                </a:lnSpc>
                <a:defRPr/>
              </a:pPr>
              <a:r>
                <a:rPr lang="en-US" altLang="zh-CN" sz="7200" b="1" kern="0" dirty="0" smtClean="0">
                  <a:solidFill>
                    <a:schemeClr val="tx1">
                      <a:lumMod val="75000"/>
                      <a:lumOff val="25000"/>
                    </a:schemeClr>
                  </a:solidFill>
                </a:rPr>
                <a:t>03</a:t>
              </a:r>
              <a:endParaRPr lang="en-US" altLang="zh-CN" sz="7200" b="1" kern="0" dirty="0">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11">
      <a:dk1>
        <a:srgbClr val="000000"/>
      </a:dk1>
      <a:lt1>
        <a:srgbClr val="FFFFFF"/>
      </a:lt1>
      <a:dk2>
        <a:srgbClr val="000000"/>
      </a:dk2>
      <a:lt2>
        <a:srgbClr val="FFFDFD"/>
      </a:lt2>
      <a:accent1>
        <a:srgbClr val="3C3C3C"/>
      </a:accent1>
      <a:accent2>
        <a:srgbClr val="2C9C86"/>
      </a:accent2>
      <a:accent3>
        <a:srgbClr val="A29C9B"/>
      </a:accent3>
      <a:accent4>
        <a:srgbClr val="696969"/>
      </a:accent4>
      <a:accent5>
        <a:srgbClr val="D2D2D2"/>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2445</Words>
  <Application>WPS 演示</Application>
  <PresentationFormat>宽屏</PresentationFormat>
  <Paragraphs>252</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Segoe UI Light</vt:lpstr>
      <vt:lpstr>微软雅黑</vt:lpstr>
      <vt:lpstr>Century Gothic</vt:lpstr>
      <vt:lpstr>Segoe UI Light</vt:lpstr>
      <vt:lpstr>Arial Unicode MS</vt:lpstr>
      <vt:lpstr>Calibri</vt:lpstr>
      <vt:lpstr>Century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think</cp:lastModifiedBy>
  <cp:revision>97</cp:revision>
  <dcterms:created xsi:type="dcterms:W3CDTF">2015-08-18T02:51:00Z</dcterms:created>
  <dcterms:modified xsi:type="dcterms:W3CDTF">2017-09-19T07:43:12Z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