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5" r:id="rId3"/>
    <p:sldId id="403" r:id="rId5"/>
    <p:sldId id="416" r:id="rId6"/>
    <p:sldId id="423" r:id="rId7"/>
    <p:sldId id="424" r:id="rId8"/>
    <p:sldId id="425" r:id="rId9"/>
    <p:sldId id="426" r:id="rId10"/>
    <p:sldId id="428" r:id="rId11"/>
    <p:sldId id="429" r:id="rId12"/>
    <p:sldId id="431" r:id="rId13"/>
    <p:sldId id="445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44C"/>
    <a:srgbClr val="080808"/>
    <a:srgbClr val="333333"/>
    <a:srgbClr val="1C1C1C"/>
    <a:srgbClr val="000000"/>
    <a:srgbClr val="5F5F5F"/>
    <a:srgbClr val="FCFCFC"/>
    <a:srgbClr val="CCD0D1"/>
    <a:srgbClr val="EED56C"/>
    <a:srgbClr val="D43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86" d="100"/>
          <a:sy n="86" d="100"/>
        </p:scale>
        <p:origin x="-820" y="-5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组合 672"/>
          <p:cNvGrpSpPr/>
          <p:nvPr/>
        </p:nvGrpSpPr>
        <p:grpSpPr>
          <a:xfrm>
            <a:off x="1786157" y="1820661"/>
            <a:ext cx="976857" cy="976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4" name="同心圆 6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5" name="椭圆 67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6" name="椭圆 675"/>
          <p:cNvSpPr/>
          <p:nvPr/>
        </p:nvSpPr>
        <p:spPr>
          <a:xfrm>
            <a:off x="1371467" y="2750835"/>
            <a:ext cx="727041" cy="72704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7" name="椭圆 676"/>
          <p:cNvSpPr/>
          <p:nvPr/>
        </p:nvSpPr>
        <p:spPr>
          <a:xfrm>
            <a:off x="3212890" y="277985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8" name="组合 677"/>
          <p:cNvGrpSpPr/>
          <p:nvPr/>
        </p:nvGrpSpPr>
        <p:grpSpPr>
          <a:xfrm>
            <a:off x="2941489" y="2292862"/>
            <a:ext cx="623903" cy="623903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9" name="同心圆 67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0" name="椭圆 67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1060133" y="3958304"/>
            <a:ext cx="219777" cy="21977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2" name="同心圆 68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3" name="椭圆 682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4" name="组合 683"/>
          <p:cNvGrpSpPr/>
          <p:nvPr/>
        </p:nvGrpSpPr>
        <p:grpSpPr>
          <a:xfrm>
            <a:off x="784782" y="2381946"/>
            <a:ext cx="287919" cy="287919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685" name="同心圆 68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86" name="椭圆 685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7" name="椭圆 686"/>
          <p:cNvSpPr/>
          <p:nvPr/>
        </p:nvSpPr>
        <p:spPr>
          <a:xfrm>
            <a:off x="3653416" y="229286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椭圆 687"/>
          <p:cNvSpPr/>
          <p:nvPr/>
        </p:nvSpPr>
        <p:spPr>
          <a:xfrm>
            <a:off x="3872409" y="3983431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9" name="组合 688"/>
          <p:cNvGrpSpPr/>
          <p:nvPr/>
        </p:nvGrpSpPr>
        <p:grpSpPr>
          <a:xfrm>
            <a:off x="2257399" y="2952024"/>
            <a:ext cx="638246" cy="63824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0" name="同心圆 68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1" name="椭圆 69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2" name="椭圆 691"/>
          <p:cNvSpPr/>
          <p:nvPr/>
        </p:nvSpPr>
        <p:spPr>
          <a:xfrm>
            <a:off x="1866940" y="1106069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3" name="椭圆 692"/>
          <p:cNvSpPr/>
          <p:nvPr/>
        </p:nvSpPr>
        <p:spPr>
          <a:xfrm>
            <a:off x="2576522" y="2968933"/>
            <a:ext cx="137389" cy="137389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5" name="组合 694"/>
          <p:cNvGrpSpPr/>
          <p:nvPr/>
        </p:nvGrpSpPr>
        <p:grpSpPr>
          <a:xfrm>
            <a:off x="1451260" y="1499581"/>
            <a:ext cx="1958738" cy="19587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6" name="同心圆 6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97" name="椭圆 6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8" name="组合 727"/>
          <p:cNvGrpSpPr/>
          <p:nvPr/>
        </p:nvGrpSpPr>
        <p:grpSpPr>
          <a:xfrm flipH="1">
            <a:off x="4132704" y="2538075"/>
            <a:ext cx="4300096" cy="583387"/>
            <a:chOff x="3929063" y="2641879"/>
            <a:chExt cx="5214937" cy="0"/>
          </a:xfrm>
        </p:grpSpPr>
        <p:cxnSp>
          <p:nvCxnSpPr>
            <p:cNvPr id="729" name="直接连接符 728"/>
            <p:cNvCxnSpPr/>
            <p:nvPr/>
          </p:nvCxnSpPr>
          <p:spPr>
            <a:xfrm>
              <a:off x="3929063" y="2641879"/>
              <a:ext cx="410580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接连接符 729"/>
            <p:cNvCxnSpPr/>
            <p:nvPr/>
          </p:nvCxnSpPr>
          <p:spPr>
            <a:xfrm>
              <a:off x="8103924" y="2641879"/>
              <a:ext cx="754055" cy="0"/>
            </a:xfrm>
            <a:prstGeom prst="line">
              <a:avLst/>
            </a:prstGeom>
            <a:ln w="7620">
              <a:solidFill>
                <a:srgbClr val="5F5F5F"/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接连接符 730"/>
            <p:cNvCxnSpPr/>
            <p:nvPr/>
          </p:nvCxnSpPr>
          <p:spPr>
            <a:xfrm>
              <a:off x="8948986" y="2641879"/>
              <a:ext cx="195014" cy="0"/>
            </a:xfrm>
            <a:prstGeom prst="line">
              <a:avLst/>
            </a:prstGeom>
            <a:ln w="7620">
              <a:solidFill>
                <a:srgbClr val="5F5F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2" name="矩形 17"/>
          <p:cNvSpPr>
            <a:spLocks noChangeArrowheads="1"/>
          </p:cNvSpPr>
          <p:nvPr/>
        </p:nvSpPr>
        <p:spPr bwMode="auto">
          <a:xfrm>
            <a:off x="4069593" y="1881230"/>
            <a:ext cx="4616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海量数据解决思路之</a:t>
            </a:r>
            <a:r>
              <a:rPr lang="en-US" altLang="zh-CN" sz="2800" b="1" dirty="0" err="1"/>
              <a:t>BitMap</a:t>
            </a: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4" name="TextBox 35"/>
          <p:cNvSpPr txBox="1"/>
          <p:nvPr/>
        </p:nvSpPr>
        <p:spPr>
          <a:xfrm>
            <a:off x="5761891" y="392408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演讲人：李应</a:t>
            </a:r>
            <a:endParaRPr lang="zh-CN" altLang="en-US" sz="12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5" name="TextBox 36"/>
          <p:cNvSpPr txBox="1"/>
          <p:nvPr/>
        </p:nvSpPr>
        <p:spPr>
          <a:xfrm>
            <a:off x="7031757" y="3924080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2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2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2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2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2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200" dirty="0">
                <a:solidFill>
                  <a:srgbClr val="5F5F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200" dirty="0">
              <a:solidFill>
                <a:srgbClr val="5F5F5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"/>
                            </p:stCondLst>
                            <p:childTnLst>
                              <p:par>
                                <p:cTn id="7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900"/>
                            </p:stCondLst>
                            <p:childTnLst>
                              <p:par>
                                <p:cTn id="7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900" decel="1000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900"/>
                            </p:stCondLst>
                            <p:childTnLst>
                              <p:par>
                                <p:cTn id="8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" grpId="0" animBg="1"/>
      <p:bldP spid="677" grpId="0" animBg="1"/>
      <p:bldP spid="687" grpId="0" animBg="1"/>
      <p:bldP spid="688" grpId="0" animBg="1"/>
      <p:bldP spid="692" grpId="0" animBg="1"/>
      <p:bldP spid="693" grpId="0" animBg="1"/>
      <p:bldP spid="732" grpId="0"/>
      <p:bldP spid="734" grpId="0"/>
      <p:bldP spid="7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7"/>
          <p:cNvSpPr>
            <a:spLocks noChangeArrowheads="1"/>
          </p:cNvSpPr>
          <p:nvPr/>
        </p:nvSpPr>
        <p:spPr bwMode="auto">
          <a:xfrm>
            <a:off x="2535704" y="1792081"/>
            <a:ext cx="67197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900" b="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标题</a:t>
            </a:r>
            <a:endParaRPr lang="en-US" altLang="zh-CN" sz="1900" b="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  <a:sym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900" b="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内</a:t>
            </a:r>
            <a:endParaRPr lang="zh-CN" altLang="en-US" sz="1900" b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961806" y="720175"/>
            <a:ext cx="2098026" cy="32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 smtClean="0"/>
              <a:t>其他应用场景：</a:t>
            </a:r>
            <a:endParaRPr lang="zh-CN" altLang="en-US" sz="1600" dirty="0"/>
          </a:p>
        </p:txBody>
      </p:sp>
      <p:sp>
        <p:nvSpPr>
          <p:cNvPr id="39" name="文本框 13"/>
          <p:cNvSpPr txBox="1"/>
          <p:nvPr/>
        </p:nvSpPr>
        <p:spPr>
          <a:xfrm>
            <a:off x="982194" y="1131590"/>
            <a:ext cx="7406229" cy="1543792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r>
              <a:rPr lang="en-US" altLang="zh-CN" sz="1600" dirty="0"/>
              <a:t>(1)</a:t>
            </a:r>
            <a:r>
              <a:rPr lang="en-US" altLang="zh-CN" sz="1600" dirty="0" err="1"/>
              <a:t>BitMap</a:t>
            </a:r>
            <a:r>
              <a:rPr lang="zh-CN" altLang="en-US" sz="1600" dirty="0"/>
              <a:t>小小变种</a:t>
            </a:r>
            <a:r>
              <a:rPr lang="en-US" altLang="zh-CN" sz="1600" dirty="0"/>
              <a:t>:2-BitMap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r>
              <a:rPr lang="zh-CN" altLang="en-US" sz="1600" dirty="0"/>
              <a:t>看个小场景：在</a:t>
            </a:r>
            <a:r>
              <a:rPr lang="en-US" altLang="zh-CN" sz="1600" dirty="0"/>
              <a:t>3</a:t>
            </a:r>
            <a:r>
              <a:rPr lang="zh-CN" altLang="en-US" sz="1600" dirty="0"/>
              <a:t>亿个整数中找出不重复的整数，限制内存不足以容纳</a:t>
            </a:r>
            <a:r>
              <a:rPr lang="en-US" altLang="zh-CN" sz="1600" dirty="0"/>
              <a:t>3</a:t>
            </a:r>
            <a:r>
              <a:rPr lang="zh-CN" altLang="en-US" sz="1600" dirty="0"/>
              <a:t>亿个整数。</a:t>
            </a:r>
            <a:endParaRPr lang="zh-CN" altLang="en-US" sz="1600" dirty="0"/>
          </a:p>
          <a:p>
            <a:r>
              <a:rPr lang="zh-CN" altLang="en-US" sz="1600" dirty="0"/>
              <a:t>对于这种场景我可以采用</a:t>
            </a:r>
            <a:r>
              <a:rPr lang="en-US" altLang="zh-CN" sz="1600" dirty="0"/>
              <a:t>2-BitMap</a:t>
            </a:r>
            <a:r>
              <a:rPr lang="zh-CN" altLang="en-US" sz="1600" dirty="0"/>
              <a:t>来解决，即为每个整数分配</a:t>
            </a:r>
            <a:r>
              <a:rPr lang="en-US" altLang="zh-CN" sz="1600" dirty="0"/>
              <a:t>2bit</a:t>
            </a:r>
            <a:r>
              <a:rPr lang="zh-CN" altLang="en-US" sz="1600" dirty="0"/>
              <a:t>，用不同的</a:t>
            </a:r>
            <a:r>
              <a:rPr lang="en-US" altLang="zh-CN" sz="1600" dirty="0"/>
              <a:t>0</a:t>
            </a:r>
            <a:r>
              <a:rPr lang="zh-CN" altLang="en-US" sz="1600" dirty="0"/>
              <a:t>、</a:t>
            </a:r>
            <a:r>
              <a:rPr lang="en-US" altLang="zh-CN" sz="1600" dirty="0"/>
              <a:t>1</a:t>
            </a:r>
            <a:r>
              <a:rPr lang="zh-CN" altLang="en-US" sz="1600" dirty="0"/>
              <a:t>组合来标识特殊意思，如</a:t>
            </a:r>
            <a:r>
              <a:rPr lang="en-US" altLang="zh-CN" sz="1600" dirty="0"/>
              <a:t>00</a:t>
            </a:r>
            <a:r>
              <a:rPr lang="zh-CN" altLang="en-US" sz="1600" dirty="0"/>
              <a:t>表示此整数没有出现过，</a:t>
            </a:r>
            <a:r>
              <a:rPr lang="en-US" altLang="zh-CN" sz="1600" dirty="0"/>
              <a:t>01</a:t>
            </a:r>
            <a:r>
              <a:rPr lang="zh-CN" altLang="en-US" sz="1600" dirty="0"/>
              <a:t>表示出现一次，</a:t>
            </a:r>
            <a:r>
              <a:rPr lang="en-US" altLang="zh-CN" sz="1600" dirty="0"/>
              <a:t>11</a:t>
            </a:r>
            <a:r>
              <a:rPr lang="zh-CN" altLang="en-US" sz="1600" dirty="0"/>
              <a:t>表示出现过多次，就可以找出重复的整数了，其需要的内存空间是正常</a:t>
            </a:r>
            <a:r>
              <a:rPr lang="en-US" altLang="zh-CN" sz="1600" dirty="0" err="1"/>
              <a:t>BitMap</a:t>
            </a:r>
            <a:r>
              <a:rPr lang="zh-CN" altLang="en-US" sz="1600" dirty="0"/>
              <a:t>的</a:t>
            </a:r>
            <a:r>
              <a:rPr lang="en-US" altLang="zh-CN" sz="1600" dirty="0"/>
              <a:t>2</a:t>
            </a:r>
            <a:r>
              <a:rPr lang="zh-CN" altLang="en-US" sz="1600" dirty="0"/>
              <a:t>倍，为：</a:t>
            </a:r>
            <a:r>
              <a:rPr lang="en-US" altLang="zh-CN" sz="1600" dirty="0"/>
              <a:t>3</a:t>
            </a:r>
            <a:r>
              <a:rPr lang="zh-CN" altLang="en-US" sz="1600" dirty="0"/>
              <a:t>亿*</a:t>
            </a:r>
            <a:r>
              <a:rPr lang="en-US" altLang="zh-CN" sz="1600" dirty="0"/>
              <a:t>2/8/1024/1024=71.5MB</a:t>
            </a:r>
            <a:r>
              <a:rPr lang="zh-CN" altLang="en-US" sz="1600" dirty="0"/>
              <a:t>。</a:t>
            </a:r>
            <a:endParaRPr lang="zh-CN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962663" y="2887349"/>
            <a:ext cx="747823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/>
              <a:t>(2)</a:t>
            </a:r>
            <a:r>
              <a:rPr lang="zh-CN" altLang="en-US" sz="1600" dirty="0"/>
              <a:t>对没有重复元素的整数进行排序。</a:t>
            </a:r>
            <a:endParaRPr lang="zh-CN" altLang="en-US" sz="1600" dirty="0"/>
          </a:p>
          <a:p>
            <a:r>
              <a:rPr lang="zh-CN" altLang="en-US" sz="1600" dirty="0"/>
              <a:t>   对于非重复的整数排序</a:t>
            </a:r>
            <a:r>
              <a:rPr lang="en-US" altLang="zh-CN" sz="1600" dirty="0" err="1"/>
              <a:t>BitMap</a:t>
            </a:r>
            <a:r>
              <a:rPr lang="zh-CN" altLang="en-US" sz="1600" dirty="0"/>
              <a:t>有着天然的优势，它只需要将给出的无重复整数扫描完毕，组装成为</a:t>
            </a:r>
            <a:r>
              <a:rPr lang="en-US" altLang="zh-CN" sz="1600" dirty="0" err="1"/>
              <a:t>BitMap</a:t>
            </a:r>
            <a:r>
              <a:rPr lang="zh-CN" altLang="en-US" sz="1600" dirty="0"/>
              <a:t>之后，那么直接遍历一遍</a:t>
            </a:r>
            <a:r>
              <a:rPr lang="en-US" altLang="zh-CN" sz="1600" dirty="0"/>
              <a:t>Bit</a:t>
            </a:r>
            <a:r>
              <a:rPr lang="zh-CN" altLang="en-US" sz="1600" dirty="0"/>
              <a:t>区域就可以达到排序效果了。</a:t>
            </a:r>
            <a:endParaRPr lang="zh-CN" altLang="en-US" sz="1600" dirty="0"/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7"/>
          <p:cNvSpPr>
            <a:spLocks noChangeArrowheads="1"/>
          </p:cNvSpPr>
          <p:nvPr/>
        </p:nvSpPr>
        <p:spPr bwMode="auto">
          <a:xfrm>
            <a:off x="2535704" y="1792081"/>
            <a:ext cx="67197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900" b="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标题</a:t>
            </a:r>
            <a:endParaRPr lang="en-US" altLang="zh-CN" sz="1900" b="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  <a:sym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900" b="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内</a:t>
            </a:r>
            <a:endParaRPr lang="zh-CN" altLang="en-US" sz="1900" b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961806" y="720175"/>
            <a:ext cx="2098026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 smtClean="0"/>
              <a:t>BitMap算法评价：</a:t>
            </a:r>
            <a:endParaRPr lang="zh-CN" altLang="en-US" sz="1600" dirty="0" smtClean="0"/>
          </a:p>
        </p:txBody>
      </p:sp>
      <p:sp>
        <p:nvSpPr>
          <p:cNvPr id="39" name="文本框 13"/>
          <p:cNvSpPr txBox="1"/>
          <p:nvPr/>
        </p:nvSpPr>
        <p:spPr>
          <a:xfrm>
            <a:off x="982194" y="1131590"/>
            <a:ext cx="7406229" cy="1049655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r>
              <a:rPr sz="1600"/>
              <a:t>优点：</a:t>
            </a:r>
            <a:endParaRPr sz="1600"/>
          </a:p>
          <a:p>
            <a:r>
              <a:rPr sz="1600"/>
              <a:t>    1. 运算效率高，不进行比较和移位；</a:t>
            </a:r>
            <a:endParaRPr sz="1600"/>
          </a:p>
          <a:p>
            <a:r>
              <a:rPr sz="1600"/>
              <a:t>    2. 占用内存少，比如最大的数MAX=10000000；只需占用内存为MAX/8=1250000Byte=1.25M。</a:t>
            </a:r>
            <a:endParaRPr sz="1600"/>
          </a:p>
        </p:txBody>
      </p:sp>
      <p:sp>
        <p:nvSpPr>
          <p:cNvPr id="2" name="TextBox 1"/>
          <p:cNvSpPr txBox="1"/>
          <p:nvPr/>
        </p:nvSpPr>
        <p:spPr>
          <a:xfrm>
            <a:off x="962663" y="2887349"/>
            <a:ext cx="7478238" cy="123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600" dirty="0"/>
              <a:t>缺点：</a:t>
            </a:r>
            <a:endParaRPr sz="1600" dirty="0"/>
          </a:p>
          <a:p>
            <a:r>
              <a:rPr sz="1600" dirty="0"/>
              <a:t>    1. 所有的数据不能重复，即不可对重复的数据进行排序。（少量重复数据查找还是可以的，用2-bitmap）。</a:t>
            </a:r>
            <a:endParaRPr sz="1600" dirty="0"/>
          </a:p>
          <a:p>
            <a:r>
              <a:rPr sz="1600" dirty="0"/>
              <a:t>    2. 当数据类似（1，1000，10万）只有3个数据的时候，用bitmap时间复杂度和空间复杂度相当大，只有当数据比较密集时才有优势。</a:t>
            </a:r>
            <a:endParaRPr sz="1600" dirty="0"/>
          </a:p>
        </p:txBody>
      </p:sp>
    </p:spTree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706852" y="1347614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033496" y="2002394"/>
            <a:ext cx="16521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0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0" cap="none" spc="0" normalizeH="0" baseline="0" noProof="0" dirty="0" smtClean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ea"/>
                <a:ea typeface="+mj-ea"/>
              </a:rPr>
              <a:t>目 录</a:t>
            </a:r>
            <a:endParaRPr kumimoji="0" lang="zh-CN" altLang="en-US" sz="5000" b="1" i="0" u="none" strike="noStrike" kern="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731949" y="1480847"/>
            <a:ext cx="1602228" cy="1359398"/>
            <a:chOff x="5553262" y="2638733"/>
            <a:chExt cx="2397222" cy="2093640"/>
          </a:xfrm>
        </p:grpSpPr>
        <p:grpSp>
          <p:nvGrpSpPr>
            <p:cNvPr id="85" name="组合 84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8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88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259489" y="3110169"/>
              <a:ext cx="1273333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3278088" y="1492091"/>
            <a:ext cx="1602228" cy="1359398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6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3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157729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07954" y="2171789"/>
            <a:ext cx="1602228" cy="1359398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1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5" y="4183862"/>
              <a:ext cx="1220570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958451" y="2164982"/>
            <a:ext cx="1602228" cy="1359398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8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185202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639327" y="2967181"/>
            <a:ext cx="10278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54434" y="292101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概述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1998" y="1694945"/>
            <a:ext cx="12875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/>
              <a:t>Bit-Map</a:t>
            </a:r>
            <a:r>
              <a:rPr lang="zh-CN" altLang="en-US" sz="1600" b="1" dirty="0"/>
              <a:t>算法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7272626" y="1663840"/>
            <a:ext cx="18389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/>
              <a:t>其他应用场景扩展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208295" y="295326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实现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3" accel="52000" fill="hold" nodeType="after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8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9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2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3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6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7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2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30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31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5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3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9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12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10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/>
          <p:cNvGrpSpPr/>
          <p:nvPr/>
        </p:nvGrpSpPr>
        <p:grpSpPr>
          <a:xfrm>
            <a:off x="908198" y="273128"/>
            <a:ext cx="1226559" cy="12265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65" name="文本框 37"/>
          <p:cNvSpPr>
            <a:spLocks noChangeArrowheads="1"/>
          </p:cNvSpPr>
          <p:nvPr/>
        </p:nvSpPr>
        <p:spPr bwMode="auto">
          <a:xfrm>
            <a:off x="2535704" y="1792081"/>
            <a:ext cx="67197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900" b="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标题</a:t>
            </a:r>
            <a:endParaRPr lang="en-US" altLang="zh-CN" sz="1900" b="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  <a:sym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900" b="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sym typeface="微软雅黑" panose="020B0503020204020204" pitchFamily="34" charset="-122"/>
              </a:rPr>
              <a:t>内</a:t>
            </a:r>
            <a:endParaRPr lang="zh-CN" altLang="en-US" sz="1900" b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961806" y="720175"/>
            <a:ext cx="1053334" cy="32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chemeClr val="accent1"/>
                </a:solidFill>
                <a:latin typeface="+mj-ea"/>
                <a:ea typeface="+mj-ea"/>
              </a:rPr>
              <a:t>概述</a:t>
            </a:r>
            <a:endParaRPr lang="zh-CN" altLang="en-US" sz="1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2" name="文本框 13"/>
          <p:cNvSpPr txBox="1"/>
          <p:nvPr/>
        </p:nvSpPr>
        <p:spPr>
          <a:xfrm>
            <a:off x="2411760" y="1563638"/>
            <a:ext cx="5328592" cy="1063661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所谓</a:t>
            </a:r>
            <a:r>
              <a:rPr lang="en-US" altLang="zh-CN" dirty="0">
                <a:latin typeface="宋体" panose="02010600030101010101" pitchFamily="2" charset="-122"/>
              </a:rPr>
              <a:t>bitmap</a:t>
            </a:r>
            <a:r>
              <a:rPr lang="zh-CN" altLang="en-US" dirty="0">
                <a:latin typeface="宋体" panose="02010600030101010101" pitchFamily="2" charset="-122"/>
              </a:rPr>
              <a:t>就是用一个</a:t>
            </a:r>
            <a:r>
              <a:rPr lang="en-US" altLang="zh-CN" dirty="0">
                <a:latin typeface="宋体" panose="02010600030101010101" pitchFamily="2" charset="-122"/>
              </a:rPr>
              <a:t>bit</a:t>
            </a:r>
            <a:r>
              <a:rPr lang="zh-CN" altLang="en-US" dirty="0">
                <a:latin typeface="宋体" panose="02010600030101010101" pitchFamily="2" charset="-122"/>
              </a:rPr>
              <a:t>位来标记某个元素对应的</a:t>
            </a:r>
            <a:r>
              <a:rPr lang="en-US" altLang="zh-CN" dirty="0">
                <a:latin typeface="宋体" panose="02010600030101010101" pitchFamily="2" charset="-122"/>
              </a:rPr>
              <a:t>value</a:t>
            </a:r>
            <a:r>
              <a:rPr lang="zh-CN" altLang="en-US" dirty="0">
                <a:latin typeface="宋体" panose="02010600030101010101" pitchFamily="2" charset="-122"/>
              </a:rPr>
              <a:t>，而</a:t>
            </a:r>
            <a:r>
              <a:rPr lang="en-US" altLang="zh-CN" dirty="0">
                <a:latin typeface="宋体" panose="02010600030101010101" pitchFamily="2" charset="-122"/>
              </a:rPr>
              <a:t>key</a:t>
            </a:r>
            <a:r>
              <a:rPr lang="zh-CN" altLang="en-US" dirty="0">
                <a:latin typeface="宋体" panose="02010600030101010101" pitchFamily="2" charset="-122"/>
              </a:rPr>
              <a:t>即是这个元素。由于采用</a:t>
            </a:r>
            <a:r>
              <a:rPr lang="en-US" altLang="zh-CN" dirty="0">
                <a:latin typeface="宋体" panose="02010600030101010101" pitchFamily="2" charset="-122"/>
              </a:rPr>
              <a:t>bit</a:t>
            </a:r>
            <a:r>
              <a:rPr lang="zh-CN" altLang="en-US" dirty="0">
                <a:latin typeface="宋体" panose="02010600030101010101" pitchFamily="2" charset="-122"/>
              </a:rPr>
              <a:t>为单位来存储数据，因此在可以大大的节省</a:t>
            </a:r>
            <a:r>
              <a:rPr lang="zh-CN" altLang="en-US" dirty="0" smtClean="0">
                <a:latin typeface="宋体" panose="02010600030101010101" pitchFamily="2" charset="-122"/>
              </a:rPr>
              <a:t>存储空间。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5000">
    <p:pull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7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/>
          <p:bldP spid="71" grpId="0"/>
          <p:bldP spid="7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7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5" grpId="0"/>
          <p:bldP spid="71" grpId="0"/>
          <p:bldP spid="7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08198" y="273128"/>
            <a:ext cx="1226559" cy="12265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17421" y="747907"/>
            <a:ext cx="10081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BitMap</a:t>
            </a:r>
            <a:r>
              <a:rPr lang="zh-CN" altLang="en-US" sz="11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算法</a:t>
            </a:r>
            <a:endParaRPr lang="zh-CN" altLang="en-US" sz="11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995686"/>
            <a:ext cx="590465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场景：给一台普通</a:t>
            </a:r>
            <a:r>
              <a:rPr lang="en-US" altLang="zh-CN" sz="1600" dirty="0"/>
              <a:t>PC</a:t>
            </a:r>
            <a:r>
              <a:rPr lang="zh-CN" altLang="en-US" sz="1600" dirty="0"/>
              <a:t>，</a:t>
            </a:r>
            <a:r>
              <a:rPr lang="en-US" altLang="zh-CN" sz="1600" dirty="0"/>
              <a:t>2G</a:t>
            </a:r>
            <a:r>
              <a:rPr lang="zh-CN" altLang="en-US" sz="1600" dirty="0"/>
              <a:t>内存，要求处理一个包含</a:t>
            </a:r>
            <a:r>
              <a:rPr lang="en-US" altLang="zh-CN" sz="1600" dirty="0"/>
              <a:t>40</a:t>
            </a:r>
            <a:r>
              <a:rPr lang="zh-CN" altLang="en-US" sz="1600" dirty="0"/>
              <a:t>亿个不重复并且没有排过序的无符号的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整数，给出一个整数，问如果快速地判断这个整数是否在文件</a:t>
            </a:r>
            <a:r>
              <a:rPr lang="en-US" altLang="zh-CN" sz="1600" dirty="0"/>
              <a:t>40</a:t>
            </a:r>
            <a:r>
              <a:rPr lang="zh-CN" altLang="en-US" sz="1600" dirty="0"/>
              <a:t>亿个数据当中？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5000">
    <p:pull dir="r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52000" fill="hold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9632" y="843558"/>
            <a:ext cx="21602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问题</a:t>
            </a:r>
            <a:r>
              <a:rPr lang="zh-CN" altLang="en-US" sz="1600" dirty="0" smtClean="0"/>
              <a:t>思考：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1419622"/>
            <a:ext cx="6624736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/>
              <a:t>40</a:t>
            </a:r>
            <a:r>
              <a:rPr lang="zh-CN" altLang="en-US" sz="1600" dirty="0"/>
              <a:t>亿个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占（</a:t>
            </a:r>
            <a:r>
              <a:rPr lang="en-US" altLang="zh-CN" sz="1600" dirty="0"/>
              <a:t>40</a:t>
            </a:r>
            <a:r>
              <a:rPr lang="zh-CN" altLang="en-US" sz="1600" dirty="0"/>
              <a:t>亿*</a:t>
            </a:r>
            <a:r>
              <a:rPr lang="en-US" altLang="zh-CN" sz="1600" dirty="0"/>
              <a:t>4</a:t>
            </a:r>
            <a:r>
              <a:rPr lang="zh-CN" altLang="en-US" sz="1600" dirty="0"/>
              <a:t>）</a:t>
            </a:r>
            <a:r>
              <a:rPr lang="en-US" altLang="zh-CN" sz="1600" dirty="0"/>
              <a:t>/1024/1024/1024 </a:t>
            </a:r>
            <a:r>
              <a:rPr lang="zh-CN" altLang="en-US" sz="1600" dirty="0"/>
              <a:t>大概为</a:t>
            </a:r>
            <a:r>
              <a:rPr lang="en-US" altLang="zh-CN" sz="1600" dirty="0"/>
              <a:t>14.9G</a:t>
            </a:r>
            <a:r>
              <a:rPr lang="zh-CN" altLang="en-US" sz="1600" dirty="0"/>
              <a:t>左右，很明显内存只有</a:t>
            </a:r>
            <a:r>
              <a:rPr lang="en-US" altLang="zh-CN" sz="1600" dirty="0"/>
              <a:t>2G</a:t>
            </a:r>
            <a:r>
              <a:rPr lang="zh-CN" altLang="en-US" sz="1600" dirty="0"/>
              <a:t>，放不下，因此不可能将这</a:t>
            </a:r>
            <a:r>
              <a:rPr lang="en-US" altLang="zh-CN" sz="1600" dirty="0"/>
              <a:t>40</a:t>
            </a:r>
            <a:r>
              <a:rPr lang="zh-CN" altLang="en-US" sz="1600" dirty="0"/>
              <a:t>亿数据放到内存中计算。要快速的解决这个问题最好的方案就是将数据搁内存了，所以现在的问题就在如何在</a:t>
            </a:r>
            <a:r>
              <a:rPr lang="en-US" altLang="zh-CN" sz="1600" dirty="0"/>
              <a:t>2G</a:t>
            </a:r>
            <a:r>
              <a:rPr lang="zh-CN" altLang="en-US" sz="1600" dirty="0"/>
              <a:t>内存空间以内存储着</a:t>
            </a:r>
            <a:r>
              <a:rPr lang="en-US" altLang="zh-CN" sz="1600" dirty="0"/>
              <a:t>40</a:t>
            </a:r>
            <a:r>
              <a:rPr lang="zh-CN" altLang="en-US" sz="1600" dirty="0"/>
              <a:t>亿整数。一个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整数在</a:t>
            </a:r>
            <a:r>
              <a:rPr lang="en-US" altLang="zh-CN" sz="1600" dirty="0"/>
              <a:t>java</a:t>
            </a:r>
            <a:r>
              <a:rPr lang="zh-CN" altLang="en-US" sz="1600" dirty="0"/>
              <a:t>中是占</a:t>
            </a:r>
            <a:r>
              <a:rPr lang="en-US" altLang="zh-CN" sz="1600" dirty="0"/>
              <a:t>4</a:t>
            </a:r>
            <a:r>
              <a:rPr lang="zh-CN" altLang="en-US" sz="1600" dirty="0"/>
              <a:t>个字节的即要</a:t>
            </a:r>
            <a:r>
              <a:rPr lang="en-US" altLang="zh-CN" sz="1600" dirty="0"/>
              <a:t>32bit</a:t>
            </a:r>
            <a:r>
              <a:rPr lang="zh-CN" altLang="en-US" sz="1600" dirty="0"/>
              <a:t>位，如果能够用一个</a:t>
            </a:r>
            <a:r>
              <a:rPr lang="en-US" altLang="zh-CN" sz="1600" dirty="0"/>
              <a:t>bit</a:t>
            </a:r>
            <a:r>
              <a:rPr lang="zh-CN" altLang="en-US" sz="1600" dirty="0"/>
              <a:t>位来标识一个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整数那么存储空间将大大减少，算一下</a:t>
            </a:r>
            <a:r>
              <a:rPr lang="en-US" altLang="zh-CN" sz="1600" dirty="0"/>
              <a:t>40</a:t>
            </a:r>
            <a:r>
              <a:rPr lang="zh-CN" altLang="en-US" sz="1600" dirty="0"/>
              <a:t>亿个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需要的内存空间为</a:t>
            </a:r>
            <a:r>
              <a:rPr lang="en-US" altLang="zh-CN" sz="1600" dirty="0"/>
              <a:t>40</a:t>
            </a:r>
            <a:r>
              <a:rPr lang="zh-CN" altLang="en-US" sz="1600" dirty="0"/>
              <a:t>亿</a:t>
            </a:r>
            <a:r>
              <a:rPr lang="en-US" altLang="zh-CN" sz="1600" dirty="0"/>
              <a:t>/8/1024/1024</a:t>
            </a:r>
            <a:r>
              <a:rPr lang="zh-CN" altLang="en-US" sz="1600" dirty="0"/>
              <a:t>大概为</a:t>
            </a:r>
            <a:r>
              <a:rPr lang="en-US" altLang="zh-CN" sz="1600" dirty="0"/>
              <a:t>476.83 </a:t>
            </a:r>
            <a:r>
              <a:rPr lang="en-US" altLang="zh-CN" sz="1600" dirty="0" smtClean="0"/>
              <a:t>Mb</a:t>
            </a:r>
            <a:r>
              <a:rPr lang="zh-CN" altLang="en-US" sz="1600" dirty="0"/>
              <a:t>，这样的话我们完全可以将这</a:t>
            </a:r>
            <a:r>
              <a:rPr lang="en-US" altLang="zh-CN" sz="1600" dirty="0"/>
              <a:t>40</a:t>
            </a:r>
            <a:r>
              <a:rPr lang="zh-CN" altLang="en-US" sz="1600" dirty="0"/>
              <a:t>亿个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数放到内存中进行处理。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:blinds dir="vert"/>
      </p:transition>
    </mc:Choice>
    <mc:Fallback>
      <p:transition spd="slow" advClick="0" advTm="5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259632" y="843558"/>
            <a:ext cx="21602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具体思路：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547664" y="1419622"/>
            <a:ext cx="61206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个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占</a:t>
            </a:r>
            <a:r>
              <a:rPr lang="en-US" altLang="zh-CN" sz="1600" dirty="0"/>
              <a:t>4</a:t>
            </a:r>
            <a:r>
              <a:rPr lang="zh-CN" altLang="en-US" sz="1600" dirty="0"/>
              <a:t>字节即</a:t>
            </a:r>
            <a:r>
              <a:rPr lang="en-US" altLang="zh-CN" sz="1600" dirty="0"/>
              <a:t>4*8=32</a:t>
            </a:r>
            <a:r>
              <a:rPr lang="zh-CN" altLang="en-US" sz="1600" dirty="0"/>
              <a:t>位，那么我们只需要申请一个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数组长度为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[1+N/32]</a:t>
            </a:r>
            <a:r>
              <a:rPr lang="zh-CN" altLang="en-US" sz="1600" dirty="0"/>
              <a:t>即可存储完这些数据，其中</a:t>
            </a:r>
            <a:r>
              <a:rPr lang="en-US" altLang="zh-CN" sz="1600" dirty="0"/>
              <a:t>N</a:t>
            </a:r>
            <a:r>
              <a:rPr lang="zh-CN" altLang="en-US" sz="1600" dirty="0"/>
              <a:t>代表要进行查找的</a:t>
            </a:r>
            <a:r>
              <a:rPr lang="zh-CN" altLang="en-US" sz="1600" dirty="0" smtClean="0"/>
              <a:t>总数。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9672" y="2787774"/>
            <a:ext cx="511256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err="1"/>
              <a:t>BitMap</a:t>
            </a:r>
            <a:r>
              <a:rPr lang="zh-CN" altLang="en-US" sz="1600" dirty="0"/>
              <a:t>表</a:t>
            </a:r>
            <a:r>
              <a:rPr lang="en-US" altLang="zh-CN" sz="1600" dirty="0"/>
              <a:t>:</a:t>
            </a:r>
            <a:br>
              <a:rPr lang="en-US" altLang="zh-CN" sz="1600" dirty="0"/>
            </a:br>
            <a:endParaRPr lang="en-US" altLang="zh-CN" sz="1600" dirty="0"/>
          </a:p>
          <a:p>
            <a:r>
              <a:rPr lang="en-US" altLang="zh-CN" sz="1600" dirty="0" err="1"/>
              <a:t>tmp</a:t>
            </a:r>
            <a:r>
              <a:rPr lang="en-US" altLang="zh-CN" sz="1600" dirty="0"/>
              <a:t>[0]:</a:t>
            </a:r>
            <a:r>
              <a:rPr lang="zh-CN" altLang="en-US" sz="1600" dirty="0"/>
              <a:t>可表示</a:t>
            </a:r>
            <a:r>
              <a:rPr lang="en-US" altLang="zh-CN" sz="1600" dirty="0"/>
              <a:t>0~31</a:t>
            </a:r>
            <a:endParaRPr lang="en-US" altLang="zh-CN" sz="1600" dirty="0"/>
          </a:p>
          <a:p>
            <a:r>
              <a:rPr lang="en-US" altLang="zh-CN" sz="1600" dirty="0" err="1"/>
              <a:t>tmp</a:t>
            </a:r>
            <a:r>
              <a:rPr lang="en-US" altLang="zh-CN" sz="1600" dirty="0"/>
              <a:t>[1]:</a:t>
            </a:r>
            <a:r>
              <a:rPr lang="zh-CN" altLang="en-US" sz="1600" dirty="0"/>
              <a:t>可表示</a:t>
            </a:r>
            <a:r>
              <a:rPr lang="en-US" altLang="zh-CN" sz="1600" dirty="0"/>
              <a:t>32~63</a:t>
            </a:r>
            <a:endParaRPr lang="en-US" altLang="zh-CN" sz="1600" dirty="0"/>
          </a:p>
          <a:p>
            <a:r>
              <a:rPr lang="en-US" altLang="zh-CN" sz="1600" dirty="0" err="1"/>
              <a:t>tmp</a:t>
            </a:r>
            <a:r>
              <a:rPr lang="en-US" altLang="zh-CN" sz="1600" dirty="0"/>
              <a:t>[2]</a:t>
            </a:r>
            <a:r>
              <a:rPr lang="zh-CN" altLang="en-US" sz="1600" dirty="0"/>
              <a:t>可表示</a:t>
            </a:r>
            <a:r>
              <a:rPr lang="en-US" altLang="zh-CN" sz="1600" dirty="0"/>
              <a:t>64~95</a:t>
            </a:r>
            <a:endParaRPr lang="en-US" altLang="zh-CN" sz="1600" dirty="0"/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2766" y="555526"/>
            <a:ext cx="36004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十进制数如何转换为对应的</a:t>
            </a:r>
            <a:r>
              <a:rPr lang="en-US" altLang="zh-CN" sz="1600" dirty="0"/>
              <a:t>bit</a:t>
            </a:r>
            <a:r>
              <a:rPr lang="zh-CN" altLang="en-US" sz="1600" dirty="0"/>
              <a:t>位：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9632" y="1048688"/>
            <a:ext cx="604867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假设这</a:t>
            </a:r>
            <a:r>
              <a:rPr lang="en-US" altLang="zh-CN" sz="1600" dirty="0"/>
              <a:t>40</a:t>
            </a:r>
            <a:r>
              <a:rPr lang="zh-CN" altLang="en-US" sz="1600" dirty="0"/>
              <a:t>亿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数据为：</a:t>
            </a:r>
            <a:r>
              <a:rPr lang="en-US" altLang="zh-CN" sz="1600" dirty="0"/>
              <a:t>6,3,8,32,36,......</a:t>
            </a:r>
            <a:r>
              <a:rPr lang="zh-CN" altLang="en-US" sz="1600" dirty="0"/>
              <a:t>，那么具体的</a:t>
            </a:r>
            <a:r>
              <a:rPr lang="en-US" altLang="zh-CN" sz="1600" dirty="0" err="1"/>
              <a:t>BitMap</a:t>
            </a:r>
            <a:r>
              <a:rPr lang="zh-CN" altLang="en-US" sz="1600" dirty="0" smtClean="0"/>
              <a:t>表示如下：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60" y="1635646"/>
            <a:ext cx="6642100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3648" y="822652"/>
            <a:ext cx="37444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如何判断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数字在</a:t>
            </a:r>
            <a:r>
              <a:rPr lang="en-US" altLang="zh-CN" sz="1600" dirty="0" err="1"/>
              <a:t>tmp</a:t>
            </a:r>
            <a:r>
              <a:rPr lang="zh-CN" altLang="en-US" sz="1600" dirty="0"/>
              <a:t>数组的哪个</a:t>
            </a:r>
            <a:r>
              <a:rPr lang="zh-CN" altLang="en-US" sz="1600" dirty="0" smtClean="0"/>
              <a:t>下标？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03648" y="1635646"/>
            <a:ext cx="633670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/>
              <a:t>例如：整数</a:t>
            </a:r>
            <a:r>
              <a:rPr lang="en-US" altLang="zh-CN" sz="1600" dirty="0"/>
              <a:t>8</a:t>
            </a:r>
            <a:r>
              <a:rPr lang="zh-CN" altLang="en-US" sz="1600" dirty="0"/>
              <a:t>除以</a:t>
            </a:r>
            <a:r>
              <a:rPr lang="en-US" altLang="zh-CN" sz="1600" dirty="0"/>
              <a:t>32</a:t>
            </a:r>
            <a:r>
              <a:rPr lang="zh-CN" altLang="en-US" sz="1600" dirty="0"/>
              <a:t>取整等于</a:t>
            </a:r>
            <a:r>
              <a:rPr lang="en-US" altLang="zh-CN" sz="1600" dirty="0"/>
              <a:t>0</a:t>
            </a:r>
            <a:r>
              <a:rPr lang="zh-CN" altLang="en-US" sz="1600" dirty="0"/>
              <a:t>，那么</a:t>
            </a:r>
            <a:r>
              <a:rPr lang="en-US" altLang="zh-CN" sz="1600" dirty="0"/>
              <a:t>8</a:t>
            </a:r>
            <a:r>
              <a:rPr lang="zh-CN" altLang="en-US" sz="1600" dirty="0"/>
              <a:t>就在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[0]</a:t>
            </a:r>
            <a:r>
              <a:rPr lang="zh-CN" altLang="en-US" sz="1600" dirty="0"/>
              <a:t>上。另外，我们如何知道了</a:t>
            </a:r>
            <a:r>
              <a:rPr lang="en-US" altLang="zh-CN" sz="1600" dirty="0"/>
              <a:t>8</a:t>
            </a:r>
            <a:r>
              <a:rPr lang="zh-CN" altLang="en-US" sz="1600" dirty="0"/>
              <a:t>在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[0]</a:t>
            </a:r>
            <a:r>
              <a:rPr lang="zh-CN" altLang="en-US" sz="1600" dirty="0"/>
              <a:t>中的</a:t>
            </a:r>
            <a:r>
              <a:rPr lang="en-US" altLang="zh-CN" sz="1600" dirty="0"/>
              <a:t>32</a:t>
            </a:r>
            <a:r>
              <a:rPr lang="zh-CN" altLang="en-US" sz="1600" dirty="0"/>
              <a:t>个位中的哪个位，这种情况直接</a:t>
            </a:r>
            <a:r>
              <a:rPr lang="en-US" altLang="zh-CN" sz="1600" dirty="0"/>
              <a:t>mod</a:t>
            </a:r>
            <a:r>
              <a:rPr lang="zh-CN" altLang="en-US" sz="1600" dirty="0"/>
              <a:t>上</a:t>
            </a:r>
            <a:r>
              <a:rPr lang="en-US" altLang="zh-CN" sz="1600" dirty="0"/>
              <a:t>32</a:t>
            </a:r>
            <a:r>
              <a:rPr lang="zh-CN" altLang="en-US" sz="1600" dirty="0"/>
              <a:t>就</a:t>
            </a:r>
            <a:r>
              <a:rPr lang="en-US" altLang="zh-CN" sz="1600" dirty="0"/>
              <a:t>ok</a:t>
            </a:r>
            <a:r>
              <a:rPr lang="zh-CN" altLang="en-US" sz="1600" dirty="0"/>
              <a:t>，又如整数</a:t>
            </a:r>
            <a:r>
              <a:rPr lang="en-US" altLang="zh-CN" sz="1600" dirty="0"/>
              <a:t>8</a:t>
            </a:r>
            <a:r>
              <a:rPr lang="zh-CN" altLang="en-US" sz="1600" dirty="0"/>
              <a:t>，在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[0]</a:t>
            </a:r>
            <a:r>
              <a:rPr lang="zh-CN" altLang="en-US" sz="1600" dirty="0"/>
              <a:t>中的第</a:t>
            </a:r>
            <a:r>
              <a:rPr lang="en-US" altLang="zh-CN" sz="1600" dirty="0"/>
              <a:t>8 mod</a:t>
            </a:r>
            <a:r>
              <a:rPr lang="zh-CN" altLang="en-US" sz="1600" dirty="0"/>
              <a:t>上</a:t>
            </a:r>
            <a:r>
              <a:rPr lang="en-US" altLang="zh-CN" sz="1600" dirty="0"/>
              <a:t>32</a:t>
            </a:r>
            <a:r>
              <a:rPr lang="zh-CN" altLang="en-US" sz="1600" dirty="0"/>
              <a:t>等于</a:t>
            </a:r>
            <a:r>
              <a:rPr lang="en-US" altLang="zh-CN" sz="1600" dirty="0"/>
              <a:t>8</a:t>
            </a:r>
            <a:r>
              <a:rPr lang="zh-CN" altLang="en-US" sz="1600" dirty="0"/>
              <a:t>，那么整数</a:t>
            </a:r>
            <a:r>
              <a:rPr lang="en-US" altLang="zh-CN" sz="1600" dirty="0"/>
              <a:t>8</a:t>
            </a:r>
            <a:r>
              <a:rPr lang="zh-CN" altLang="en-US" sz="1600" dirty="0"/>
              <a:t>就在</a:t>
            </a:r>
            <a:r>
              <a:rPr lang="en-US" altLang="zh-CN" sz="1600" dirty="0" err="1"/>
              <a:t>tmp</a:t>
            </a:r>
            <a:r>
              <a:rPr lang="en-US" altLang="zh-CN" sz="1600" dirty="0"/>
              <a:t>[0]</a:t>
            </a:r>
            <a:r>
              <a:rPr lang="zh-CN" altLang="en-US" sz="1600" dirty="0"/>
              <a:t>中的第八个</a:t>
            </a:r>
            <a:r>
              <a:rPr lang="en-US" altLang="zh-CN" sz="1600" dirty="0"/>
              <a:t>bit</a:t>
            </a:r>
            <a:r>
              <a:rPr lang="zh-CN" altLang="en-US" sz="1600" dirty="0"/>
              <a:t>位（从右边数起）。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771550"/>
            <a:ext cx="561662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核心代码：</a:t>
            </a:r>
            <a:r>
              <a:rPr lang="en-US" altLang="zh-CN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语言版</a:t>
            </a:r>
            <a:endParaRPr lang="zh-CN" altLang="en-US" sz="1600" b="1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39502"/>
            <a:ext cx="3079750" cy="45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Click="0" advTm="5000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160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19B49B"/>
      </a:accent1>
      <a:accent2>
        <a:srgbClr val="19B49B"/>
      </a:accent2>
      <a:accent3>
        <a:srgbClr val="19B49B"/>
      </a:accent3>
      <a:accent4>
        <a:srgbClr val="19B49B"/>
      </a:accent4>
      <a:accent5>
        <a:srgbClr val="808080"/>
      </a:accent5>
      <a:accent6>
        <a:srgbClr val="80808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WPS 演示</Application>
  <PresentationFormat>全屏显示(16:9)</PresentationFormat>
  <Paragraphs>85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kingpub</dc:creator>
  <cp:keywords>plus206</cp:keywords>
  <cp:category>plus206</cp:category>
  <cp:lastModifiedBy>think</cp:lastModifiedBy>
  <cp:revision>999</cp:revision>
  <dcterms:created xsi:type="dcterms:W3CDTF">2015-04-24T01:01:00Z</dcterms:created>
  <dcterms:modified xsi:type="dcterms:W3CDTF">2017-09-13T10:15:30Z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