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82" r:id="rId3"/>
    <p:sldId id="275" r:id="rId4"/>
    <p:sldId id="274" r:id="rId5"/>
    <p:sldId id="283" r:id="rId6"/>
    <p:sldId id="281" r:id="rId7"/>
    <p:sldId id="276" r:id="rId8"/>
    <p:sldId id="277" r:id="rId9"/>
    <p:sldId id="284" r:id="rId10"/>
    <p:sldId id="261" r:id="rId11"/>
    <p:sldId id="278" r:id="rId12"/>
    <p:sldId id="285" r:id="rId13"/>
    <p:sldId id="286" r:id="rId14"/>
    <p:sldId id="287" r:id="rId15"/>
    <p:sldId id="288" r:id="rId16"/>
    <p:sldId id="291"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8B395B7-5D3E-4223-B8C5-54FBE5902A6E}">
          <p14:sldIdLst>
            <p14:sldId id="256"/>
            <p14:sldId id="282"/>
            <p14:sldId id="275"/>
            <p14:sldId id="274"/>
            <p14:sldId id="283"/>
            <p14:sldId id="281"/>
            <p14:sldId id="276"/>
            <p14:sldId id="277"/>
            <p14:sldId id="284"/>
            <p14:sldId id="261"/>
            <p14:sldId id="278"/>
            <p14:sldId id="285"/>
            <p14:sldId id="286"/>
            <p14:sldId id="287"/>
            <p14:sldId id="288"/>
            <p14:sldId id="291"/>
          </p14:sldIdLst>
        </p14:section>
        <p14:section name="Abschnitt 1" id="{1C7D8DC9-57ED-4193-A3AF-82B2A91DF4A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9118" autoAdjust="0"/>
  </p:normalViewPr>
  <p:slideViewPr>
    <p:cSldViewPr snapToGrid="0">
      <p:cViewPr varScale="1">
        <p:scale>
          <a:sx n="79" d="100"/>
          <a:sy n="79" d="100"/>
        </p:scale>
        <p:origin x="18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E003B2-786C-4DE1-85BD-AA79EBA6DDC7}" type="datetimeFigureOut">
              <a:rPr lang="de-CH" smtClean="0"/>
              <a:t>12.06.2019</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72A82-844A-4E08-9EB3-F7FF3B8B3A89}" type="slidenum">
              <a:rPr lang="de-CH" smtClean="0"/>
              <a:t>‹Nr.›</a:t>
            </a:fld>
            <a:endParaRPr lang="de-CH"/>
          </a:p>
        </p:txBody>
      </p:sp>
    </p:spTree>
    <p:extLst>
      <p:ext uri="{BB962C8B-B14F-4D97-AF65-F5344CB8AC3E}">
        <p14:creationId xmlns:p14="http://schemas.microsoft.com/office/powerpoint/2010/main" val="382561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ScheduledDay</a:t>
            </a:r>
            <a:r>
              <a:rPr lang="de-CH" dirty="0"/>
              <a:t> -&gt; Tag an welchem Termin gemacht wurde</a:t>
            </a:r>
          </a:p>
          <a:p>
            <a:r>
              <a:rPr lang="de-CH" dirty="0" err="1"/>
              <a:t>AppointmentDay</a:t>
            </a:r>
            <a:r>
              <a:rPr lang="de-CH" dirty="0"/>
              <a:t> -&gt; Tag des Termins</a:t>
            </a:r>
          </a:p>
          <a:p>
            <a:r>
              <a:rPr lang="de-CH" dirty="0" err="1"/>
              <a:t>Neighbourhood</a:t>
            </a:r>
            <a:r>
              <a:rPr lang="de-CH" dirty="0"/>
              <a:t> -&gt; Quartiere von Stadt Vitória</a:t>
            </a:r>
          </a:p>
        </p:txBody>
      </p:sp>
      <p:sp>
        <p:nvSpPr>
          <p:cNvPr id="4" name="Foliennummernplatzhalter 3"/>
          <p:cNvSpPr>
            <a:spLocks noGrp="1"/>
          </p:cNvSpPr>
          <p:nvPr>
            <p:ph type="sldNum" sz="quarter" idx="5"/>
          </p:nvPr>
        </p:nvSpPr>
        <p:spPr/>
        <p:txBody>
          <a:bodyPr/>
          <a:lstStyle/>
          <a:p>
            <a:fld id="{A3E72A82-844A-4E08-9EB3-F7FF3B8B3A89}" type="slidenum">
              <a:rPr lang="de-CH" smtClean="0"/>
              <a:t>8</a:t>
            </a:fld>
            <a:endParaRPr lang="de-CH"/>
          </a:p>
        </p:txBody>
      </p:sp>
    </p:spTree>
    <p:extLst>
      <p:ext uri="{BB962C8B-B14F-4D97-AF65-F5344CB8AC3E}">
        <p14:creationId xmlns:p14="http://schemas.microsoft.com/office/powerpoint/2010/main" val="3883867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Scholarship</a:t>
            </a:r>
            <a:r>
              <a:rPr lang="de-CH" dirty="0"/>
              <a:t> -&gt; </a:t>
            </a:r>
            <a:r>
              <a:rPr lang="de-CH" dirty="0" err="1"/>
              <a:t>sozialhilfeprogramm</a:t>
            </a:r>
            <a:r>
              <a:rPr lang="de-CH" dirty="0"/>
              <a:t> für arme Schüler. Schüler müssen zur Schule gehen und geimpft werden. (d.h. Kinder von reichen Eltern, Kinder die nicht zur Schule gehen und Kinder von Impfgegner werden als nicht Schüler gekennzeichnet) </a:t>
            </a:r>
          </a:p>
          <a:p>
            <a:r>
              <a:rPr lang="de-CH" dirty="0" err="1"/>
              <a:t>Handcap</a:t>
            </a:r>
            <a:r>
              <a:rPr lang="de-CH" dirty="0"/>
              <a:t> -&gt; Beschreibung Boolean ob </a:t>
            </a:r>
            <a:r>
              <a:rPr lang="de-CH" dirty="0" err="1"/>
              <a:t>Handcap</a:t>
            </a:r>
            <a:r>
              <a:rPr lang="de-CH" dirty="0"/>
              <a:t>, oder nicht</a:t>
            </a:r>
          </a:p>
          <a:p>
            <a:r>
              <a:rPr lang="de-CH" dirty="0" err="1"/>
              <a:t>No.show</a:t>
            </a:r>
            <a:r>
              <a:rPr lang="de-CH" dirty="0"/>
              <a:t> -&gt; ob nicht gekommen</a:t>
            </a:r>
          </a:p>
          <a:p>
            <a:endParaRPr lang="de-CH" dirty="0"/>
          </a:p>
        </p:txBody>
      </p:sp>
      <p:sp>
        <p:nvSpPr>
          <p:cNvPr id="4" name="Foliennummernplatzhalter 3"/>
          <p:cNvSpPr>
            <a:spLocks noGrp="1"/>
          </p:cNvSpPr>
          <p:nvPr>
            <p:ph type="sldNum" sz="quarter" idx="5"/>
          </p:nvPr>
        </p:nvSpPr>
        <p:spPr/>
        <p:txBody>
          <a:bodyPr/>
          <a:lstStyle/>
          <a:p>
            <a:fld id="{A3E72A82-844A-4E08-9EB3-F7FF3B8B3A89}" type="slidenum">
              <a:rPr lang="de-CH" smtClean="0"/>
              <a:t>11</a:t>
            </a:fld>
            <a:endParaRPr lang="de-CH"/>
          </a:p>
        </p:txBody>
      </p:sp>
    </p:spTree>
    <p:extLst>
      <p:ext uri="{BB962C8B-B14F-4D97-AF65-F5344CB8AC3E}">
        <p14:creationId xmlns:p14="http://schemas.microsoft.com/office/powerpoint/2010/main" val="111338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Bsp</a:t>
            </a:r>
            <a:r>
              <a:rPr lang="de-CH" dirty="0"/>
              <a:t> </a:t>
            </a:r>
            <a:r>
              <a:rPr lang="de-CH" dirty="0" err="1"/>
              <a:t>PatNum</a:t>
            </a:r>
            <a:r>
              <a:rPr lang="de-CH" dirty="0"/>
              <a:t>: </a:t>
            </a:r>
          </a:p>
          <a:p>
            <a:r>
              <a:rPr lang="en-US" dirty="0" err="1"/>
              <a:t>patNumeric</a:t>
            </a:r>
            <a:r>
              <a:rPr lang="en-US" dirty="0"/>
              <a:t> &lt;- </a:t>
            </a:r>
            <a:r>
              <a:rPr lang="en-US" dirty="0" err="1"/>
              <a:t>sapply</a:t>
            </a:r>
            <a:r>
              <a:rPr lang="en-US" dirty="0"/>
              <a:t>(</a:t>
            </a:r>
            <a:r>
              <a:rPr lang="en-US" dirty="0" err="1"/>
              <a:t>data$PatientId</a:t>
            </a:r>
            <a:r>
              <a:rPr lang="en-US" dirty="0"/>
              <a:t>, </a:t>
            </a:r>
            <a:r>
              <a:rPr lang="en-US" dirty="0" err="1"/>
              <a:t>is.numeric</a:t>
            </a:r>
            <a:r>
              <a:rPr lang="en-US" dirty="0"/>
              <a:t>)</a:t>
            </a:r>
          </a:p>
          <a:p>
            <a:r>
              <a:rPr lang="en-US" dirty="0"/>
              <a:t>all(</a:t>
            </a:r>
            <a:r>
              <a:rPr lang="en-US" dirty="0" err="1"/>
              <a:t>patNumeric</a:t>
            </a:r>
            <a:r>
              <a:rPr lang="en-US" dirty="0"/>
              <a:t>) </a:t>
            </a:r>
            <a:r>
              <a:rPr lang="en-US" dirty="0">
                <a:sym typeface="Wingdings" panose="05000000000000000000" pitchFamily="2" charset="2"/>
              </a:rPr>
              <a:t> </a:t>
            </a:r>
            <a:r>
              <a:rPr lang="en-US" b="1" dirty="0">
                <a:sym typeface="Wingdings" panose="05000000000000000000" pitchFamily="2" charset="2"/>
              </a:rPr>
              <a:t>TRUE</a:t>
            </a:r>
          </a:p>
          <a:p>
            <a:endParaRPr lang="de-CH" dirty="0"/>
          </a:p>
        </p:txBody>
      </p:sp>
      <p:sp>
        <p:nvSpPr>
          <p:cNvPr id="4" name="Foliennummernplatzhalter 3"/>
          <p:cNvSpPr>
            <a:spLocks noGrp="1"/>
          </p:cNvSpPr>
          <p:nvPr>
            <p:ph type="sldNum" sz="quarter" idx="5"/>
          </p:nvPr>
        </p:nvSpPr>
        <p:spPr/>
        <p:txBody>
          <a:bodyPr/>
          <a:lstStyle/>
          <a:p>
            <a:fld id="{A3E72A82-844A-4E08-9EB3-F7FF3B8B3A89}" type="slidenum">
              <a:rPr lang="de-CH" smtClean="0"/>
              <a:t>13</a:t>
            </a:fld>
            <a:endParaRPr lang="de-CH"/>
          </a:p>
        </p:txBody>
      </p:sp>
    </p:spTree>
    <p:extLst>
      <p:ext uri="{BB962C8B-B14F-4D97-AF65-F5344CB8AC3E}">
        <p14:creationId xmlns:p14="http://schemas.microsoft.com/office/powerpoint/2010/main" val="428734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Age gelöscht, weil nur einzelner Wert auf 110’000</a:t>
            </a:r>
          </a:p>
          <a:p>
            <a:r>
              <a:rPr lang="de-CH" dirty="0" err="1"/>
              <a:t>ScheduledDay</a:t>
            </a:r>
            <a:r>
              <a:rPr lang="de-CH" dirty="0"/>
              <a:t> Zeit gelöscht, damit </a:t>
            </a:r>
            <a:r>
              <a:rPr lang="de-CH" dirty="0" err="1"/>
              <a:t>AppointmentDay</a:t>
            </a:r>
            <a:r>
              <a:rPr lang="de-CH" dirty="0"/>
              <a:t> und </a:t>
            </a:r>
            <a:r>
              <a:rPr lang="de-CH" dirty="0" err="1"/>
              <a:t>ScheduledDay</a:t>
            </a:r>
            <a:r>
              <a:rPr lang="de-CH" dirty="0"/>
              <a:t> vergleichbar ist</a:t>
            </a:r>
          </a:p>
          <a:p>
            <a:r>
              <a:rPr lang="de-CH" dirty="0" err="1"/>
              <a:t>Handcap</a:t>
            </a:r>
            <a:r>
              <a:rPr lang="de-CH" dirty="0"/>
              <a:t> auf 1 gesetzt, weil es aus unserer Sicht kein grosser Unterschied macht, ob linkes Bein verhindert, oder beide</a:t>
            </a:r>
          </a:p>
          <a:p>
            <a:r>
              <a:rPr lang="de-CH" dirty="0" err="1"/>
              <a:t>ScheduledDay</a:t>
            </a:r>
            <a:r>
              <a:rPr lang="de-CH" dirty="0"/>
              <a:t> nach </a:t>
            </a:r>
            <a:r>
              <a:rPr lang="de-CH" dirty="0" err="1"/>
              <a:t>AppointmentDay</a:t>
            </a:r>
            <a:r>
              <a:rPr lang="de-CH" dirty="0"/>
              <a:t> gelöscht, weil 1. keine Relevanz auf 100’000 Werte und 2. wir denken bei Notfall und dann gibt es somit auch kein Termin und hat keine Relevanz, auf </a:t>
            </a:r>
            <a:r>
              <a:rPr lang="de-CH" dirty="0" err="1"/>
              <a:t>Scope</a:t>
            </a:r>
            <a:r>
              <a:rPr lang="de-CH" dirty="0"/>
              <a:t> ob Termin eingehalten.</a:t>
            </a:r>
          </a:p>
        </p:txBody>
      </p:sp>
      <p:sp>
        <p:nvSpPr>
          <p:cNvPr id="4" name="Foliennummernplatzhalter 3"/>
          <p:cNvSpPr>
            <a:spLocks noGrp="1"/>
          </p:cNvSpPr>
          <p:nvPr>
            <p:ph type="sldNum" sz="quarter" idx="5"/>
          </p:nvPr>
        </p:nvSpPr>
        <p:spPr/>
        <p:txBody>
          <a:bodyPr/>
          <a:lstStyle/>
          <a:p>
            <a:fld id="{A3E72A82-844A-4E08-9EB3-F7FF3B8B3A89}" type="slidenum">
              <a:rPr lang="de-CH" smtClean="0"/>
              <a:t>14</a:t>
            </a:fld>
            <a:endParaRPr lang="de-CH"/>
          </a:p>
        </p:txBody>
      </p:sp>
    </p:spTree>
    <p:extLst>
      <p:ext uri="{BB962C8B-B14F-4D97-AF65-F5344CB8AC3E}">
        <p14:creationId xmlns:p14="http://schemas.microsoft.com/office/powerpoint/2010/main" val="1680456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Zu </a:t>
            </a:r>
            <a:r>
              <a:rPr lang="de-CH" dirty="0" err="1"/>
              <a:t>Shiny</a:t>
            </a:r>
            <a:r>
              <a:rPr lang="de-CH" dirty="0"/>
              <a:t> wechseln</a:t>
            </a:r>
          </a:p>
        </p:txBody>
      </p:sp>
      <p:sp>
        <p:nvSpPr>
          <p:cNvPr id="4" name="Foliennummernplatzhalter 3"/>
          <p:cNvSpPr>
            <a:spLocks noGrp="1"/>
          </p:cNvSpPr>
          <p:nvPr>
            <p:ph type="sldNum" sz="quarter" idx="5"/>
          </p:nvPr>
        </p:nvSpPr>
        <p:spPr/>
        <p:txBody>
          <a:bodyPr/>
          <a:lstStyle/>
          <a:p>
            <a:fld id="{A3E72A82-844A-4E08-9EB3-F7FF3B8B3A89}" type="slidenum">
              <a:rPr lang="de-CH" smtClean="0"/>
              <a:t>16</a:t>
            </a:fld>
            <a:endParaRPr lang="de-CH"/>
          </a:p>
        </p:txBody>
      </p:sp>
    </p:spTree>
    <p:extLst>
      <p:ext uri="{BB962C8B-B14F-4D97-AF65-F5344CB8AC3E}">
        <p14:creationId xmlns:p14="http://schemas.microsoft.com/office/powerpoint/2010/main" val="27240302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1" y="1619251"/>
            <a:ext cx="8159751"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455960"/>
              </a:solidFill>
            </a:endParaRPr>
          </a:p>
        </p:txBody>
      </p:sp>
      <p:sp>
        <p:nvSpPr>
          <p:cNvPr id="7" name="Abgerundetes Rechteck 6"/>
          <p:cNvSpPr/>
          <p:nvPr/>
        </p:nvSpPr>
        <p:spPr>
          <a:xfrm>
            <a:off x="1" y="4500564"/>
            <a:ext cx="8159751"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8" name="Rechteck 7"/>
          <p:cNvSpPr/>
          <p:nvPr/>
        </p:nvSpPr>
        <p:spPr>
          <a:xfrm>
            <a:off x="497297" y="6253843"/>
            <a:ext cx="8289271"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p>
        </p:txBody>
      </p:sp>
      <p:pic>
        <p:nvPicPr>
          <p:cNvPr id="13" name="Bild 6" descr="BFH_Logo_A_defren_100_RGB_130220.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3251" y="315914"/>
            <a:ext cx="2040467"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8160000" cy="2808000"/>
          </a:xfrm>
          <a:prstGeom prst="rect">
            <a:avLst/>
          </a:prstGeom>
        </p:spPr>
        <p:txBody>
          <a:bodyPr vert="horz"/>
          <a:lstStyle>
            <a:lvl1pPr marL="0" indent="0">
              <a:buFontTx/>
              <a:buNone/>
              <a:defRPr>
                <a:latin typeface="Lucida Sans"/>
                <a:cs typeface="Lucida Sans"/>
              </a:defRPr>
            </a:lvl1pPr>
          </a:lstStyle>
          <a:p>
            <a:pPr lvl="0"/>
            <a:r>
              <a:rPr lang="de-DE" noProof="0" dirty="0"/>
              <a:t>Titelseite mit Bild </a:t>
            </a:r>
            <a:br>
              <a:rPr lang="de-DE" noProof="0" dirty="0"/>
            </a:br>
            <a:br>
              <a:rPr lang="de-DE" noProof="0" dirty="0"/>
            </a:br>
            <a:br>
              <a:rPr lang="de-DE" noProof="0" dirty="0"/>
            </a:br>
            <a:r>
              <a:rPr lang="en-GB" noProof="0" dirty="0"/>
              <a:t>Bild</a:t>
            </a:r>
            <a:r>
              <a:rPr lang="de-DE" noProof="0" dirty="0"/>
              <a:t> durch Klicken auf Symbol hinzufügen</a:t>
            </a:r>
          </a:p>
        </p:txBody>
      </p:sp>
      <p:sp>
        <p:nvSpPr>
          <p:cNvPr id="9" name="Titel 1"/>
          <p:cNvSpPr>
            <a:spLocks noGrp="1"/>
          </p:cNvSpPr>
          <p:nvPr>
            <p:ph type="ctrTitle"/>
          </p:nvPr>
        </p:nvSpPr>
        <p:spPr>
          <a:xfrm>
            <a:off x="624000" y="4623442"/>
            <a:ext cx="10725621" cy="533105"/>
          </a:xfrm>
          <a:prstGeom prst="rect">
            <a:avLst/>
          </a:prstGeom>
        </p:spPr>
        <p:txBody>
          <a:bodyPr lIns="0"/>
          <a:lstStyle>
            <a:lvl1pPr algn="l">
              <a:defRPr sz="2600">
                <a:solidFill>
                  <a:srgbClr val="697D91"/>
                </a:solidFill>
                <a:latin typeface="Lucida Sans"/>
                <a:cs typeface="Lucida Sans Unicode"/>
              </a:defRPr>
            </a:lvl1pPr>
          </a:lstStyle>
          <a:p>
            <a:r>
              <a:rPr lang="de-DE"/>
              <a:t>Titelmasterformat durch Klicken bearbeiten</a:t>
            </a:r>
            <a:endParaRPr lang="de-DE" dirty="0"/>
          </a:p>
        </p:txBody>
      </p:sp>
      <p:sp>
        <p:nvSpPr>
          <p:cNvPr id="12" name="Untertitel 2"/>
          <p:cNvSpPr>
            <a:spLocks noGrp="1"/>
          </p:cNvSpPr>
          <p:nvPr>
            <p:ph type="subTitle" idx="1"/>
          </p:nvPr>
        </p:nvSpPr>
        <p:spPr>
          <a:xfrm>
            <a:off x="624000" y="5156546"/>
            <a:ext cx="9045853"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14" name="Datumsplatzhalter 3"/>
          <p:cNvSpPr>
            <a:spLocks noGrp="1"/>
          </p:cNvSpPr>
          <p:nvPr>
            <p:ph type="dt" sz="half" idx="14"/>
          </p:nvPr>
        </p:nvSpPr>
        <p:spPr>
          <a:xfrm>
            <a:off x="10079567" y="6300789"/>
            <a:ext cx="1441451"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11624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3999" y="360000"/>
            <a:ext cx="10895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a:t>Titel durch Klicken hinzufügen</a:t>
            </a:r>
          </a:p>
        </p:txBody>
      </p:sp>
      <p:sp>
        <p:nvSpPr>
          <p:cNvPr id="9" name="Inhaltsplatzhalter 2"/>
          <p:cNvSpPr>
            <a:spLocks noGrp="1"/>
          </p:cNvSpPr>
          <p:nvPr>
            <p:ph sz="half" idx="13"/>
          </p:nvPr>
        </p:nvSpPr>
        <p:spPr>
          <a:xfrm>
            <a:off x="624000" y="2155050"/>
            <a:ext cx="3456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344000" y="2155050"/>
            <a:ext cx="3456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063997" y="2155050"/>
            <a:ext cx="3456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2"/>
          <p:cNvSpPr>
            <a:spLocks noGrp="1"/>
          </p:cNvSpPr>
          <p:nvPr>
            <p:ph type="body" idx="1" hasCustomPrompt="1"/>
          </p:nvPr>
        </p:nvSpPr>
        <p:spPr>
          <a:xfrm>
            <a:off x="624000" y="1439357"/>
            <a:ext cx="3456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3" name="Textplatzhalter 2"/>
          <p:cNvSpPr>
            <a:spLocks noGrp="1"/>
          </p:cNvSpPr>
          <p:nvPr>
            <p:ph type="body" idx="18" hasCustomPrompt="1"/>
          </p:nvPr>
        </p:nvSpPr>
        <p:spPr>
          <a:xfrm>
            <a:off x="4344000" y="1439357"/>
            <a:ext cx="3456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6" name="Textplatzhalter 2"/>
          <p:cNvSpPr>
            <a:spLocks noGrp="1"/>
          </p:cNvSpPr>
          <p:nvPr>
            <p:ph type="body" idx="20" hasCustomPrompt="1"/>
          </p:nvPr>
        </p:nvSpPr>
        <p:spPr>
          <a:xfrm>
            <a:off x="8063997" y="1439357"/>
            <a:ext cx="3456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57336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35390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sses Bild">
    <p:bg>
      <p:bgPr>
        <a:solidFill>
          <a:schemeClr val="bg1"/>
        </a:solidFill>
        <a:effectLst/>
      </p:bgPr>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24000" y="1439999"/>
            <a:ext cx="108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CH" dirty="0"/>
              <a:t>Mastertextformat bearbeiten</a:t>
            </a:r>
          </a:p>
          <a:p>
            <a:pPr lvl="1"/>
            <a:r>
              <a:rPr lang="de-CH" dirty="0"/>
              <a:t>Zweite Ebene</a:t>
            </a:r>
          </a:p>
          <a:p>
            <a:pPr lvl="2"/>
            <a:r>
              <a:rPr lang="de-CH" dirty="0"/>
              <a:t>Dritte Ebene</a:t>
            </a:r>
          </a:p>
          <a:p>
            <a:pPr lvl="3"/>
            <a:r>
              <a:rPr lang="de-CH" dirty="0"/>
              <a:t>Vierte Ebene</a:t>
            </a:r>
          </a:p>
          <a:p>
            <a:pPr lvl="4"/>
            <a:r>
              <a:rPr lang="de-CH" dirty="0"/>
              <a:t>Fünfte Ebene</a:t>
            </a:r>
            <a:endParaRPr lang="de-DE" dirty="0"/>
          </a:p>
        </p:txBody>
      </p:sp>
      <p:sp>
        <p:nvSpPr>
          <p:cNvPr id="8" name="Titel 1"/>
          <p:cNvSpPr>
            <a:spLocks noGrp="1"/>
          </p:cNvSpPr>
          <p:nvPr>
            <p:ph type="ctrTitle"/>
          </p:nvPr>
        </p:nvSpPr>
        <p:spPr>
          <a:xfrm>
            <a:off x="624000" y="360000"/>
            <a:ext cx="10800000" cy="540000"/>
          </a:xfrm>
          <a:prstGeom prst="rect">
            <a:avLst/>
          </a:prstGeom>
        </p:spPr>
        <p:txBody>
          <a:bodyPr lIns="0" rIns="0"/>
          <a:lstStyle>
            <a:lvl1pPr algn="l">
              <a:defRPr sz="2600">
                <a:solidFill>
                  <a:srgbClr val="697D91"/>
                </a:solidFill>
                <a:latin typeface="Lucida Sans"/>
                <a:cs typeface="Lucida Sans"/>
              </a:defRPr>
            </a:lvl1pPr>
          </a:lstStyle>
          <a:p>
            <a:r>
              <a:rPr lang="de-CH" dirty="0"/>
              <a:t>Mastertitelformat bearbeiten</a:t>
            </a:r>
            <a:endParaRPr lang="de-DE" dirty="0"/>
          </a:p>
        </p:txBody>
      </p:sp>
    </p:spTree>
    <p:extLst>
      <p:ext uri="{BB962C8B-B14F-4D97-AF65-F5344CB8AC3E}">
        <p14:creationId xmlns:p14="http://schemas.microsoft.com/office/powerpoint/2010/main" val="3495069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697A05-7B9C-4449-9D5F-8EC39C6ADC2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0B7B75BC-B8DC-4183-9394-D9204E8DE2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15C13B1C-A191-4C3A-AF5A-24B87845CC95}"/>
              </a:ext>
            </a:extLst>
          </p:cNvPr>
          <p:cNvSpPr>
            <a:spLocks noGrp="1"/>
          </p:cNvSpPr>
          <p:nvPr>
            <p:ph type="dt" sz="half" idx="10"/>
          </p:nvPr>
        </p:nvSpPr>
        <p:spPr/>
        <p:txBody>
          <a:bodyPr/>
          <a:lstStyle/>
          <a:p>
            <a:fld id="{5AB8422D-5953-48DA-A972-63CA3EF40A3E}" type="datetimeFigureOut">
              <a:rPr lang="de-CH" smtClean="0"/>
              <a:t>12.06.2019</a:t>
            </a:fld>
            <a:endParaRPr lang="de-CH"/>
          </a:p>
        </p:txBody>
      </p:sp>
      <p:sp>
        <p:nvSpPr>
          <p:cNvPr id="5" name="Fußzeilenplatzhalter 4">
            <a:extLst>
              <a:ext uri="{FF2B5EF4-FFF2-40B4-BE49-F238E27FC236}">
                <a16:creationId xmlns:a16="http://schemas.microsoft.com/office/drawing/2014/main" id="{A101D09F-C4A6-4D77-9BB5-8E9A6F0CA0E3}"/>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8DF4F8C0-1352-47FB-8499-A7D8316495CF}"/>
              </a:ext>
            </a:extLst>
          </p:cNvPr>
          <p:cNvSpPr>
            <a:spLocks noGrp="1"/>
          </p:cNvSpPr>
          <p:nvPr>
            <p:ph type="sldNum" sz="quarter" idx="12"/>
          </p:nvPr>
        </p:nvSpPr>
        <p:spPr/>
        <p:txBody>
          <a:bodyPr/>
          <a:lstStyle/>
          <a:p>
            <a:fld id="{9DF65773-E8AA-4458-A374-89AE55F365B8}" type="slidenum">
              <a:rPr lang="de-CH" smtClean="0"/>
              <a:t>‹Nr.›</a:t>
            </a:fld>
            <a:endParaRPr lang="de-CH"/>
          </a:p>
        </p:txBody>
      </p:sp>
    </p:spTree>
    <p:extLst>
      <p:ext uri="{BB962C8B-B14F-4D97-AF65-F5344CB8AC3E}">
        <p14:creationId xmlns:p14="http://schemas.microsoft.com/office/powerpoint/2010/main" val="3250649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4B9C5BA-4A72-492B-8E19-8D269CC4596A}"/>
              </a:ext>
            </a:extLst>
          </p:cNvPr>
          <p:cNvSpPr>
            <a:spLocks noGrp="1"/>
          </p:cNvSpPr>
          <p:nvPr>
            <p:ph type="dt" sz="half" idx="10"/>
          </p:nvPr>
        </p:nvSpPr>
        <p:spPr/>
        <p:txBody>
          <a:bodyPr/>
          <a:lstStyle/>
          <a:p>
            <a:fld id="{5AB8422D-5953-48DA-A972-63CA3EF40A3E}" type="datetimeFigureOut">
              <a:rPr lang="de-CH" smtClean="0"/>
              <a:t>12.06.2019</a:t>
            </a:fld>
            <a:endParaRPr lang="de-CH"/>
          </a:p>
        </p:txBody>
      </p:sp>
      <p:sp>
        <p:nvSpPr>
          <p:cNvPr id="3" name="Fußzeilenplatzhalter 2">
            <a:extLst>
              <a:ext uri="{FF2B5EF4-FFF2-40B4-BE49-F238E27FC236}">
                <a16:creationId xmlns:a16="http://schemas.microsoft.com/office/drawing/2014/main" id="{0BC51981-2833-49FB-9070-F5E529AD4141}"/>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D0B621BE-4DF4-4F4A-8E50-FEA123D1605E}"/>
              </a:ext>
            </a:extLst>
          </p:cNvPr>
          <p:cNvSpPr>
            <a:spLocks noGrp="1"/>
          </p:cNvSpPr>
          <p:nvPr>
            <p:ph type="sldNum" sz="quarter" idx="12"/>
          </p:nvPr>
        </p:nvSpPr>
        <p:spPr/>
        <p:txBody>
          <a:bodyPr/>
          <a:lstStyle/>
          <a:p>
            <a:fld id="{9DF65773-E8AA-4458-A374-89AE55F365B8}" type="slidenum">
              <a:rPr lang="de-CH" smtClean="0"/>
              <a:t>‹Nr.›</a:t>
            </a:fld>
            <a:endParaRPr lang="de-CH"/>
          </a:p>
        </p:txBody>
      </p:sp>
    </p:spTree>
    <p:extLst>
      <p:ext uri="{BB962C8B-B14F-4D97-AF65-F5344CB8AC3E}">
        <p14:creationId xmlns:p14="http://schemas.microsoft.com/office/powerpoint/2010/main" val="396254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1" y="1668463"/>
            <a:ext cx="93599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1" y="1633539"/>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1" y="4513264"/>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497297" y="6253843"/>
            <a:ext cx="8289271"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t>t</a:t>
            </a:r>
          </a:p>
        </p:txBody>
      </p:sp>
      <p:pic>
        <p:nvPicPr>
          <p:cNvPr id="9" name="Bild 8" descr="BFH_Logo_A_defren_100_RGB_130220.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3251" y="315914"/>
            <a:ext cx="2040467"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624000" y="1839809"/>
            <a:ext cx="8685179" cy="533105"/>
          </a:xfrm>
          <a:prstGeom prst="rect">
            <a:avLst/>
          </a:prstGeom>
        </p:spPr>
        <p:txBody>
          <a:bodyPr lIns="0" rIns="0"/>
          <a:lstStyle>
            <a:lvl1pPr algn="l">
              <a:defRPr sz="3600" baseline="0">
                <a:solidFill>
                  <a:schemeClr val="bg1"/>
                </a:solidFill>
                <a:latin typeface="Lucida Sans"/>
                <a:cs typeface="Lucida Sans Unicode"/>
              </a:defRPr>
            </a:lvl1pPr>
          </a:lstStyle>
          <a:p>
            <a:r>
              <a:rPr lang="de-DE" dirty="0"/>
              <a:t>Titelseite ohne Bild</a:t>
            </a:r>
          </a:p>
        </p:txBody>
      </p:sp>
      <p:sp>
        <p:nvSpPr>
          <p:cNvPr id="13" name="Untertitel 2"/>
          <p:cNvSpPr>
            <a:spLocks noGrp="1"/>
          </p:cNvSpPr>
          <p:nvPr>
            <p:ph type="subTitle" idx="1"/>
          </p:nvPr>
        </p:nvSpPr>
        <p:spPr>
          <a:xfrm>
            <a:off x="624000" y="2372913"/>
            <a:ext cx="8685179"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10" name="Datumsplatzhalter 3"/>
          <p:cNvSpPr>
            <a:spLocks noGrp="1"/>
          </p:cNvSpPr>
          <p:nvPr>
            <p:ph type="dt" sz="half" idx="14"/>
          </p:nvPr>
        </p:nvSpPr>
        <p:spPr>
          <a:xfrm>
            <a:off x="10079567" y="6300789"/>
            <a:ext cx="1441451"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275449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1" y="1668463"/>
            <a:ext cx="93599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1" y="1633539"/>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1" y="4513264"/>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624000" y="1839809"/>
            <a:ext cx="8685179" cy="533105"/>
          </a:xfrm>
          <a:prstGeom prst="rect">
            <a:avLst/>
          </a:prstGeom>
        </p:spPr>
        <p:txBody>
          <a:bodyPr lIns="0" rIns="0"/>
          <a:lstStyle>
            <a:lvl1pPr algn="l">
              <a:defRPr sz="2600">
                <a:solidFill>
                  <a:schemeClr val="bg1"/>
                </a:solidFill>
                <a:latin typeface="Lucida Sans"/>
                <a:cs typeface="Lucida Sans Unicode"/>
              </a:defRPr>
            </a:lvl1pPr>
          </a:lstStyle>
          <a:p>
            <a:r>
              <a:rPr lang="de-DE" dirty="0"/>
              <a:t>Kapiteltrennseite grau</a:t>
            </a:r>
          </a:p>
        </p:txBody>
      </p:sp>
      <p:sp>
        <p:nvSpPr>
          <p:cNvPr id="16" name="Untertitel 2"/>
          <p:cNvSpPr>
            <a:spLocks noGrp="1"/>
          </p:cNvSpPr>
          <p:nvPr>
            <p:ph type="subTitle" idx="1"/>
          </p:nvPr>
        </p:nvSpPr>
        <p:spPr>
          <a:xfrm>
            <a:off x="624000" y="2372913"/>
            <a:ext cx="8685179"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019865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1" y="1668463"/>
            <a:ext cx="9359900"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1" y="1633539"/>
            <a:ext cx="93599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1" y="4513264"/>
            <a:ext cx="93599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624000" y="1839809"/>
            <a:ext cx="8685179" cy="533105"/>
          </a:xfrm>
          <a:prstGeom prst="rect">
            <a:avLst/>
          </a:prstGeom>
        </p:spPr>
        <p:txBody>
          <a:bodyPr lIns="0" rIns="0"/>
          <a:lstStyle>
            <a:lvl1pPr algn="l">
              <a:defRPr sz="2600">
                <a:solidFill>
                  <a:schemeClr val="bg1"/>
                </a:solidFill>
                <a:latin typeface="Lucida Sans"/>
                <a:cs typeface="Lucida Sans Unicode"/>
              </a:defRPr>
            </a:lvl1pPr>
          </a:lstStyle>
          <a:p>
            <a:r>
              <a:rPr lang="de-DE" dirty="0"/>
              <a:t>Kapiteltrennseite orange</a:t>
            </a:r>
          </a:p>
        </p:txBody>
      </p:sp>
      <p:sp>
        <p:nvSpPr>
          <p:cNvPr id="8" name="Untertitel 2"/>
          <p:cNvSpPr>
            <a:spLocks noGrp="1"/>
          </p:cNvSpPr>
          <p:nvPr>
            <p:ph type="subTitle" idx="1"/>
          </p:nvPr>
        </p:nvSpPr>
        <p:spPr>
          <a:xfrm>
            <a:off x="624000" y="2372913"/>
            <a:ext cx="8685179"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968584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24000" y="1439999"/>
            <a:ext cx="10800000" cy="4680000"/>
          </a:xfrm>
          <a:prstGeom prst="rect">
            <a:avLst/>
          </a:prstGeom>
        </p:spPr>
        <p:txBody>
          <a:bodyPr lIns="0" rIns="0"/>
          <a:lstStyle>
            <a:lvl1pPr marL="271463" indent="-271463">
              <a:buClr>
                <a:srgbClr val="FAA500"/>
              </a:buClr>
              <a:buSzPct val="80000"/>
              <a:buFont typeface="MS PGothic" panose="020B0600070205080204" pitchFamily="34" charset="-128"/>
              <a:buChar char="▶"/>
              <a:defRPr sz="2800">
                <a:latin typeface="Lucida Sans"/>
                <a:cs typeface="Lucida Sans"/>
              </a:defRPr>
            </a:lvl1pPr>
            <a:lvl2pPr marL="742950" indent="-285750">
              <a:buClr>
                <a:srgbClr val="FAA500"/>
              </a:buClr>
              <a:buSzPct val="80000"/>
              <a:buFont typeface="MS PGothic" panose="020B0600070205080204" pitchFamily="34" charset="-128"/>
              <a:buChar char="▶"/>
              <a:defRPr sz="2800">
                <a:latin typeface="Lucida Sans"/>
                <a:cs typeface="Lucida Sans"/>
              </a:defRPr>
            </a:lvl2pPr>
            <a:lvl3pPr marL="1143000" indent="-228600">
              <a:buClr>
                <a:srgbClr val="FAA500"/>
              </a:buClr>
              <a:buSzPct val="80000"/>
              <a:buFont typeface="MS PGothic" panose="020B0600070205080204" pitchFamily="34" charset="-128"/>
              <a:buChar char="▶"/>
              <a:defRPr sz="2800">
                <a:latin typeface="Lucida Sans"/>
                <a:cs typeface="Lucida Sans"/>
              </a:defRPr>
            </a:lvl3pPr>
            <a:lvl4pPr marL="1600200" indent="-228600">
              <a:buClr>
                <a:srgbClr val="FAA500"/>
              </a:buClr>
              <a:buSzPct val="80000"/>
              <a:buFont typeface="MS PGothic" panose="020B0600070205080204" pitchFamily="34" charset="-128"/>
              <a:buChar char="▶"/>
              <a:defRPr sz="2800">
                <a:latin typeface="Lucida Sans"/>
                <a:cs typeface="Lucida Sans"/>
              </a:defRPr>
            </a:lvl4pPr>
            <a:lvl5pPr marL="2057400" indent="-228600">
              <a:buClr>
                <a:srgbClr val="FAA500"/>
              </a:buClr>
              <a:buSzPct val="80000"/>
              <a:buFont typeface="MS PGothic" panose="020B0600070205080204" pitchFamily="34" charset="-128"/>
              <a:buChar char="▶"/>
              <a:defRPr sz="2800">
                <a:latin typeface="Lucida Sans"/>
                <a:cs typeface="Lucida Sans"/>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p:cNvSpPr>
            <a:spLocks noGrp="1"/>
          </p:cNvSpPr>
          <p:nvPr>
            <p:ph type="ctrTitle" hasCustomPrompt="1"/>
          </p:nvPr>
        </p:nvSpPr>
        <p:spPr>
          <a:xfrm>
            <a:off x="624000" y="360000"/>
            <a:ext cx="108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a:t>Titel durch Klicken hinzufügen</a:t>
            </a:r>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9930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4000" y="360000"/>
            <a:ext cx="10800000" cy="540000"/>
          </a:xfrm>
          <a:prstGeom prst="rect">
            <a:avLst/>
          </a:prstGeom>
        </p:spPr>
        <p:txBody>
          <a:bodyPr lIns="0" rIns="0"/>
          <a:lstStyle>
            <a:lvl1pPr algn="l">
              <a:defRPr sz="260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hasCustomPrompt="1"/>
          </p:nvPr>
        </p:nvSpPr>
        <p:spPr>
          <a:xfrm>
            <a:off x="624000" y="1440000"/>
            <a:ext cx="108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 </a:t>
            </a:r>
          </a:p>
        </p:txBody>
      </p:sp>
      <p:sp>
        <p:nvSpPr>
          <p:cNvPr id="16" name="Inhaltsplatzhalter 2"/>
          <p:cNvSpPr>
            <a:spLocks noGrp="1"/>
          </p:cNvSpPr>
          <p:nvPr>
            <p:ph sz="half" idx="13"/>
          </p:nvPr>
        </p:nvSpPr>
        <p:spPr>
          <a:xfrm>
            <a:off x="624000" y="2160000"/>
            <a:ext cx="108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4187681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3999" y="360000"/>
            <a:ext cx="10895999" cy="540000"/>
          </a:xfrm>
          <a:prstGeom prst="rect">
            <a:avLst/>
          </a:prstGeom>
        </p:spPr>
        <p:txBody>
          <a:bodyPr lIns="0" rIns="0"/>
          <a:lstStyle>
            <a:lvl1pPr algn="l">
              <a:defRPr sz="260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p:nvPr>
        </p:nvSpPr>
        <p:spPr>
          <a:xfrm>
            <a:off x="624000" y="5399231"/>
            <a:ext cx="528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14" name="Textplatzhalter 2"/>
          <p:cNvSpPr>
            <a:spLocks noGrp="1"/>
          </p:cNvSpPr>
          <p:nvPr>
            <p:ph type="body" idx="18"/>
          </p:nvPr>
        </p:nvSpPr>
        <p:spPr>
          <a:xfrm>
            <a:off x="6118966" y="5399231"/>
            <a:ext cx="5401033"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9" name="Inhaltsplatzhalter 2"/>
          <p:cNvSpPr>
            <a:spLocks noGrp="1"/>
          </p:cNvSpPr>
          <p:nvPr>
            <p:ph sz="half" idx="13"/>
          </p:nvPr>
        </p:nvSpPr>
        <p:spPr>
          <a:xfrm>
            <a:off x="624000" y="1439230"/>
            <a:ext cx="528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6120000" y="1439230"/>
            <a:ext cx="540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77858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4000" y="360000"/>
            <a:ext cx="10896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hasCustomPrompt="1"/>
          </p:nvPr>
        </p:nvSpPr>
        <p:spPr>
          <a:xfrm>
            <a:off x="624000" y="1440000"/>
            <a:ext cx="528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6" name="Inhaltsplatzhalter 2"/>
          <p:cNvSpPr>
            <a:spLocks noGrp="1"/>
          </p:cNvSpPr>
          <p:nvPr>
            <p:ph sz="half" idx="13"/>
          </p:nvPr>
        </p:nvSpPr>
        <p:spPr>
          <a:xfrm>
            <a:off x="624000" y="2160000"/>
            <a:ext cx="528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7" name="Textplatzhalter 2"/>
          <p:cNvSpPr>
            <a:spLocks noGrp="1"/>
          </p:cNvSpPr>
          <p:nvPr>
            <p:ph type="body" idx="14" hasCustomPrompt="1"/>
          </p:nvPr>
        </p:nvSpPr>
        <p:spPr>
          <a:xfrm>
            <a:off x="6120000" y="1440000"/>
            <a:ext cx="54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8" name="Inhaltsplatzhalter 3"/>
          <p:cNvSpPr>
            <a:spLocks noGrp="1"/>
          </p:cNvSpPr>
          <p:nvPr>
            <p:ph sz="half" idx="15"/>
          </p:nvPr>
        </p:nvSpPr>
        <p:spPr>
          <a:xfrm>
            <a:off x="6120000" y="2160000"/>
            <a:ext cx="540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666923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3999" y="360000"/>
            <a:ext cx="10895999" cy="540000"/>
          </a:xfrm>
          <a:prstGeom prst="rect">
            <a:avLst/>
          </a:prstGeom>
        </p:spPr>
        <p:txBody>
          <a:bodyPr lIns="0"/>
          <a:lstStyle>
            <a:lvl1pPr algn="l">
              <a:defRPr sz="2600" b="0" i="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p:nvPr>
        </p:nvSpPr>
        <p:spPr>
          <a:xfrm>
            <a:off x="624000" y="5399231"/>
            <a:ext cx="3456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14" name="Textplatzhalter 2"/>
          <p:cNvSpPr>
            <a:spLocks noGrp="1"/>
          </p:cNvSpPr>
          <p:nvPr>
            <p:ph type="body" idx="18"/>
          </p:nvPr>
        </p:nvSpPr>
        <p:spPr>
          <a:xfrm>
            <a:off x="4344000" y="5399231"/>
            <a:ext cx="3456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9" name="Inhaltsplatzhalter 2"/>
          <p:cNvSpPr>
            <a:spLocks noGrp="1"/>
          </p:cNvSpPr>
          <p:nvPr>
            <p:ph sz="half" idx="13"/>
          </p:nvPr>
        </p:nvSpPr>
        <p:spPr>
          <a:xfrm>
            <a:off x="624000" y="1439230"/>
            <a:ext cx="3456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344000" y="1439230"/>
            <a:ext cx="3456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063997" y="1439230"/>
            <a:ext cx="3456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2"/>
          <p:cNvSpPr>
            <a:spLocks noGrp="1"/>
          </p:cNvSpPr>
          <p:nvPr>
            <p:ph type="body" idx="20"/>
          </p:nvPr>
        </p:nvSpPr>
        <p:spPr>
          <a:xfrm>
            <a:off x="8063997" y="5399231"/>
            <a:ext cx="3456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3" name="Foliennummernplatzhalter 2"/>
          <p:cNvSpPr>
            <a:spLocks noGrp="1"/>
          </p:cNvSpPr>
          <p:nvPr>
            <p:ph type="sldNum" sz="quarter" idx="21"/>
          </p:nvPr>
        </p:nvSpPr>
        <p:spPr>
          <a:xfrm>
            <a:off x="9010701" y="6242012"/>
            <a:ext cx="2844800" cy="365125"/>
          </a:xfrm>
        </p:spPr>
        <p:txBody>
          <a:bodyPr/>
          <a:lstStyle>
            <a:lvl1pPr>
              <a:defRPr>
                <a:latin typeface="+mn-lt"/>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1198848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609600" y="6300788"/>
            <a:ext cx="891751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CH" sz="1000" dirty="0">
                <a:solidFill>
                  <a:srgbClr val="697D91"/>
                </a:solidFill>
                <a:latin typeface="Lucida Sans" pitchFamily="34" charset="0"/>
              </a:rPr>
              <a:t>Business </a:t>
            </a:r>
            <a:r>
              <a:rPr lang="de-CH" sz="1000" dirty="0" err="1">
                <a:solidFill>
                  <a:srgbClr val="697D91"/>
                </a:solidFill>
                <a:latin typeface="Lucida Sans" pitchFamily="34" charset="0"/>
              </a:rPr>
              <a:t>Intelligence</a:t>
            </a:r>
            <a:r>
              <a:rPr lang="de-CH" sz="1000" dirty="0">
                <a:solidFill>
                  <a:srgbClr val="697D91"/>
                </a:solidFill>
                <a:latin typeface="Lucida Sans" pitchFamily="34" charset="0"/>
              </a:rPr>
              <a:t> - Medical Appointment </a:t>
            </a:r>
            <a:r>
              <a:rPr lang="de-CH" sz="1000" dirty="0" err="1">
                <a:solidFill>
                  <a:srgbClr val="697D91"/>
                </a:solidFill>
                <a:latin typeface="Lucida Sans" pitchFamily="34" charset="0"/>
              </a:rPr>
              <a:t>No</a:t>
            </a:r>
            <a:r>
              <a:rPr lang="de-CH" sz="1000" dirty="0">
                <a:solidFill>
                  <a:srgbClr val="697D91"/>
                </a:solidFill>
                <a:latin typeface="Lucida Sans" pitchFamily="34" charset="0"/>
              </a:rPr>
              <a:t> Shows</a:t>
            </a:r>
          </a:p>
        </p:txBody>
      </p:sp>
      <p:sp>
        <p:nvSpPr>
          <p:cNvPr id="2" name="Rechteck 1"/>
          <p:cNvSpPr/>
          <p:nvPr/>
        </p:nvSpPr>
        <p:spPr>
          <a:xfrm>
            <a:off x="0" y="0"/>
            <a:ext cx="12192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p>
        </p:txBody>
      </p:sp>
      <p:sp>
        <p:nvSpPr>
          <p:cNvPr id="3" name="Foliennummernplatzhalter 2"/>
          <p:cNvSpPr>
            <a:spLocks noGrp="1"/>
          </p:cNvSpPr>
          <p:nvPr>
            <p:ph type="sldNum" sz="quarter" idx="4"/>
          </p:nvPr>
        </p:nvSpPr>
        <p:spPr>
          <a:xfrm>
            <a:off x="9020456" y="6241257"/>
            <a:ext cx="2391256"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3234608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6" r:id="rId14"/>
  </p:sldLayoutIdLst>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A57162-8FDB-4FC9-962C-C075A6420613}"/>
              </a:ext>
            </a:extLst>
          </p:cNvPr>
          <p:cNvSpPr>
            <a:spLocks noGrp="1"/>
          </p:cNvSpPr>
          <p:nvPr>
            <p:ph type="ctrTitle"/>
          </p:nvPr>
        </p:nvSpPr>
        <p:spPr/>
        <p:txBody>
          <a:bodyPr/>
          <a:lstStyle/>
          <a:p>
            <a:r>
              <a:rPr lang="de-CH" b="1" dirty="0"/>
              <a:t>Medical Appointment </a:t>
            </a:r>
            <a:r>
              <a:rPr lang="de-CH" b="1" dirty="0" err="1"/>
              <a:t>No</a:t>
            </a:r>
            <a:r>
              <a:rPr lang="de-CH" b="1" dirty="0"/>
              <a:t> Shows</a:t>
            </a:r>
          </a:p>
        </p:txBody>
      </p:sp>
      <p:sp>
        <p:nvSpPr>
          <p:cNvPr id="3" name="Untertitel 2">
            <a:extLst>
              <a:ext uri="{FF2B5EF4-FFF2-40B4-BE49-F238E27FC236}">
                <a16:creationId xmlns:a16="http://schemas.microsoft.com/office/drawing/2014/main" id="{DC1ED3E7-06E2-4AFE-9C25-69B5762FFA60}"/>
              </a:ext>
            </a:extLst>
          </p:cNvPr>
          <p:cNvSpPr>
            <a:spLocks noGrp="1"/>
          </p:cNvSpPr>
          <p:nvPr>
            <p:ph type="subTitle" idx="1"/>
          </p:nvPr>
        </p:nvSpPr>
        <p:spPr/>
        <p:txBody>
          <a:bodyPr/>
          <a:lstStyle/>
          <a:p>
            <a:r>
              <a:rPr lang="en-US" b="1" dirty="0"/>
              <a:t>Why do 30% of patients miss their scheduled appointments?</a:t>
            </a:r>
          </a:p>
          <a:p>
            <a:endParaRPr lang="de-CH" dirty="0"/>
          </a:p>
        </p:txBody>
      </p:sp>
    </p:spTree>
    <p:extLst>
      <p:ext uri="{BB962C8B-B14F-4D97-AF65-F5344CB8AC3E}">
        <p14:creationId xmlns:p14="http://schemas.microsoft.com/office/powerpoint/2010/main" val="260524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7B65967F-091B-4932-9C3E-63AE48729233}"/>
              </a:ext>
            </a:extLst>
          </p:cNvPr>
          <p:cNvPicPr>
            <a:picLocks noChangeAspect="1"/>
          </p:cNvPicPr>
          <p:nvPr/>
        </p:nvPicPr>
        <p:blipFill>
          <a:blip r:embed="rId2"/>
          <a:stretch>
            <a:fillRect/>
          </a:stretch>
        </p:blipFill>
        <p:spPr>
          <a:xfrm>
            <a:off x="0" y="-1"/>
            <a:ext cx="12192000" cy="7528051"/>
          </a:xfrm>
          <a:prstGeom prst="rect">
            <a:avLst/>
          </a:prstGeom>
        </p:spPr>
      </p:pic>
    </p:spTree>
    <p:extLst>
      <p:ext uri="{BB962C8B-B14F-4D97-AF65-F5344CB8AC3E}">
        <p14:creationId xmlns:p14="http://schemas.microsoft.com/office/powerpoint/2010/main" val="1940799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F1021BD-8C48-458B-BAA1-C50AB2ADAD58}"/>
              </a:ext>
            </a:extLst>
          </p:cNvPr>
          <p:cNvSpPr>
            <a:spLocks noGrp="1"/>
          </p:cNvSpPr>
          <p:nvPr>
            <p:ph sz="half" idx="1"/>
          </p:nvPr>
        </p:nvSpPr>
        <p:spPr/>
        <p:txBody>
          <a:bodyPr/>
          <a:lstStyle/>
          <a:p>
            <a:r>
              <a:rPr lang="de-CH" dirty="0" err="1"/>
              <a:t>Scholarship</a:t>
            </a:r>
            <a:endParaRPr lang="de-CH" dirty="0"/>
          </a:p>
          <a:p>
            <a:r>
              <a:rPr lang="de-CH" dirty="0" err="1"/>
              <a:t>Hipertension</a:t>
            </a:r>
            <a:endParaRPr lang="de-CH" dirty="0"/>
          </a:p>
          <a:p>
            <a:r>
              <a:rPr lang="de-CH" dirty="0"/>
              <a:t>Diabetes</a:t>
            </a:r>
          </a:p>
          <a:p>
            <a:r>
              <a:rPr lang="de-CH" dirty="0" err="1"/>
              <a:t>Alcoholism</a:t>
            </a:r>
            <a:endParaRPr lang="de-CH" dirty="0"/>
          </a:p>
          <a:p>
            <a:r>
              <a:rPr lang="de-CH" dirty="0" err="1"/>
              <a:t>Handcap</a:t>
            </a:r>
            <a:endParaRPr lang="de-CH" dirty="0"/>
          </a:p>
          <a:p>
            <a:r>
              <a:rPr lang="de-CH" dirty="0" err="1"/>
              <a:t>SMS_received</a:t>
            </a:r>
            <a:endParaRPr lang="de-CH" dirty="0"/>
          </a:p>
          <a:p>
            <a:r>
              <a:rPr lang="de-CH" dirty="0" err="1"/>
              <a:t>No.Show</a:t>
            </a:r>
            <a:endParaRPr lang="de-CH" dirty="0"/>
          </a:p>
          <a:p>
            <a:endParaRPr lang="de-CH" dirty="0"/>
          </a:p>
          <a:p>
            <a:endParaRPr lang="de-CH" dirty="0"/>
          </a:p>
        </p:txBody>
      </p:sp>
      <p:sp>
        <p:nvSpPr>
          <p:cNvPr id="3" name="Titel 2">
            <a:extLst>
              <a:ext uri="{FF2B5EF4-FFF2-40B4-BE49-F238E27FC236}">
                <a16:creationId xmlns:a16="http://schemas.microsoft.com/office/drawing/2014/main" id="{7DCB9537-FB53-4D0C-96BC-F658E41C24E6}"/>
              </a:ext>
            </a:extLst>
          </p:cNvPr>
          <p:cNvSpPr>
            <a:spLocks noGrp="1"/>
          </p:cNvSpPr>
          <p:nvPr>
            <p:ph type="ctrTitle"/>
          </p:nvPr>
        </p:nvSpPr>
        <p:spPr/>
        <p:txBody>
          <a:bodyPr/>
          <a:lstStyle/>
          <a:p>
            <a:r>
              <a:rPr lang="de-CH" dirty="0"/>
              <a:t>Variablen</a:t>
            </a:r>
          </a:p>
        </p:txBody>
      </p:sp>
    </p:spTree>
    <p:extLst>
      <p:ext uri="{BB962C8B-B14F-4D97-AF65-F5344CB8AC3E}">
        <p14:creationId xmlns:p14="http://schemas.microsoft.com/office/powerpoint/2010/main" val="4109326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C5673F-B815-4495-B996-075F4E0C5D2E}"/>
              </a:ext>
            </a:extLst>
          </p:cNvPr>
          <p:cNvSpPr>
            <a:spLocks noGrp="1"/>
          </p:cNvSpPr>
          <p:nvPr>
            <p:ph type="ctrTitle"/>
          </p:nvPr>
        </p:nvSpPr>
        <p:spPr/>
        <p:txBody>
          <a:bodyPr/>
          <a:lstStyle/>
          <a:p>
            <a:r>
              <a:rPr lang="de-CH" dirty="0"/>
              <a:t>Transformation</a:t>
            </a:r>
          </a:p>
        </p:txBody>
      </p:sp>
      <p:sp>
        <p:nvSpPr>
          <p:cNvPr id="3" name="Untertitel 2">
            <a:extLst>
              <a:ext uri="{FF2B5EF4-FFF2-40B4-BE49-F238E27FC236}">
                <a16:creationId xmlns:a16="http://schemas.microsoft.com/office/drawing/2014/main" id="{B952A2E2-5222-4624-8AA6-23FE6CAA42E8}"/>
              </a:ext>
            </a:extLst>
          </p:cNvPr>
          <p:cNvSpPr>
            <a:spLocks noGrp="1"/>
          </p:cNvSpPr>
          <p:nvPr>
            <p:ph type="subTitle" idx="1"/>
          </p:nvPr>
        </p:nvSpPr>
        <p:spPr/>
        <p:txBody>
          <a:bodyPr/>
          <a:lstStyle/>
          <a:p>
            <a:r>
              <a:rPr lang="de-CH" dirty="0"/>
              <a:t>ETL Prozess</a:t>
            </a:r>
          </a:p>
        </p:txBody>
      </p:sp>
    </p:spTree>
    <p:extLst>
      <p:ext uri="{BB962C8B-B14F-4D97-AF65-F5344CB8AC3E}">
        <p14:creationId xmlns:p14="http://schemas.microsoft.com/office/powerpoint/2010/main" val="1553392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F1021BD-8C48-458B-BAA1-C50AB2ADAD58}"/>
              </a:ext>
            </a:extLst>
          </p:cNvPr>
          <p:cNvSpPr>
            <a:spLocks noGrp="1"/>
          </p:cNvSpPr>
          <p:nvPr>
            <p:ph sz="half" idx="1"/>
          </p:nvPr>
        </p:nvSpPr>
        <p:spPr/>
        <p:txBody>
          <a:bodyPr/>
          <a:lstStyle/>
          <a:p>
            <a:r>
              <a:rPr lang="de-CH" dirty="0"/>
              <a:t>Überprüfen ob alle Daten realistisch sind</a:t>
            </a:r>
          </a:p>
          <a:p>
            <a:r>
              <a:rPr lang="de-CH" dirty="0"/>
              <a:t>Aufgefallen</a:t>
            </a:r>
          </a:p>
          <a:p>
            <a:pPr lvl="1"/>
            <a:r>
              <a:rPr lang="de-CH" dirty="0"/>
              <a:t>Age: -1</a:t>
            </a:r>
          </a:p>
          <a:p>
            <a:pPr lvl="1"/>
            <a:r>
              <a:rPr lang="de-CH" dirty="0" err="1"/>
              <a:t>ScheduledDay</a:t>
            </a:r>
            <a:r>
              <a:rPr lang="de-CH" dirty="0"/>
              <a:t> -&gt; Mit Zeit</a:t>
            </a:r>
          </a:p>
          <a:p>
            <a:pPr lvl="1"/>
            <a:r>
              <a:rPr lang="de-CH" dirty="0" err="1"/>
              <a:t>AppointmentDay</a:t>
            </a:r>
            <a:r>
              <a:rPr lang="de-CH" dirty="0"/>
              <a:t> -&gt; Nur Datum</a:t>
            </a:r>
          </a:p>
          <a:p>
            <a:pPr lvl="1"/>
            <a:r>
              <a:rPr lang="de-CH" dirty="0" err="1"/>
              <a:t>Handcap</a:t>
            </a:r>
            <a:r>
              <a:rPr lang="de-CH" dirty="0"/>
              <a:t> -&gt; Anzahl an Behinderung</a:t>
            </a:r>
          </a:p>
          <a:p>
            <a:pPr lvl="1"/>
            <a:endParaRPr lang="de-CH" dirty="0"/>
          </a:p>
          <a:p>
            <a:pPr marL="457200" lvl="1" indent="0">
              <a:buNone/>
            </a:pPr>
            <a:endParaRPr lang="de-CH" dirty="0"/>
          </a:p>
          <a:p>
            <a:pPr lvl="1"/>
            <a:r>
              <a:rPr lang="de-CH" dirty="0"/>
              <a:t>Fünf Werte mit </a:t>
            </a:r>
            <a:r>
              <a:rPr lang="de-CH" dirty="0" err="1"/>
              <a:t>ScheduledDay</a:t>
            </a:r>
            <a:r>
              <a:rPr lang="de-CH" dirty="0"/>
              <a:t> nach </a:t>
            </a:r>
            <a:r>
              <a:rPr lang="de-CH" dirty="0" err="1"/>
              <a:t>AppointmentDay</a:t>
            </a:r>
            <a:r>
              <a:rPr lang="de-CH" dirty="0"/>
              <a:t> </a:t>
            </a:r>
          </a:p>
          <a:p>
            <a:pPr lvl="1"/>
            <a:endParaRPr lang="de-CH" dirty="0"/>
          </a:p>
        </p:txBody>
      </p:sp>
      <p:sp>
        <p:nvSpPr>
          <p:cNvPr id="3" name="Titel 2">
            <a:extLst>
              <a:ext uri="{FF2B5EF4-FFF2-40B4-BE49-F238E27FC236}">
                <a16:creationId xmlns:a16="http://schemas.microsoft.com/office/drawing/2014/main" id="{7DCB9537-FB53-4D0C-96BC-F658E41C24E6}"/>
              </a:ext>
            </a:extLst>
          </p:cNvPr>
          <p:cNvSpPr>
            <a:spLocks noGrp="1"/>
          </p:cNvSpPr>
          <p:nvPr>
            <p:ph type="ctrTitle"/>
          </p:nvPr>
        </p:nvSpPr>
        <p:spPr/>
        <p:txBody>
          <a:bodyPr/>
          <a:lstStyle/>
          <a:p>
            <a:r>
              <a:rPr lang="de-CH" dirty="0"/>
              <a:t>Data </a:t>
            </a:r>
            <a:r>
              <a:rPr lang="de-CH" dirty="0" err="1"/>
              <a:t>Cleansing</a:t>
            </a:r>
            <a:endParaRPr lang="de-CH" dirty="0"/>
          </a:p>
        </p:txBody>
      </p:sp>
      <p:pic>
        <p:nvPicPr>
          <p:cNvPr id="4" name="Grafik 3">
            <a:extLst>
              <a:ext uri="{FF2B5EF4-FFF2-40B4-BE49-F238E27FC236}">
                <a16:creationId xmlns:a16="http://schemas.microsoft.com/office/drawing/2014/main" id="{8312298D-DBF1-4C96-B0D0-692C12EF129A}"/>
              </a:ext>
            </a:extLst>
          </p:cNvPr>
          <p:cNvPicPr>
            <a:picLocks noChangeAspect="1"/>
          </p:cNvPicPr>
          <p:nvPr/>
        </p:nvPicPr>
        <p:blipFill>
          <a:blip r:embed="rId3"/>
          <a:stretch>
            <a:fillRect/>
          </a:stretch>
        </p:blipFill>
        <p:spPr>
          <a:xfrm>
            <a:off x="1854468" y="4502646"/>
            <a:ext cx="5447480" cy="915355"/>
          </a:xfrm>
          <a:prstGeom prst="rect">
            <a:avLst/>
          </a:prstGeom>
        </p:spPr>
      </p:pic>
    </p:spTree>
    <p:extLst>
      <p:ext uri="{BB962C8B-B14F-4D97-AF65-F5344CB8AC3E}">
        <p14:creationId xmlns:p14="http://schemas.microsoft.com/office/powerpoint/2010/main" val="108901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F25AF29-0808-4BDA-9A00-CB98AC7AFFE8}"/>
              </a:ext>
            </a:extLst>
          </p:cNvPr>
          <p:cNvSpPr>
            <a:spLocks noGrp="1"/>
          </p:cNvSpPr>
          <p:nvPr>
            <p:ph sz="half" idx="1"/>
          </p:nvPr>
        </p:nvSpPr>
        <p:spPr/>
        <p:txBody>
          <a:bodyPr/>
          <a:lstStyle/>
          <a:p>
            <a:r>
              <a:rPr lang="de-CH" dirty="0"/>
              <a:t>Konsequenz</a:t>
            </a:r>
          </a:p>
          <a:p>
            <a:pPr lvl="1"/>
            <a:r>
              <a:rPr lang="de-CH" dirty="0"/>
              <a:t>Age -1 -&gt; gelöscht</a:t>
            </a:r>
          </a:p>
          <a:p>
            <a:pPr lvl="1"/>
            <a:r>
              <a:rPr lang="de-CH" dirty="0" err="1"/>
              <a:t>ScheduledDay</a:t>
            </a:r>
            <a:r>
              <a:rPr lang="de-CH" dirty="0"/>
              <a:t> -&gt; Zeit auf 00:00:00 gesetzt</a:t>
            </a:r>
          </a:p>
          <a:p>
            <a:pPr lvl="1"/>
            <a:r>
              <a:rPr lang="de-CH" dirty="0" err="1"/>
              <a:t>Handcap</a:t>
            </a:r>
            <a:r>
              <a:rPr lang="de-CH" dirty="0"/>
              <a:t> -&gt; {1, 2, 3, 4} </a:t>
            </a:r>
            <a:r>
              <a:rPr lang="de-CH" dirty="0">
                <a:sym typeface="Wingdings" panose="05000000000000000000" pitchFamily="2" charset="2"/>
              </a:rPr>
              <a:t> 1</a:t>
            </a:r>
          </a:p>
          <a:p>
            <a:pPr lvl="2"/>
            <a:r>
              <a:rPr lang="de-CH" dirty="0">
                <a:sym typeface="Wingdings" panose="05000000000000000000" pitchFamily="2" charset="2"/>
              </a:rPr>
              <a:t>0: Kein </a:t>
            </a:r>
            <a:r>
              <a:rPr lang="de-CH" dirty="0" err="1">
                <a:sym typeface="Wingdings" panose="05000000000000000000" pitchFamily="2" charset="2"/>
              </a:rPr>
              <a:t>Handycap</a:t>
            </a:r>
            <a:r>
              <a:rPr lang="de-CH" dirty="0">
                <a:sym typeface="Wingdings" panose="05000000000000000000" pitchFamily="2" charset="2"/>
              </a:rPr>
              <a:t>, 1: Mit </a:t>
            </a:r>
            <a:r>
              <a:rPr lang="de-CH" dirty="0" err="1">
                <a:sym typeface="Wingdings" panose="05000000000000000000" pitchFamily="2" charset="2"/>
              </a:rPr>
              <a:t>Handycap</a:t>
            </a:r>
            <a:endParaRPr lang="de-CH" dirty="0">
              <a:sym typeface="Wingdings" panose="05000000000000000000" pitchFamily="2" charset="2"/>
            </a:endParaRPr>
          </a:p>
          <a:p>
            <a:pPr lvl="2"/>
            <a:endParaRPr lang="de-CH" dirty="0">
              <a:sym typeface="Wingdings" panose="05000000000000000000" pitchFamily="2" charset="2"/>
            </a:endParaRPr>
          </a:p>
          <a:p>
            <a:pPr lvl="2"/>
            <a:endParaRPr lang="de-CH" dirty="0">
              <a:sym typeface="Wingdings" panose="05000000000000000000" pitchFamily="2" charset="2"/>
            </a:endParaRPr>
          </a:p>
          <a:p>
            <a:pPr lvl="2"/>
            <a:endParaRPr lang="de-CH" dirty="0"/>
          </a:p>
          <a:p>
            <a:pPr lvl="1"/>
            <a:r>
              <a:rPr lang="de-CH" dirty="0" err="1"/>
              <a:t>ScheduledDay</a:t>
            </a:r>
            <a:r>
              <a:rPr lang="de-CH" dirty="0"/>
              <a:t> nach </a:t>
            </a:r>
            <a:r>
              <a:rPr lang="de-CH" dirty="0" err="1"/>
              <a:t>AppointmentDay</a:t>
            </a:r>
            <a:r>
              <a:rPr lang="de-CH" dirty="0"/>
              <a:t> -&gt; gelöscht</a:t>
            </a:r>
          </a:p>
          <a:p>
            <a:pPr lvl="1"/>
            <a:endParaRPr lang="de-CH" dirty="0"/>
          </a:p>
        </p:txBody>
      </p:sp>
      <p:sp>
        <p:nvSpPr>
          <p:cNvPr id="3" name="Titel 2">
            <a:extLst>
              <a:ext uri="{FF2B5EF4-FFF2-40B4-BE49-F238E27FC236}">
                <a16:creationId xmlns:a16="http://schemas.microsoft.com/office/drawing/2014/main" id="{CC339F15-66A6-46A5-BAF1-E08AAC28C6F2}"/>
              </a:ext>
            </a:extLst>
          </p:cNvPr>
          <p:cNvSpPr>
            <a:spLocks noGrp="1"/>
          </p:cNvSpPr>
          <p:nvPr>
            <p:ph type="ctrTitle"/>
          </p:nvPr>
        </p:nvSpPr>
        <p:spPr/>
        <p:txBody>
          <a:bodyPr/>
          <a:lstStyle/>
          <a:p>
            <a:r>
              <a:rPr lang="de-CH" dirty="0"/>
              <a:t>Data </a:t>
            </a:r>
            <a:r>
              <a:rPr lang="de-CH" dirty="0" err="1"/>
              <a:t>Cleansing</a:t>
            </a:r>
            <a:endParaRPr lang="de-CH" dirty="0"/>
          </a:p>
        </p:txBody>
      </p:sp>
      <p:pic>
        <p:nvPicPr>
          <p:cNvPr id="4" name="Grafik 3">
            <a:extLst>
              <a:ext uri="{FF2B5EF4-FFF2-40B4-BE49-F238E27FC236}">
                <a16:creationId xmlns:a16="http://schemas.microsoft.com/office/drawing/2014/main" id="{AB29193F-6C9E-4900-8D93-FADF731A8826}"/>
              </a:ext>
            </a:extLst>
          </p:cNvPr>
          <p:cNvPicPr>
            <a:picLocks noChangeAspect="1"/>
          </p:cNvPicPr>
          <p:nvPr/>
        </p:nvPicPr>
        <p:blipFill>
          <a:blip r:embed="rId3"/>
          <a:stretch>
            <a:fillRect/>
          </a:stretch>
        </p:blipFill>
        <p:spPr>
          <a:xfrm>
            <a:off x="1721946" y="3985361"/>
            <a:ext cx="6077859" cy="1432639"/>
          </a:xfrm>
          <a:prstGeom prst="rect">
            <a:avLst/>
          </a:prstGeom>
        </p:spPr>
      </p:pic>
    </p:spTree>
    <p:extLst>
      <p:ext uri="{BB962C8B-B14F-4D97-AF65-F5344CB8AC3E}">
        <p14:creationId xmlns:p14="http://schemas.microsoft.com/office/powerpoint/2010/main" val="3870819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C76C431-FC5C-403A-99B4-B3D444D9A8E3}"/>
              </a:ext>
            </a:extLst>
          </p:cNvPr>
          <p:cNvSpPr>
            <a:spLocks noGrp="1"/>
          </p:cNvSpPr>
          <p:nvPr>
            <p:ph sz="half" idx="1"/>
          </p:nvPr>
        </p:nvSpPr>
        <p:spPr/>
        <p:txBody>
          <a:bodyPr/>
          <a:lstStyle/>
          <a:p>
            <a:r>
              <a:rPr lang="de-CH" dirty="0" err="1"/>
              <a:t>DayDifference</a:t>
            </a:r>
            <a:r>
              <a:rPr lang="de-CH" dirty="0"/>
              <a:t> aus </a:t>
            </a:r>
            <a:r>
              <a:rPr lang="de-CH" dirty="0" err="1"/>
              <a:t>ScheduledDay</a:t>
            </a:r>
            <a:r>
              <a:rPr lang="de-CH" dirty="0"/>
              <a:t> und </a:t>
            </a:r>
            <a:r>
              <a:rPr lang="de-CH" dirty="0" err="1"/>
              <a:t>AppointmentDay</a:t>
            </a:r>
            <a:endParaRPr lang="de-CH" dirty="0"/>
          </a:p>
          <a:p>
            <a:r>
              <a:rPr lang="de-CH" dirty="0" err="1"/>
              <a:t>PatientId</a:t>
            </a:r>
            <a:r>
              <a:rPr lang="de-CH" dirty="0"/>
              <a:t> und </a:t>
            </a:r>
            <a:r>
              <a:rPr lang="de-CH" dirty="0" err="1"/>
              <a:t>AppointmentId</a:t>
            </a:r>
            <a:r>
              <a:rPr lang="de-CH" dirty="0"/>
              <a:t> entfernt</a:t>
            </a:r>
          </a:p>
          <a:p>
            <a:endParaRPr lang="de-CH" dirty="0"/>
          </a:p>
        </p:txBody>
      </p:sp>
      <p:sp>
        <p:nvSpPr>
          <p:cNvPr id="3" name="Titel 2">
            <a:extLst>
              <a:ext uri="{FF2B5EF4-FFF2-40B4-BE49-F238E27FC236}">
                <a16:creationId xmlns:a16="http://schemas.microsoft.com/office/drawing/2014/main" id="{C58AE10F-458A-4512-94AF-42708768663A}"/>
              </a:ext>
            </a:extLst>
          </p:cNvPr>
          <p:cNvSpPr>
            <a:spLocks noGrp="1"/>
          </p:cNvSpPr>
          <p:nvPr>
            <p:ph type="ctrTitle"/>
          </p:nvPr>
        </p:nvSpPr>
        <p:spPr/>
        <p:txBody>
          <a:bodyPr/>
          <a:lstStyle/>
          <a:p>
            <a:r>
              <a:rPr lang="de-CH" dirty="0"/>
              <a:t>Feature Engineering / Feature </a:t>
            </a:r>
            <a:r>
              <a:rPr lang="de-CH" dirty="0" err="1"/>
              <a:t>Selection</a:t>
            </a:r>
            <a:endParaRPr lang="de-CH" dirty="0"/>
          </a:p>
        </p:txBody>
      </p:sp>
    </p:spTree>
    <p:extLst>
      <p:ext uri="{BB962C8B-B14F-4D97-AF65-F5344CB8AC3E}">
        <p14:creationId xmlns:p14="http://schemas.microsoft.com/office/powerpoint/2010/main" val="2262311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85E992-0AE0-4D63-B5F4-48EAE7157606}"/>
              </a:ext>
            </a:extLst>
          </p:cNvPr>
          <p:cNvSpPr>
            <a:spLocks noGrp="1"/>
          </p:cNvSpPr>
          <p:nvPr>
            <p:ph type="ctrTitle"/>
          </p:nvPr>
        </p:nvSpPr>
        <p:spPr/>
        <p:txBody>
          <a:bodyPr/>
          <a:lstStyle/>
          <a:p>
            <a:r>
              <a:rPr lang="de-CH" dirty="0"/>
              <a:t>Load</a:t>
            </a:r>
          </a:p>
        </p:txBody>
      </p:sp>
      <p:sp>
        <p:nvSpPr>
          <p:cNvPr id="3" name="Untertitel 2">
            <a:extLst>
              <a:ext uri="{FF2B5EF4-FFF2-40B4-BE49-F238E27FC236}">
                <a16:creationId xmlns:a16="http://schemas.microsoft.com/office/drawing/2014/main" id="{3D4CD6C6-F156-4415-8F12-61B7C0FB8B35}"/>
              </a:ext>
            </a:extLst>
          </p:cNvPr>
          <p:cNvSpPr>
            <a:spLocks noGrp="1"/>
          </p:cNvSpPr>
          <p:nvPr>
            <p:ph type="subTitle" idx="1"/>
          </p:nvPr>
        </p:nvSpPr>
        <p:spPr/>
        <p:txBody>
          <a:bodyPr/>
          <a:lstStyle/>
          <a:p>
            <a:endParaRPr lang="de-CH"/>
          </a:p>
        </p:txBody>
      </p:sp>
    </p:spTree>
    <p:extLst>
      <p:ext uri="{BB962C8B-B14F-4D97-AF65-F5344CB8AC3E}">
        <p14:creationId xmlns:p14="http://schemas.microsoft.com/office/powerpoint/2010/main" val="422723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DAB18A-EFE7-4A29-B94B-65A410529FA5}"/>
              </a:ext>
            </a:extLst>
          </p:cNvPr>
          <p:cNvSpPr>
            <a:spLocks noGrp="1"/>
          </p:cNvSpPr>
          <p:nvPr>
            <p:ph type="ctrTitle"/>
          </p:nvPr>
        </p:nvSpPr>
        <p:spPr/>
        <p:txBody>
          <a:bodyPr/>
          <a:lstStyle/>
          <a:p>
            <a:r>
              <a:rPr lang="de-CH" dirty="0"/>
              <a:t>Datensatz Einführung</a:t>
            </a:r>
          </a:p>
        </p:txBody>
      </p:sp>
      <p:sp>
        <p:nvSpPr>
          <p:cNvPr id="3" name="Untertitel 2">
            <a:extLst>
              <a:ext uri="{FF2B5EF4-FFF2-40B4-BE49-F238E27FC236}">
                <a16:creationId xmlns:a16="http://schemas.microsoft.com/office/drawing/2014/main" id="{6FD01F87-BDFF-496F-858E-EA54455800A2}"/>
              </a:ext>
            </a:extLst>
          </p:cNvPr>
          <p:cNvSpPr>
            <a:spLocks noGrp="1"/>
          </p:cNvSpPr>
          <p:nvPr>
            <p:ph type="subTitle" idx="1"/>
          </p:nvPr>
        </p:nvSpPr>
        <p:spPr/>
        <p:txBody>
          <a:bodyPr/>
          <a:lstStyle/>
          <a:p>
            <a:endParaRPr lang="de-CH"/>
          </a:p>
        </p:txBody>
      </p:sp>
    </p:spTree>
    <p:extLst>
      <p:ext uri="{BB962C8B-B14F-4D97-AF65-F5344CB8AC3E}">
        <p14:creationId xmlns:p14="http://schemas.microsoft.com/office/powerpoint/2010/main" val="106835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399DF1-8404-4BCE-A14F-1F6CA8015588}"/>
              </a:ext>
            </a:extLst>
          </p:cNvPr>
          <p:cNvSpPr>
            <a:spLocks noGrp="1"/>
          </p:cNvSpPr>
          <p:nvPr>
            <p:ph sz="half" idx="1"/>
          </p:nvPr>
        </p:nvSpPr>
        <p:spPr/>
        <p:txBody>
          <a:bodyPr/>
          <a:lstStyle/>
          <a:p>
            <a:r>
              <a:rPr lang="de-CH" dirty="0"/>
              <a:t>Datensatz warum Doktortermin verpasst wird</a:t>
            </a:r>
          </a:p>
          <a:p>
            <a:r>
              <a:rPr lang="de-CH" dirty="0"/>
              <a:t>Datenherkunft: Brasilien</a:t>
            </a:r>
          </a:p>
          <a:p>
            <a:r>
              <a:rPr lang="de-CH" dirty="0"/>
              <a:t>Jedes Tupel ist ein Doktortermin</a:t>
            </a:r>
          </a:p>
          <a:p>
            <a:r>
              <a:rPr lang="de-CH" dirty="0"/>
              <a:t>Hochgeladen am 08.02.2017</a:t>
            </a:r>
          </a:p>
          <a:p>
            <a:endParaRPr lang="de-CH" dirty="0"/>
          </a:p>
          <a:p>
            <a:endParaRPr lang="de-CH" dirty="0"/>
          </a:p>
        </p:txBody>
      </p:sp>
      <p:sp>
        <p:nvSpPr>
          <p:cNvPr id="3" name="Titel 2">
            <a:extLst>
              <a:ext uri="{FF2B5EF4-FFF2-40B4-BE49-F238E27FC236}">
                <a16:creationId xmlns:a16="http://schemas.microsoft.com/office/drawing/2014/main" id="{0E84630F-D44D-4954-93D4-3954205CB547}"/>
              </a:ext>
            </a:extLst>
          </p:cNvPr>
          <p:cNvSpPr>
            <a:spLocks noGrp="1"/>
          </p:cNvSpPr>
          <p:nvPr>
            <p:ph type="ctrTitle"/>
          </p:nvPr>
        </p:nvSpPr>
        <p:spPr/>
        <p:txBody>
          <a:bodyPr/>
          <a:lstStyle/>
          <a:p>
            <a:r>
              <a:rPr lang="de-CH" dirty="0"/>
              <a:t>Einführung</a:t>
            </a:r>
          </a:p>
        </p:txBody>
      </p:sp>
    </p:spTree>
    <p:extLst>
      <p:ext uri="{BB962C8B-B14F-4D97-AF65-F5344CB8AC3E}">
        <p14:creationId xmlns:p14="http://schemas.microsoft.com/office/powerpoint/2010/main" val="61031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2AF32A-72D0-4BC6-A7F9-6D1BEAA8B264}"/>
              </a:ext>
            </a:extLst>
          </p:cNvPr>
          <p:cNvSpPr>
            <a:spLocks noGrp="1"/>
          </p:cNvSpPr>
          <p:nvPr>
            <p:ph type="ctrTitle"/>
          </p:nvPr>
        </p:nvSpPr>
        <p:spPr/>
        <p:txBody>
          <a:bodyPr/>
          <a:lstStyle/>
          <a:p>
            <a:r>
              <a:rPr lang="de-CH" dirty="0"/>
              <a:t>ETL Prozess	</a:t>
            </a:r>
          </a:p>
        </p:txBody>
      </p:sp>
      <p:sp>
        <p:nvSpPr>
          <p:cNvPr id="3" name="Untertitel 2">
            <a:extLst>
              <a:ext uri="{FF2B5EF4-FFF2-40B4-BE49-F238E27FC236}">
                <a16:creationId xmlns:a16="http://schemas.microsoft.com/office/drawing/2014/main" id="{EB4F2805-313B-47C5-AFB5-7B8AE57AE2CE}"/>
              </a:ext>
            </a:extLst>
          </p:cNvPr>
          <p:cNvSpPr>
            <a:spLocks noGrp="1"/>
          </p:cNvSpPr>
          <p:nvPr>
            <p:ph type="subTitle" idx="1"/>
          </p:nvPr>
        </p:nvSpPr>
        <p:spPr/>
        <p:txBody>
          <a:bodyPr/>
          <a:lstStyle/>
          <a:p>
            <a:endParaRPr lang="de-CH" dirty="0"/>
          </a:p>
        </p:txBody>
      </p:sp>
      <p:sp>
        <p:nvSpPr>
          <p:cNvPr id="4" name="Textplatzhalter 3">
            <a:extLst>
              <a:ext uri="{FF2B5EF4-FFF2-40B4-BE49-F238E27FC236}">
                <a16:creationId xmlns:a16="http://schemas.microsoft.com/office/drawing/2014/main" id="{2E3F4F6E-E1D3-4BA8-87BE-144B77728490}"/>
              </a:ext>
            </a:extLst>
          </p:cNvPr>
          <p:cNvSpPr>
            <a:spLocks noGrp="1"/>
          </p:cNvSpPr>
          <p:nvPr>
            <p:ph type="body" sz="quarter" idx="4294967295"/>
          </p:nvPr>
        </p:nvSpPr>
        <p:spPr>
          <a:xfrm>
            <a:off x="616008" y="6299494"/>
            <a:ext cx="9053845" cy="258474"/>
          </a:xfrm>
          <a:prstGeom prst="rect">
            <a:avLst/>
          </a:prstGeom>
        </p:spPr>
        <p:txBody>
          <a:bodyPr/>
          <a:lstStyle/>
          <a:p>
            <a:endParaRPr lang="de-CH"/>
          </a:p>
        </p:txBody>
      </p:sp>
    </p:spTree>
    <p:extLst>
      <p:ext uri="{BB962C8B-B14F-4D97-AF65-F5344CB8AC3E}">
        <p14:creationId xmlns:p14="http://schemas.microsoft.com/office/powerpoint/2010/main" val="312078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92FAF8-10ED-4392-A809-660B0D16A623}"/>
              </a:ext>
            </a:extLst>
          </p:cNvPr>
          <p:cNvSpPr>
            <a:spLocks noGrp="1"/>
          </p:cNvSpPr>
          <p:nvPr>
            <p:ph type="ctrTitle"/>
          </p:nvPr>
        </p:nvSpPr>
        <p:spPr/>
        <p:txBody>
          <a:bodyPr/>
          <a:lstStyle/>
          <a:p>
            <a:r>
              <a:rPr lang="de-CH" dirty="0" err="1"/>
              <a:t>Extraction</a:t>
            </a:r>
            <a:endParaRPr lang="de-CH" dirty="0"/>
          </a:p>
        </p:txBody>
      </p:sp>
      <p:sp>
        <p:nvSpPr>
          <p:cNvPr id="3" name="Untertitel 2">
            <a:extLst>
              <a:ext uri="{FF2B5EF4-FFF2-40B4-BE49-F238E27FC236}">
                <a16:creationId xmlns:a16="http://schemas.microsoft.com/office/drawing/2014/main" id="{07B5F07C-E91B-4F5E-8E66-AD20C16AFB29}"/>
              </a:ext>
            </a:extLst>
          </p:cNvPr>
          <p:cNvSpPr>
            <a:spLocks noGrp="1"/>
          </p:cNvSpPr>
          <p:nvPr>
            <p:ph type="subTitle" idx="1"/>
          </p:nvPr>
        </p:nvSpPr>
        <p:spPr/>
        <p:txBody>
          <a:bodyPr/>
          <a:lstStyle/>
          <a:p>
            <a:r>
              <a:rPr lang="de-CH" dirty="0"/>
              <a:t>ETL Prozess</a:t>
            </a:r>
          </a:p>
        </p:txBody>
      </p:sp>
    </p:spTree>
    <p:extLst>
      <p:ext uri="{BB962C8B-B14F-4D97-AF65-F5344CB8AC3E}">
        <p14:creationId xmlns:p14="http://schemas.microsoft.com/office/powerpoint/2010/main" val="37289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399DF1-8404-4BCE-A14F-1F6CA8015588}"/>
              </a:ext>
            </a:extLst>
          </p:cNvPr>
          <p:cNvSpPr>
            <a:spLocks noGrp="1"/>
          </p:cNvSpPr>
          <p:nvPr>
            <p:ph sz="half" idx="1"/>
          </p:nvPr>
        </p:nvSpPr>
        <p:spPr/>
        <p:txBody>
          <a:bodyPr/>
          <a:lstStyle/>
          <a:p>
            <a:r>
              <a:rPr lang="de-CH" dirty="0"/>
              <a:t>Einlesen als CSV Datei</a:t>
            </a:r>
          </a:p>
          <a:p>
            <a:r>
              <a:rPr lang="de-CH" dirty="0"/>
              <a:t>Analyse Datensatz </a:t>
            </a:r>
          </a:p>
        </p:txBody>
      </p:sp>
      <p:sp>
        <p:nvSpPr>
          <p:cNvPr id="3" name="Titel 2">
            <a:extLst>
              <a:ext uri="{FF2B5EF4-FFF2-40B4-BE49-F238E27FC236}">
                <a16:creationId xmlns:a16="http://schemas.microsoft.com/office/drawing/2014/main" id="{0E84630F-D44D-4954-93D4-3954205CB547}"/>
              </a:ext>
            </a:extLst>
          </p:cNvPr>
          <p:cNvSpPr>
            <a:spLocks noGrp="1"/>
          </p:cNvSpPr>
          <p:nvPr>
            <p:ph type="ctrTitle"/>
          </p:nvPr>
        </p:nvSpPr>
        <p:spPr/>
        <p:txBody>
          <a:bodyPr/>
          <a:lstStyle/>
          <a:p>
            <a:r>
              <a:rPr lang="de-CH" dirty="0"/>
              <a:t>Einlesen</a:t>
            </a:r>
          </a:p>
        </p:txBody>
      </p:sp>
    </p:spTree>
    <p:extLst>
      <p:ext uri="{BB962C8B-B14F-4D97-AF65-F5344CB8AC3E}">
        <p14:creationId xmlns:p14="http://schemas.microsoft.com/office/powerpoint/2010/main" val="1368041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174E215-0596-431E-B9C4-8B6BB43F6303}"/>
              </a:ext>
            </a:extLst>
          </p:cNvPr>
          <p:cNvSpPr>
            <a:spLocks noGrp="1"/>
          </p:cNvSpPr>
          <p:nvPr>
            <p:ph sz="half" idx="1"/>
          </p:nvPr>
        </p:nvSpPr>
        <p:spPr/>
        <p:txBody>
          <a:bodyPr/>
          <a:lstStyle/>
          <a:p>
            <a:r>
              <a:rPr lang="en-US" dirty="0"/>
              <a:t>110`526 </a:t>
            </a:r>
            <a:r>
              <a:rPr lang="en-US" dirty="0" err="1"/>
              <a:t>Datensätze</a:t>
            </a:r>
            <a:endParaRPr lang="en-US" dirty="0"/>
          </a:p>
          <a:p>
            <a:r>
              <a:rPr lang="en-US" dirty="0"/>
              <a:t>14 </a:t>
            </a:r>
            <a:r>
              <a:rPr lang="en-US" dirty="0" err="1"/>
              <a:t>Variablen</a:t>
            </a:r>
            <a:endParaRPr lang="en-US" dirty="0"/>
          </a:p>
          <a:p>
            <a:pPr lvl="1"/>
            <a:r>
              <a:rPr lang="en-US" dirty="0" err="1"/>
              <a:t>No.show</a:t>
            </a:r>
            <a:r>
              <a:rPr lang="en-US" dirty="0"/>
              <a:t> &lt;factor&gt;</a:t>
            </a:r>
          </a:p>
          <a:p>
            <a:endParaRPr lang="en-US" dirty="0"/>
          </a:p>
          <a:p>
            <a:r>
              <a:rPr lang="en-US" dirty="0"/>
              <a:t>No NA</a:t>
            </a:r>
          </a:p>
          <a:p>
            <a:pPr lvl="1"/>
            <a:r>
              <a:rPr lang="en-US" dirty="0" err="1"/>
              <a:t>sapply</a:t>
            </a:r>
            <a:r>
              <a:rPr lang="en-US" dirty="0"/>
              <a:t>(data, is.na)</a:t>
            </a:r>
          </a:p>
          <a:p>
            <a:r>
              <a:rPr lang="en-US" dirty="0"/>
              <a:t>No null</a:t>
            </a:r>
          </a:p>
          <a:p>
            <a:pPr lvl="1"/>
            <a:r>
              <a:rPr lang="en-US" dirty="0" err="1"/>
              <a:t>sapply</a:t>
            </a:r>
            <a:r>
              <a:rPr lang="en-US" dirty="0"/>
              <a:t>(data, </a:t>
            </a:r>
            <a:r>
              <a:rPr lang="en-US" dirty="0" err="1"/>
              <a:t>is.null</a:t>
            </a:r>
            <a:r>
              <a:rPr lang="en-US" dirty="0"/>
              <a:t>)</a:t>
            </a:r>
          </a:p>
          <a:p>
            <a:endParaRPr lang="de-CH" dirty="0"/>
          </a:p>
        </p:txBody>
      </p:sp>
      <p:sp>
        <p:nvSpPr>
          <p:cNvPr id="3" name="Titel 2">
            <a:extLst>
              <a:ext uri="{FF2B5EF4-FFF2-40B4-BE49-F238E27FC236}">
                <a16:creationId xmlns:a16="http://schemas.microsoft.com/office/drawing/2014/main" id="{4EE8778A-A91A-4BC9-B8AE-7D349E29D9D2}"/>
              </a:ext>
            </a:extLst>
          </p:cNvPr>
          <p:cNvSpPr>
            <a:spLocks noGrp="1"/>
          </p:cNvSpPr>
          <p:nvPr>
            <p:ph type="ctrTitle"/>
          </p:nvPr>
        </p:nvSpPr>
        <p:spPr/>
        <p:txBody>
          <a:bodyPr/>
          <a:lstStyle/>
          <a:p>
            <a:r>
              <a:rPr lang="de-CH" dirty="0"/>
              <a:t>Datensatz</a:t>
            </a:r>
          </a:p>
        </p:txBody>
      </p:sp>
    </p:spTree>
    <p:extLst>
      <p:ext uri="{BB962C8B-B14F-4D97-AF65-F5344CB8AC3E}">
        <p14:creationId xmlns:p14="http://schemas.microsoft.com/office/powerpoint/2010/main" val="1047759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E2CADEA-7AA5-43F9-A31B-9D8A45E71E24}"/>
              </a:ext>
            </a:extLst>
          </p:cNvPr>
          <p:cNvSpPr>
            <a:spLocks noGrp="1"/>
          </p:cNvSpPr>
          <p:nvPr>
            <p:ph sz="half" idx="1"/>
          </p:nvPr>
        </p:nvSpPr>
        <p:spPr/>
        <p:txBody>
          <a:bodyPr/>
          <a:lstStyle/>
          <a:p>
            <a:r>
              <a:rPr lang="de-CH" dirty="0" err="1"/>
              <a:t>PatientId</a:t>
            </a:r>
            <a:endParaRPr lang="de-CH" dirty="0"/>
          </a:p>
          <a:p>
            <a:r>
              <a:rPr lang="de-CH" dirty="0" err="1"/>
              <a:t>AppointmentId</a:t>
            </a:r>
            <a:endParaRPr lang="de-CH" dirty="0"/>
          </a:p>
          <a:p>
            <a:r>
              <a:rPr lang="de-CH" dirty="0"/>
              <a:t>Gender</a:t>
            </a:r>
          </a:p>
          <a:p>
            <a:r>
              <a:rPr lang="de-CH" dirty="0" err="1"/>
              <a:t>ScheduledDay</a:t>
            </a:r>
            <a:endParaRPr lang="de-CH" dirty="0"/>
          </a:p>
          <a:p>
            <a:r>
              <a:rPr lang="de-CH" dirty="0" err="1"/>
              <a:t>AppointmentDay</a:t>
            </a:r>
            <a:endParaRPr lang="de-CH" dirty="0"/>
          </a:p>
          <a:p>
            <a:r>
              <a:rPr lang="de-CH" dirty="0"/>
              <a:t>Age</a:t>
            </a:r>
          </a:p>
          <a:p>
            <a:r>
              <a:rPr lang="de-CH" dirty="0" err="1"/>
              <a:t>Neighbourhood</a:t>
            </a:r>
            <a:r>
              <a:rPr lang="de-CH" dirty="0"/>
              <a:t> </a:t>
            </a:r>
          </a:p>
          <a:p>
            <a:endParaRPr lang="de-CH" dirty="0"/>
          </a:p>
          <a:p>
            <a:endParaRPr lang="de-CH" dirty="0"/>
          </a:p>
        </p:txBody>
      </p:sp>
      <p:sp>
        <p:nvSpPr>
          <p:cNvPr id="3" name="Titel 2">
            <a:extLst>
              <a:ext uri="{FF2B5EF4-FFF2-40B4-BE49-F238E27FC236}">
                <a16:creationId xmlns:a16="http://schemas.microsoft.com/office/drawing/2014/main" id="{CD35E1A9-B7A9-48D9-9C85-9A42EF2A03E8}"/>
              </a:ext>
            </a:extLst>
          </p:cNvPr>
          <p:cNvSpPr>
            <a:spLocks noGrp="1"/>
          </p:cNvSpPr>
          <p:nvPr>
            <p:ph type="ctrTitle"/>
          </p:nvPr>
        </p:nvSpPr>
        <p:spPr/>
        <p:txBody>
          <a:bodyPr/>
          <a:lstStyle/>
          <a:p>
            <a:r>
              <a:rPr lang="de-CH" dirty="0"/>
              <a:t>Variablen</a:t>
            </a:r>
          </a:p>
        </p:txBody>
      </p:sp>
    </p:spTree>
    <p:extLst>
      <p:ext uri="{BB962C8B-B14F-4D97-AF65-F5344CB8AC3E}">
        <p14:creationId xmlns:p14="http://schemas.microsoft.com/office/powerpoint/2010/main" val="200643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90C445E-48D4-4FC4-AB7F-A440BF67B3DB}"/>
              </a:ext>
            </a:extLst>
          </p:cNvPr>
          <p:cNvSpPr>
            <a:spLocks noGrp="1"/>
          </p:cNvSpPr>
          <p:nvPr>
            <p:ph sz="half" idx="1"/>
          </p:nvPr>
        </p:nvSpPr>
        <p:spPr/>
        <p:txBody>
          <a:bodyPr/>
          <a:lstStyle/>
          <a:p>
            <a:endParaRPr lang="de-CH" dirty="0"/>
          </a:p>
        </p:txBody>
      </p:sp>
      <p:sp>
        <p:nvSpPr>
          <p:cNvPr id="3" name="Titel 2">
            <a:extLst>
              <a:ext uri="{FF2B5EF4-FFF2-40B4-BE49-F238E27FC236}">
                <a16:creationId xmlns:a16="http://schemas.microsoft.com/office/drawing/2014/main" id="{549B16A0-E09C-4850-B9A9-47EDF99FDB11}"/>
              </a:ext>
            </a:extLst>
          </p:cNvPr>
          <p:cNvSpPr>
            <a:spLocks noGrp="1"/>
          </p:cNvSpPr>
          <p:nvPr>
            <p:ph type="ctrTitle"/>
          </p:nvPr>
        </p:nvSpPr>
        <p:spPr/>
        <p:txBody>
          <a:bodyPr/>
          <a:lstStyle/>
          <a:p>
            <a:r>
              <a:rPr lang="de-CH" dirty="0" err="1"/>
              <a:t>Neighbourhood</a:t>
            </a:r>
            <a:endParaRPr lang="de-CH" dirty="0"/>
          </a:p>
        </p:txBody>
      </p:sp>
      <p:pic>
        <p:nvPicPr>
          <p:cNvPr id="4" name="Grafik 3">
            <a:extLst>
              <a:ext uri="{FF2B5EF4-FFF2-40B4-BE49-F238E27FC236}">
                <a16:creationId xmlns:a16="http://schemas.microsoft.com/office/drawing/2014/main" id="{0A9DB2A8-A581-481D-B894-552EF70B7202}"/>
              </a:ext>
            </a:extLst>
          </p:cNvPr>
          <p:cNvPicPr>
            <a:picLocks noChangeAspect="1"/>
          </p:cNvPicPr>
          <p:nvPr/>
        </p:nvPicPr>
        <p:blipFill>
          <a:blip r:embed="rId2"/>
          <a:stretch>
            <a:fillRect/>
          </a:stretch>
        </p:blipFill>
        <p:spPr>
          <a:xfrm>
            <a:off x="1897918" y="1214588"/>
            <a:ext cx="7724831" cy="4905411"/>
          </a:xfrm>
          <a:prstGeom prst="rect">
            <a:avLst/>
          </a:prstGeom>
        </p:spPr>
      </p:pic>
      <mc:AlternateContent xmlns:mc="http://schemas.openxmlformats.org/markup-compatibility/2006" xmlns:pslz="http://schemas.microsoft.com/office/powerpoint/2016/slidezoom">
        <mc:Choice Requires="pslz">
          <p:graphicFrame>
            <p:nvGraphicFramePr>
              <p:cNvPr id="6" name="Folienzoom 5">
                <a:extLst>
                  <a:ext uri="{FF2B5EF4-FFF2-40B4-BE49-F238E27FC236}">
                    <a16:creationId xmlns:a16="http://schemas.microsoft.com/office/drawing/2014/main" id="{FDCD5302-4318-4383-8452-B46C3EB10F53}"/>
                  </a:ext>
                </a:extLst>
              </p:cNvPr>
              <p:cNvGraphicFramePr>
                <a:graphicFrameLocks noChangeAspect="1"/>
              </p:cNvGraphicFramePr>
              <p:nvPr>
                <p:extLst>
                  <p:ext uri="{D42A27DB-BD31-4B8C-83A1-F6EECF244321}">
                    <p14:modId xmlns:p14="http://schemas.microsoft.com/office/powerpoint/2010/main" val="4218247149"/>
                  </p:ext>
                </p:extLst>
              </p:nvPr>
            </p:nvGraphicFramePr>
            <p:xfrm>
              <a:off x="7972516" y="4232065"/>
              <a:ext cx="1041400" cy="585788"/>
            </p:xfrm>
            <a:graphic>
              <a:graphicData uri="http://schemas.microsoft.com/office/powerpoint/2016/slidezoom">
                <pslz:sldZm>
                  <pslz:sldZmObj sldId="261" cId="1940799354">
                    <pslz:zmPr id="{34A5DAFC-EC75-4CC5-8D14-388628A31B0A}" returnToParent="0" transitionDur="1000">
                      <p166:blipFill xmlns:p166="http://schemas.microsoft.com/office/powerpoint/2016/6/main">
                        <a:blip r:embed="rId3"/>
                        <a:stretch>
                          <a:fillRect/>
                        </a:stretch>
                      </p166:blipFill>
                      <p166:spPr xmlns:p166="http://schemas.microsoft.com/office/powerpoint/2016/6/main">
                        <a:xfrm>
                          <a:off x="0" y="0"/>
                          <a:ext cx="1041400" cy="585788"/>
                        </a:xfrm>
                        <a:prstGeom prst="rect">
                          <a:avLst/>
                        </a:prstGeom>
                        <a:ln w="3175">
                          <a:solidFill>
                            <a:prstClr val="ltGray"/>
                          </a:solidFill>
                        </a:ln>
                      </p166:spPr>
                    </pslz:zmPr>
                  </pslz:sldZmObj>
                </pslz:sldZm>
              </a:graphicData>
            </a:graphic>
          </p:graphicFrame>
        </mc:Choice>
        <mc:Fallback xmlns="">
          <p:pic>
            <p:nvPicPr>
              <p:cNvPr id="6" name="Folienzoom 5">
                <a:hlinkClick r:id="rId4" action="ppaction://hlinksldjump"/>
                <a:extLst>
                  <a:ext uri="{FF2B5EF4-FFF2-40B4-BE49-F238E27FC236}">
                    <a16:creationId xmlns:a16="http://schemas.microsoft.com/office/drawing/2014/main" id="{FDCD5302-4318-4383-8452-B46C3EB10F53}"/>
                  </a:ext>
                </a:extLst>
              </p:cNvPr>
              <p:cNvPicPr>
                <a:picLocks noGrp="1" noRot="1" noChangeAspect="1" noMove="1" noResize="1" noEditPoints="1" noAdjustHandles="1" noChangeArrowheads="1" noChangeShapeType="1"/>
              </p:cNvPicPr>
              <p:nvPr/>
            </p:nvPicPr>
            <p:blipFill>
              <a:blip r:embed="rId5"/>
              <a:stretch>
                <a:fillRect/>
              </a:stretch>
            </p:blipFill>
            <p:spPr>
              <a:xfrm>
                <a:off x="7972516" y="4232065"/>
                <a:ext cx="1041400" cy="585788"/>
              </a:xfrm>
              <a:prstGeom prst="rect">
                <a:avLst/>
              </a:prstGeom>
              <a:ln w="3175">
                <a:solidFill>
                  <a:prstClr val="ltGray"/>
                </a:solidFill>
              </a:ln>
            </p:spPr>
          </p:pic>
        </mc:Fallback>
      </mc:AlternateContent>
    </p:spTree>
    <p:extLst>
      <p:ext uri="{BB962C8B-B14F-4D97-AF65-F5344CB8AC3E}">
        <p14:creationId xmlns:p14="http://schemas.microsoft.com/office/powerpoint/2010/main" val="186714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FH_PPT_Vorlage">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375</Words>
  <Application>Microsoft Office PowerPoint</Application>
  <PresentationFormat>Breitbild</PresentationFormat>
  <Paragraphs>85</Paragraphs>
  <Slides>16</Slides>
  <Notes>5</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16</vt:i4>
      </vt:variant>
    </vt:vector>
  </HeadingPairs>
  <TitlesOfParts>
    <vt:vector size="25" baseType="lpstr">
      <vt:lpstr>MS PGothic</vt:lpstr>
      <vt:lpstr>MS PGothic</vt:lpstr>
      <vt:lpstr>Arial</vt:lpstr>
      <vt:lpstr>Calibri</vt:lpstr>
      <vt:lpstr>Lucida Grande</vt:lpstr>
      <vt:lpstr>Lucida Sans</vt:lpstr>
      <vt:lpstr>Lucida Sans Unicode</vt:lpstr>
      <vt:lpstr>Wingdings</vt:lpstr>
      <vt:lpstr>BFH_PPT_Vorlage</vt:lpstr>
      <vt:lpstr>Medical Appointment No Shows</vt:lpstr>
      <vt:lpstr>Datensatz Einführung</vt:lpstr>
      <vt:lpstr>Einführung</vt:lpstr>
      <vt:lpstr>ETL Prozess </vt:lpstr>
      <vt:lpstr>Extraction</vt:lpstr>
      <vt:lpstr>Einlesen</vt:lpstr>
      <vt:lpstr>Datensatz</vt:lpstr>
      <vt:lpstr>Variablen</vt:lpstr>
      <vt:lpstr>Neighbourhood</vt:lpstr>
      <vt:lpstr>PowerPoint-Präsentation</vt:lpstr>
      <vt:lpstr>Variablen</vt:lpstr>
      <vt:lpstr>Transformation</vt:lpstr>
      <vt:lpstr>Data Cleansing</vt:lpstr>
      <vt:lpstr>Data Cleansing</vt:lpstr>
      <vt:lpstr>Feature Engineering / Feature Selection</vt:lpstr>
      <vt:lpstr>Load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Appointment No Shows</dc:title>
  <dc:creator>Thierry Pablo Schmidt</dc:creator>
  <cp:lastModifiedBy>Uhr Vinzenz Nathan</cp:lastModifiedBy>
  <cp:revision>33</cp:revision>
  <dcterms:created xsi:type="dcterms:W3CDTF">2019-05-13T06:48:27Z</dcterms:created>
  <dcterms:modified xsi:type="dcterms:W3CDTF">2019-06-12T16:35:35Z</dcterms:modified>
</cp:coreProperties>
</file>