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0" r:id="rId5"/>
    <p:sldId id="264" r:id="rId6"/>
    <p:sldId id="266" r:id="rId7"/>
    <p:sldId id="269" r:id="rId8"/>
    <p:sldId id="268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8B395B7-5D3E-4223-B8C5-54FBE5902A6E}">
          <p14:sldIdLst>
            <p14:sldId id="256"/>
            <p14:sldId id="257"/>
            <p14:sldId id="258"/>
            <p14:sldId id="270"/>
            <p14:sldId id="264"/>
            <p14:sldId id="266"/>
            <p14:sldId id="269"/>
            <p14:sldId id="268"/>
          </p14:sldIdLst>
        </p14:section>
        <p14:section name="Abschnitt 1" id="{1C7D8DC9-57ED-4193-A3AF-82B2A91DF4A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9118" autoAdjust="0"/>
  </p:normalViewPr>
  <p:slideViewPr>
    <p:cSldViewPr snapToGrid="0">
      <p:cViewPr>
        <p:scale>
          <a:sx n="40" d="100"/>
          <a:sy n="40" d="100"/>
        </p:scale>
        <p:origin x="162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003B2-786C-4DE1-85BD-AA79EBA6DDC7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2A82-844A-4E08-9EB3-F7FF3B8B3A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61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patNumeric</a:t>
            </a:r>
            <a:r>
              <a:rPr lang="en-US" dirty="0"/>
              <a:t> &lt;- </a:t>
            </a: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data$PatientId</a:t>
            </a:r>
            <a:r>
              <a:rPr lang="en-US" dirty="0"/>
              <a:t>, </a:t>
            </a:r>
            <a:r>
              <a:rPr lang="en-US" dirty="0" err="1"/>
              <a:t>is.numeric</a:t>
            </a:r>
            <a:r>
              <a:rPr lang="en-US" dirty="0"/>
              <a:t>)</a:t>
            </a:r>
          </a:p>
          <a:p>
            <a:r>
              <a:rPr lang="en-US" dirty="0"/>
              <a:t>all(</a:t>
            </a:r>
            <a:r>
              <a:rPr lang="en-US" dirty="0" err="1"/>
              <a:t>patNumeric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TRUE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appNumeric</a:t>
            </a:r>
            <a:r>
              <a:rPr lang="en-US" dirty="0"/>
              <a:t> &lt;- </a:t>
            </a: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data$AppointmentID</a:t>
            </a:r>
            <a:r>
              <a:rPr lang="en-US" dirty="0"/>
              <a:t>, </a:t>
            </a:r>
            <a:r>
              <a:rPr lang="en-US" dirty="0" err="1"/>
              <a:t>is.numeric</a:t>
            </a:r>
            <a:r>
              <a:rPr lang="en-US" dirty="0"/>
              <a:t>)</a:t>
            </a:r>
          </a:p>
          <a:p>
            <a:r>
              <a:rPr lang="en-US" dirty="0"/>
              <a:t>all(</a:t>
            </a:r>
            <a:r>
              <a:rPr lang="en-US" dirty="0" err="1"/>
              <a:t>appNumeric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TRUE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0" dirty="0"/>
              <a:t>summary(</a:t>
            </a:r>
            <a:r>
              <a:rPr lang="en-US" b="0" dirty="0" err="1"/>
              <a:t>data$Gender</a:t>
            </a:r>
            <a:r>
              <a:rPr lang="en-US" b="0" dirty="0"/>
              <a:t>)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 </a:t>
            </a:r>
            <a:r>
              <a:rPr lang="de-CH" b="1" dirty="0">
                <a:effectLst/>
              </a:rPr>
              <a:t>F 71839 / M 38687</a:t>
            </a:r>
          </a:p>
          <a:p>
            <a:endParaRPr lang="de-CH" b="1" dirty="0">
              <a:effectLst/>
            </a:endParaRP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72A82-844A-4E08-9EB3-F7FF3B8B3A8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760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Scholarship</a:t>
            </a:r>
            <a:r>
              <a:rPr lang="de-CH" dirty="0"/>
              <a:t>  - </a:t>
            </a:r>
            <a:r>
              <a:rPr lang="de-CH" dirty="0" err="1"/>
              <a:t>Alcoholism</a:t>
            </a:r>
            <a:r>
              <a:rPr lang="de-CH" dirty="0"/>
              <a:t>: </a:t>
            </a:r>
            <a:r>
              <a:rPr lang="de-CH" dirty="0" err="1"/>
              <a:t>factor</a:t>
            </a:r>
            <a:r>
              <a:rPr lang="de-CH" dirty="0"/>
              <a:t> mit 2 </a:t>
            </a:r>
            <a:r>
              <a:rPr lang="de-CH" dirty="0" err="1"/>
              <a:t>levels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Handcap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beinhaltet die Werte 0, 1, 2, 3 und 4. Es sollte eigentlich ein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sein. Doch laut Kommentar bedeutet 1 - 4verschiedene Arten von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Handycap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Diese werden summiert und als 1 angeschaut.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72A82-844A-4E08-9EB3-F7FF3B8B3A8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9195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Laut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Kaggel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es die Anzahl an empfangen SMS. Doch Datensatz beinhaltet nur 0 oder 1. Max Anzahl der empfangen SMS ist also 1. Deshalb sehen wir diese Variabel als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72A82-844A-4E08-9EB3-F7FF3B8B3A8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08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97A05-7B9C-4449-9D5F-8EC39C6AD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7B75BC-B8DC-4183-9394-D9204E8D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C13B1C-A191-4C3A-AF5A-24B87845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1D09F-C4A6-4D77-9BB5-8E9A6F0C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F4F8C0-1352-47FB-8499-A7D8316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65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F2D20-520E-438D-B654-ACC80BBA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169BAA-2F8D-4EEC-8A2E-9B3E8098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AD42FA-7252-466E-9609-E7054B5B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F0A82-4120-4B4E-8308-D2B7EEF2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16082-89F5-4DAF-842B-89E38B25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50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BF0523-FCA5-4B69-90BD-E866627E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E94C52-F357-4088-A77A-06CAB702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A6260-4878-44EC-84A2-9F2AC949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8A40D-08B2-4C0A-86CE-85D66462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DAE62-3572-4544-81EE-A0A4A56F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524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F85FB-CF3C-481F-91DD-E0C1200D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105BF-AE47-4BC0-ABB4-22173055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D40F7C-FAF7-4443-8CB1-30BECBF0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B88F6-9E19-41B5-A248-A502A9FE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CF598-BDFB-48F4-9E84-602C0CAB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7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953AD-A028-4F7E-9177-31296A74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05318-30D2-4EE5-A095-09E6680C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3B1B7-0EA3-41F6-9DCA-B8B9E944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31461-44AC-4587-A938-C36EE1BD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DC093-6A34-4908-B962-B58B542B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869D9-7304-4F18-A856-DB4B28FD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28F76-474D-4E28-8AA0-B30A86008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A356AA-CD6E-4E8C-A1AB-3B064EE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696A7-C974-4058-89B3-F07920E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6D3453-F4A1-44FE-86D0-DB77C94B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1E6B1D-F411-4334-847C-8F79FB04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14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EDE64-2A3D-4D78-8BAA-E0130C0E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027C8-6499-4DB8-B25D-6DD7CDB15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1F60DA-BE13-4A04-B18C-DE9C3314F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2B85CE-7024-4C81-A60C-70A4BCF7B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F95BAB-9EE5-4978-8812-0AC6A8603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20F4C2-BBFF-4D1E-AA8C-397EBC0E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4EC8DC-1AF5-45FE-9449-C8DED8D7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429244-9110-4D5C-842A-E46E2F0D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23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34EEC-A850-4E16-9A61-4F18B94A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2D873-1C95-4A94-BF21-9274DDE5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24366-14FA-4ABB-B40D-14F04056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8F7FC-C7CB-42CD-953F-AFCE2F2A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15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9C5BA-4A72-492B-8E19-8D269CC4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C51981-2833-49FB-9070-F5E529AD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B621BE-4DF4-4F4A-8E50-FEA123D1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18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48B26-7326-4C68-A92E-66DC040A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373B98-B447-4BE5-9C0B-4E827903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7A3E48-9BDC-48BD-BBB3-BC36154F0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76446D-1ED7-4A09-AEF0-52E8953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1BAEC7-9D3D-4460-925B-F550736B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4F718C-76A4-4087-9048-7FC12D5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54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DA0FD-B95E-496E-808E-3CBC8E0A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E04D73-AF70-43D2-A7AB-266C303D9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BD4C3-25FF-49FE-8036-3A2518D85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858743-1921-489E-8079-7ADBD188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604B5-5416-4201-BD65-621110CD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D2655D-684E-4F08-94AC-E258B0AF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1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57E012-CB56-4EAF-9C9D-BEC39CBA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FC7EA-1B36-44F6-ACB2-30625DB91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3CDAEB-59E6-4D82-B077-D13DBAAD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52A0D9-442A-4285-A300-21DE3BCC2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97922B-BB8F-4A8D-817D-C79DA5948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704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57162-8FDB-4FC9-962C-C075A6420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Medical Appointment </a:t>
            </a:r>
            <a:r>
              <a:rPr lang="de-CH" b="1" dirty="0" err="1"/>
              <a:t>No</a:t>
            </a:r>
            <a:r>
              <a:rPr lang="de-CH" b="1" dirty="0"/>
              <a:t> Shows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1ED3E7-06E2-4AFE-9C25-69B5762FF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Why do 30% of patients miss their scheduled appointments?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524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2B451-03AF-450A-93A2-0F9A5201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82218-F0AF-40E5-9D29-F2C7F507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000000"/>
                </a:solidFill>
              </a:rPr>
              <a:t>110`526</a:t>
            </a:r>
            <a:r>
              <a:rPr lang="de-CH" dirty="0"/>
              <a:t> Datensätze</a:t>
            </a:r>
          </a:p>
          <a:p>
            <a:r>
              <a:rPr lang="de-CH" dirty="0"/>
              <a:t>14 Variablen</a:t>
            </a:r>
          </a:p>
          <a:p>
            <a:pPr lvl="1"/>
            <a:r>
              <a:rPr lang="de-CH" dirty="0" err="1"/>
              <a:t>No.show</a:t>
            </a:r>
            <a:r>
              <a:rPr lang="de-CH" dirty="0"/>
              <a:t> &lt;</a:t>
            </a:r>
            <a:r>
              <a:rPr lang="de-CH" dirty="0" err="1"/>
              <a:t>factor</a:t>
            </a:r>
            <a:r>
              <a:rPr lang="de-CH" dirty="0"/>
              <a:t>&gt;</a:t>
            </a:r>
          </a:p>
          <a:p>
            <a:pPr lvl="1"/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NA</a:t>
            </a:r>
          </a:p>
          <a:p>
            <a:pPr lvl="1"/>
            <a:r>
              <a:rPr lang="de-CH" dirty="0" err="1">
                <a:latin typeface="Lucida Console" panose="020B0609040504020204" pitchFamily="49" charset="0"/>
              </a:rPr>
              <a:t>sapply</a:t>
            </a:r>
            <a:r>
              <a:rPr lang="de-CH" dirty="0">
                <a:latin typeface="Lucida Console" panose="020B0609040504020204" pitchFamily="49" charset="0"/>
              </a:rPr>
              <a:t>(</a:t>
            </a:r>
            <a:r>
              <a:rPr lang="de-CH" dirty="0" err="1">
                <a:latin typeface="Lucida Console" panose="020B0609040504020204" pitchFamily="49" charset="0"/>
              </a:rPr>
              <a:t>data</a:t>
            </a:r>
            <a:r>
              <a:rPr lang="de-CH" dirty="0">
                <a:latin typeface="Lucida Console" panose="020B0609040504020204" pitchFamily="49" charset="0"/>
              </a:rPr>
              <a:t>, is.na)</a:t>
            </a:r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null</a:t>
            </a:r>
          </a:p>
          <a:p>
            <a:pPr lvl="1"/>
            <a:r>
              <a:rPr lang="de-CH" dirty="0" err="1">
                <a:latin typeface="Lucida Console" panose="020B0609040504020204" pitchFamily="49" charset="0"/>
              </a:rPr>
              <a:t>sapply</a:t>
            </a:r>
            <a:r>
              <a:rPr lang="de-CH" dirty="0">
                <a:latin typeface="Lucida Console" panose="020B0609040504020204" pitchFamily="49" charset="0"/>
              </a:rPr>
              <a:t>(</a:t>
            </a:r>
            <a:r>
              <a:rPr lang="de-CH" dirty="0" err="1">
                <a:latin typeface="Lucida Console" panose="020B0609040504020204" pitchFamily="49" charset="0"/>
              </a:rPr>
              <a:t>data</a:t>
            </a:r>
            <a:r>
              <a:rPr lang="de-CH" dirty="0">
                <a:latin typeface="Lucida Console" panose="020B0609040504020204" pitchFamily="49" charset="0"/>
              </a:rPr>
              <a:t>, </a:t>
            </a:r>
            <a:r>
              <a:rPr lang="de-CH" dirty="0" err="1">
                <a:latin typeface="Lucida Console" panose="020B0609040504020204" pitchFamily="49" charset="0"/>
              </a:rPr>
              <a:t>is.null</a:t>
            </a:r>
            <a:r>
              <a:rPr lang="de-CH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AB3B74-B163-4AF6-8087-662EA5C1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1C7FD-B337-4586-AB45-9F232517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Geografie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A49A4E-2616-4FE6-8E15-28515CBD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584" y="1548588"/>
            <a:ext cx="7724831" cy="4905411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3C50C027-DFE0-4AC1-822B-A78E6492C9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9607757"/>
                  </p:ext>
                </p:extLst>
              </p:nvPr>
            </p:nvGraphicFramePr>
            <p:xfrm>
              <a:off x="8308182" y="4604941"/>
              <a:ext cx="1041400" cy="585788"/>
            </p:xfrm>
            <a:graphic>
              <a:graphicData uri="http://schemas.microsoft.com/office/powerpoint/2016/slidezoom">
                <pslz:sldZm>
                  <pslz:sldZmObj sldId="261" cId="1940799354">
                    <pslz:zmPr id="{34A5DAFC-EC75-4CC5-8D14-388628A31B0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41400" cy="5857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C50C027-DFE0-4AC1-822B-A78E6492C9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8182" y="4604941"/>
                <a:ext cx="1041400" cy="5857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40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60EDB-17ED-442B-A43E-190A1C71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Cleaning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5A062D-6FCC-489B-A268-CF417FE6A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2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52F83-1C43-4A33-917C-F9F2A2EF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21" y="1057230"/>
            <a:ext cx="10515600" cy="4351338"/>
          </a:xfrm>
        </p:spPr>
        <p:txBody>
          <a:bodyPr/>
          <a:lstStyle/>
          <a:p>
            <a:r>
              <a:rPr lang="de-DE" altLang="de-DE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PatientId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dbl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2.987250e+13, 5.589978e+14</a:t>
            </a:r>
          </a:p>
          <a:p>
            <a:endParaRPr 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de-DE" altLang="de-DE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AppointmentID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int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5642903, 5642503</a:t>
            </a:r>
          </a:p>
          <a:p>
            <a:endParaRPr lang="de-DE" altLang="de-DE" b="1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de-DE" altLang="de-DE" b="1" dirty="0">
                <a:solidFill>
                  <a:srgbClr val="000000"/>
                </a:solidFill>
                <a:latin typeface="Lucida Console" panose="020B0609040504020204" pitchFamily="49" charset="0"/>
              </a:rPr>
              <a:t>Gender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fct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F, M, F, F, F, F, F</a:t>
            </a:r>
          </a:p>
          <a:p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de-DE" altLang="de-DE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Age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int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62, 56, 62, 8, 56, 76, 23</a:t>
            </a:r>
          </a:p>
          <a:p>
            <a:pPr lvl="1"/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range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data$Age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b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-1 115</a:t>
            </a:r>
            <a:endParaRPr lang="de-DE" altLang="de-DE" dirty="0">
              <a:latin typeface="Arial" panose="020B0604020202020204" pitchFamily="34" charset="0"/>
            </a:endParaRPr>
          </a:p>
          <a:p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endParaRPr lang="de-DE" altLang="de-DE" dirty="0">
              <a:latin typeface="Arial" panose="020B0604020202020204" pitchFamily="34" charset="0"/>
            </a:endParaRPr>
          </a:p>
          <a:p>
            <a:endParaRPr lang="de-DE" altLang="de-DE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CBCE39-4A5D-4D39-B1D8-E4D2C1A7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21" y="122733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C956E7-7C2C-4DFF-8501-6175ED8D3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B4CFAD-1CB2-484B-B52A-A11DECF4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D3B991-BD06-41B7-A616-A01CE2EE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51BDEF-4128-410E-A50D-BA12440B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161" y="839258"/>
            <a:ext cx="6204318" cy="5361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EC25BE6-A306-4A8C-9F51-4CB083F33DAE}"/>
              </a:ext>
            </a:extLst>
          </p:cNvPr>
          <p:cNvSpPr/>
          <p:nvPr/>
        </p:nvSpPr>
        <p:spPr>
          <a:xfrm>
            <a:off x="6096001" y="3181191"/>
            <a:ext cx="4192920" cy="38420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19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52F83-1C43-4A33-917C-F9F2A2EF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21" y="995758"/>
            <a:ext cx="10515600" cy="4351338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ScheduledDay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fct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2016-04-27T08:36:51Z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&lt;date&gt;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2016-04-27</a:t>
            </a:r>
            <a:endParaRPr lang="de-DE" altLang="de-DE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AppointmentDay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fct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2016-04-29T00:00:00Z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&lt;date&gt;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2016-04-29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Immer: T00:00:00Z</a:t>
            </a:r>
            <a:endParaRPr lang="de-DE" altLang="de-DE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endParaRPr lang="de-DE" altLang="de-DE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CBCE39-4A5D-4D39-B1D8-E4D2C1A7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21" y="122733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C956E7-7C2C-4DFF-8501-6175ED8D3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9FA6A91-2014-4655-95E9-05A3F342A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39DC98-A0B3-4583-BF8A-33197334F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BA156C-4E3D-478B-9CFC-411A0DB4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420309-436A-42DC-820C-D5461E076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2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CAEE7CF-F5E0-4FFE-BCF7-1394D430A1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1326" y="991904"/>
            <a:ext cx="715580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Scholarship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fct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0, 0, 0, 0, 0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Hipertension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fct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1, 0, 0, 0, 1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Diabetes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fct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0, 0, 0, 0, 1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Alcoholism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fct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0, 0, 0, 0, 0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Handcap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fct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0, 0, 0, 0, 0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19E096-4520-4342-A5FF-38EFDED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1" y="941533"/>
            <a:ext cx="10877559" cy="18277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62EDD5-1280-469F-8D74-FCB2F1391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41" y="3680562"/>
            <a:ext cx="11576547" cy="27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0684D-0968-4546-99AA-8EA2E78D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143"/>
            <a:ext cx="10515600" cy="4351338"/>
          </a:xfrm>
        </p:spPr>
        <p:txBody>
          <a:bodyPr/>
          <a:lstStyle/>
          <a:p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SMS_received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int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0, 0, 0, 0, 0</a:t>
            </a:r>
          </a:p>
          <a:p>
            <a:pPr lvl="1"/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range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data$SMS_received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b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[1] 0 1</a:t>
            </a:r>
            <a:endParaRPr lang="de-DE" altLang="de-DE" dirty="0">
              <a:latin typeface="Arial" panose="020B0604020202020204" pitchFamily="34" charset="0"/>
            </a:endParaRPr>
          </a:p>
          <a:p>
            <a:endParaRPr lang="de-DE" altLang="de-D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No.show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&lt;</a:t>
            </a:r>
            <a:r>
              <a:rPr lang="de-DE" altLang="de-DE" i="1" dirty="0" err="1">
                <a:solidFill>
                  <a:srgbClr val="949494"/>
                </a:solidFill>
                <a:latin typeface="Lucida Console" panose="020B0609040504020204" pitchFamily="49" charset="0"/>
              </a:rPr>
              <a:t>fct</a:t>
            </a:r>
            <a:r>
              <a:rPr lang="de-DE" altLang="de-DE" i="1" dirty="0">
                <a:solidFill>
                  <a:srgbClr val="949494"/>
                </a:solidFill>
                <a:latin typeface="Lucida Console" panose="020B0609040504020204" pitchFamily="49" charset="0"/>
              </a:rPr>
              <a:t>&gt;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de-DE" altLang="de-D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</a:t>
            </a:r>
            <a:r>
              <a:rPr lang="de-DE" altLang="de-DE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endParaRPr lang="de-DE" altLang="de-DE" sz="5400" dirty="0">
              <a:latin typeface="Arial" panose="020B0604020202020204" pitchFamily="34" charset="0"/>
            </a:endParaRPr>
          </a:p>
          <a:p>
            <a:endParaRPr lang="de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244ABB-F3E7-474A-864A-E6DA0829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B65967F-091B-4932-9C3E-63AE4872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5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Breitbild</PresentationFormat>
  <Paragraphs>66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Wingdings</vt:lpstr>
      <vt:lpstr>Office</vt:lpstr>
      <vt:lpstr>Medical Appointment No Shows</vt:lpstr>
      <vt:lpstr>Daten</vt:lpstr>
      <vt:lpstr>Geografie</vt:lpstr>
      <vt:lpstr>Data Cleaning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Appointment No Shows</dc:title>
  <dc:creator>Thierry Pablo Schmidt</dc:creator>
  <cp:lastModifiedBy>Thierry Pablo Schmidt</cp:lastModifiedBy>
  <cp:revision>21</cp:revision>
  <dcterms:created xsi:type="dcterms:W3CDTF">2019-05-13T06:48:27Z</dcterms:created>
  <dcterms:modified xsi:type="dcterms:W3CDTF">2019-05-13T09:05:08Z</dcterms:modified>
</cp:coreProperties>
</file>