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9" r:id="rId3"/>
    <p:sldId id="320" r:id="rId4"/>
    <p:sldId id="318" r:id="rId5"/>
    <p:sldId id="324" r:id="rId6"/>
    <p:sldId id="325" r:id="rId7"/>
    <p:sldId id="321" r:id="rId8"/>
    <p:sldId id="322" r:id="rId9"/>
    <p:sldId id="323" r:id="rId10"/>
    <p:sldId id="326" r:id="rId11"/>
    <p:sldId id="281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FF"/>
    <a:srgbClr val="B5DCEC"/>
    <a:srgbClr val="ACD7B5"/>
    <a:srgbClr val="3E6D8E"/>
    <a:srgbClr val="3399FF"/>
    <a:srgbClr val="4389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21" autoAdjust="0"/>
    <p:restoredTop sz="94728" autoAdjust="0"/>
  </p:normalViewPr>
  <p:slideViewPr>
    <p:cSldViewPr>
      <p:cViewPr varScale="1">
        <p:scale>
          <a:sx n="107" d="100"/>
          <a:sy n="107" d="100"/>
        </p:scale>
        <p:origin x="-82" y="-1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50B856-FF80-4BD3-8429-B71711456473}" type="datetimeFigureOut">
              <a:rPr lang="zh-CN" altLang="en-US"/>
              <a:pPr>
                <a:defRPr/>
              </a:pPr>
              <a:t>2015/2/4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70CF4A-6D95-414D-ACC8-BDE83FDBBE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778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1266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0160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844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339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100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4587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9594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9398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0699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1553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4696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6"/>
          <p:cNvGrpSpPr>
            <a:grpSpLocks/>
          </p:cNvGrpSpPr>
          <p:nvPr userDrawn="1"/>
        </p:nvGrpSpPr>
        <p:grpSpPr bwMode="auto">
          <a:xfrm>
            <a:off x="0" y="169863"/>
            <a:ext cx="8459788" cy="368300"/>
            <a:chOff x="-1" y="267494"/>
            <a:chExt cx="9940154" cy="432048"/>
          </a:xfrm>
        </p:grpSpPr>
        <p:grpSp>
          <p:nvGrpSpPr>
            <p:cNvPr id="8" name="组合 7"/>
            <p:cNvGrpSpPr/>
            <p:nvPr/>
          </p:nvGrpSpPr>
          <p:grpSpPr>
            <a:xfrm>
              <a:off x="4144017" y="267494"/>
              <a:ext cx="5796136" cy="432048"/>
              <a:chOff x="1012177" y="267494"/>
              <a:chExt cx="5796136" cy="43204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1012177" y="267494"/>
                <a:ext cx="5580113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376265" y="267494"/>
                <a:ext cx="432048" cy="43204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040" name="组合 8"/>
            <p:cNvGrpSpPr>
              <a:grpSpLocks/>
            </p:cNvGrpSpPr>
            <p:nvPr/>
          </p:nvGrpSpPr>
          <p:grpSpPr bwMode="auto">
            <a:xfrm>
              <a:off x="-1" y="267494"/>
              <a:ext cx="7918740" cy="432048"/>
              <a:chOff x="-1" y="267494"/>
              <a:chExt cx="7918740" cy="43204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1" y="267494"/>
                <a:ext cx="7701801" cy="43204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7485426" y="267494"/>
                <a:ext cx="432748" cy="43204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027" name="TextBox 13"/>
          <p:cNvSpPr txBox="1">
            <a:spLocks noChangeArrowheads="1"/>
          </p:cNvSpPr>
          <p:nvPr userDrawn="1"/>
        </p:nvSpPr>
        <p:spPr bwMode="auto">
          <a:xfrm>
            <a:off x="6948488" y="230188"/>
            <a:ext cx="14668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000" b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相信梦想，坚持十年！</a:t>
            </a:r>
          </a:p>
        </p:txBody>
      </p:sp>
      <p:pic>
        <p:nvPicPr>
          <p:cNvPr id="1028" name="Picture 6" descr="C:\Users\瀚文\Desktop\锐杰work\锐杰logo\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63" y="93663"/>
            <a:ext cx="5381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 userDrawn="1"/>
        </p:nvSpPr>
        <p:spPr>
          <a:xfrm>
            <a:off x="0" y="4516438"/>
            <a:ext cx="9144000" cy="627062"/>
          </a:xfrm>
          <a:prstGeom prst="rect">
            <a:avLst/>
          </a:prstGeom>
          <a:gradFill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2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0" name="TextBox 18"/>
          <p:cNvSpPr txBox="1">
            <a:spLocks noChangeArrowheads="1"/>
          </p:cNvSpPr>
          <p:nvPr userDrawn="1"/>
        </p:nvSpPr>
        <p:spPr bwMode="auto">
          <a:xfrm>
            <a:off x="7667625" y="4918075"/>
            <a:ext cx="147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www.gridinfo.com.cn</a:t>
            </a:r>
            <a:endParaRPr lang="zh-CN" altLang="en-US" sz="100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1" name="组合 19"/>
          <p:cNvGrpSpPr>
            <a:grpSpLocks/>
          </p:cNvGrpSpPr>
          <p:nvPr userDrawn="1"/>
        </p:nvGrpSpPr>
        <p:grpSpPr bwMode="auto">
          <a:xfrm>
            <a:off x="8480425" y="69850"/>
            <a:ext cx="636588" cy="679450"/>
            <a:chOff x="7037460" y="1043552"/>
            <a:chExt cx="651768" cy="697423"/>
          </a:xfrm>
        </p:grpSpPr>
        <p:sp>
          <p:nvSpPr>
            <p:cNvPr id="21" name="泪滴形 20"/>
            <p:cNvSpPr/>
            <p:nvPr/>
          </p:nvSpPr>
          <p:spPr>
            <a:xfrm rot="8100000">
              <a:off x="7224376" y="1118509"/>
              <a:ext cx="287687" cy="288421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34" name="组合 21"/>
            <p:cNvGrpSpPr>
              <a:grpSpLocks/>
            </p:cNvGrpSpPr>
            <p:nvPr/>
          </p:nvGrpSpPr>
          <p:grpSpPr bwMode="auto">
            <a:xfrm>
              <a:off x="7037460" y="1043552"/>
              <a:ext cx="651768" cy="697423"/>
              <a:chOff x="7037460" y="1059881"/>
              <a:chExt cx="651768" cy="600816"/>
            </a:xfrm>
          </p:grpSpPr>
          <p:sp>
            <p:nvSpPr>
              <p:cNvPr id="25" name="弧形 24"/>
              <p:cNvSpPr/>
              <p:nvPr/>
            </p:nvSpPr>
            <p:spPr>
              <a:xfrm rot="2404121">
                <a:off x="7037460" y="1059881"/>
                <a:ext cx="375458" cy="551684"/>
              </a:xfrm>
              <a:prstGeom prst="arc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弧形 25"/>
              <p:cNvSpPr/>
              <p:nvPr/>
            </p:nvSpPr>
            <p:spPr>
              <a:xfrm rot="19748471" flipH="1">
                <a:off x="7331650" y="1062689"/>
                <a:ext cx="357578" cy="598008"/>
              </a:xfrm>
              <a:prstGeom prst="arc">
                <a:avLst>
                  <a:gd name="adj1" fmla="val 16539346"/>
                  <a:gd name="adj2" fmla="val 0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3" name="弧形 22"/>
            <p:cNvSpPr/>
            <p:nvPr/>
          </p:nvSpPr>
          <p:spPr>
            <a:xfrm rot="18852910">
              <a:off x="7151500" y="1211126"/>
              <a:ext cx="431815" cy="43234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331650" y="1467220"/>
              <a:ext cx="71516" cy="7169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>
            <a:off x="0" y="5057775"/>
            <a:ext cx="766762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C:\Users\瀚文\Desktop\2786001_130532336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1" b="14386"/>
          <a:stretch>
            <a:fillRect/>
          </a:stretch>
        </p:blipFill>
        <p:spPr bwMode="auto">
          <a:xfrm>
            <a:off x="0" y="-7938"/>
            <a:ext cx="9145588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-17532" y="-8344"/>
            <a:ext cx="670374" cy="5184291"/>
          </a:xfrm>
          <a:prstGeom prst="rect">
            <a:avLst/>
          </a:prstGeom>
          <a:gradFill>
            <a:gsLst>
              <a:gs pos="98333">
                <a:srgbClr val="00B0F0">
                  <a:alpha val="0"/>
                </a:srgbClr>
              </a:gs>
              <a:gs pos="2000">
                <a:schemeClr val="bg1">
                  <a:alpha val="5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-17532" y="1653671"/>
            <a:ext cx="3816423" cy="45719"/>
          </a:xfrm>
          <a:prstGeom prst="rect">
            <a:avLst/>
          </a:prstGeom>
          <a:gradFill>
            <a:gsLst>
              <a:gs pos="100000">
                <a:schemeClr val="bg1">
                  <a:alpha val="3100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06562" y="3504453"/>
            <a:ext cx="1837438" cy="312478"/>
          </a:xfrm>
          <a:prstGeom prst="rect">
            <a:avLst/>
          </a:prstGeom>
          <a:gradFill>
            <a:gsLst>
              <a:gs pos="100000">
                <a:schemeClr val="bg1">
                  <a:alpha val="7800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19872" y="3053846"/>
            <a:ext cx="5724128" cy="555734"/>
          </a:xfrm>
          <a:prstGeom prst="rect">
            <a:avLst/>
          </a:prstGeom>
          <a:gradFill>
            <a:gsLst>
              <a:gs pos="100000">
                <a:schemeClr val="bg1">
                  <a:alpha val="7800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7529" y="1699391"/>
            <a:ext cx="9161527" cy="1024335"/>
          </a:xfrm>
          <a:prstGeom prst="rect">
            <a:avLst/>
          </a:prstGeom>
          <a:gradFill>
            <a:gsLst>
              <a:gs pos="98333">
                <a:srgbClr val="00B0F0">
                  <a:alpha val="0"/>
                </a:srgbClr>
              </a:gs>
              <a:gs pos="0">
                <a:schemeClr val="tx1">
                  <a:lumMod val="95000"/>
                  <a:lumOff val="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90" name="Picture 6" descr="C:\Users\瀚文\Desktop\锐杰work\锐杰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88" y="61913"/>
            <a:ext cx="349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1" name="TextBox 13"/>
          <p:cNvSpPr txBox="1">
            <a:spLocks noChangeArrowheads="1"/>
          </p:cNvSpPr>
          <p:nvPr/>
        </p:nvSpPr>
        <p:spPr bwMode="auto">
          <a:xfrm>
            <a:off x="1448096" y="3221768"/>
            <a:ext cx="13227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徐炳超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2015-02-02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5875" y="4879975"/>
            <a:ext cx="9159875" cy="315913"/>
          </a:xfrm>
          <a:custGeom>
            <a:avLst/>
            <a:gdLst>
              <a:gd name="connsiteX0" fmla="*/ 0 w 9144000"/>
              <a:gd name="connsiteY0" fmla="*/ 0 h 283266"/>
              <a:gd name="connsiteX1" fmla="*/ 9144000 w 9144000"/>
              <a:gd name="connsiteY1" fmla="*/ 0 h 283266"/>
              <a:gd name="connsiteX2" fmla="*/ 9144000 w 9144000"/>
              <a:gd name="connsiteY2" fmla="*/ 283266 h 283266"/>
              <a:gd name="connsiteX3" fmla="*/ 0 w 9144000"/>
              <a:gd name="connsiteY3" fmla="*/ 283266 h 283266"/>
              <a:gd name="connsiteX4" fmla="*/ 0 w 9144000"/>
              <a:gd name="connsiteY4" fmla="*/ 0 h 283266"/>
              <a:gd name="connsiteX0" fmla="*/ 0 w 9144000"/>
              <a:gd name="connsiteY0" fmla="*/ 10130 h 293396"/>
              <a:gd name="connsiteX1" fmla="*/ 2898475 w 9144000"/>
              <a:gd name="connsiteY1" fmla="*/ 0 h 293396"/>
              <a:gd name="connsiteX2" fmla="*/ 9144000 w 9144000"/>
              <a:gd name="connsiteY2" fmla="*/ 10130 h 293396"/>
              <a:gd name="connsiteX3" fmla="*/ 9144000 w 9144000"/>
              <a:gd name="connsiteY3" fmla="*/ 293396 h 293396"/>
              <a:gd name="connsiteX4" fmla="*/ 0 w 9144000"/>
              <a:gd name="connsiteY4" fmla="*/ 293396 h 293396"/>
              <a:gd name="connsiteX5" fmla="*/ 0 w 9144000"/>
              <a:gd name="connsiteY5" fmla="*/ 10130 h 293396"/>
              <a:gd name="connsiteX0" fmla="*/ 0 w 9144000"/>
              <a:gd name="connsiteY0" fmla="*/ 303428 h 586694"/>
              <a:gd name="connsiteX1" fmla="*/ 4261449 w 9144000"/>
              <a:gd name="connsiteY1" fmla="*/ 0 h 586694"/>
              <a:gd name="connsiteX2" fmla="*/ 9144000 w 9144000"/>
              <a:gd name="connsiteY2" fmla="*/ 303428 h 586694"/>
              <a:gd name="connsiteX3" fmla="*/ 9144000 w 9144000"/>
              <a:gd name="connsiteY3" fmla="*/ 586694 h 586694"/>
              <a:gd name="connsiteX4" fmla="*/ 0 w 9144000"/>
              <a:gd name="connsiteY4" fmla="*/ 586694 h 586694"/>
              <a:gd name="connsiteX5" fmla="*/ 0 w 9144000"/>
              <a:gd name="connsiteY5" fmla="*/ 303428 h 586694"/>
              <a:gd name="connsiteX0" fmla="*/ 0 w 9144000"/>
              <a:gd name="connsiteY0" fmla="*/ 303428 h 586694"/>
              <a:gd name="connsiteX1" fmla="*/ 4261449 w 9144000"/>
              <a:gd name="connsiteY1" fmla="*/ 0 h 586694"/>
              <a:gd name="connsiteX2" fmla="*/ 9144000 w 9144000"/>
              <a:gd name="connsiteY2" fmla="*/ 303428 h 586694"/>
              <a:gd name="connsiteX3" fmla="*/ 9144000 w 9144000"/>
              <a:gd name="connsiteY3" fmla="*/ 586694 h 586694"/>
              <a:gd name="connsiteX4" fmla="*/ 0 w 9144000"/>
              <a:gd name="connsiteY4" fmla="*/ 586694 h 586694"/>
              <a:gd name="connsiteX5" fmla="*/ 0 w 9144000"/>
              <a:gd name="connsiteY5" fmla="*/ 303428 h 586694"/>
              <a:gd name="connsiteX0" fmla="*/ 0 w 9144000"/>
              <a:gd name="connsiteY0" fmla="*/ 303428 h 586694"/>
              <a:gd name="connsiteX1" fmla="*/ 4261449 w 9144000"/>
              <a:gd name="connsiteY1" fmla="*/ 0 h 586694"/>
              <a:gd name="connsiteX2" fmla="*/ 9144000 w 9144000"/>
              <a:gd name="connsiteY2" fmla="*/ 303428 h 586694"/>
              <a:gd name="connsiteX3" fmla="*/ 9144000 w 9144000"/>
              <a:gd name="connsiteY3" fmla="*/ 586694 h 586694"/>
              <a:gd name="connsiteX4" fmla="*/ 0 w 9144000"/>
              <a:gd name="connsiteY4" fmla="*/ 586694 h 586694"/>
              <a:gd name="connsiteX5" fmla="*/ 0 w 9144000"/>
              <a:gd name="connsiteY5" fmla="*/ 303428 h 586694"/>
              <a:gd name="connsiteX0" fmla="*/ 93021 w 9237021"/>
              <a:gd name="connsiteY0" fmla="*/ 182658 h 465924"/>
              <a:gd name="connsiteX1" fmla="*/ 1697535 w 9237021"/>
              <a:gd name="connsiteY1" fmla="*/ 0 h 465924"/>
              <a:gd name="connsiteX2" fmla="*/ 9237021 w 9237021"/>
              <a:gd name="connsiteY2" fmla="*/ 182658 h 465924"/>
              <a:gd name="connsiteX3" fmla="*/ 9237021 w 9237021"/>
              <a:gd name="connsiteY3" fmla="*/ 465924 h 465924"/>
              <a:gd name="connsiteX4" fmla="*/ 93021 w 9237021"/>
              <a:gd name="connsiteY4" fmla="*/ 465924 h 465924"/>
              <a:gd name="connsiteX5" fmla="*/ 93021 w 9237021"/>
              <a:gd name="connsiteY5" fmla="*/ 182658 h 465924"/>
              <a:gd name="connsiteX0" fmla="*/ 0 w 9144000"/>
              <a:gd name="connsiteY0" fmla="*/ 182658 h 465924"/>
              <a:gd name="connsiteX1" fmla="*/ 1604514 w 9144000"/>
              <a:gd name="connsiteY1" fmla="*/ 0 h 465924"/>
              <a:gd name="connsiteX2" fmla="*/ 9144000 w 9144000"/>
              <a:gd name="connsiteY2" fmla="*/ 182658 h 465924"/>
              <a:gd name="connsiteX3" fmla="*/ 9144000 w 9144000"/>
              <a:gd name="connsiteY3" fmla="*/ 465924 h 465924"/>
              <a:gd name="connsiteX4" fmla="*/ 0 w 9144000"/>
              <a:gd name="connsiteY4" fmla="*/ 465924 h 465924"/>
              <a:gd name="connsiteX5" fmla="*/ 0 w 9144000"/>
              <a:gd name="connsiteY5" fmla="*/ 182658 h 465924"/>
              <a:gd name="connsiteX0" fmla="*/ 0 w 9144000"/>
              <a:gd name="connsiteY0" fmla="*/ 182658 h 465924"/>
              <a:gd name="connsiteX1" fmla="*/ 1604514 w 9144000"/>
              <a:gd name="connsiteY1" fmla="*/ 0 h 465924"/>
              <a:gd name="connsiteX2" fmla="*/ 9144000 w 9144000"/>
              <a:gd name="connsiteY2" fmla="*/ 182658 h 465924"/>
              <a:gd name="connsiteX3" fmla="*/ 9144000 w 9144000"/>
              <a:gd name="connsiteY3" fmla="*/ 465924 h 465924"/>
              <a:gd name="connsiteX4" fmla="*/ 0 w 9144000"/>
              <a:gd name="connsiteY4" fmla="*/ 465924 h 465924"/>
              <a:gd name="connsiteX5" fmla="*/ 0 w 9144000"/>
              <a:gd name="connsiteY5" fmla="*/ 182658 h 465924"/>
              <a:gd name="connsiteX0" fmla="*/ 0 w 9144000"/>
              <a:gd name="connsiteY0" fmla="*/ 182658 h 465924"/>
              <a:gd name="connsiteX1" fmla="*/ 1604514 w 9144000"/>
              <a:gd name="connsiteY1" fmla="*/ 0 h 465924"/>
              <a:gd name="connsiteX2" fmla="*/ 9144000 w 9144000"/>
              <a:gd name="connsiteY2" fmla="*/ 182658 h 465924"/>
              <a:gd name="connsiteX3" fmla="*/ 9144000 w 9144000"/>
              <a:gd name="connsiteY3" fmla="*/ 465924 h 465924"/>
              <a:gd name="connsiteX4" fmla="*/ 0 w 9144000"/>
              <a:gd name="connsiteY4" fmla="*/ 465924 h 465924"/>
              <a:gd name="connsiteX5" fmla="*/ 0 w 9144000"/>
              <a:gd name="connsiteY5" fmla="*/ 182658 h 465924"/>
              <a:gd name="connsiteX0" fmla="*/ 0 w 9144000"/>
              <a:gd name="connsiteY0" fmla="*/ 370917 h 465924"/>
              <a:gd name="connsiteX1" fmla="*/ 1604514 w 9144000"/>
              <a:gd name="connsiteY1" fmla="*/ 0 h 465924"/>
              <a:gd name="connsiteX2" fmla="*/ 9144000 w 9144000"/>
              <a:gd name="connsiteY2" fmla="*/ 182658 h 465924"/>
              <a:gd name="connsiteX3" fmla="*/ 9144000 w 9144000"/>
              <a:gd name="connsiteY3" fmla="*/ 465924 h 465924"/>
              <a:gd name="connsiteX4" fmla="*/ 0 w 9144000"/>
              <a:gd name="connsiteY4" fmla="*/ 465924 h 465924"/>
              <a:gd name="connsiteX5" fmla="*/ 0 w 9144000"/>
              <a:gd name="connsiteY5" fmla="*/ 370917 h 465924"/>
              <a:gd name="connsiteX0" fmla="*/ 0 w 9144000"/>
              <a:gd name="connsiteY0" fmla="*/ 370917 h 465924"/>
              <a:gd name="connsiteX1" fmla="*/ 1604514 w 9144000"/>
              <a:gd name="connsiteY1" fmla="*/ 0 h 465924"/>
              <a:gd name="connsiteX2" fmla="*/ 9144000 w 9144000"/>
              <a:gd name="connsiteY2" fmla="*/ 182658 h 465924"/>
              <a:gd name="connsiteX3" fmla="*/ 9144000 w 9144000"/>
              <a:gd name="connsiteY3" fmla="*/ 465924 h 465924"/>
              <a:gd name="connsiteX4" fmla="*/ 0 w 9144000"/>
              <a:gd name="connsiteY4" fmla="*/ 465924 h 465924"/>
              <a:gd name="connsiteX5" fmla="*/ 0 w 9144000"/>
              <a:gd name="connsiteY5" fmla="*/ 370917 h 465924"/>
              <a:gd name="connsiteX0" fmla="*/ 0 w 9144000"/>
              <a:gd name="connsiteY0" fmla="*/ 370917 h 465924"/>
              <a:gd name="connsiteX1" fmla="*/ 1604514 w 9144000"/>
              <a:gd name="connsiteY1" fmla="*/ 0 h 465924"/>
              <a:gd name="connsiteX2" fmla="*/ 9144000 w 9144000"/>
              <a:gd name="connsiteY2" fmla="*/ 182658 h 465924"/>
              <a:gd name="connsiteX3" fmla="*/ 9144000 w 9144000"/>
              <a:gd name="connsiteY3" fmla="*/ 465924 h 465924"/>
              <a:gd name="connsiteX4" fmla="*/ 0 w 9144000"/>
              <a:gd name="connsiteY4" fmla="*/ 465924 h 465924"/>
              <a:gd name="connsiteX5" fmla="*/ 0 w 9144000"/>
              <a:gd name="connsiteY5" fmla="*/ 370917 h 465924"/>
              <a:gd name="connsiteX0" fmla="*/ 0 w 9144000"/>
              <a:gd name="connsiteY0" fmla="*/ 370917 h 465924"/>
              <a:gd name="connsiteX1" fmla="*/ 1604514 w 9144000"/>
              <a:gd name="connsiteY1" fmla="*/ 0 h 465924"/>
              <a:gd name="connsiteX2" fmla="*/ 9144000 w 9144000"/>
              <a:gd name="connsiteY2" fmla="*/ 182658 h 465924"/>
              <a:gd name="connsiteX3" fmla="*/ 9144000 w 9144000"/>
              <a:gd name="connsiteY3" fmla="*/ 465924 h 465924"/>
              <a:gd name="connsiteX4" fmla="*/ 0 w 9144000"/>
              <a:gd name="connsiteY4" fmla="*/ 465924 h 465924"/>
              <a:gd name="connsiteX5" fmla="*/ 0 w 9144000"/>
              <a:gd name="connsiteY5" fmla="*/ 370917 h 465924"/>
              <a:gd name="connsiteX0" fmla="*/ 0 w 9144000"/>
              <a:gd name="connsiteY0" fmla="*/ 252164 h 347171"/>
              <a:gd name="connsiteX1" fmla="*/ 1604514 w 9144000"/>
              <a:gd name="connsiteY1" fmla="*/ 0 h 347171"/>
              <a:gd name="connsiteX2" fmla="*/ 9144000 w 9144000"/>
              <a:gd name="connsiteY2" fmla="*/ 63905 h 347171"/>
              <a:gd name="connsiteX3" fmla="*/ 9144000 w 9144000"/>
              <a:gd name="connsiteY3" fmla="*/ 347171 h 347171"/>
              <a:gd name="connsiteX4" fmla="*/ 0 w 9144000"/>
              <a:gd name="connsiteY4" fmla="*/ 347171 h 347171"/>
              <a:gd name="connsiteX5" fmla="*/ 0 w 9144000"/>
              <a:gd name="connsiteY5" fmla="*/ 252164 h 347171"/>
              <a:gd name="connsiteX0" fmla="*/ 0 w 9144000"/>
              <a:gd name="connsiteY0" fmla="*/ 252164 h 347171"/>
              <a:gd name="connsiteX1" fmla="*/ 1604514 w 9144000"/>
              <a:gd name="connsiteY1" fmla="*/ 0 h 347171"/>
              <a:gd name="connsiteX2" fmla="*/ 9144000 w 9144000"/>
              <a:gd name="connsiteY2" fmla="*/ 63905 h 347171"/>
              <a:gd name="connsiteX3" fmla="*/ 9144000 w 9144000"/>
              <a:gd name="connsiteY3" fmla="*/ 347171 h 347171"/>
              <a:gd name="connsiteX4" fmla="*/ 0 w 9144000"/>
              <a:gd name="connsiteY4" fmla="*/ 347171 h 347171"/>
              <a:gd name="connsiteX5" fmla="*/ 0 w 9144000"/>
              <a:gd name="connsiteY5" fmla="*/ 252164 h 347171"/>
              <a:gd name="connsiteX0" fmla="*/ 0 w 9144000"/>
              <a:gd name="connsiteY0" fmla="*/ 252164 h 347171"/>
              <a:gd name="connsiteX1" fmla="*/ 1604514 w 9144000"/>
              <a:gd name="connsiteY1" fmla="*/ 0 h 347171"/>
              <a:gd name="connsiteX2" fmla="*/ 9144000 w 9144000"/>
              <a:gd name="connsiteY2" fmla="*/ 63905 h 347171"/>
              <a:gd name="connsiteX3" fmla="*/ 9144000 w 9144000"/>
              <a:gd name="connsiteY3" fmla="*/ 347171 h 347171"/>
              <a:gd name="connsiteX4" fmla="*/ 0 w 9144000"/>
              <a:gd name="connsiteY4" fmla="*/ 347171 h 347171"/>
              <a:gd name="connsiteX5" fmla="*/ 0 w 9144000"/>
              <a:gd name="connsiteY5" fmla="*/ 252164 h 347171"/>
              <a:gd name="connsiteX0" fmla="*/ 184819 w 9328819"/>
              <a:gd name="connsiteY0" fmla="*/ 238096 h 333103"/>
              <a:gd name="connsiteX1" fmla="*/ 216766 w 9328819"/>
              <a:gd name="connsiteY1" fmla="*/ 0 h 333103"/>
              <a:gd name="connsiteX2" fmla="*/ 9328819 w 9328819"/>
              <a:gd name="connsiteY2" fmla="*/ 49837 h 333103"/>
              <a:gd name="connsiteX3" fmla="*/ 9328819 w 9328819"/>
              <a:gd name="connsiteY3" fmla="*/ 333103 h 333103"/>
              <a:gd name="connsiteX4" fmla="*/ 184819 w 9328819"/>
              <a:gd name="connsiteY4" fmla="*/ 333103 h 333103"/>
              <a:gd name="connsiteX5" fmla="*/ 184819 w 9328819"/>
              <a:gd name="connsiteY5" fmla="*/ 238096 h 333103"/>
              <a:gd name="connsiteX0" fmla="*/ 0 w 9144000"/>
              <a:gd name="connsiteY0" fmla="*/ 333103 h 333103"/>
              <a:gd name="connsiteX1" fmla="*/ 31947 w 9144000"/>
              <a:gd name="connsiteY1" fmla="*/ 0 h 333103"/>
              <a:gd name="connsiteX2" fmla="*/ 9144000 w 9144000"/>
              <a:gd name="connsiteY2" fmla="*/ 49837 h 333103"/>
              <a:gd name="connsiteX3" fmla="*/ 9144000 w 9144000"/>
              <a:gd name="connsiteY3" fmla="*/ 333103 h 333103"/>
              <a:gd name="connsiteX4" fmla="*/ 0 w 9144000"/>
              <a:gd name="connsiteY4" fmla="*/ 333103 h 333103"/>
              <a:gd name="connsiteX0" fmla="*/ 38257 w 9182257"/>
              <a:gd name="connsiteY0" fmla="*/ 347171 h 347171"/>
              <a:gd name="connsiteX1" fmla="*/ 0 w 9182257"/>
              <a:gd name="connsiteY1" fmla="*/ 0 h 347171"/>
              <a:gd name="connsiteX2" fmla="*/ 9182257 w 9182257"/>
              <a:gd name="connsiteY2" fmla="*/ 63905 h 347171"/>
              <a:gd name="connsiteX3" fmla="*/ 9182257 w 9182257"/>
              <a:gd name="connsiteY3" fmla="*/ 347171 h 347171"/>
              <a:gd name="connsiteX4" fmla="*/ 38257 w 9182257"/>
              <a:gd name="connsiteY4" fmla="*/ 347171 h 347171"/>
              <a:gd name="connsiteX0" fmla="*/ 12548 w 9182257"/>
              <a:gd name="connsiteY0" fmla="*/ 347171 h 347171"/>
              <a:gd name="connsiteX1" fmla="*/ 0 w 9182257"/>
              <a:gd name="connsiteY1" fmla="*/ 0 h 347171"/>
              <a:gd name="connsiteX2" fmla="*/ 9182257 w 9182257"/>
              <a:gd name="connsiteY2" fmla="*/ 63905 h 347171"/>
              <a:gd name="connsiteX3" fmla="*/ 9182257 w 9182257"/>
              <a:gd name="connsiteY3" fmla="*/ 347171 h 347171"/>
              <a:gd name="connsiteX4" fmla="*/ 12548 w 9182257"/>
              <a:gd name="connsiteY4" fmla="*/ 347171 h 347171"/>
              <a:gd name="connsiteX0" fmla="*/ 0 w 9169709"/>
              <a:gd name="connsiteY0" fmla="*/ 347171 h 347171"/>
              <a:gd name="connsiteX1" fmla="*/ 306 w 9169709"/>
              <a:gd name="connsiteY1" fmla="*/ 0 h 347171"/>
              <a:gd name="connsiteX2" fmla="*/ 9169709 w 9169709"/>
              <a:gd name="connsiteY2" fmla="*/ 63905 h 347171"/>
              <a:gd name="connsiteX3" fmla="*/ 9169709 w 9169709"/>
              <a:gd name="connsiteY3" fmla="*/ 347171 h 347171"/>
              <a:gd name="connsiteX4" fmla="*/ 0 w 9169709"/>
              <a:gd name="connsiteY4" fmla="*/ 347171 h 347171"/>
              <a:gd name="connsiteX0" fmla="*/ 0 w 9169709"/>
              <a:gd name="connsiteY0" fmla="*/ 314974 h 314974"/>
              <a:gd name="connsiteX1" fmla="*/ 306 w 9169709"/>
              <a:gd name="connsiteY1" fmla="*/ 0 h 314974"/>
              <a:gd name="connsiteX2" fmla="*/ 9169709 w 9169709"/>
              <a:gd name="connsiteY2" fmla="*/ 31708 h 314974"/>
              <a:gd name="connsiteX3" fmla="*/ 9169709 w 9169709"/>
              <a:gd name="connsiteY3" fmla="*/ 314974 h 314974"/>
              <a:gd name="connsiteX4" fmla="*/ 0 w 9169709"/>
              <a:gd name="connsiteY4" fmla="*/ 314974 h 3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709" h="314974">
                <a:moveTo>
                  <a:pt x="0" y="314974"/>
                </a:moveTo>
                <a:lnTo>
                  <a:pt x="306" y="0"/>
                </a:lnTo>
                <a:cubicBezTo>
                  <a:pt x="773941" y="582049"/>
                  <a:pt x="7542192" y="-69435"/>
                  <a:pt x="9169709" y="31708"/>
                </a:cubicBezTo>
                <a:lnTo>
                  <a:pt x="9169709" y="314974"/>
                </a:lnTo>
                <a:lnTo>
                  <a:pt x="0" y="314974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98333">
                <a:srgbClr val="00B0F0"/>
              </a:gs>
              <a:gs pos="50000">
                <a:srgbClr val="00B0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51470"/>
            <a:ext cx="12186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网络云计算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95" name="TextBox 2"/>
          <p:cNvSpPr txBox="1">
            <a:spLocks noChangeArrowheads="1"/>
          </p:cNvSpPr>
          <p:nvPr/>
        </p:nvSpPr>
        <p:spPr bwMode="auto">
          <a:xfrm>
            <a:off x="-32" y="1781403"/>
            <a:ext cx="60716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7625" y="4918075"/>
            <a:ext cx="1474788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www.gridinfo.com.cn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66900" y="3336563"/>
            <a:ext cx="108384" cy="108384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30959" y="4742168"/>
            <a:ext cx="9174959" cy="463693"/>
          </a:xfrm>
          <a:prstGeom prst="rect">
            <a:avLst/>
          </a:prstGeom>
          <a:gradFill>
            <a:gsLst>
              <a:gs pos="98333">
                <a:srgbClr val="00B0F0">
                  <a:alpha val="0"/>
                </a:srgbClr>
              </a:gs>
              <a:gs pos="0">
                <a:srgbClr val="00B0F0">
                  <a:alpha val="4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59012" y="1699389"/>
            <a:ext cx="1286342" cy="1024335"/>
          </a:xfrm>
          <a:prstGeom prst="rect">
            <a:avLst/>
          </a:prstGeom>
          <a:gradFill>
            <a:gsLst>
              <a:gs pos="98333">
                <a:srgbClr val="00B0F0">
                  <a:alpha val="0"/>
                </a:srgbClr>
              </a:gs>
              <a:gs pos="0">
                <a:schemeClr val="tx1">
                  <a:lumMod val="95000"/>
                  <a:lumOff val="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560" y="93861"/>
            <a:ext cx="604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Heat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58" y="642924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用之前创建的</a:t>
            </a:r>
            <a:r>
              <a:rPr lang="en-US" altLang="zh-CN" b="1" dirty="0" smtClean="0"/>
              <a:t>test-stack.yml</a:t>
            </a:r>
            <a:r>
              <a:rPr lang="zh-CN" altLang="en-US" dirty="0" smtClean="0"/>
              <a:t>模板文件新建实例：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596" y="1000114"/>
            <a:ext cx="3564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# heat </a:t>
            </a:r>
            <a:r>
              <a:rPr lang="en-US" altLang="zh-CN" b="1" dirty="0" smtClean="0"/>
              <a:t>stack-create -f test-stack.yml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"/>
          <p:cNvGrpSpPr>
            <a:grpSpLocks/>
          </p:cNvGrpSpPr>
          <p:nvPr/>
        </p:nvGrpSpPr>
        <p:grpSpPr bwMode="auto">
          <a:xfrm>
            <a:off x="0" y="-30163"/>
            <a:ext cx="9148763" cy="5173663"/>
            <a:chOff x="-14766" y="2985"/>
            <a:chExt cx="13454541" cy="7556690"/>
          </a:xfrm>
        </p:grpSpPr>
        <p:pic>
          <p:nvPicPr>
            <p:cNvPr id="7174" name="Picture 2" descr="C:\Users\瀚文\Desktop\mf700-0015304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4240" b="10098"/>
            <a:stretch>
              <a:fillRect/>
            </a:stretch>
          </p:blipFill>
          <p:spPr bwMode="auto">
            <a:xfrm>
              <a:off x="-14766" y="2985"/>
              <a:ext cx="13454541" cy="7556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 bwMode="auto">
            <a:xfrm>
              <a:off x="-14766" y="3068327"/>
              <a:ext cx="13440533" cy="76749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176" name="TextBox 3"/>
            <p:cNvSpPr txBox="1">
              <a:spLocks noChangeArrowheads="1"/>
            </p:cNvSpPr>
            <p:nvPr/>
          </p:nvSpPr>
          <p:spPr bwMode="auto">
            <a:xfrm>
              <a:off x="4473526" y="3143089"/>
              <a:ext cx="4797521" cy="674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9" rIns="91437" bIns="457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solidFill>
                    <a:srgbClr val="99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相信梦想，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坚持十年！</a:t>
              </a:r>
            </a:p>
          </p:txBody>
        </p:sp>
        <p:sp>
          <p:nvSpPr>
            <p:cNvPr id="7177" name="TextBox 6"/>
            <p:cNvSpPr txBox="1">
              <a:spLocks noChangeArrowheads="1"/>
            </p:cNvSpPr>
            <p:nvPr/>
          </p:nvSpPr>
          <p:spPr bwMode="auto">
            <a:xfrm>
              <a:off x="5753526" y="3916823"/>
              <a:ext cx="2237518" cy="674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9" rIns="91437" bIns="457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THANKS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4860235"/>
            <a:ext cx="9144000" cy="283266"/>
          </a:xfrm>
          <a:prstGeom prst="rect">
            <a:avLst/>
          </a:prstGeom>
          <a:gradFill>
            <a:gsLst>
              <a:gs pos="0">
                <a:srgbClr val="00B0F0">
                  <a:alpha val="0"/>
                </a:srgbClr>
              </a:gs>
              <a:gs pos="98333">
                <a:srgbClr val="00B0F0">
                  <a:alpha val="0"/>
                </a:srgbClr>
              </a:gs>
              <a:gs pos="50000">
                <a:schemeClr val="tx1">
                  <a:lumMod val="95000"/>
                  <a:lumOff val="5000"/>
                  <a:alpha val="6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www.gridinfo.com.cn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1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560" y="93861"/>
            <a:ext cx="604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Heat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58" y="785800"/>
            <a:ext cx="8072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Heat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的负责编排计划的主要项目。它可以基于模板来实现云环境中资源的初始化，依赖关系处理，部署等基本操作，也可以解决自动收缩</a:t>
            </a:r>
            <a:r>
              <a:rPr lang="en-US" altLang="zh-CN" dirty="0" smtClean="0"/>
              <a:t>,</a:t>
            </a:r>
            <a:r>
              <a:rPr lang="zh-CN" altLang="en-US" dirty="0" smtClean="0"/>
              <a:t>负载均衡等高级特性。目前</a:t>
            </a:r>
            <a:r>
              <a:rPr lang="en-US" altLang="zh-CN" dirty="0" smtClean="0"/>
              <a:t>Heat</a:t>
            </a:r>
            <a:r>
              <a:rPr lang="zh-CN" altLang="en-US" dirty="0" smtClean="0"/>
              <a:t>自身的模板格式</a:t>
            </a:r>
            <a:r>
              <a:rPr lang="en-US" altLang="zh-CN" dirty="0" smtClean="0"/>
              <a:t>(HOT)</a:t>
            </a:r>
            <a:r>
              <a:rPr lang="zh-CN" altLang="en-US" dirty="0" smtClean="0"/>
              <a:t>正在不停的改进，同时也支持</a:t>
            </a:r>
            <a:r>
              <a:rPr lang="en-US" altLang="zh-CN" dirty="0" smtClean="0"/>
              <a:t>AWS </a:t>
            </a:r>
            <a:r>
              <a:rPr lang="en-US" altLang="zh-CN" dirty="0" err="1" smtClean="0"/>
              <a:t>CloudFormation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(CFN),HOT</a:t>
            </a:r>
            <a:r>
              <a:rPr lang="zh-CN" altLang="en-US" dirty="0" smtClean="0"/>
              <a:t>的目标是在不远的将来可以完全的替代</a:t>
            </a:r>
            <a:r>
              <a:rPr lang="en-US" altLang="zh-CN" dirty="0" smtClean="0"/>
              <a:t>CFN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560" y="93861"/>
            <a:ext cx="60486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Heat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的工作原理</a:t>
            </a: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785800"/>
            <a:ext cx="8286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Heat</a:t>
            </a:r>
            <a:r>
              <a:rPr lang="zh-CN" altLang="en-US" dirty="0" smtClean="0"/>
              <a:t>主要是基于模板文件对应用进行管理，在模板文件中可以定义应用需要的资源，资源可以包括多种</a:t>
            </a:r>
            <a:r>
              <a:rPr lang="zh-CN" altLang="en-US" dirty="0" smtClean="0"/>
              <a:t>类型，例如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、网络、镜像、用户、实例</a:t>
            </a:r>
            <a:r>
              <a:rPr lang="zh-CN" altLang="en-US" dirty="0" smtClean="0"/>
              <a:t>等。定义资源的同时也可以指定资源之间的依赖关系，例如使用云硬盘创建创建一个实例时，可以指定在创建实例时必须要创建云硬盘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编辑</a:t>
            </a:r>
            <a:r>
              <a:rPr lang="zh-CN" altLang="en-US" dirty="0" smtClean="0"/>
              <a:t>完模板文件后，可以使用该模板文件创建</a:t>
            </a:r>
            <a:r>
              <a:rPr lang="en-US" altLang="zh-CN" dirty="0" smtClean="0"/>
              <a:t>Stack,</a:t>
            </a:r>
            <a:r>
              <a:rPr lang="zh-CN" altLang="en-US" dirty="0" smtClean="0"/>
              <a:t>创建的过程中</a:t>
            </a:r>
            <a:r>
              <a:rPr lang="en-US" altLang="zh-CN" dirty="0" smtClean="0"/>
              <a:t>Heat</a:t>
            </a:r>
            <a:r>
              <a:rPr lang="zh-CN" altLang="en-US" dirty="0" smtClean="0"/>
              <a:t>引擎会根据模板文件中定义的资源，调用对应的资源插件创建资源。创建完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Heat</a:t>
            </a:r>
            <a:r>
              <a:rPr lang="zh-CN" altLang="en-US" dirty="0" smtClean="0"/>
              <a:t>可以管理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中所有资源的生命周期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例如可以删除资源，也可以通过更新模板的方式来更新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中资源的定义。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560" y="93861"/>
            <a:ext cx="604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RabbitMQ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原理图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42910" y="857238"/>
            <a:ext cx="1643074" cy="8572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14414" y="8572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输入</a:t>
            </a:r>
            <a:endParaRPr lang="zh-CN" altLang="en-US" sz="1400" dirty="0"/>
          </a:p>
        </p:txBody>
      </p:sp>
      <p:sp>
        <p:nvSpPr>
          <p:cNvPr id="44" name="圆角矩形 43"/>
          <p:cNvSpPr/>
          <p:nvPr/>
        </p:nvSpPr>
        <p:spPr>
          <a:xfrm>
            <a:off x="928662" y="1142990"/>
            <a:ext cx="107157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参数</a:t>
            </a:r>
            <a:endParaRPr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928662" y="1428742"/>
            <a:ext cx="107157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模板名</a:t>
            </a:r>
            <a:endParaRPr lang="zh-CN" altLang="en-US" sz="1200" dirty="0"/>
          </a:p>
        </p:txBody>
      </p:sp>
      <p:sp>
        <p:nvSpPr>
          <p:cNvPr id="46" name="圆角矩形 45"/>
          <p:cNvSpPr/>
          <p:nvPr/>
        </p:nvSpPr>
        <p:spPr>
          <a:xfrm>
            <a:off x="3571868" y="928676"/>
            <a:ext cx="15001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Heat CLI</a:t>
            </a:r>
            <a:endParaRPr lang="zh-CN" altLang="en-US" dirty="0"/>
          </a:p>
        </p:txBody>
      </p:sp>
      <p:sp>
        <p:nvSpPr>
          <p:cNvPr id="47" name="右箭头 46"/>
          <p:cNvSpPr/>
          <p:nvPr/>
        </p:nvSpPr>
        <p:spPr>
          <a:xfrm>
            <a:off x="2428860" y="1142990"/>
            <a:ext cx="92869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286380" y="1142990"/>
            <a:ext cx="92869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572264" y="1000114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571868" y="1857370"/>
            <a:ext cx="15001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Heat </a:t>
            </a:r>
            <a:r>
              <a:rPr lang="en-US" altLang="zh-CN" dirty="0" err="1" smtClean="0"/>
              <a:t>ReST</a:t>
            </a:r>
            <a:r>
              <a:rPr lang="en-US" altLang="zh-CN" dirty="0" smtClean="0"/>
              <a:t> API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3571868" y="2786064"/>
            <a:ext cx="15001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Heat Engine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4000496" y="1500180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4000496" y="242887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 rot="10800000">
            <a:off x="4500562" y="1500180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 rot="10800000">
            <a:off x="4500562" y="242887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2143108" y="3714758"/>
            <a:ext cx="4572032" cy="10715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57620" y="371475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资源</a:t>
            </a:r>
            <a:r>
              <a:rPr lang="en-US" altLang="zh-CN" sz="1400" dirty="0" smtClean="0"/>
              <a:t>API</a:t>
            </a:r>
            <a:endParaRPr lang="zh-CN" altLang="en-US" sz="1400" dirty="0"/>
          </a:p>
        </p:txBody>
      </p:sp>
      <p:sp>
        <p:nvSpPr>
          <p:cNvPr id="61" name="圆角矩形 60"/>
          <p:cNvSpPr/>
          <p:nvPr/>
        </p:nvSpPr>
        <p:spPr>
          <a:xfrm>
            <a:off x="2428860" y="4000510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Nova API</a:t>
            </a:r>
            <a:endParaRPr lang="zh-CN" altLang="en-US" sz="1400" dirty="0"/>
          </a:p>
        </p:txBody>
      </p:sp>
      <p:sp>
        <p:nvSpPr>
          <p:cNvPr id="62" name="圆角矩形 61"/>
          <p:cNvSpPr/>
          <p:nvPr/>
        </p:nvSpPr>
        <p:spPr>
          <a:xfrm>
            <a:off x="3786182" y="4000510"/>
            <a:ext cx="114300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neutron API</a:t>
            </a:r>
            <a:endParaRPr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5214942" y="4000510"/>
            <a:ext cx="121444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keystone API</a:t>
            </a:r>
            <a:endParaRPr lang="zh-CN" altLang="en-US" sz="1400" dirty="0"/>
          </a:p>
        </p:txBody>
      </p:sp>
      <p:sp>
        <p:nvSpPr>
          <p:cNvPr id="65" name="圆角矩形 64"/>
          <p:cNvSpPr/>
          <p:nvPr/>
        </p:nvSpPr>
        <p:spPr>
          <a:xfrm>
            <a:off x="2428860" y="4357700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Swift API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42862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3881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560" y="93861"/>
            <a:ext cx="604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Heat 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关键词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714362"/>
            <a:ext cx="8143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模板</a:t>
            </a:r>
            <a:r>
              <a:rPr lang="en-US" b="1" dirty="0" smtClean="0"/>
              <a:t>Template</a:t>
            </a:r>
          </a:p>
          <a:p>
            <a:r>
              <a:rPr lang="en-US" altLang="zh-CN" dirty="0" smtClean="0"/>
              <a:t>heat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描述了所用的所有组件资源以及组件资源之间的关系。</a:t>
            </a:r>
            <a:endParaRPr lang="en-US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b="1" dirty="0" smtClean="0"/>
              <a:t>parameters</a:t>
            </a:r>
          </a:p>
          <a:p>
            <a:r>
              <a:rPr lang="zh-CN" altLang="en-US" dirty="0" smtClean="0"/>
              <a:t>传给模板的预定义的值，如服务器个数，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地址范围、磁盘大小等。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资源</a:t>
            </a:r>
            <a:r>
              <a:rPr lang="en-US" b="1" dirty="0" smtClean="0"/>
              <a:t>resources</a:t>
            </a:r>
          </a:p>
          <a:p>
            <a:r>
              <a:rPr lang="zh-CN" altLang="en-US" dirty="0" smtClean="0"/>
              <a:t>服务器，浮动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，存储，</a:t>
            </a:r>
            <a:r>
              <a:rPr lang="en-US" dirty="0" smtClean="0"/>
              <a:t> </a:t>
            </a:r>
            <a:r>
              <a:rPr lang="zh-CN" altLang="en-US" dirty="0" smtClean="0"/>
              <a:t>安全组，用户等等。</a:t>
            </a:r>
            <a:endParaRPr lang="en-US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42910" y="1428742"/>
            <a:ext cx="6500858" cy="26432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560" y="93861"/>
            <a:ext cx="604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Heat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58" y="642924"/>
            <a:ext cx="81439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模板示例解析：</a:t>
            </a:r>
            <a:endParaRPr lang="en-US" altLang="zh-CN" i="1" dirty="0" smtClean="0"/>
          </a:p>
          <a:p>
            <a:r>
              <a:rPr lang="en-US" altLang="zh-CN" b="1" dirty="0" smtClean="0"/>
              <a:t>test-stack.yml</a:t>
            </a:r>
          </a:p>
          <a:p>
            <a:endParaRPr lang="en-US" altLang="zh-CN" i="1" dirty="0" smtClean="0"/>
          </a:p>
          <a:p>
            <a:pPr lvl="1"/>
            <a:r>
              <a:rPr lang="en-US" dirty="0" err="1" smtClean="0"/>
              <a:t>heat_template_version</a:t>
            </a:r>
            <a:r>
              <a:rPr lang="en-US" dirty="0" smtClean="0"/>
              <a:t>: 2013-05-23</a:t>
            </a:r>
          </a:p>
          <a:p>
            <a:pPr lvl="1"/>
            <a:r>
              <a:rPr lang="en-US" dirty="0" smtClean="0"/>
              <a:t>description: Simple template to deploy a single compute instance</a:t>
            </a:r>
          </a:p>
          <a:p>
            <a:pPr lvl="1"/>
            <a:r>
              <a:rPr lang="en-US" dirty="0" smtClean="0"/>
              <a:t>resources:</a:t>
            </a:r>
          </a:p>
          <a:p>
            <a:pPr lvl="1"/>
            <a:r>
              <a:rPr lang="en-US" dirty="0" smtClean="0"/>
              <a:t>  </a:t>
            </a:r>
            <a:r>
              <a:rPr lang="en-US" dirty="0" err="1" smtClean="0"/>
              <a:t>my_instance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    type: OS::Nova::Server</a:t>
            </a:r>
          </a:p>
          <a:p>
            <a:pPr lvl="1"/>
            <a:r>
              <a:rPr lang="en-US" dirty="0" smtClean="0"/>
              <a:t>    properties:</a:t>
            </a:r>
          </a:p>
          <a:p>
            <a:pPr lvl="1"/>
            <a:r>
              <a:rPr lang="en-US" dirty="0" smtClean="0"/>
              <a:t>      </a:t>
            </a:r>
            <a:r>
              <a:rPr lang="en-US" dirty="0" err="1" smtClean="0"/>
              <a:t>key_name</a:t>
            </a:r>
            <a:r>
              <a:rPr lang="en-US" dirty="0" smtClean="0"/>
              <a:t>: </a:t>
            </a:r>
            <a:r>
              <a:rPr lang="en-US" dirty="0" err="1" smtClean="0"/>
              <a:t>heat_key</a:t>
            </a:r>
            <a:endParaRPr lang="en-US" dirty="0" smtClean="0"/>
          </a:p>
          <a:p>
            <a:pPr lvl="1"/>
            <a:r>
              <a:rPr lang="en-US" dirty="0" smtClean="0"/>
              <a:t>      image: cirros-0.3.0-i386-uec</a:t>
            </a:r>
          </a:p>
          <a:p>
            <a:pPr lvl="1"/>
            <a:r>
              <a:rPr lang="en-US" dirty="0" smtClean="0"/>
              <a:t>      flavor: m1.tiny</a:t>
            </a:r>
          </a:p>
          <a:p>
            <a:endParaRPr lang="zh-CN" alt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560" y="93861"/>
            <a:ext cx="604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Heat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785800"/>
            <a:ext cx="80724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# </a:t>
            </a:r>
            <a:r>
              <a:rPr lang="zh-CN" altLang="en-US" b="1" dirty="0" smtClean="0"/>
              <a:t>创建数据库，同步表</a:t>
            </a:r>
            <a:endParaRPr lang="en-US" altLang="zh-CN" b="1" dirty="0" smtClean="0"/>
          </a:p>
          <a:p>
            <a:r>
              <a:rPr lang="en-US" altLang="zh-CN" b="1" dirty="0" err="1" smtClean="0"/>
              <a:t>mysql</a:t>
            </a:r>
            <a:r>
              <a:rPr lang="en-US" altLang="zh-CN" b="1" dirty="0" smtClean="0"/>
              <a:t> &gt; CREATE </a:t>
            </a:r>
            <a:r>
              <a:rPr lang="en-US" altLang="zh-CN" b="1" dirty="0" smtClean="0"/>
              <a:t>DATABASE heat;</a:t>
            </a:r>
            <a:endParaRPr lang="en-US" altLang="zh-CN" b="1" dirty="0" smtClean="0"/>
          </a:p>
          <a:p>
            <a:r>
              <a:rPr lang="en-US" altLang="zh-CN" b="1" dirty="0" err="1" smtClean="0"/>
              <a:t>mysql</a:t>
            </a:r>
            <a:r>
              <a:rPr lang="en-US" altLang="zh-CN" b="1" dirty="0" smtClean="0"/>
              <a:t> &gt; </a:t>
            </a:r>
            <a:r>
              <a:rPr lang="en-US" altLang="zh-CN" b="1" dirty="0" smtClean="0"/>
              <a:t>GRANT ALL PRIVILEGES ON heat.* TO '</a:t>
            </a:r>
            <a:r>
              <a:rPr lang="en-US" altLang="zh-CN" b="1" dirty="0" err="1" smtClean="0"/>
              <a:t>heat'@'localhost</a:t>
            </a:r>
            <a:r>
              <a:rPr lang="en-US" altLang="zh-CN" b="1" dirty="0" smtClean="0"/>
              <a:t>' \</a:t>
            </a:r>
          </a:p>
          <a:p>
            <a:r>
              <a:rPr lang="en-US" altLang="zh-CN" b="1" dirty="0" smtClean="0"/>
              <a:t>IDENTIFIED BY '</a:t>
            </a:r>
            <a:r>
              <a:rPr lang="en-US" altLang="zh-CN" b="1" i="1" dirty="0" smtClean="0"/>
              <a:t>HEAT_DBPASS</a:t>
            </a:r>
            <a:r>
              <a:rPr lang="en-US" altLang="zh-CN" b="1" i="1" dirty="0" smtClean="0"/>
              <a:t>';</a:t>
            </a:r>
          </a:p>
          <a:p>
            <a:r>
              <a:rPr lang="en-US" altLang="zh-CN" b="1" dirty="0" err="1" smtClean="0"/>
              <a:t>mysql</a:t>
            </a:r>
            <a:r>
              <a:rPr lang="en-US" altLang="zh-CN" b="1" dirty="0" smtClean="0"/>
              <a:t> &gt; GRANT ALL PRIVILEGES ON heat.* TO 'heat'@'%' \</a:t>
            </a:r>
          </a:p>
          <a:p>
            <a:r>
              <a:rPr lang="en-US" altLang="zh-CN" b="1" dirty="0" smtClean="0"/>
              <a:t>IDENTIFIED BY '</a:t>
            </a:r>
            <a:r>
              <a:rPr lang="en-US" altLang="zh-CN" b="1" i="1" dirty="0" smtClean="0"/>
              <a:t>HEAT_DBPASS</a:t>
            </a:r>
            <a:r>
              <a:rPr lang="en-US" altLang="zh-CN" b="1" i="1" dirty="0" smtClean="0"/>
              <a:t>';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# </a:t>
            </a:r>
            <a:r>
              <a:rPr lang="zh-CN" altLang="en-US" b="1" dirty="0" smtClean="0"/>
              <a:t>创建认证用户</a:t>
            </a:r>
            <a:endParaRPr lang="en-US" altLang="zh-CN" b="1" dirty="0" smtClean="0"/>
          </a:p>
          <a:p>
            <a:r>
              <a:rPr lang="en-US" altLang="zh-CN" b="1" dirty="0" smtClean="0"/>
              <a:t># </a:t>
            </a:r>
            <a:r>
              <a:rPr lang="en-US" altLang="zh-CN" b="1" dirty="0" smtClean="0"/>
              <a:t>keystone user-create --name heat --pass </a:t>
            </a:r>
            <a:r>
              <a:rPr lang="en-US" altLang="zh-CN" b="1" i="1" dirty="0" smtClean="0"/>
              <a:t>HEAT_PASS</a:t>
            </a:r>
            <a:endParaRPr lang="en-US" altLang="zh-CN" b="1" dirty="0" smtClean="0"/>
          </a:p>
          <a:p>
            <a:r>
              <a:rPr lang="en-US" altLang="zh-CN" b="1" dirty="0" smtClean="0"/>
              <a:t># </a:t>
            </a:r>
            <a:r>
              <a:rPr lang="en-US" altLang="zh-CN" b="1" dirty="0" smtClean="0"/>
              <a:t>keystone user-role-add --user heat --tenant service --role admin</a:t>
            </a:r>
            <a:endParaRPr lang="en-US" altLang="zh-CN" b="1" dirty="0" smtClean="0"/>
          </a:p>
          <a:p>
            <a:r>
              <a:rPr lang="en-US" altLang="zh-CN" b="1" dirty="0" smtClean="0"/>
              <a:t># </a:t>
            </a:r>
            <a:r>
              <a:rPr lang="en-US" altLang="zh-CN" b="1" dirty="0" smtClean="0"/>
              <a:t>keystone role-create --name </a:t>
            </a:r>
            <a:r>
              <a:rPr lang="en-US" altLang="zh-CN" b="1" dirty="0" err="1" smtClean="0"/>
              <a:t>heat_stack_owner</a:t>
            </a:r>
            <a:endParaRPr lang="en-US" altLang="zh-CN" b="1" dirty="0" smtClean="0"/>
          </a:p>
          <a:p>
            <a:r>
              <a:rPr lang="en-US" altLang="zh-CN" b="1" dirty="0" smtClean="0"/>
              <a:t># </a:t>
            </a:r>
            <a:r>
              <a:rPr lang="en-US" altLang="zh-CN" b="1" dirty="0" smtClean="0"/>
              <a:t>keystone user-role-add --user demo --tenant demo </a:t>
            </a:r>
            <a:r>
              <a:rPr lang="en-US" altLang="zh-CN" b="1" dirty="0" smtClean="0"/>
              <a:t>–role </a:t>
            </a:r>
            <a:r>
              <a:rPr lang="en-US" altLang="zh-CN" b="1" dirty="0" err="1" smtClean="0"/>
              <a:t>heat_stack_owner</a:t>
            </a:r>
            <a:endParaRPr lang="en-US" altLang="zh-CN" b="1" dirty="0" smtClean="0"/>
          </a:p>
          <a:p>
            <a:r>
              <a:rPr lang="en-US" altLang="zh-CN" b="1" dirty="0" smtClean="0"/>
              <a:t># </a:t>
            </a:r>
            <a:r>
              <a:rPr lang="en-US" altLang="zh-CN" b="1" dirty="0" smtClean="0"/>
              <a:t>keystone </a:t>
            </a:r>
            <a:r>
              <a:rPr lang="en-US" altLang="zh-CN" b="1" dirty="0" smtClean="0"/>
              <a:t>role-create --name </a:t>
            </a:r>
            <a:r>
              <a:rPr lang="en-US" altLang="zh-CN" b="1" dirty="0" err="1" smtClean="0"/>
              <a:t>heat_stack_user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1560" y="93861"/>
            <a:ext cx="604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Heat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158" y="642924"/>
            <a:ext cx="80724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# </a:t>
            </a:r>
            <a:r>
              <a:rPr lang="en-US" altLang="zh-CN" b="1" dirty="0" smtClean="0"/>
              <a:t>keystone service-create --name heat --type orchestration </a:t>
            </a:r>
            <a:r>
              <a:rPr lang="en-US" altLang="zh-CN" b="1" dirty="0" smtClean="0"/>
              <a:t>\</a:t>
            </a:r>
          </a:p>
          <a:p>
            <a:r>
              <a:rPr lang="en-US" altLang="zh-CN" b="1" dirty="0" smtClean="0"/>
              <a:t>--description "Orchestration</a:t>
            </a:r>
            <a:r>
              <a:rPr lang="en-US" altLang="zh-CN" b="1" dirty="0" smtClean="0"/>
              <a:t>" </a:t>
            </a:r>
            <a:endParaRPr lang="en-US" altLang="zh-CN" b="1" dirty="0" smtClean="0"/>
          </a:p>
          <a:p>
            <a:r>
              <a:rPr lang="en-US" altLang="zh-CN" b="1" dirty="0" smtClean="0"/>
              <a:t># </a:t>
            </a:r>
            <a:r>
              <a:rPr lang="en-US" altLang="zh-CN" b="1" dirty="0" smtClean="0"/>
              <a:t>keystone </a:t>
            </a:r>
            <a:r>
              <a:rPr lang="en-US" altLang="zh-CN" b="1" dirty="0" smtClean="0"/>
              <a:t>service-create --name heat-</a:t>
            </a:r>
            <a:r>
              <a:rPr lang="en-US" altLang="zh-CN" b="1" dirty="0" err="1" smtClean="0"/>
              <a:t>cfn</a:t>
            </a:r>
            <a:r>
              <a:rPr lang="en-US" altLang="zh-CN" b="1" dirty="0" smtClean="0"/>
              <a:t> --type </a:t>
            </a:r>
            <a:r>
              <a:rPr lang="en-US" altLang="zh-CN" b="1" dirty="0" err="1" smtClean="0"/>
              <a:t>cloudformation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\</a:t>
            </a:r>
          </a:p>
          <a:p>
            <a:r>
              <a:rPr lang="en-US" altLang="zh-CN" b="1" dirty="0" smtClean="0"/>
              <a:t>--</a:t>
            </a:r>
            <a:r>
              <a:rPr lang="en-US" altLang="zh-CN" b="1" dirty="0" smtClean="0"/>
              <a:t>description "</a:t>
            </a:r>
            <a:r>
              <a:rPr lang="en-US" altLang="zh-CN" b="1" dirty="0" smtClean="0"/>
              <a:t>Orchestration“</a:t>
            </a:r>
          </a:p>
          <a:p>
            <a:r>
              <a:rPr lang="en-US" altLang="zh-CN" b="1" dirty="0" smtClean="0"/>
              <a:t># </a:t>
            </a:r>
            <a:r>
              <a:rPr lang="en-US" altLang="zh-CN" b="1" dirty="0" smtClean="0"/>
              <a:t>keystone </a:t>
            </a:r>
            <a:r>
              <a:rPr lang="en-US" altLang="zh-CN" b="1" dirty="0" smtClean="0"/>
              <a:t>endpoint-create \</a:t>
            </a:r>
          </a:p>
          <a:p>
            <a:r>
              <a:rPr lang="en-US" altLang="zh-CN" b="1" dirty="0" smtClean="0"/>
              <a:t>--service-id $(keystone service-list | </a:t>
            </a:r>
            <a:r>
              <a:rPr lang="en-US" altLang="zh-CN" b="1" dirty="0" err="1" smtClean="0"/>
              <a:t>awk</a:t>
            </a:r>
            <a:r>
              <a:rPr lang="en-US" altLang="zh-CN" b="1" dirty="0" smtClean="0"/>
              <a:t> '/ orchestration / {</a:t>
            </a:r>
            <a:r>
              <a:rPr lang="en-US" altLang="zh-CN" b="1" dirty="0" smtClean="0"/>
              <a:t>print $2</a:t>
            </a:r>
            <a:r>
              <a:rPr lang="en-US" altLang="zh-CN" b="1" dirty="0" smtClean="0"/>
              <a:t>}') \</a:t>
            </a:r>
          </a:p>
          <a:p>
            <a:r>
              <a:rPr lang="en-US" altLang="zh-CN" b="1" dirty="0" smtClean="0"/>
              <a:t>--</a:t>
            </a:r>
            <a:r>
              <a:rPr lang="en-US" altLang="zh-CN" b="1" dirty="0" err="1" smtClean="0"/>
              <a:t>publicurl</a:t>
            </a:r>
            <a:r>
              <a:rPr lang="en-US" altLang="zh-CN" b="1" dirty="0" smtClean="0"/>
              <a:t> http://</a:t>
            </a:r>
            <a:r>
              <a:rPr lang="en-US" altLang="zh-CN" b="1" i="1" dirty="0" smtClean="0"/>
              <a:t>controller:8004/v1/%\(tenant_id\)s \</a:t>
            </a:r>
          </a:p>
          <a:p>
            <a:r>
              <a:rPr lang="sv-SE" altLang="zh-CN" b="1" dirty="0" smtClean="0"/>
              <a:t>--internalurl http://</a:t>
            </a:r>
            <a:r>
              <a:rPr lang="sv-SE" altLang="zh-CN" b="1" i="1" dirty="0" smtClean="0"/>
              <a:t>controller:8004/v1/%\(tenant_id\)s \</a:t>
            </a:r>
          </a:p>
          <a:p>
            <a:r>
              <a:rPr lang="en-US" altLang="zh-CN" b="1" dirty="0" smtClean="0"/>
              <a:t>--</a:t>
            </a:r>
            <a:r>
              <a:rPr lang="en-US" altLang="zh-CN" b="1" dirty="0" err="1" smtClean="0"/>
              <a:t>adminurl</a:t>
            </a:r>
            <a:r>
              <a:rPr lang="en-US" altLang="zh-CN" b="1" dirty="0" smtClean="0"/>
              <a:t> http://</a:t>
            </a:r>
            <a:r>
              <a:rPr lang="en-US" altLang="zh-CN" b="1" i="1" dirty="0" smtClean="0"/>
              <a:t>controller:8004/v1/%\(tenant_id\)s \</a:t>
            </a:r>
          </a:p>
          <a:p>
            <a:r>
              <a:rPr lang="en-US" altLang="zh-CN" b="1" dirty="0" smtClean="0"/>
              <a:t>--region </a:t>
            </a:r>
            <a:r>
              <a:rPr lang="en-US" altLang="zh-CN" b="1" dirty="0" err="1" smtClean="0"/>
              <a:t>regionOne</a:t>
            </a:r>
            <a:endParaRPr lang="en-US" altLang="zh-CN" b="1" dirty="0" smtClean="0"/>
          </a:p>
          <a:p>
            <a:r>
              <a:rPr lang="en-US" altLang="zh-CN" b="1" dirty="0" smtClean="0"/>
              <a:t># </a:t>
            </a:r>
            <a:r>
              <a:rPr lang="en-US" altLang="zh-CN" b="1" dirty="0" smtClean="0"/>
              <a:t>keystone </a:t>
            </a:r>
            <a:r>
              <a:rPr lang="en-US" altLang="zh-CN" b="1" dirty="0" smtClean="0"/>
              <a:t>endpoint-create \</a:t>
            </a:r>
          </a:p>
          <a:p>
            <a:r>
              <a:rPr lang="en-US" altLang="zh-CN" b="1" dirty="0" smtClean="0"/>
              <a:t>--service-id $(keystone service-list | </a:t>
            </a:r>
            <a:r>
              <a:rPr lang="en-US" altLang="zh-CN" b="1" dirty="0" err="1" smtClean="0"/>
              <a:t>awk</a:t>
            </a:r>
            <a:r>
              <a:rPr lang="en-US" altLang="zh-CN" b="1" dirty="0" smtClean="0"/>
              <a:t> '/ </a:t>
            </a:r>
            <a:r>
              <a:rPr lang="en-US" altLang="zh-CN" b="1" dirty="0" err="1" smtClean="0"/>
              <a:t>cloudformation</a:t>
            </a:r>
            <a:r>
              <a:rPr lang="en-US" altLang="zh-CN" b="1" dirty="0" smtClean="0"/>
              <a:t> / {</a:t>
            </a:r>
            <a:r>
              <a:rPr lang="en-US" altLang="zh-CN" b="1" dirty="0" smtClean="0"/>
              <a:t>print $2</a:t>
            </a:r>
            <a:r>
              <a:rPr lang="en-US" altLang="zh-CN" b="1" dirty="0" smtClean="0"/>
              <a:t>}') \</a:t>
            </a:r>
          </a:p>
          <a:p>
            <a:r>
              <a:rPr lang="en-US" altLang="zh-CN" b="1" dirty="0" smtClean="0"/>
              <a:t>--</a:t>
            </a:r>
            <a:r>
              <a:rPr lang="en-US" altLang="zh-CN" b="1" dirty="0" err="1" smtClean="0"/>
              <a:t>publicurl</a:t>
            </a:r>
            <a:r>
              <a:rPr lang="en-US" altLang="zh-CN" b="1" dirty="0" smtClean="0"/>
              <a:t> http://</a:t>
            </a:r>
            <a:r>
              <a:rPr lang="en-US" altLang="zh-CN" b="1" i="1" dirty="0" smtClean="0"/>
              <a:t>controller:8000/v1 \</a:t>
            </a:r>
          </a:p>
          <a:p>
            <a:r>
              <a:rPr lang="en-US" altLang="zh-CN" b="1" dirty="0" smtClean="0"/>
              <a:t>--</a:t>
            </a:r>
            <a:r>
              <a:rPr lang="en-US" altLang="zh-CN" b="1" dirty="0" err="1" smtClean="0"/>
              <a:t>internalurl</a:t>
            </a:r>
            <a:r>
              <a:rPr lang="en-US" altLang="zh-CN" b="1" dirty="0" smtClean="0"/>
              <a:t> http://</a:t>
            </a:r>
            <a:r>
              <a:rPr lang="en-US" altLang="zh-CN" b="1" i="1" dirty="0" smtClean="0"/>
              <a:t>controller:8000/v1 \</a:t>
            </a:r>
          </a:p>
          <a:p>
            <a:r>
              <a:rPr lang="en-US" altLang="zh-CN" b="1" dirty="0" smtClean="0"/>
              <a:t>--</a:t>
            </a:r>
            <a:r>
              <a:rPr lang="en-US" altLang="zh-CN" b="1" dirty="0" err="1" smtClean="0"/>
              <a:t>adminurl</a:t>
            </a:r>
            <a:r>
              <a:rPr lang="en-US" altLang="zh-CN" b="1" dirty="0" smtClean="0"/>
              <a:t> http://</a:t>
            </a:r>
            <a:r>
              <a:rPr lang="en-US" altLang="zh-CN" b="1" i="1" dirty="0" smtClean="0"/>
              <a:t>controller:8000/v1 </a:t>
            </a:r>
            <a:r>
              <a:rPr lang="en-US" altLang="zh-CN" b="1" dirty="0" smtClean="0"/>
              <a:t>--</a:t>
            </a:r>
            <a:r>
              <a:rPr lang="en-US" altLang="zh-CN" b="1" dirty="0" smtClean="0"/>
              <a:t>region </a:t>
            </a:r>
            <a:r>
              <a:rPr lang="en-US" altLang="zh-CN" b="1" dirty="0" err="1" smtClean="0"/>
              <a:t>regionOne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560" y="93861"/>
            <a:ext cx="604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Heat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58" y="642924"/>
            <a:ext cx="80724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# yum </a:t>
            </a:r>
            <a:r>
              <a:rPr lang="en-US" altLang="zh-CN" b="1" dirty="0" smtClean="0"/>
              <a:t>install </a:t>
            </a:r>
            <a:r>
              <a:rPr lang="en-US" altLang="zh-CN" b="1" dirty="0" err="1" smtClean="0"/>
              <a:t>openstack</a:t>
            </a:r>
            <a:r>
              <a:rPr lang="en-US" altLang="zh-CN" b="1" dirty="0" smtClean="0"/>
              <a:t>-heat-</a:t>
            </a:r>
            <a:r>
              <a:rPr lang="en-US" altLang="zh-CN" b="1" dirty="0" err="1" smtClean="0"/>
              <a:t>api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openstack</a:t>
            </a:r>
            <a:r>
              <a:rPr lang="en-US" altLang="zh-CN" b="1" dirty="0" smtClean="0"/>
              <a:t>-heat-</a:t>
            </a:r>
            <a:r>
              <a:rPr lang="en-US" altLang="zh-CN" b="1" dirty="0" err="1" smtClean="0"/>
              <a:t>api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cfn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openstack-heatengine</a:t>
            </a:r>
            <a:r>
              <a:rPr lang="en-US" altLang="zh-CN" b="1" dirty="0" smtClean="0"/>
              <a:t> \</a:t>
            </a:r>
            <a:endParaRPr lang="en-US" altLang="zh-CN" b="1" dirty="0" smtClean="0"/>
          </a:p>
          <a:p>
            <a:r>
              <a:rPr lang="en-US" altLang="zh-CN" b="1" dirty="0" smtClean="0"/>
              <a:t>python-</a:t>
            </a:r>
            <a:r>
              <a:rPr lang="en-US" altLang="zh-CN" b="1" dirty="0" err="1" smtClean="0"/>
              <a:t>heatclient</a:t>
            </a:r>
            <a:endParaRPr lang="en-US" altLang="zh-CN" b="1" dirty="0" smtClean="0"/>
          </a:p>
          <a:p>
            <a:r>
              <a:rPr lang="zh-CN" altLang="en-US" b="1" dirty="0" smtClean="0"/>
              <a:t>修改</a:t>
            </a:r>
            <a:r>
              <a:rPr lang="en-US" altLang="zh-CN" dirty="0" smtClean="0"/>
              <a:t>/</a:t>
            </a:r>
            <a:r>
              <a:rPr lang="en-US" altLang="zh-CN" dirty="0" smtClean="0"/>
              <a:t>etc/heat/</a:t>
            </a:r>
            <a:r>
              <a:rPr lang="en-US" altLang="zh-CN" dirty="0" err="1" smtClean="0"/>
              <a:t>heat.conf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# </a:t>
            </a:r>
            <a:r>
              <a:rPr lang="en-US" altLang="zh-CN" b="1" dirty="0" err="1" smtClean="0"/>
              <a:t>su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-s /bin/</a:t>
            </a:r>
            <a:r>
              <a:rPr lang="en-US" altLang="zh-CN" b="1" dirty="0" err="1" smtClean="0"/>
              <a:t>sh</a:t>
            </a:r>
            <a:r>
              <a:rPr lang="en-US" altLang="zh-CN" b="1" dirty="0" smtClean="0"/>
              <a:t> -c "heat-manage </a:t>
            </a:r>
            <a:r>
              <a:rPr lang="en-US" altLang="zh-CN" b="1" dirty="0" err="1" smtClean="0"/>
              <a:t>db_sync</a:t>
            </a:r>
            <a:r>
              <a:rPr lang="en-US" altLang="zh-CN" b="1" dirty="0" smtClean="0"/>
              <a:t>" heat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57158" y="1571618"/>
            <a:ext cx="4429156" cy="2857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600136"/>
            <a:ext cx="35719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[database</a:t>
            </a:r>
            <a:r>
              <a:rPr lang="en-US" altLang="zh-CN" sz="1000" dirty="0" smtClean="0">
                <a:solidFill>
                  <a:srgbClr val="FF0000"/>
                </a:solidFill>
              </a:rPr>
              <a:t>]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connection = mysql://heat:</a:t>
            </a:r>
            <a:r>
              <a:rPr lang="en-US" altLang="zh-CN" sz="1000" i="1" dirty="0" smtClean="0">
                <a:solidFill>
                  <a:srgbClr val="FF0000"/>
                </a:solidFill>
              </a:rPr>
              <a:t>HEAT_DBPASS@controller/heat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786" y="192880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 [</a:t>
            </a:r>
            <a:r>
              <a:rPr lang="en-US" altLang="zh-CN" sz="1000" dirty="0" smtClean="0">
                <a:solidFill>
                  <a:srgbClr val="FF0000"/>
                </a:solidFill>
              </a:rPr>
              <a:t>default]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rpc_backend</a:t>
            </a:r>
            <a:r>
              <a:rPr lang="en-US" altLang="zh-CN" sz="1000" dirty="0" smtClean="0">
                <a:solidFill>
                  <a:srgbClr val="FF0000"/>
                </a:solidFill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= rabbit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rabbit_host</a:t>
            </a:r>
            <a:r>
              <a:rPr lang="en-US" altLang="zh-CN" sz="1000" dirty="0" smtClean="0">
                <a:solidFill>
                  <a:srgbClr val="FF0000"/>
                </a:solidFill>
              </a:rPr>
              <a:t> = controller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rabbit_password</a:t>
            </a:r>
            <a:r>
              <a:rPr lang="en-US" altLang="zh-CN" sz="1000" dirty="0" smtClean="0">
                <a:solidFill>
                  <a:srgbClr val="FF0000"/>
                </a:solidFill>
              </a:rPr>
              <a:t> = </a:t>
            </a:r>
            <a:r>
              <a:rPr lang="en-US" altLang="zh-CN" sz="1000" dirty="0" smtClean="0">
                <a:solidFill>
                  <a:srgbClr val="FF0000"/>
                </a:solidFill>
              </a:rPr>
              <a:t>RABBIT_PASS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heat_metadata_server_url</a:t>
            </a:r>
            <a:r>
              <a:rPr lang="en-US" altLang="zh-CN" sz="1000" dirty="0" smtClean="0">
                <a:solidFill>
                  <a:srgbClr val="FF0000"/>
                </a:solidFill>
              </a:rPr>
              <a:t> = http://controller:8000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heat_waitcondition_server_url</a:t>
            </a:r>
            <a:r>
              <a:rPr lang="en-US" altLang="zh-CN" sz="1000" dirty="0" smtClean="0">
                <a:solidFill>
                  <a:srgbClr val="FF0000"/>
                </a:solidFill>
              </a:rPr>
              <a:t> = http://controller:8000/v1/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waitcondition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302324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 err="1" smtClean="0">
                <a:solidFill>
                  <a:srgbClr val="FF0000"/>
                </a:solidFill>
              </a:rPr>
              <a:t>[keystone_authtoken</a:t>
            </a:r>
            <a:r>
              <a:rPr lang="en-US" altLang="zh-CN" sz="10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auth_uri</a:t>
            </a:r>
            <a:r>
              <a:rPr lang="en-US" altLang="zh-CN" sz="1000" dirty="0" smtClean="0">
                <a:solidFill>
                  <a:srgbClr val="FF0000"/>
                </a:solidFill>
              </a:rPr>
              <a:t> = http://controller:5000/v2.0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identity_uri</a:t>
            </a:r>
            <a:r>
              <a:rPr lang="en-US" altLang="zh-CN" sz="1000" dirty="0" smtClean="0">
                <a:solidFill>
                  <a:srgbClr val="FF0000"/>
                </a:solidFill>
              </a:rPr>
              <a:t> = http://controller:35357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admin_tenant_name</a:t>
            </a:r>
            <a:r>
              <a:rPr lang="en-US" altLang="zh-CN" sz="1000" dirty="0" smtClean="0">
                <a:solidFill>
                  <a:srgbClr val="FF0000"/>
                </a:solidFill>
              </a:rPr>
              <a:t> = service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admin_user</a:t>
            </a:r>
            <a:r>
              <a:rPr lang="en-US" altLang="zh-CN" sz="1000" dirty="0" smtClean="0">
                <a:solidFill>
                  <a:srgbClr val="FF0000"/>
                </a:solidFill>
              </a:rPr>
              <a:t> = heat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admin_password</a:t>
            </a:r>
            <a:r>
              <a:rPr lang="en-US" altLang="zh-CN" sz="1000" dirty="0" smtClean="0">
                <a:solidFill>
                  <a:srgbClr val="FF0000"/>
                </a:solidFill>
              </a:rPr>
              <a:t> = HEAT_PASS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[ec2authtoken]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auth_uri</a:t>
            </a:r>
            <a:r>
              <a:rPr lang="en-US" altLang="zh-CN" sz="1000" dirty="0" smtClean="0">
                <a:solidFill>
                  <a:srgbClr val="FF0000"/>
                </a:solidFill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= http://</a:t>
            </a:r>
            <a:r>
              <a:rPr lang="en-US" altLang="zh-CN" sz="1000" dirty="0" smtClean="0">
                <a:solidFill>
                  <a:srgbClr val="FF0000"/>
                </a:solidFill>
              </a:rPr>
              <a:t>controller:5000/v2.0</a:t>
            </a:r>
          </a:p>
          <a:p>
            <a:endParaRPr lang="zh-CN" altLang="en-US" sz="1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695</Words>
  <Application>Microsoft Office PowerPoint</Application>
  <PresentationFormat>全屏显示(16:9)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bz</dc:creator>
  <cp:lastModifiedBy>root</cp:lastModifiedBy>
  <cp:revision>302</cp:revision>
  <dcterms:created xsi:type="dcterms:W3CDTF">2014-07-31T01:59:33Z</dcterms:created>
  <dcterms:modified xsi:type="dcterms:W3CDTF">2015-02-04T14:57:22Z</dcterms:modified>
</cp:coreProperties>
</file>