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0" r:id="rId2"/>
    <p:sldId id="313" r:id="rId3"/>
    <p:sldId id="314" r:id="rId4"/>
    <p:sldId id="294" r:id="rId5"/>
    <p:sldId id="311" r:id="rId6"/>
    <p:sldId id="315" r:id="rId7"/>
    <p:sldId id="321" r:id="rId8"/>
    <p:sldId id="317" r:id="rId9"/>
    <p:sldId id="318" r:id="rId10"/>
    <p:sldId id="319" r:id="rId11"/>
    <p:sldId id="320" r:id="rId12"/>
    <p:sldId id="324" r:id="rId13"/>
    <p:sldId id="323" r:id="rId14"/>
    <p:sldId id="322" r:id="rId15"/>
    <p:sldId id="275"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6444" autoAdjust="0"/>
  </p:normalViewPr>
  <p:slideViewPr>
    <p:cSldViewPr showGuides="1">
      <p:cViewPr>
        <p:scale>
          <a:sx n="69" d="100"/>
          <a:sy n="69" d="100"/>
        </p:scale>
        <p:origin x="-1518" y="-72"/>
      </p:cViewPr>
      <p:guideLst>
        <p:guide orient="horz" pos="2160"/>
        <p:guide orient="horz" pos="912"/>
        <p:guide orient="horz" pos="720"/>
        <p:guide orient="horz" pos="3744"/>
        <p:guide orient="horz" pos="1104"/>
        <p:guide pos="2880"/>
        <p:guide pos="288"/>
        <p:guide pos="5472"/>
      </p:guideLst>
    </p:cSldViewPr>
  </p:slideViewPr>
  <p:notesTextViewPr>
    <p:cViewPr>
      <p:scale>
        <a:sx n="1" d="1"/>
        <a:sy n="1" d="1"/>
      </p:scale>
      <p:origin x="0" y="0"/>
    </p:cViewPr>
  </p:notesTextViewPr>
  <p:sorterViewPr>
    <p:cViewPr>
      <p:scale>
        <a:sx n="100" d="100"/>
        <a:sy n="100" d="100"/>
      </p:scale>
      <p:origin x="0" y="1836"/>
    </p:cViewPr>
  </p:sorterViewPr>
  <p:notesViewPr>
    <p:cSldViewPr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02721-8FD6-478D-AADC-17B75B8C95B2}" type="doc">
      <dgm:prSet loTypeId="urn:microsoft.com/office/officeart/2005/8/layout/hProcess9" loCatId="process" qsTypeId="urn:microsoft.com/office/officeart/2005/8/quickstyle/simple1" qsCatId="simple" csTypeId="urn:microsoft.com/office/officeart/2005/8/colors/accent3_2" csCatId="accent3" phldr="1"/>
      <dgm:spPr/>
      <dgm:t>
        <a:bodyPr/>
        <a:lstStyle/>
        <a:p>
          <a:endParaRPr lang="en-US"/>
        </a:p>
      </dgm:t>
    </dgm:pt>
    <dgm:pt modelId="{45C35AB4-99E1-467F-888F-913EDBDE9A0C}">
      <dgm:prSet custT="1"/>
      <dgm:spPr/>
      <dgm:t>
        <a:bodyPr/>
        <a:lstStyle/>
        <a:p>
          <a:pPr rtl="0"/>
          <a:r>
            <a:rPr lang="zh-CN" sz="1600" dirty="0" smtClean="0"/>
            <a:t>灾难备份</a:t>
          </a:r>
          <a:endParaRPr lang="en-US" sz="1600" dirty="0"/>
        </a:p>
      </dgm:t>
    </dgm:pt>
    <dgm:pt modelId="{BE99775C-4B93-48C7-9449-73A9F491E442}" type="parTrans" cxnId="{C174B690-B861-48F7-98EC-C0922715762C}">
      <dgm:prSet/>
      <dgm:spPr/>
      <dgm:t>
        <a:bodyPr/>
        <a:lstStyle/>
        <a:p>
          <a:endParaRPr lang="en-US" sz="1200"/>
        </a:p>
      </dgm:t>
    </dgm:pt>
    <dgm:pt modelId="{9B89B9C1-3957-4402-90D5-99E96DDFFE31}" type="sibTrans" cxnId="{C174B690-B861-48F7-98EC-C0922715762C}">
      <dgm:prSet/>
      <dgm:spPr/>
      <dgm:t>
        <a:bodyPr/>
        <a:lstStyle/>
        <a:p>
          <a:endParaRPr lang="en-US" sz="1200"/>
        </a:p>
      </dgm:t>
    </dgm:pt>
    <dgm:pt modelId="{5C278E8F-0A76-41BE-96A4-4530EB2E2D66}">
      <dgm:prSet custT="1"/>
      <dgm:spPr/>
      <dgm:t>
        <a:bodyPr/>
        <a:lstStyle/>
        <a:p>
          <a:pPr rtl="0"/>
          <a:r>
            <a:rPr lang="zh-CN" sz="1600" dirty="0" smtClean="0"/>
            <a:t>业务连续</a:t>
          </a:r>
          <a:r>
            <a:rPr lang="zh-CN" altLang="en-US" sz="1600" dirty="0" smtClean="0"/>
            <a:t>性</a:t>
          </a:r>
          <a:endParaRPr lang="en-US" sz="1600" dirty="0"/>
        </a:p>
      </dgm:t>
    </dgm:pt>
    <dgm:pt modelId="{83DFE9E8-E352-4003-8D67-CA1B1079BD5C}" type="parTrans" cxnId="{56449816-BFE3-4BDD-BAFB-F7B42AE350A4}">
      <dgm:prSet/>
      <dgm:spPr/>
      <dgm:t>
        <a:bodyPr/>
        <a:lstStyle/>
        <a:p>
          <a:endParaRPr lang="en-US" sz="1200"/>
        </a:p>
      </dgm:t>
    </dgm:pt>
    <dgm:pt modelId="{F9277171-F86D-4E01-BB37-CE670F1A3E5A}" type="sibTrans" cxnId="{56449816-BFE3-4BDD-BAFB-F7B42AE350A4}">
      <dgm:prSet/>
      <dgm:spPr/>
      <dgm:t>
        <a:bodyPr/>
        <a:lstStyle/>
        <a:p>
          <a:endParaRPr lang="en-US" sz="1200"/>
        </a:p>
      </dgm:t>
    </dgm:pt>
    <dgm:pt modelId="{2F5FE3D9-E591-4589-9B3C-56D7521476B7}">
      <dgm:prSet custT="1"/>
      <dgm:spPr/>
      <dgm:t>
        <a:bodyPr/>
        <a:lstStyle/>
        <a:p>
          <a:pPr rtl="0"/>
          <a:r>
            <a:rPr lang="zh-CN" sz="1600" dirty="0" smtClean="0"/>
            <a:t>弹性业务</a:t>
          </a:r>
          <a:endParaRPr lang="en-US" sz="1600" dirty="0"/>
        </a:p>
      </dgm:t>
    </dgm:pt>
    <dgm:pt modelId="{B89680C3-BD19-497F-86DB-D8FC30B3EB3C}" type="parTrans" cxnId="{62C09891-BEF4-49EF-A7D3-BB3A027DD6B4}">
      <dgm:prSet/>
      <dgm:spPr/>
      <dgm:t>
        <a:bodyPr/>
        <a:lstStyle/>
        <a:p>
          <a:endParaRPr lang="en-US" sz="1200"/>
        </a:p>
      </dgm:t>
    </dgm:pt>
    <dgm:pt modelId="{38A0CED1-2EDF-46E0-949C-84C5C4339AB0}" type="sibTrans" cxnId="{62C09891-BEF4-49EF-A7D3-BB3A027DD6B4}">
      <dgm:prSet/>
      <dgm:spPr/>
      <dgm:t>
        <a:bodyPr/>
        <a:lstStyle/>
        <a:p>
          <a:endParaRPr lang="en-US" sz="1200"/>
        </a:p>
      </dgm:t>
    </dgm:pt>
    <dgm:pt modelId="{E5B059B3-7F41-4DC5-8948-0B4996FBCEA0}" type="pres">
      <dgm:prSet presAssocID="{DE002721-8FD6-478D-AADC-17B75B8C95B2}" presName="CompostProcess" presStyleCnt="0">
        <dgm:presLayoutVars>
          <dgm:dir/>
          <dgm:resizeHandles val="exact"/>
        </dgm:presLayoutVars>
      </dgm:prSet>
      <dgm:spPr/>
    </dgm:pt>
    <dgm:pt modelId="{460B15DD-4033-42C2-AF55-C3D1359A72A2}" type="pres">
      <dgm:prSet presAssocID="{DE002721-8FD6-478D-AADC-17B75B8C95B2}" presName="arrow" presStyleLbl="bgShp" presStyleIdx="0" presStyleCnt="1"/>
      <dgm:spPr/>
    </dgm:pt>
    <dgm:pt modelId="{3C867051-6AA6-4693-99D1-1C11716CF59A}" type="pres">
      <dgm:prSet presAssocID="{DE002721-8FD6-478D-AADC-17B75B8C95B2}" presName="linearProcess" presStyleCnt="0"/>
      <dgm:spPr/>
    </dgm:pt>
    <dgm:pt modelId="{654E9146-4544-41D5-83C6-70CB9AF34D3B}" type="pres">
      <dgm:prSet presAssocID="{45C35AB4-99E1-467F-888F-913EDBDE9A0C}" presName="textNode" presStyleLbl="node1" presStyleIdx="0" presStyleCnt="3">
        <dgm:presLayoutVars>
          <dgm:bulletEnabled val="1"/>
        </dgm:presLayoutVars>
      </dgm:prSet>
      <dgm:spPr/>
      <dgm:t>
        <a:bodyPr/>
        <a:lstStyle/>
        <a:p>
          <a:endParaRPr lang="en-US"/>
        </a:p>
      </dgm:t>
    </dgm:pt>
    <dgm:pt modelId="{F02F043F-4CCF-43D6-BC3F-5748FF3E68FE}" type="pres">
      <dgm:prSet presAssocID="{9B89B9C1-3957-4402-90D5-99E96DDFFE31}" presName="sibTrans" presStyleCnt="0"/>
      <dgm:spPr/>
    </dgm:pt>
    <dgm:pt modelId="{044F9612-8C80-435E-BB7D-88C117CD7021}" type="pres">
      <dgm:prSet presAssocID="{5C278E8F-0A76-41BE-96A4-4530EB2E2D66}" presName="textNode" presStyleLbl="node1" presStyleIdx="1" presStyleCnt="3">
        <dgm:presLayoutVars>
          <dgm:bulletEnabled val="1"/>
        </dgm:presLayoutVars>
      </dgm:prSet>
      <dgm:spPr/>
      <dgm:t>
        <a:bodyPr/>
        <a:lstStyle/>
        <a:p>
          <a:endParaRPr lang="en-US"/>
        </a:p>
      </dgm:t>
    </dgm:pt>
    <dgm:pt modelId="{BD9796BE-37DD-47E8-A943-94EEBB8E35D0}" type="pres">
      <dgm:prSet presAssocID="{F9277171-F86D-4E01-BB37-CE670F1A3E5A}" presName="sibTrans" presStyleCnt="0"/>
      <dgm:spPr/>
    </dgm:pt>
    <dgm:pt modelId="{A9A10AC2-1AF9-495B-90F5-7F0AC914D121}" type="pres">
      <dgm:prSet presAssocID="{2F5FE3D9-E591-4589-9B3C-56D7521476B7}" presName="textNode" presStyleLbl="node1" presStyleIdx="2" presStyleCnt="3">
        <dgm:presLayoutVars>
          <dgm:bulletEnabled val="1"/>
        </dgm:presLayoutVars>
      </dgm:prSet>
      <dgm:spPr/>
      <dgm:t>
        <a:bodyPr/>
        <a:lstStyle/>
        <a:p>
          <a:endParaRPr lang="en-US"/>
        </a:p>
      </dgm:t>
    </dgm:pt>
  </dgm:ptLst>
  <dgm:cxnLst>
    <dgm:cxn modelId="{62939DE9-D0C1-4FEC-ACF2-CE89B892A4B1}" type="presOf" srcId="{2F5FE3D9-E591-4589-9B3C-56D7521476B7}" destId="{A9A10AC2-1AF9-495B-90F5-7F0AC914D121}" srcOrd="0" destOrd="0" presId="urn:microsoft.com/office/officeart/2005/8/layout/hProcess9"/>
    <dgm:cxn modelId="{FEF4D9A3-02EA-4D3F-BEB6-F8E5AF91F6EE}" type="presOf" srcId="{DE002721-8FD6-478D-AADC-17B75B8C95B2}" destId="{E5B059B3-7F41-4DC5-8948-0B4996FBCEA0}" srcOrd="0" destOrd="0" presId="urn:microsoft.com/office/officeart/2005/8/layout/hProcess9"/>
    <dgm:cxn modelId="{8D1DAEB6-655E-48E4-8008-BFA036A6AF94}" type="presOf" srcId="{5C278E8F-0A76-41BE-96A4-4530EB2E2D66}" destId="{044F9612-8C80-435E-BB7D-88C117CD7021}" srcOrd="0" destOrd="0" presId="urn:microsoft.com/office/officeart/2005/8/layout/hProcess9"/>
    <dgm:cxn modelId="{56449816-BFE3-4BDD-BAFB-F7B42AE350A4}" srcId="{DE002721-8FD6-478D-AADC-17B75B8C95B2}" destId="{5C278E8F-0A76-41BE-96A4-4530EB2E2D66}" srcOrd="1" destOrd="0" parTransId="{83DFE9E8-E352-4003-8D67-CA1B1079BD5C}" sibTransId="{F9277171-F86D-4E01-BB37-CE670F1A3E5A}"/>
    <dgm:cxn modelId="{C174B690-B861-48F7-98EC-C0922715762C}" srcId="{DE002721-8FD6-478D-AADC-17B75B8C95B2}" destId="{45C35AB4-99E1-467F-888F-913EDBDE9A0C}" srcOrd="0" destOrd="0" parTransId="{BE99775C-4B93-48C7-9449-73A9F491E442}" sibTransId="{9B89B9C1-3957-4402-90D5-99E96DDFFE31}"/>
    <dgm:cxn modelId="{62C09891-BEF4-49EF-A7D3-BB3A027DD6B4}" srcId="{DE002721-8FD6-478D-AADC-17B75B8C95B2}" destId="{2F5FE3D9-E591-4589-9B3C-56D7521476B7}" srcOrd="2" destOrd="0" parTransId="{B89680C3-BD19-497F-86DB-D8FC30B3EB3C}" sibTransId="{38A0CED1-2EDF-46E0-949C-84C5C4339AB0}"/>
    <dgm:cxn modelId="{06E29995-4AA0-47B2-832D-4E8B72E25687}" type="presOf" srcId="{45C35AB4-99E1-467F-888F-913EDBDE9A0C}" destId="{654E9146-4544-41D5-83C6-70CB9AF34D3B}" srcOrd="0" destOrd="0" presId="urn:microsoft.com/office/officeart/2005/8/layout/hProcess9"/>
    <dgm:cxn modelId="{31B7B674-E2A6-4D0B-AD54-FFCF54DDDE01}" type="presParOf" srcId="{E5B059B3-7F41-4DC5-8948-0B4996FBCEA0}" destId="{460B15DD-4033-42C2-AF55-C3D1359A72A2}" srcOrd="0" destOrd="0" presId="urn:microsoft.com/office/officeart/2005/8/layout/hProcess9"/>
    <dgm:cxn modelId="{E32342EE-FA87-4CCE-B9A8-398C07878B2B}" type="presParOf" srcId="{E5B059B3-7F41-4DC5-8948-0B4996FBCEA0}" destId="{3C867051-6AA6-4693-99D1-1C11716CF59A}" srcOrd="1" destOrd="0" presId="urn:microsoft.com/office/officeart/2005/8/layout/hProcess9"/>
    <dgm:cxn modelId="{18E44BDB-88BD-4B6B-BC68-38A2BD0F2753}" type="presParOf" srcId="{3C867051-6AA6-4693-99D1-1C11716CF59A}" destId="{654E9146-4544-41D5-83C6-70CB9AF34D3B}" srcOrd="0" destOrd="0" presId="urn:microsoft.com/office/officeart/2005/8/layout/hProcess9"/>
    <dgm:cxn modelId="{3594A32B-732C-44F0-B367-FECC3DB26B3D}" type="presParOf" srcId="{3C867051-6AA6-4693-99D1-1C11716CF59A}" destId="{F02F043F-4CCF-43D6-BC3F-5748FF3E68FE}" srcOrd="1" destOrd="0" presId="urn:microsoft.com/office/officeart/2005/8/layout/hProcess9"/>
    <dgm:cxn modelId="{EB8A9A1F-FD50-472B-97BA-299B6BC0EA84}" type="presParOf" srcId="{3C867051-6AA6-4693-99D1-1C11716CF59A}" destId="{044F9612-8C80-435E-BB7D-88C117CD7021}" srcOrd="2" destOrd="0" presId="urn:microsoft.com/office/officeart/2005/8/layout/hProcess9"/>
    <dgm:cxn modelId="{64AD377C-A14F-4805-A8BD-A5C0AB23F264}" type="presParOf" srcId="{3C867051-6AA6-4693-99D1-1C11716CF59A}" destId="{BD9796BE-37DD-47E8-A943-94EEBB8E35D0}" srcOrd="3" destOrd="0" presId="urn:microsoft.com/office/officeart/2005/8/layout/hProcess9"/>
    <dgm:cxn modelId="{0B5747F9-5644-48FD-A822-4F00EEEF9809}" type="presParOf" srcId="{3C867051-6AA6-4693-99D1-1C11716CF59A}" destId="{A9A10AC2-1AF9-495B-90F5-7F0AC914D12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38AC4-0ED2-4FE1-8F35-3B593B947D63}" type="doc">
      <dgm:prSet loTypeId="urn:microsoft.com/office/officeart/2005/8/layout/process1" loCatId="process" qsTypeId="urn:microsoft.com/office/officeart/2005/8/quickstyle/simple1" qsCatId="simple" csTypeId="urn:microsoft.com/office/officeart/2005/8/colors/accent1_1" csCatId="accent1"/>
      <dgm:spPr/>
      <dgm:t>
        <a:bodyPr/>
        <a:lstStyle/>
        <a:p>
          <a:endParaRPr lang="en-US"/>
        </a:p>
      </dgm:t>
    </dgm:pt>
    <dgm:pt modelId="{5919FB20-32AE-4A7B-9E66-16338C0DD6E9}">
      <dgm:prSet custT="1"/>
      <dgm:spPr/>
      <dgm:t>
        <a:bodyPr/>
        <a:lstStyle/>
        <a:p>
          <a:pPr rtl="0"/>
          <a:r>
            <a:rPr lang="en-US" sz="1600" smtClean="0"/>
            <a:t>VCS/DR</a:t>
          </a:r>
          <a:endParaRPr lang="en-US" sz="1600"/>
        </a:p>
      </dgm:t>
    </dgm:pt>
    <dgm:pt modelId="{7CAAA77D-1DF9-4E0E-A263-2B03575F9003}" type="parTrans" cxnId="{ABCA8C5D-FE4A-4629-97A1-7BF022A04438}">
      <dgm:prSet/>
      <dgm:spPr/>
      <dgm:t>
        <a:bodyPr/>
        <a:lstStyle/>
        <a:p>
          <a:endParaRPr lang="en-US" sz="1200"/>
        </a:p>
      </dgm:t>
    </dgm:pt>
    <dgm:pt modelId="{75FA2123-D07B-4C6F-924A-A57CDE7F7D61}" type="sibTrans" cxnId="{ABCA8C5D-FE4A-4629-97A1-7BF022A04438}">
      <dgm:prSet custT="1"/>
      <dgm:spPr/>
      <dgm:t>
        <a:bodyPr/>
        <a:lstStyle/>
        <a:p>
          <a:endParaRPr lang="en-US" sz="1100"/>
        </a:p>
      </dgm:t>
    </dgm:pt>
    <dgm:pt modelId="{4130DB3F-2654-4E42-8AA0-5F9CB04DC9CE}">
      <dgm:prSet custT="1"/>
      <dgm:spPr/>
      <dgm:t>
        <a:bodyPr/>
        <a:lstStyle/>
        <a:p>
          <a:pPr rtl="0"/>
          <a:r>
            <a:rPr lang="en-US" sz="1600" smtClean="0"/>
            <a:t>VBS</a:t>
          </a:r>
          <a:endParaRPr lang="en-US" sz="1600"/>
        </a:p>
      </dgm:t>
    </dgm:pt>
    <dgm:pt modelId="{635A8EF7-4820-4ED6-B2EE-DD2FE265B69D}" type="parTrans" cxnId="{D345F34E-5E0B-456E-B862-D2988833B318}">
      <dgm:prSet/>
      <dgm:spPr/>
      <dgm:t>
        <a:bodyPr/>
        <a:lstStyle/>
        <a:p>
          <a:endParaRPr lang="en-US" sz="1200"/>
        </a:p>
      </dgm:t>
    </dgm:pt>
    <dgm:pt modelId="{06903313-2884-41B4-BF75-8D89004F4D94}" type="sibTrans" cxnId="{D345F34E-5E0B-456E-B862-D2988833B318}">
      <dgm:prSet custT="1"/>
      <dgm:spPr/>
      <dgm:t>
        <a:bodyPr/>
        <a:lstStyle/>
        <a:p>
          <a:endParaRPr lang="en-US" sz="1100"/>
        </a:p>
      </dgm:t>
    </dgm:pt>
    <dgm:pt modelId="{E4201510-23D4-4F77-A22F-B8DEC7A6DA5F}">
      <dgm:prSet custT="1"/>
      <dgm:spPr/>
      <dgm:t>
        <a:bodyPr/>
        <a:lstStyle/>
        <a:p>
          <a:pPr rtl="0"/>
          <a:r>
            <a:rPr lang="en-US" sz="1600" smtClean="0"/>
            <a:t>VRP</a:t>
          </a:r>
          <a:endParaRPr lang="en-US" sz="1600"/>
        </a:p>
      </dgm:t>
    </dgm:pt>
    <dgm:pt modelId="{20DF6C61-3F6B-490D-8E38-410D64CA1F3F}" type="parTrans" cxnId="{71D23B5B-DDD9-4E59-BC03-1CB3C6A84FB2}">
      <dgm:prSet/>
      <dgm:spPr/>
      <dgm:t>
        <a:bodyPr/>
        <a:lstStyle/>
        <a:p>
          <a:endParaRPr lang="en-US" sz="1200"/>
        </a:p>
      </dgm:t>
    </dgm:pt>
    <dgm:pt modelId="{D3D13276-1F11-4B04-AD15-C89BC56E09E1}" type="sibTrans" cxnId="{71D23B5B-DDD9-4E59-BC03-1CB3C6A84FB2}">
      <dgm:prSet/>
      <dgm:spPr/>
      <dgm:t>
        <a:bodyPr/>
        <a:lstStyle/>
        <a:p>
          <a:endParaRPr lang="en-US" sz="1200"/>
        </a:p>
      </dgm:t>
    </dgm:pt>
    <dgm:pt modelId="{7C475119-B0A6-4647-9C00-912BFC5FB2C9}" type="pres">
      <dgm:prSet presAssocID="{BB238AC4-0ED2-4FE1-8F35-3B593B947D63}" presName="Name0" presStyleCnt="0">
        <dgm:presLayoutVars>
          <dgm:dir/>
          <dgm:resizeHandles val="exact"/>
        </dgm:presLayoutVars>
      </dgm:prSet>
      <dgm:spPr/>
    </dgm:pt>
    <dgm:pt modelId="{A333DE33-FFEA-4766-86C3-E9532F38AB67}" type="pres">
      <dgm:prSet presAssocID="{5919FB20-32AE-4A7B-9E66-16338C0DD6E9}" presName="node" presStyleLbl="node1" presStyleIdx="0" presStyleCnt="3">
        <dgm:presLayoutVars>
          <dgm:bulletEnabled val="1"/>
        </dgm:presLayoutVars>
      </dgm:prSet>
      <dgm:spPr/>
    </dgm:pt>
    <dgm:pt modelId="{75AAB014-1650-4DEC-B542-0C17E1BE3AB9}" type="pres">
      <dgm:prSet presAssocID="{75FA2123-D07B-4C6F-924A-A57CDE7F7D61}" presName="sibTrans" presStyleLbl="sibTrans2D1" presStyleIdx="0" presStyleCnt="2"/>
      <dgm:spPr/>
    </dgm:pt>
    <dgm:pt modelId="{0572DBF1-B4A3-46CE-96E8-5F616B475C44}" type="pres">
      <dgm:prSet presAssocID="{75FA2123-D07B-4C6F-924A-A57CDE7F7D61}" presName="connectorText" presStyleLbl="sibTrans2D1" presStyleIdx="0" presStyleCnt="2"/>
      <dgm:spPr/>
    </dgm:pt>
    <dgm:pt modelId="{A5E83F3A-7464-473B-AD97-E59170DE147A}" type="pres">
      <dgm:prSet presAssocID="{4130DB3F-2654-4E42-8AA0-5F9CB04DC9CE}" presName="node" presStyleLbl="node1" presStyleIdx="1" presStyleCnt="3">
        <dgm:presLayoutVars>
          <dgm:bulletEnabled val="1"/>
        </dgm:presLayoutVars>
      </dgm:prSet>
      <dgm:spPr/>
    </dgm:pt>
    <dgm:pt modelId="{77A5A1FF-8833-4C9A-9F03-9F913CBA9453}" type="pres">
      <dgm:prSet presAssocID="{06903313-2884-41B4-BF75-8D89004F4D94}" presName="sibTrans" presStyleLbl="sibTrans2D1" presStyleIdx="1" presStyleCnt="2"/>
      <dgm:spPr/>
    </dgm:pt>
    <dgm:pt modelId="{80C4083F-2AFC-4C09-9180-ACA2F049BBF8}" type="pres">
      <dgm:prSet presAssocID="{06903313-2884-41B4-BF75-8D89004F4D94}" presName="connectorText" presStyleLbl="sibTrans2D1" presStyleIdx="1" presStyleCnt="2"/>
      <dgm:spPr/>
    </dgm:pt>
    <dgm:pt modelId="{1B30D634-3D8D-4A07-BB7A-B264D431F3B8}" type="pres">
      <dgm:prSet presAssocID="{E4201510-23D4-4F77-A22F-B8DEC7A6DA5F}" presName="node" presStyleLbl="node1" presStyleIdx="2" presStyleCnt="3">
        <dgm:presLayoutVars>
          <dgm:bulletEnabled val="1"/>
        </dgm:presLayoutVars>
      </dgm:prSet>
      <dgm:spPr/>
    </dgm:pt>
  </dgm:ptLst>
  <dgm:cxnLst>
    <dgm:cxn modelId="{4B1963AA-A99D-436A-AC61-B41A7CA04CBD}" type="presOf" srcId="{75FA2123-D07B-4C6F-924A-A57CDE7F7D61}" destId="{75AAB014-1650-4DEC-B542-0C17E1BE3AB9}" srcOrd="0" destOrd="0" presId="urn:microsoft.com/office/officeart/2005/8/layout/process1"/>
    <dgm:cxn modelId="{ABCA8C5D-FE4A-4629-97A1-7BF022A04438}" srcId="{BB238AC4-0ED2-4FE1-8F35-3B593B947D63}" destId="{5919FB20-32AE-4A7B-9E66-16338C0DD6E9}" srcOrd="0" destOrd="0" parTransId="{7CAAA77D-1DF9-4E0E-A263-2B03575F9003}" sibTransId="{75FA2123-D07B-4C6F-924A-A57CDE7F7D61}"/>
    <dgm:cxn modelId="{BD8EED7C-7EB5-4EF6-B78F-7E8A03D041F1}" type="presOf" srcId="{06903313-2884-41B4-BF75-8D89004F4D94}" destId="{77A5A1FF-8833-4C9A-9F03-9F913CBA9453}" srcOrd="0" destOrd="0" presId="urn:microsoft.com/office/officeart/2005/8/layout/process1"/>
    <dgm:cxn modelId="{A280BE22-49DE-4086-8B4F-0FC4B3B670EB}" type="presOf" srcId="{75FA2123-D07B-4C6F-924A-A57CDE7F7D61}" destId="{0572DBF1-B4A3-46CE-96E8-5F616B475C44}" srcOrd="1" destOrd="0" presId="urn:microsoft.com/office/officeart/2005/8/layout/process1"/>
    <dgm:cxn modelId="{87E0CA3E-CEFD-443F-89DF-CCBF2C92594D}" type="presOf" srcId="{E4201510-23D4-4F77-A22F-B8DEC7A6DA5F}" destId="{1B30D634-3D8D-4A07-BB7A-B264D431F3B8}" srcOrd="0" destOrd="0" presId="urn:microsoft.com/office/officeart/2005/8/layout/process1"/>
    <dgm:cxn modelId="{63671B23-52AF-4F74-BEE0-30954CAA568E}" type="presOf" srcId="{4130DB3F-2654-4E42-8AA0-5F9CB04DC9CE}" destId="{A5E83F3A-7464-473B-AD97-E59170DE147A}" srcOrd="0" destOrd="0" presId="urn:microsoft.com/office/officeart/2005/8/layout/process1"/>
    <dgm:cxn modelId="{D345F34E-5E0B-456E-B862-D2988833B318}" srcId="{BB238AC4-0ED2-4FE1-8F35-3B593B947D63}" destId="{4130DB3F-2654-4E42-8AA0-5F9CB04DC9CE}" srcOrd="1" destOrd="0" parTransId="{635A8EF7-4820-4ED6-B2EE-DD2FE265B69D}" sibTransId="{06903313-2884-41B4-BF75-8D89004F4D94}"/>
    <dgm:cxn modelId="{A005791E-C492-42B3-8160-6A159E0DED0C}" type="presOf" srcId="{BB238AC4-0ED2-4FE1-8F35-3B593B947D63}" destId="{7C475119-B0A6-4647-9C00-912BFC5FB2C9}" srcOrd="0" destOrd="0" presId="urn:microsoft.com/office/officeart/2005/8/layout/process1"/>
    <dgm:cxn modelId="{F7853FC3-5984-4BA2-9FCA-9AC4FE6F95DF}" type="presOf" srcId="{06903313-2884-41B4-BF75-8D89004F4D94}" destId="{80C4083F-2AFC-4C09-9180-ACA2F049BBF8}" srcOrd="1" destOrd="0" presId="urn:microsoft.com/office/officeart/2005/8/layout/process1"/>
    <dgm:cxn modelId="{067739CB-F082-4940-8C4B-4690AE1FFF17}" type="presOf" srcId="{5919FB20-32AE-4A7B-9E66-16338C0DD6E9}" destId="{A333DE33-FFEA-4766-86C3-E9532F38AB67}" srcOrd="0" destOrd="0" presId="urn:microsoft.com/office/officeart/2005/8/layout/process1"/>
    <dgm:cxn modelId="{71D23B5B-DDD9-4E59-BC03-1CB3C6A84FB2}" srcId="{BB238AC4-0ED2-4FE1-8F35-3B593B947D63}" destId="{E4201510-23D4-4F77-A22F-B8DEC7A6DA5F}" srcOrd="2" destOrd="0" parTransId="{20DF6C61-3F6B-490D-8E38-410D64CA1F3F}" sibTransId="{D3D13276-1F11-4B04-AD15-C89BC56E09E1}"/>
    <dgm:cxn modelId="{696FBB9B-CDA4-49CD-A693-4E6369783F57}" type="presParOf" srcId="{7C475119-B0A6-4647-9C00-912BFC5FB2C9}" destId="{A333DE33-FFEA-4766-86C3-E9532F38AB67}" srcOrd="0" destOrd="0" presId="urn:microsoft.com/office/officeart/2005/8/layout/process1"/>
    <dgm:cxn modelId="{8643B0FB-71A9-47D3-BD0A-08CC04753288}" type="presParOf" srcId="{7C475119-B0A6-4647-9C00-912BFC5FB2C9}" destId="{75AAB014-1650-4DEC-B542-0C17E1BE3AB9}" srcOrd="1" destOrd="0" presId="urn:microsoft.com/office/officeart/2005/8/layout/process1"/>
    <dgm:cxn modelId="{5DC29308-222C-49FC-A68C-D46D6D8E3E34}" type="presParOf" srcId="{75AAB014-1650-4DEC-B542-0C17E1BE3AB9}" destId="{0572DBF1-B4A3-46CE-96E8-5F616B475C44}" srcOrd="0" destOrd="0" presId="urn:microsoft.com/office/officeart/2005/8/layout/process1"/>
    <dgm:cxn modelId="{57B54DD3-D584-4923-B1A7-3FE79EFA88B8}" type="presParOf" srcId="{7C475119-B0A6-4647-9C00-912BFC5FB2C9}" destId="{A5E83F3A-7464-473B-AD97-E59170DE147A}" srcOrd="2" destOrd="0" presId="urn:microsoft.com/office/officeart/2005/8/layout/process1"/>
    <dgm:cxn modelId="{041C8CCA-EAF9-4910-A951-DBE70558C05A}" type="presParOf" srcId="{7C475119-B0A6-4647-9C00-912BFC5FB2C9}" destId="{77A5A1FF-8833-4C9A-9F03-9F913CBA9453}" srcOrd="3" destOrd="0" presId="urn:microsoft.com/office/officeart/2005/8/layout/process1"/>
    <dgm:cxn modelId="{02F9DD10-8A61-4DF6-8D4D-57DEF52E296C}" type="presParOf" srcId="{77A5A1FF-8833-4C9A-9F03-9F913CBA9453}" destId="{80C4083F-2AFC-4C09-9180-ACA2F049BBF8}" srcOrd="0" destOrd="0" presId="urn:microsoft.com/office/officeart/2005/8/layout/process1"/>
    <dgm:cxn modelId="{2CB65E3C-CA21-466F-B23C-2760575BFAC3}" type="presParOf" srcId="{7C475119-B0A6-4647-9C00-912BFC5FB2C9}" destId="{1B30D634-3D8D-4A07-BB7A-B264D431F3B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B15DD-4033-42C2-AF55-C3D1359A72A2}">
      <dsp:nvSpPr>
        <dsp:cNvPr id="0" name=""/>
        <dsp:cNvSpPr/>
      </dsp:nvSpPr>
      <dsp:spPr>
        <a:xfrm>
          <a:off x="485774" y="0"/>
          <a:ext cx="5505450" cy="1905000"/>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E9146-4544-41D5-83C6-70CB9AF34D3B}">
      <dsp:nvSpPr>
        <dsp:cNvPr id="0" name=""/>
        <dsp:cNvSpPr/>
      </dsp:nvSpPr>
      <dsp:spPr>
        <a:xfrm>
          <a:off x="0" y="571499"/>
          <a:ext cx="1943100" cy="762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kern="1200" dirty="0" smtClean="0"/>
            <a:t>灾难备份</a:t>
          </a:r>
          <a:endParaRPr lang="en-US" sz="1600" kern="1200" dirty="0"/>
        </a:p>
      </dsp:txBody>
      <dsp:txXfrm>
        <a:off x="37198" y="608697"/>
        <a:ext cx="1868704" cy="687604"/>
      </dsp:txXfrm>
    </dsp:sp>
    <dsp:sp modelId="{044F9612-8C80-435E-BB7D-88C117CD7021}">
      <dsp:nvSpPr>
        <dsp:cNvPr id="0" name=""/>
        <dsp:cNvSpPr/>
      </dsp:nvSpPr>
      <dsp:spPr>
        <a:xfrm>
          <a:off x="2266950" y="571499"/>
          <a:ext cx="1943100" cy="762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kern="1200" dirty="0" smtClean="0"/>
            <a:t>业务连续</a:t>
          </a:r>
          <a:r>
            <a:rPr lang="zh-CN" altLang="en-US" sz="1600" kern="1200" dirty="0" smtClean="0"/>
            <a:t>性</a:t>
          </a:r>
          <a:endParaRPr lang="en-US" sz="1600" kern="1200" dirty="0"/>
        </a:p>
      </dsp:txBody>
      <dsp:txXfrm>
        <a:off x="2304148" y="608697"/>
        <a:ext cx="1868704" cy="687604"/>
      </dsp:txXfrm>
    </dsp:sp>
    <dsp:sp modelId="{A9A10AC2-1AF9-495B-90F5-7F0AC914D121}">
      <dsp:nvSpPr>
        <dsp:cNvPr id="0" name=""/>
        <dsp:cNvSpPr/>
      </dsp:nvSpPr>
      <dsp:spPr>
        <a:xfrm>
          <a:off x="4533900" y="571499"/>
          <a:ext cx="1943100" cy="7620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CN" sz="1600" kern="1200" dirty="0" smtClean="0"/>
            <a:t>弹性业务</a:t>
          </a:r>
          <a:endParaRPr lang="en-US" sz="1600" kern="1200" dirty="0"/>
        </a:p>
      </dsp:txBody>
      <dsp:txXfrm>
        <a:off x="4571098" y="608697"/>
        <a:ext cx="1868704" cy="687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3DE33-FFEA-4766-86C3-E9532F38AB67}">
      <dsp:nvSpPr>
        <dsp:cNvPr id="0" name=""/>
        <dsp:cNvSpPr/>
      </dsp:nvSpPr>
      <dsp:spPr>
        <a:xfrm>
          <a:off x="4755" y="373729"/>
          <a:ext cx="1421234" cy="85274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VCS/DR</a:t>
          </a:r>
          <a:endParaRPr lang="en-US" sz="1600" kern="1200"/>
        </a:p>
      </dsp:txBody>
      <dsp:txXfrm>
        <a:off x="29731" y="398705"/>
        <a:ext cx="1371282" cy="802788"/>
      </dsp:txXfrm>
    </dsp:sp>
    <dsp:sp modelId="{75AAB014-1650-4DEC-B542-0C17E1BE3AB9}">
      <dsp:nvSpPr>
        <dsp:cNvPr id="0" name=""/>
        <dsp:cNvSpPr/>
      </dsp:nvSpPr>
      <dsp:spPr>
        <a:xfrm>
          <a:off x="1568112" y="623866"/>
          <a:ext cx="301301" cy="352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568112" y="694359"/>
        <a:ext cx="210911" cy="211480"/>
      </dsp:txXfrm>
    </dsp:sp>
    <dsp:sp modelId="{A5E83F3A-7464-473B-AD97-E59170DE147A}">
      <dsp:nvSpPr>
        <dsp:cNvPr id="0" name=""/>
        <dsp:cNvSpPr/>
      </dsp:nvSpPr>
      <dsp:spPr>
        <a:xfrm>
          <a:off x="1994482" y="373729"/>
          <a:ext cx="1421234" cy="85274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VBS</a:t>
          </a:r>
          <a:endParaRPr lang="en-US" sz="1600" kern="1200"/>
        </a:p>
      </dsp:txBody>
      <dsp:txXfrm>
        <a:off x="2019458" y="398705"/>
        <a:ext cx="1371282" cy="802788"/>
      </dsp:txXfrm>
    </dsp:sp>
    <dsp:sp modelId="{77A5A1FF-8833-4C9A-9F03-9F913CBA9453}">
      <dsp:nvSpPr>
        <dsp:cNvPr id="0" name=""/>
        <dsp:cNvSpPr/>
      </dsp:nvSpPr>
      <dsp:spPr>
        <a:xfrm>
          <a:off x="3557840" y="623866"/>
          <a:ext cx="301301" cy="352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557840" y="694359"/>
        <a:ext cx="210911" cy="211480"/>
      </dsp:txXfrm>
    </dsp:sp>
    <dsp:sp modelId="{1B30D634-3D8D-4A07-BB7A-B264D431F3B8}">
      <dsp:nvSpPr>
        <dsp:cNvPr id="0" name=""/>
        <dsp:cNvSpPr/>
      </dsp:nvSpPr>
      <dsp:spPr>
        <a:xfrm>
          <a:off x="3984210" y="373729"/>
          <a:ext cx="1421234" cy="852740"/>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VRP</a:t>
          </a:r>
          <a:endParaRPr lang="en-US" sz="1600" kern="1200"/>
        </a:p>
      </dsp:txBody>
      <dsp:txXfrm>
        <a:off x="4009186" y="398705"/>
        <a:ext cx="1371282" cy="8027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3EF1D6-B82A-4775-82A4-7CB2CBE82433}" type="datetimeFigureOut">
              <a:rPr lang="en-US"/>
              <a:t>12/7/2015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15937-64E4-4DE2-8145-A48FE0E96676}" type="slidenum">
              <a:rPr/>
              <a:t>‹#›</a:t>
            </a:fld>
            <a:endParaRPr/>
          </a:p>
        </p:txBody>
      </p:sp>
    </p:spTree>
    <p:extLst>
      <p:ext uri="{BB962C8B-B14F-4D97-AF65-F5344CB8AC3E}">
        <p14:creationId xmlns:p14="http://schemas.microsoft.com/office/powerpoint/2010/main" val="36682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3432175"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0" tIns="0" rIns="0" bIns="0" rtlCol="0" anchor="b"/>
          <a:lstStyle>
            <a:lvl1pPr algn="l">
              <a:defRPr sz="900">
                <a:solidFill>
                  <a:schemeClr val="tx1"/>
                </a:solidFill>
              </a:defRPr>
            </a:lvl1pPr>
          </a:lstStyle>
          <a:p>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0" tIns="0" rIns="0" bIns="0" rtlCol="0" anchor="b"/>
          <a:lstStyle>
            <a:lvl1pPr algn="r">
              <a:defRPr sz="900">
                <a:solidFill>
                  <a:schemeClr val="tx1"/>
                </a:solidFill>
              </a:defRPr>
            </a:lvl1pPr>
          </a:lstStyle>
          <a:p>
            <a:fld id="{9E5FB9C2-41B7-4DBB-822C-1B753165C241}" type="slidenum">
              <a:rPr/>
              <a:pPr/>
              <a:t>‹#›</a:t>
            </a:fld>
            <a:endParaRPr/>
          </a:p>
        </p:txBody>
      </p:sp>
      <p:grpSp>
        <p:nvGrpSpPr>
          <p:cNvPr id="2" name="Group 1"/>
          <p:cNvGrpSpPr/>
          <p:nvPr/>
        </p:nvGrpSpPr>
        <p:grpSpPr>
          <a:xfrm>
            <a:off x="5457827" y="381000"/>
            <a:ext cx="1019173" cy="201695"/>
            <a:chOff x="5457827" y="381000"/>
            <a:chExt cx="1019173" cy="201695"/>
          </a:xfrm>
        </p:grpSpPr>
        <p:sp>
          <p:nvSpPr>
            <p:cNvPr id="9" name="Freeform 5"/>
            <p:cNvSpPr>
              <a:spLocks/>
            </p:cNvSpPr>
            <p:nvPr/>
          </p:nvSpPr>
          <p:spPr bwMode="auto">
            <a:xfrm>
              <a:off x="5792736" y="394375"/>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0" name="Rectangle 6"/>
            <p:cNvSpPr>
              <a:spLocks noChangeArrowheads="1"/>
            </p:cNvSpPr>
            <p:nvPr/>
          </p:nvSpPr>
          <p:spPr bwMode="auto">
            <a:xfrm>
              <a:off x="5970623" y="394375"/>
              <a:ext cx="27018" cy="183773"/>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1" name="Freeform 7"/>
            <p:cNvSpPr>
              <a:spLocks/>
            </p:cNvSpPr>
            <p:nvPr/>
          </p:nvSpPr>
          <p:spPr bwMode="auto">
            <a:xfrm>
              <a:off x="5457827" y="394375"/>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2" name="Freeform 8"/>
            <p:cNvSpPr>
              <a:spLocks/>
            </p:cNvSpPr>
            <p:nvPr/>
          </p:nvSpPr>
          <p:spPr bwMode="auto">
            <a:xfrm>
              <a:off x="6133263" y="394375"/>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3" name="Freeform 9"/>
            <p:cNvSpPr>
              <a:spLocks/>
            </p:cNvSpPr>
            <p:nvPr/>
          </p:nvSpPr>
          <p:spPr bwMode="auto">
            <a:xfrm>
              <a:off x="5632504" y="394375"/>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4" name="Freeform 10"/>
            <p:cNvSpPr>
              <a:spLocks/>
            </p:cNvSpPr>
            <p:nvPr/>
          </p:nvSpPr>
          <p:spPr bwMode="auto">
            <a:xfrm>
              <a:off x="6020646" y="394375"/>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5" name="Freeform 11"/>
            <p:cNvSpPr>
              <a:spLocks/>
            </p:cNvSpPr>
            <p:nvPr/>
          </p:nvSpPr>
          <p:spPr bwMode="auto">
            <a:xfrm>
              <a:off x="6300985" y="394375"/>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6" name="Freeform 12"/>
            <p:cNvSpPr>
              <a:spLocks noEditPoints="1"/>
            </p:cNvSpPr>
            <p:nvPr/>
          </p:nvSpPr>
          <p:spPr bwMode="auto">
            <a:xfrm>
              <a:off x="6451587" y="381000"/>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784731401"/>
      </p:ext>
    </p:extLst>
  </p:cSld>
  <p:clrMap bg1="lt1" tx1="dk1" bg2="lt2" tx2="dk2" accent1="accent1" accent2="accent2" accent3="accent3" accent4="accent4" accent5="accent5" accent6="accent6" hlink="hlink" folHlink="folHlink"/>
  <p:notesStyle>
    <a:lvl1pPr marL="36576"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18872"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2336" indent="-118872"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6072" indent="-118872"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0664" indent="-118872"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o.ges.symantec.com/seo-best-practices-for-file-optimization.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Tip</a:t>
            </a:r>
            <a:r>
              <a:rPr lang="en-US" dirty="0" smtClean="0"/>
              <a:t>: simple SEO adjustments can make your presentation more discoverable. Read this PDF for best practices:  </a:t>
            </a:r>
            <a:r>
              <a:rPr lang="en-US" u="sng" dirty="0" smtClean="0">
                <a:hlinkClick r:id="rId3"/>
              </a:rPr>
              <a:t>http://seo.ges.symantec.com/seo-best-practices-for-file-optimization.pdf</a:t>
            </a:r>
            <a:r>
              <a:rPr lang="en-US" dirty="0" smtClean="0"/>
              <a:t> </a:t>
            </a:r>
          </a:p>
        </p:txBody>
      </p:sp>
      <p:sp>
        <p:nvSpPr>
          <p:cNvPr id="4" name="Slide Number Placeholder 3"/>
          <p:cNvSpPr>
            <a:spLocks noGrp="1"/>
          </p:cNvSpPr>
          <p:nvPr>
            <p:ph type="sldNum" sz="quarter" idx="10"/>
          </p:nvPr>
        </p:nvSpPr>
        <p:spPr/>
        <p:txBody>
          <a:bodyPr/>
          <a:lstStyle/>
          <a:p>
            <a:fld id="{9E5FB9C2-41B7-4DBB-822C-1B753165C241}" type="slidenum">
              <a:rPr lang="en-US" smtClean="0"/>
              <a:pPr/>
              <a:t>1</a:t>
            </a:fld>
            <a:endParaRPr lang="en-US" dirty="0"/>
          </a:p>
        </p:txBody>
      </p:sp>
    </p:spTree>
    <p:extLst>
      <p:ext uri="{BB962C8B-B14F-4D97-AF65-F5344CB8AC3E}">
        <p14:creationId xmlns:p14="http://schemas.microsoft.com/office/powerpoint/2010/main" val="2430165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lnSpc>
                <a:spcPct val="90000"/>
              </a:lnSpc>
              <a:spcBef>
                <a:spcPts val="0"/>
              </a:spcBef>
              <a:spcAft>
                <a:spcPts val="800"/>
              </a:spcAft>
              <a:buFont typeface="Arial"/>
              <a:buChar char="•"/>
            </a:pPr>
            <a:r>
              <a:rPr lang="en-US" sz="1600" b="1" dirty="0" smtClean="0">
                <a:solidFill>
                  <a:schemeClr val="bg2">
                    <a:lumMod val="50000"/>
                  </a:schemeClr>
                </a:solidFill>
              </a:rPr>
              <a:t>Resiliency Manager (aka Controller)</a:t>
            </a:r>
          </a:p>
          <a:p>
            <a:pPr marL="742846" lvl="1" indent="-285750" algn="l">
              <a:lnSpc>
                <a:spcPct val="90000"/>
              </a:lnSpc>
              <a:spcBef>
                <a:spcPts val="0"/>
              </a:spcBef>
              <a:spcAft>
                <a:spcPts val="800"/>
              </a:spcAft>
              <a:buFontTx/>
              <a:buChar char="-"/>
            </a:pPr>
            <a:r>
              <a:rPr lang="en-US" sz="1600" dirty="0" smtClean="0">
                <a:solidFill>
                  <a:schemeClr val="bg2">
                    <a:lumMod val="50000"/>
                  </a:schemeClr>
                </a:solidFill>
              </a:rPr>
              <a:t>Management Console for</a:t>
            </a:r>
            <a:r>
              <a:rPr lang="en-US" sz="1600" baseline="0" dirty="0" smtClean="0">
                <a:solidFill>
                  <a:schemeClr val="bg2">
                    <a:lumMod val="50000"/>
                  </a:schemeClr>
                </a:solidFill>
              </a:rPr>
              <a:t> DR Operations</a:t>
            </a:r>
            <a:endParaRPr lang="en-US" sz="1600" dirty="0" smtClean="0">
              <a:solidFill>
                <a:schemeClr val="bg2">
                  <a:lumMod val="50000"/>
                </a:schemeClr>
              </a:solidFill>
            </a:endParaRPr>
          </a:p>
          <a:p>
            <a:pPr marL="742846" lvl="1" indent="-285750" algn="l">
              <a:lnSpc>
                <a:spcPct val="90000"/>
              </a:lnSpc>
              <a:spcBef>
                <a:spcPts val="0"/>
              </a:spcBef>
              <a:spcAft>
                <a:spcPts val="800"/>
              </a:spcAft>
              <a:buFontTx/>
              <a:buChar char="-"/>
            </a:pPr>
            <a:r>
              <a:rPr lang="en-US" sz="1600" dirty="0" smtClean="0">
                <a:solidFill>
                  <a:schemeClr val="bg2">
                    <a:lumMod val="50000"/>
                  </a:schemeClr>
                </a:solidFill>
              </a:rPr>
              <a:t>Cloud Aware Orchestration</a:t>
            </a:r>
          </a:p>
          <a:p>
            <a:pPr marL="742846" lvl="1" indent="-285750" algn="l">
              <a:lnSpc>
                <a:spcPct val="90000"/>
              </a:lnSpc>
              <a:spcBef>
                <a:spcPts val="0"/>
              </a:spcBef>
              <a:spcAft>
                <a:spcPts val="800"/>
              </a:spcAft>
              <a:buFontTx/>
              <a:buChar char="-"/>
            </a:pPr>
            <a:endParaRPr lang="en-US" sz="1600" dirty="0" smtClean="0">
              <a:solidFill>
                <a:schemeClr val="bg2">
                  <a:lumMod val="50000"/>
                </a:schemeClr>
              </a:solidFill>
            </a:endParaRPr>
          </a:p>
          <a:p>
            <a:pPr marL="342900" indent="-342900" algn="l">
              <a:lnSpc>
                <a:spcPct val="90000"/>
              </a:lnSpc>
              <a:spcBef>
                <a:spcPts val="0"/>
              </a:spcBef>
              <a:spcAft>
                <a:spcPts val="800"/>
              </a:spcAft>
              <a:buFont typeface="Arial"/>
              <a:buChar char="•"/>
            </a:pPr>
            <a:r>
              <a:rPr lang="en-US" sz="1800" b="1" dirty="0" smtClean="0">
                <a:solidFill>
                  <a:schemeClr val="bg2">
                    <a:lumMod val="50000"/>
                  </a:schemeClr>
                </a:solidFill>
              </a:rPr>
              <a:t>Infrastructure Manager (IMS)</a:t>
            </a:r>
          </a:p>
          <a:p>
            <a:pPr marL="799996" lvl="1" indent="-342900" algn="l">
              <a:lnSpc>
                <a:spcPct val="90000"/>
              </a:lnSpc>
              <a:spcBef>
                <a:spcPts val="0"/>
              </a:spcBef>
              <a:spcAft>
                <a:spcPts val="800"/>
              </a:spcAft>
              <a:buFont typeface="Arial"/>
              <a:buChar char="•"/>
            </a:pPr>
            <a:r>
              <a:rPr lang="en-US" sz="1600" dirty="0" smtClean="0">
                <a:solidFill>
                  <a:schemeClr val="bg2">
                    <a:lumMod val="50000"/>
                  </a:schemeClr>
                </a:solidFill>
              </a:rPr>
              <a:t>On-premises: Manage assets with the on-premises</a:t>
            </a:r>
          </a:p>
          <a:p>
            <a:pPr marL="799996" lvl="1" indent="-342900" algn="l">
              <a:lnSpc>
                <a:spcPct val="90000"/>
              </a:lnSpc>
              <a:spcBef>
                <a:spcPts val="0"/>
              </a:spcBef>
              <a:spcAft>
                <a:spcPts val="800"/>
              </a:spcAft>
              <a:buFont typeface="Arial"/>
              <a:buChar char="•"/>
            </a:pPr>
            <a:r>
              <a:rPr lang="en-US" sz="1600" dirty="0" smtClean="0">
                <a:solidFill>
                  <a:schemeClr val="bg2">
                    <a:lumMod val="50000"/>
                  </a:schemeClr>
                </a:solidFill>
              </a:rPr>
              <a:t>On-Cloud: Manage assets hosted in the public cloud </a:t>
            </a:r>
            <a:r>
              <a:rPr lang="en-US" sz="1600" dirty="0" err="1" smtClean="0">
                <a:solidFill>
                  <a:schemeClr val="bg2">
                    <a:lumMod val="50000"/>
                  </a:schemeClr>
                </a:solidFill>
              </a:rPr>
              <a:t>env</a:t>
            </a:r>
            <a:endParaRPr lang="en-US" sz="1600" dirty="0" smtClean="0">
              <a:solidFill>
                <a:schemeClr val="bg2">
                  <a:lumMod val="50000"/>
                </a:schemeClr>
              </a:solidFill>
            </a:endParaRPr>
          </a:p>
          <a:p>
            <a:pPr marL="799996" lvl="1" indent="-342900" algn="l">
              <a:lnSpc>
                <a:spcPct val="90000"/>
              </a:lnSpc>
              <a:spcBef>
                <a:spcPts val="0"/>
              </a:spcBef>
              <a:spcAft>
                <a:spcPts val="800"/>
              </a:spcAft>
              <a:buFont typeface="Arial"/>
              <a:buChar char="•"/>
            </a:pPr>
            <a:r>
              <a:rPr lang="en-US" sz="1600" dirty="0" err="1" smtClean="0">
                <a:solidFill>
                  <a:schemeClr val="bg2">
                    <a:lumMod val="50000"/>
                  </a:schemeClr>
                </a:solidFill>
              </a:rPr>
              <a:t>Openstack</a:t>
            </a:r>
            <a:r>
              <a:rPr lang="en-US" sz="1600" dirty="0" smtClean="0">
                <a:solidFill>
                  <a:schemeClr val="bg2">
                    <a:lumMod val="50000"/>
                  </a:schemeClr>
                </a:solidFill>
              </a:rPr>
              <a:t> cloud and SR awareness </a:t>
            </a:r>
          </a:p>
          <a:p>
            <a:pPr marL="799996" lvl="1" indent="-342900" algn="l">
              <a:lnSpc>
                <a:spcPct val="90000"/>
              </a:lnSpc>
              <a:spcBef>
                <a:spcPts val="0"/>
              </a:spcBef>
              <a:spcAft>
                <a:spcPts val="800"/>
              </a:spcAft>
              <a:buFont typeface="Arial"/>
              <a:buChar char="•"/>
            </a:pPr>
            <a:r>
              <a:rPr lang="en-US" sz="1600" dirty="0" smtClean="0">
                <a:solidFill>
                  <a:schemeClr val="bg2">
                    <a:lumMod val="50000"/>
                  </a:schemeClr>
                </a:solidFill>
              </a:rPr>
              <a:t>Leveraging VOM framework for discovery and operations</a:t>
            </a:r>
          </a:p>
          <a:p>
            <a:pPr marL="799996" lvl="1" indent="-342900" algn="l">
              <a:lnSpc>
                <a:spcPct val="90000"/>
              </a:lnSpc>
              <a:spcBef>
                <a:spcPts val="0"/>
              </a:spcBef>
              <a:spcAft>
                <a:spcPts val="800"/>
              </a:spcAft>
              <a:buFont typeface="Arial"/>
              <a:buChar char="•"/>
            </a:pPr>
            <a:endParaRPr lang="en-US" sz="1600" dirty="0" smtClean="0">
              <a:solidFill>
                <a:schemeClr val="bg2">
                  <a:lumMod val="50000"/>
                </a:schemeClr>
              </a:solidFill>
            </a:endParaRPr>
          </a:p>
          <a:p>
            <a:pPr marL="342900" indent="-342900" algn="l">
              <a:lnSpc>
                <a:spcPct val="90000"/>
              </a:lnSpc>
              <a:spcBef>
                <a:spcPts val="0"/>
              </a:spcBef>
              <a:spcAft>
                <a:spcPts val="800"/>
              </a:spcAft>
              <a:buFont typeface="Arial"/>
              <a:buChar char="•"/>
            </a:pPr>
            <a:endParaRPr lang="en-US" sz="2000" dirty="0" smtClean="0">
              <a:solidFill>
                <a:schemeClr val="bg2">
                  <a:lumMod val="50000"/>
                </a:schemeClr>
              </a:solidFill>
            </a:endParaRPr>
          </a:p>
          <a:p>
            <a:pPr marL="342900" indent="-342900" algn="l">
              <a:lnSpc>
                <a:spcPct val="90000"/>
              </a:lnSpc>
              <a:spcBef>
                <a:spcPts val="0"/>
              </a:spcBef>
              <a:spcAft>
                <a:spcPts val="800"/>
              </a:spcAft>
              <a:buFont typeface="Arial"/>
              <a:buChar char="•"/>
            </a:pPr>
            <a:endParaRPr lang="en-US" sz="2000" dirty="0" smtClean="0">
              <a:solidFill>
                <a:schemeClr val="bg2">
                  <a:lumMod val="50000"/>
                </a:schemeClr>
              </a:solidFill>
            </a:endParaRPr>
          </a:p>
          <a:p>
            <a:pPr marL="742846" lvl="1" indent="-285750" algn="l">
              <a:lnSpc>
                <a:spcPct val="90000"/>
              </a:lnSpc>
              <a:spcBef>
                <a:spcPts val="0"/>
              </a:spcBef>
              <a:spcAft>
                <a:spcPts val="800"/>
              </a:spcAft>
              <a:buFontTx/>
              <a:buChar char="-"/>
            </a:pPr>
            <a:endParaRPr lang="en-US" sz="1600" dirty="0" smtClean="0">
              <a:solidFill>
                <a:schemeClr val="bg2">
                  <a:lumMod val="50000"/>
                </a:schemeClr>
              </a:solidFill>
            </a:endParaRPr>
          </a:p>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solidFill>
                  <a:prstClr val="black"/>
                </a:solidFill>
                <a:latin typeface="Calibri"/>
              </a:rPr>
              <a:pPr>
                <a:defRPr/>
              </a:pPr>
              <a:t>14</a:t>
            </a:fld>
            <a:endParaRPr lang="en-US" dirty="0">
              <a:solidFill>
                <a:prstClr val="black"/>
              </a:solidFill>
              <a:latin typeface="Calibri"/>
            </a:endParaRPr>
          </a:p>
        </p:txBody>
      </p:sp>
    </p:spTree>
    <p:extLst>
      <p:ext uri="{BB962C8B-B14F-4D97-AF65-F5344CB8AC3E}">
        <p14:creationId xmlns:p14="http://schemas.microsoft.com/office/powerpoint/2010/main" val="95975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FB9C2-41B7-4DBB-822C-1B753165C241}" type="slidenum">
              <a:rPr lang="en-US" smtClean="0"/>
              <a:pPr/>
              <a:t>15</a:t>
            </a:fld>
            <a:endParaRPr lang="en-US" dirty="0"/>
          </a:p>
        </p:txBody>
      </p:sp>
    </p:spTree>
    <p:extLst>
      <p:ext uri="{BB962C8B-B14F-4D97-AF65-F5344CB8AC3E}">
        <p14:creationId xmlns:p14="http://schemas.microsoft.com/office/powerpoint/2010/main" val="3350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3432175"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F1CB6-A24F-FE4F-94BB-D01636208F33}" type="slidenum">
              <a:rPr lang="en-US" smtClean="0"/>
              <a:t>3</a:t>
            </a:fld>
            <a:endParaRPr lang="en-US"/>
          </a:p>
        </p:txBody>
      </p:sp>
    </p:spTree>
    <p:extLst>
      <p:ext uri="{BB962C8B-B14F-4D97-AF65-F5344CB8AC3E}">
        <p14:creationId xmlns:p14="http://schemas.microsoft.com/office/powerpoint/2010/main" val="2833669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xfrm>
            <a:off x="950913" y="381000"/>
            <a:ext cx="3432175"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117475" indent="-117475" defTabSz="914400" fontAlgn="base">
              <a:spcBef>
                <a:spcPct val="0"/>
              </a:spcBef>
              <a:spcAft>
                <a:spcPct val="0"/>
              </a:spcAft>
            </a:pPr>
            <a:r>
              <a:rPr lang="en-US" sz="1400" b="1" dirty="0" smtClean="0">
                <a:solidFill>
                  <a:prstClr val="black"/>
                </a:solidFill>
                <a:latin typeface="+mn-lt"/>
              </a:rPr>
              <a:t>Trends</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Growth of RaaS - CAGR is forecast at 55.2%</a:t>
            </a:r>
            <a:r>
              <a:rPr lang="en-US" sz="1100" baseline="30000" dirty="0" smtClean="0">
                <a:solidFill>
                  <a:prstClr val="black"/>
                </a:solidFill>
              </a:rPr>
              <a:t>1</a:t>
            </a:r>
            <a:r>
              <a:rPr lang="en-US" sz="1100" dirty="0" smtClean="0">
                <a:solidFill>
                  <a:prstClr val="black"/>
                </a:solidFill>
              </a:rPr>
              <a:t> </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Private cloud adoption as recovery target - 84% of enterprises expect </a:t>
            </a:r>
            <a:r>
              <a:rPr lang="en-US" sz="1100" dirty="0" err="1" smtClean="0">
                <a:solidFill>
                  <a:prstClr val="black"/>
                </a:solidFill>
              </a:rPr>
              <a:t>OpenStack</a:t>
            </a:r>
            <a:r>
              <a:rPr lang="en-US" sz="1100" dirty="0" smtClean="0">
                <a:solidFill>
                  <a:prstClr val="black"/>
                </a:solidFill>
              </a:rPr>
              <a:t> to be part of their future plans</a:t>
            </a:r>
            <a:r>
              <a:rPr lang="en-US" sz="1100" baseline="30000" dirty="0" smtClean="0">
                <a:solidFill>
                  <a:prstClr val="black"/>
                </a:solidFill>
              </a:rPr>
              <a:t>2</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Enterprises need to manage resilience across hybrid environments</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Opportunity for Risk Assessment - growing at 13% CAGR</a:t>
            </a:r>
            <a:r>
              <a:rPr lang="en-US" sz="1100" baseline="30000" dirty="0" smtClean="0">
                <a:solidFill>
                  <a:prstClr val="black"/>
                </a:solidFill>
              </a:rPr>
              <a:t>3</a:t>
            </a:r>
          </a:p>
          <a:p>
            <a:pPr marL="117475" indent="-117475" defTabSz="914400" fontAlgn="base">
              <a:spcBef>
                <a:spcPct val="0"/>
              </a:spcBef>
              <a:spcAft>
                <a:spcPct val="0"/>
              </a:spcAft>
            </a:pPr>
            <a:r>
              <a:rPr lang="en-US" sz="1400" b="1" dirty="0" smtClean="0">
                <a:solidFill>
                  <a:prstClr val="black"/>
                </a:solidFill>
                <a:latin typeface="+mn-lt"/>
              </a:rPr>
              <a:t>Differentiation</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Support for variety of recovery use cases and technologies (app, system, file, email)</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Heterogeneous RaaS (public/private/hybrid cloud, OS, Virtual)</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Partnership with HP Enterprise – established provider of Business Continuity Services - for joint RaaS offering</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Application-aware recovery with SLA compliance reporting</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Proactive risk assessment scanning of all environments</a:t>
            </a:r>
          </a:p>
          <a:p>
            <a:pPr marL="0" indent="0" fontAlgn="base">
              <a:spcBef>
                <a:spcPct val="0"/>
              </a:spcBef>
              <a:spcAft>
                <a:spcPct val="0"/>
              </a:spcAft>
              <a:buFont typeface="Arial" panose="020B0604020202020204" pitchFamily="34" charset="0"/>
              <a:buNone/>
            </a:pPr>
            <a:endParaRPr lang="en-US" sz="1100" dirty="0" smtClean="0">
              <a:solidFill>
                <a:prstClr val="black"/>
              </a:solidFill>
            </a:endParaRPr>
          </a:p>
          <a:p>
            <a:pPr marL="0" indent="0" fontAlgn="base">
              <a:spcBef>
                <a:spcPct val="0"/>
              </a:spcBef>
              <a:spcAft>
                <a:spcPct val="0"/>
              </a:spcAft>
              <a:buFont typeface="Arial" panose="020B0604020202020204" pitchFamily="34" charset="0"/>
              <a:buNone/>
            </a:pPr>
            <a:r>
              <a:rPr lang="en-US" sz="1100" dirty="0" smtClean="0">
                <a:solidFill>
                  <a:prstClr val="black"/>
                </a:solidFill>
              </a:rPr>
              <a:t>You</a:t>
            </a:r>
            <a:r>
              <a:rPr lang="en-US" sz="1100" baseline="0" dirty="0" smtClean="0">
                <a:solidFill>
                  <a:prstClr val="black"/>
                </a:solidFill>
              </a:rPr>
              <a:t> choose what is right for your business – white box or full service </a:t>
            </a:r>
            <a:endParaRPr lang="en-US" sz="1100" dirty="0" smtClean="0">
              <a:solidFill>
                <a:prstClr val="black"/>
              </a:solidFill>
            </a:endParaRPr>
          </a:p>
          <a:p>
            <a:pPr eaLnBrk="1" hangingPunct="1"/>
            <a:endParaRPr lang="en-US" dirty="0">
              <a:latin typeface="Calibri" charset="0"/>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3FE90EB0-9972-A94A-B95F-81C41C9AEDE8}" type="slidenum">
              <a:rPr lang="en-US" sz="1200"/>
              <a:pPr eaLnBrk="1" fontAlgn="base" hangingPunct="1">
                <a:spcBef>
                  <a:spcPct val="0"/>
                </a:spcBef>
                <a:spcAft>
                  <a:spcPct val="0"/>
                </a:spcAft>
              </a:pPr>
              <a:t>4</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xfrm>
            <a:off x="950913" y="381000"/>
            <a:ext cx="3432175"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117475" indent="-117475" defTabSz="914400" fontAlgn="base">
              <a:spcBef>
                <a:spcPct val="0"/>
              </a:spcBef>
              <a:spcAft>
                <a:spcPct val="0"/>
              </a:spcAft>
            </a:pPr>
            <a:r>
              <a:rPr lang="en-US" sz="1400" b="1" dirty="0" smtClean="0">
                <a:solidFill>
                  <a:prstClr val="black"/>
                </a:solidFill>
                <a:latin typeface="+mn-lt"/>
              </a:rPr>
              <a:t>Trends</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Growth of RaaS - CAGR is forecast at 55.2%</a:t>
            </a:r>
            <a:r>
              <a:rPr lang="en-US" sz="1100" baseline="30000" dirty="0" smtClean="0">
                <a:solidFill>
                  <a:prstClr val="black"/>
                </a:solidFill>
              </a:rPr>
              <a:t>1</a:t>
            </a:r>
            <a:r>
              <a:rPr lang="en-US" sz="1100" dirty="0" smtClean="0">
                <a:solidFill>
                  <a:prstClr val="black"/>
                </a:solidFill>
              </a:rPr>
              <a:t> </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Private cloud adoption as recovery target - 84% of enterprises expect </a:t>
            </a:r>
            <a:r>
              <a:rPr lang="en-US" sz="1100" dirty="0" err="1" smtClean="0">
                <a:solidFill>
                  <a:prstClr val="black"/>
                </a:solidFill>
              </a:rPr>
              <a:t>OpenStack</a:t>
            </a:r>
            <a:r>
              <a:rPr lang="en-US" sz="1100" dirty="0" smtClean="0">
                <a:solidFill>
                  <a:prstClr val="black"/>
                </a:solidFill>
              </a:rPr>
              <a:t> to be part of their future plans</a:t>
            </a:r>
            <a:r>
              <a:rPr lang="en-US" sz="1100" baseline="30000" dirty="0" smtClean="0">
                <a:solidFill>
                  <a:prstClr val="black"/>
                </a:solidFill>
              </a:rPr>
              <a:t>2</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Enterprises need to manage resilience across hybrid environments</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Opportunity for Risk Assessment - growing at 13% CAGR</a:t>
            </a:r>
            <a:r>
              <a:rPr lang="en-US" sz="1100" baseline="30000" dirty="0" smtClean="0">
                <a:solidFill>
                  <a:prstClr val="black"/>
                </a:solidFill>
              </a:rPr>
              <a:t>3</a:t>
            </a:r>
          </a:p>
          <a:p>
            <a:pPr marL="117475" indent="-117475" defTabSz="914400" fontAlgn="base">
              <a:spcBef>
                <a:spcPct val="0"/>
              </a:spcBef>
              <a:spcAft>
                <a:spcPct val="0"/>
              </a:spcAft>
            </a:pPr>
            <a:r>
              <a:rPr lang="en-US" sz="1400" b="1" dirty="0" smtClean="0">
                <a:solidFill>
                  <a:prstClr val="black"/>
                </a:solidFill>
                <a:latin typeface="+mn-lt"/>
              </a:rPr>
              <a:t>Differentiation</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Support for variety of recovery use cases and technologies (app, system, file, email)</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Heterogeneous RaaS (public/private/hybrid cloud, OS, Virtual)</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Partnership with HP Enterprise – established provider of Business Continuity Services - for joint RaaS offering</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Application-aware recovery with SLA compliance reporting</a:t>
            </a:r>
          </a:p>
          <a:p>
            <a:pPr marL="173736" indent="-173736" fontAlgn="base">
              <a:spcBef>
                <a:spcPct val="0"/>
              </a:spcBef>
              <a:spcAft>
                <a:spcPct val="0"/>
              </a:spcAft>
              <a:buFont typeface="Arial" panose="020B0604020202020204" pitchFamily="34" charset="0"/>
              <a:buChar char="•"/>
            </a:pPr>
            <a:r>
              <a:rPr lang="en-US" sz="1100" dirty="0" smtClean="0">
                <a:solidFill>
                  <a:prstClr val="black"/>
                </a:solidFill>
              </a:rPr>
              <a:t>Proactive risk assessment scanning of all environments</a:t>
            </a:r>
          </a:p>
          <a:p>
            <a:pPr marL="0" indent="0" fontAlgn="base">
              <a:spcBef>
                <a:spcPct val="0"/>
              </a:spcBef>
              <a:spcAft>
                <a:spcPct val="0"/>
              </a:spcAft>
              <a:buFont typeface="Arial" panose="020B0604020202020204" pitchFamily="34" charset="0"/>
              <a:buNone/>
            </a:pPr>
            <a:endParaRPr lang="en-US" sz="1100" dirty="0" smtClean="0">
              <a:solidFill>
                <a:prstClr val="black"/>
              </a:solidFill>
            </a:endParaRPr>
          </a:p>
          <a:p>
            <a:pPr marL="0" indent="0" fontAlgn="base">
              <a:spcBef>
                <a:spcPct val="0"/>
              </a:spcBef>
              <a:spcAft>
                <a:spcPct val="0"/>
              </a:spcAft>
              <a:buFont typeface="Arial" panose="020B0604020202020204" pitchFamily="34" charset="0"/>
              <a:buNone/>
            </a:pPr>
            <a:r>
              <a:rPr lang="en-US" sz="1100" dirty="0" smtClean="0">
                <a:solidFill>
                  <a:prstClr val="black"/>
                </a:solidFill>
              </a:rPr>
              <a:t>You</a:t>
            </a:r>
            <a:r>
              <a:rPr lang="en-US" sz="1100" baseline="0" dirty="0" smtClean="0">
                <a:solidFill>
                  <a:prstClr val="black"/>
                </a:solidFill>
              </a:rPr>
              <a:t> choose what is right for your business – white box or full service </a:t>
            </a:r>
            <a:endParaRPr lang="en-US" sz="1100" dirty="0" smtClean="0">
              <a:solidFill>
                <a:prstClr val="black"/>
              </a:solidFill>
            </a:endParaRPr>
          </a:p>
          <a:p>
            <a:pPr eaLnBrk="1" hangingPunct="1"/>
            <a:endParaRPr lang="en-US" dirty="0">
              <a:latin typeface="Calibri" charset="0"/>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3FE90EB0-9972-A94A-B95F-81C41C9AEDE8}" type="slidenum">
              <a:rPr lang="en-US" sz="1200"/>
              <a:pPr eaLnBrk="1" fontAlgn="base" hangingPunct="1">
                <a:spcBef>
                  <a:spcPct val="0"/>
                </a:spcBef>
                <a:spcAft>
                  <a:spcPct val="0"/>
                </a:spcAft>
              </a:pPr>
              <a:t>5</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fld id="{5C470F54-82BE-4359-B235-95B33FFE1977}" type="slidenum">
              <a:rPr lang="en-US" smtClean="0"/>
              <a:pPr/>
              <a:t>6</a:t>
            </a:fld>
            <a:endParaRPr lang="en-US" dirty="0" smtClean="0"/>
          </a:p>
        </p:txBody>
      </p:sp>
      <p:sp>
        <p:nvSpPr>
          <p:cNvPr id="6" name="Slide Image Placeholder 5"/>
          <p:cNvSpPr>
            <a:spLocks noGrp="1" noRot="1" noChangeAspect="1"/>
          </p:cNvSpPr>
          <p:nvPr>
            <p:ph type="sldImg"/>
          </p:nvPr>
        </p:nvSpPr>
        <p:spPr>
          <a:xfrm>
            <a:off x="1558925" y="284163"/>
            <a:ext cx="3740150" cy="2805112"/>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VRP has the following core features:</a:t>
            </a:r>
          </a:p>
          <a:p>
            <a:r>
              <a:rPr lang="en-US" sz="1200" b="0" i="0" u="none" strike="noStrike" kern="1200" baseline="0" dirty="0" smtClean="0">
                <a:solidFill>
                  <a:schemeClr val="tx1"/>
                </a:solidFill>
                <a:latin typeface="+mn-lt"/>
                <a:ea typeface="+mn-ea"/>
                <a:cs typeface="+mn-cs"/>
              </a:rPr>
              <a:t>■ Discovery and monitoring of data center assets like physical hosts, virtual machines and applications</a:t>
            </a:r>
          </a:p>
          <a:p>
            <a:r>
              <a:rPr lang="en-US" sz="1200" b="0" i="0" u="none" strike="noStrike" kern="1200" baseline="0" dirty="0" smtClean="0">
                <a:solidFill>
                  <a:schemeClr val="tx1"/>
                </a:solidFill>
                <a:latin typeface="+mn-lt"/>
                <a:ea typeface="+mn-ea"/>
                <a:cs typeface="+mn-cs"/>
              </a:rPr>
              <a:t>■ Ability to group or tier your assets based on your production environment and business needs</a:t>
            </a:r>
          </a:p>
          <a:p>
            <a:r>
              <a:rPr lang="en-US" sz="1200" b="0" i="0" u="none" strike="noStrike" kern="1200" baseline="0" dirty="0" smtClean="0">
                <a:solidFill>
                  <a:schemeClr val="tx1"/>
                </a:solidFill>
                <a:latin typeface="+mn-lt"/>
                <a:ea typeface="+mn-ea"/>
                <a:cs typeface="+mn-cs"/>
              </a:rPr>
              <a:t>■ Ability to orchestrate management of workloads in the data center</a:t>
            </a:r>
          </a:p>
          <a:p>
            <a:r>
              <a:rPr lang="en-US" sz="1200" b="0" i="0" u="none" strike="noStrike" kern="1200" baseline="0" dirty="0" smtClean="0">
                <a:solidFill>
                  <a:schemeClr val="tx1"/>
                </a:solidFill>
                <a:latin typeface="+mn-lt"/>
                <a:ea typeface="+mn-ea"/>
                <a:cs typeface="+mn-cs"/>
              </a:rPr>
              <a:t>You can use VRP for day-to-day data center maintenance activities. For instance, using workload management and scheduling, you can start and stop virtual machines for maintenance.</a:t>
            </a:r>
          </a:p>
          <a:p>
            <a:r>
              <a:rPr lang="en-US" sz="1200" b="0" i="0" u="none" strike="noStrike" kern="1200" baseline="0" dirty="0" smtClean="0">
                <a:solidFill>
                  <a:schemeClr val="tx1"/>
                </a:solidFill>
                <a:latin typeface="+mn-lt"/>
                <a:ea typeface="+mn-ea"/>
                <a:cs typeface="+mn-cs"/>
              </a:rPr>
              <a:t>You can also use VRP to implement a disaster recovery (DR) solution using data centers on premises in different geographical locations. The management console provides a simplified configuration experience to enable DR. Once DR is enabled, VRP provides single click recovery and rehearse operations across the data centers.</a:t>
            </a:r>
            <a:endParaRPr lang="en-US" dirty="0"/>
          </a:p>
        </p:txBody>
      </p:sp>
      <p:sp>
        <p:nvSpPr>
          <p:cNvPr id="4" name="Slide Number Placeholder 3"/>
          <p:cNvSpPr>
            <a:spLocks noGrp="1"/>
          </p:cNvSpPr>
          <p:nvPr>
            <p:ph type="sldNum" sz="quarter" idx="10"/>
          </p:nvPr>
        </p:nvSpPr>
        <p:spPr/>
        <p:txBody>
          <a:bodyPr/>
          <a:lstStyle/>
          <a:p>
            <a:r>
              <a:rPr lang="en-US" smtClean="0"/>
              <a:t>X-</a:t>
            </a:r>
            <a:fld id="{8C72D9AE-7182-4680-8F79-479C4181FF08}" type="slidenum">
              <a:rPr lang="en-US" smtClean="0"/>
              <a:pPr/>
              <a:t>8</a:t>
            </a:fld>
            <a:endParaRPr lang="en-US" dirty="0"/>
          </a:p>
        </p:txBody>
      </p:sp>
    </p:spTree>
    <p:extLst>
      <p:ext uri="{BB962C8B-B14F-4D97-AF65-F5344CB8AC3E}">
        <p14:creationId xmlns:p14="http://schemas.microsoft.com/office/powerpoint/2010/main" val="31413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Resiliency Manager component of </a:t>
            </a:r>
            <a:r>
              <a:rPr lang="en-US" dirty="0" err="1" smtClean="0"/>
              <a:t>Veritas</a:t>
            </a:r>
            <a:r>
              <a:rPr lang="en-US" dirty="0" smtClean="0"/>
              <a:t> Resiliency Platform (VRP) includes a set of loosely coupled services, a data repository, and a management web console. The Resiliency Manager provides the services required for protecting assets, such as virtual machines, within a resiliency domain. It also provides workload automation services. </a:t>
            </a:r>
          </a:p>
          <a:p>
            <a:r>
              <a:rPr lang="en-US" dirty="0" smtClean="0"/>
              <a:t>To implement VRP, you start by deploying a Resiliency Manager and creating the resiliency domain. </a:t>
            </a:r>
          </a:p>
          <a:p>
            <a:r>
              <a:rPr lang="en-US" dirty="0" smtClean="0"/>
              <a:t>One Resiliency Manager is deployed in the production data center. You deploy another Resiliency Manager in a recovery data center in another geographical location. You add the second Resiliency Manager to the same resiliency domain (join the resiliency domain).</a:t>
            </a:r>
          </a:p>
          <a:p>
            <a:r>
              <a:rPr lang="en-US" dirty="0" smtClean="0"/>
              <a:t>The Resiliency Manager discovers and manages information about data center assets from an Infrastructure Management Server (IMS), another VRP component that you must add to the resiliency domain. The Resiliency Manager stores the asset information in its data repository and displays the information in its management console.</a:t>
            </a:r>
          </a:p>
          <a:p>
            <a:r>
              <a:rPr lang="en-US" dirty="0" smtClean="0"/>
              <a:t>Multiple Resiliency Managers that are part of the same domain synchronize their databases using built-in replication. Each Resiliency Manager has its own web console but because the data is synchronized, all consoles show the same data. Operations can be performed from any console and the results show in all the consoles in the resiliency domain.</a:t>
            </a:r>
          </a:p>
          <a:p>
            <a:endParaRPr lang="en-US" dirty="0"/>
          </a:p>
        </p:txBody>
      </p:sp>
      <p:sp>
        <p:nvSpPr>
          <p:cNvPr id="4" name="Slide Number Placeholder 3"/>
          <p:cNvSpPr>
            <a:spLocks noGrp="1"/>
          </p:cNvSpPr>
          <p:nvPr>
            <p:ph type="sldNum" sz="quarter" idx="10"/>
          </p:nvPr>
        </p:nvSpPr>
        <p:spPr/>
        <p:txBody>
          <a:bodyPr/>
          <a:lstStyle/>
          <a:p>
            <a:r>
              <a:rPr lang="en-US" smtClean="0"/>
              <a:t>X-</a:t>
            </a:r>
            <a:fld id="{8C72D9AE-7182-4680-8F79-479C4181FF08}" type="slidenum">
              <a:rPr lang="en-US" smtClean="0"/>
              <a:pPr/>
              <a:t>9</a:t>
            </a:fld>
            <a:endParaRPr lang="en-US" dirty="0"/>
          </a:p>
        </p:txBody>
      </p:sp>
    </p:spTree>
    <p:extLst>
      <p:ext uri="{BB962C8B-B14F-4D97-AF65-F5344CB8AC3E}">
        <p14:creationId xmlns:p14="http://schemas.microsoft.com/office/powerpoint/2010/main" val="422084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t>
            </a:r>
            <a:r>
              <a:rPr lang="en-US" dirty="0" err="1" smtClean="0"/>
              <a:t>Veritas</a:t>
            </a:r>
            <a:r>
              <a:rPr lang="en-US" dirty="0" smtClean="0"/>
              <a:t> Resiliency Platform (VRP) resiliency domain must include Infrastructure Management Servers (IMSs). An IMS discovers and monitors assets within a data center. You use the VRP web console to add the assets to the IMS so that they can be discovered and monitored. </a:t>
            </a:r>
          </a:p>
          <a:p>
            <a:r>
              <a:rPr lang="en-US" dirty="0" smtClean="0"/>
              <a:t>Assets include objects such as hosts, virtualization servers, and enclosures (storage arrays). </a:t>
            </a:r>
          </a:p>
          <a:p>
            <a:r>
              <a:rPr lang="en-US" dirty="0" smtClean="0"/>
              <a:t>The IMS transmits information about the assets to the Resiliency Manager so that the Resiliency Manager can manage the assets. Management operations on assets (for example, starting or stopping virtual machines) that you initiate from the web console are carried out by the IMS.</a:t>
            </a:r>
          </a:p>
          <a:p>
            <a:r>
              <a:rPr lang="en-US" dirty="0" smtClean="0"/>
              <a:t>If there are multiple data centers in different geographical locations, you configure a separate IMS for each geographical data center location. </a:t>
            </a:r>
          </a:p>
          <a:p>
            <a:r>
              <a:rPr lang="en-US" dirty="0" smtClean="0"/>
              <a:t>Each IMS connects to only one Resiliency Manager at a time. If a Resiliency Manager failure occurs, an IMS can automatically connect to another Resiliency Manager within the same domain.</a:t>
            </a:r>
          </a:p>
          <a:p>
            <a:r>
              <a:rPr lang="en-US" dirty="0" smtClean="0"/>
              <a:t>You can also configure multiple Infrastructure Management Servers in the same data center. For example, you can add a separate IMS for a separate business unit such as Human Resources or Finance. More than one IMS can be managed by the same Resiliency Manager.</a:t>
            </a:r>
          </a:p>
          <a:p>
            <a:endParaRPr lang="en-US" dirty="0"/>
          </a:p>
        </p:txBody>
      </p:sp>
      <p:sp>
        <p:nvSpPr>
          <p:cNvPr id="4" name="Slide Number Placeholder 3"/>
          <p:cNvSpPr>
            <a:spLocks noGrp="1"/>
          </p:cNvSpPr>
          <p:nvPr>
            <p:ph type="sldNum" sz="quarter" idx="10"/>
          </p:nvPr>
        </p:nvSpPr>
        <p:spPr/>
        <p:txBody>
          <a:bodyPr/>
          <a:lstStyle/>
          <a:p>
            <a:r>
              <a:rPr lang="en-US" smtClean="0"/>
              <a:t>X-</a:t>
            </a:r>
            <a:fld id="{8C72D9AE-7182-4680-8F79-479C4181FF08}" type="slidenum">
              <a:rPr lang="en-US" smtClean="0"/>
              <a:pPr/>
              <a:t>10</a:t>
            </a:fld>
            <a:endParaRPr lang="en-US" dirty="0"/>
          </a:p>
        </p:txBody>
      </p:sp>
    </p:spTree>
    <p:extLst>
      <p:ext uri="{BB962C8B-B14F-4D97-AF65-F5344CB8AC3E}">
        <p14:creationId xmlns:p14="http://schemas.microsoft.com/office/powerpoint/2010/main" val="13275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resiliency domain is the logical scope of an </a:t>
            </a:r>
            <a:r>
              <a:rPr lang="en-US" dirty="0" err="1" smtClean="0"/>
              <a:t>Veritas</a:t>
            </a:r>
            <a:r>
              <a:rPr lang="en-US" dirty="0" smtClean="0"/>
              <a:t> Resiliency Platform (VRP) deployment. Within the resiliency domain, VRP can protect assets, for example, virtual machines, and orchestrate automation of workload tasks for the assets. </a:t>
            </a:r>
          </a:p>
          <a:p>
            <a:r>
              <a:rPr lang="en-US" dirty="0" smtClean="0"/>
              <a:t>A resiliency domain can extend across multiple data centers and geographical locations.</a:t>
            </a:r>
          </a:p>
          <a:p>
            <a:r>
              <a:rPr lang="en-US" dirty="0" smtClean="0"/>
              <a:t>To create a resiliency domain, you must first deploy a Resiliency Manager.</a:t>
            </a:r>
          </a:p>
          <a:p>
            <a:endParaRPr lang="en-US" dirty="0"/>
          </a:p>
        </p:txBody>
      </p:sp>
      <p:sp>
        <p:nvSpPr>
          <p:cNvPr id="4" name="Slide Number Placeholder 3"/>
          <p:cNvSpPr>
            <a:spLocks noGrp="1"/>
          </p:cNvSpPr>
          <p:nvPr>
            <p:ph type="sldNum" sz="quarter" idx="10"/>
          </p:nvPr>
        </p:nvSpPr>
        <p:spPr/>
        <p:txBody>
          <a:bodyPr/>
          <a:lstStyle/>
          <a:p>
            <a:r>
              <a:rPr lang="en-US" smtClean="0"/>
              <a:t>X-</a:t>
            </a:r>
            <a:fld id="{8C72D9AE-7182-4680-8F79-479C4181FF08}" type="slidenum">
              <a:rPr lang="en-US" smtClean="0"/>
              <a:pPr/>
              <a:t>11</a:t>
            </a:fld>
            <a:endParaRPr lang="en-US" dirty="0"/>
          </a:p>
        </p:txBody>
      </p:sp>
    </p:spTree>
    <p:extLst>
      <p:ext uri="{BB962C8B-B14F-4D97-AF65-F5344CB8AC3E}">
        <p14:creationId xmlns:p14="http://schemas.microsoft.com/office/powerpoint/2010/main" val="26760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 name="Right Triangle 16"/>
          <p:cNvSpPr/>
          <p:nvPr/>
        </p:nvSpPr>
        <p:spPr bwMode="auto">
          <a:xfrm>
            <a:off x="0" y="4943475"/>
            <a:ext cx="5953125" cy="1914525"/>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8" name="Right Triangle 17"/>
          <p:cNvSpPr/>
          <p:nvPr/>
        </p:nvSpPr>
        <p:spPr bwMode="auto">
          <a:xfrm flipH="1">
            <a:off x="1488008" y="4395833"/>
            <a:ext cx="7655992" cy="2462167"/>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9" name="Right Triangle 97"/>
          <p:cNvSpPr/>
          <p:nvPr/>
        </p:nvSpPr>
        <p:spPr bwMode="auto">
          <a:xfrm>
            <a:off x="1488008" y="6140008"/>
            <a:ext cx="4465117" cy="717991"/>
          </a:xfrm>
          <a:custGeom>
            <a:avLst/>
            <a:gdLst/>
            <a:ahLst/>
            <a:cxnLst/>
            <a:rect l="l" t="t" r="r" b="b"/>
            <a:pathLst>
              <a:path w="4465117" h="717991">
                <a:moveTo>
                  <a:pt x="2232559" y="0"/>
                </a:moveTo>
                <a:lnTo>
                  <a:pt x="4465117" y="717991"/>
                </a:lnTo>
                <a:lnTo>
                  <a:pt x="0" y="717991"/>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0" name="Right Triangle 19"/>
          <p:cNvSpPr/>
          <p:nvPr/>
        </p:nvSpPr>
        <p:spPr bwMode="ltGray">
          <a:xfrm flipH="1">
            <a:off x="3190875" y="4943475"/>
            <a:ext cx="5953125" cy="1914525"/>
          </a:xfrm>
          <a:prstGeom prst="rtTriangle">
            <a:avLst/>
          </a:pr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1" name="Right Triangle 89"/>
          <p:cNvSpPr/>
          <p:nvPr/>
        </p:nvSpPr>
        <p:spPr bwMode="ltGray">
          <a:xfrm>
            <a:off x="3190875" y="6413831"/>
            <a:ext cx="2762247" cy="444169"/>
          </a:xfrm>
          <a:custGeom>
            <a:avLst/>
            <a:gdLst/>
            <a:ahLst/>
            <a:cxnLst/>
            <a:rect l="l" t="t" r="r" b="b"/>
            <a:pathLst>
              <a:path w="2762247" h="444169">
                <a:moveTo>
                  <a:pt x="1381124" y="0"/>
                </a:moveTo>
                <a:lnTo>
                  <a:pt x="2762247" y="444169"/>
                </a:lnTo>
                <a:lnTo>
                  <a:pt x="0" y="444169"/>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nvGrpSpPr>
          <p:cNvPr id="4" name="Group 3"/>
          <p:cNvGrpSpPr/>
          <p:nvPr/>
        </p:nvGrpSpPr>
        <p:grpSpPr>
          <a:xfrm>
            <a:off x="914813" y="923925"/>
            <a:ext cx="2165858" cy="428625"/>
            <a:chOff x="914813" y="923925"/>
            <a:chExt cx="2165858" cy="428625"/>
          </a:xfrm>
        </p:grpSpPr>
        <p:sp>
          <p:nvSpPr>
            <p:cNvPr id="8" name="Freeform 5"/>
            <p:cNvSpPr>
              <a:spLocks/>
            </p:cNvSpPr>
            <p:nvPr/>
          </p:nvSpPr>
          <p:spPr bwMode="auto">
            <a:xfrm>
              <a:off x="1626533"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9" name="Rectangle 6"/>
            <p:cNvSpPr>
              <a:spLocks noChangeArrowheads="1"/>
            </p:cNvSpPr>
            <p:nvPr/>
          </p:nvSpPr>
          <p:spPr bwMode="auto">
            <a:xfrm>
              <a:off x="2004564" y="952348"/>
              <a:ext cx="57415" cy="390538"/>
            </a:xfrm>
            <a:prstGeom prst="rect">
              <a:avLst/>
            </a:pr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10" name="Freeform 7"/>
            <p:cNvSpPr>
              <a:spLocks/>
            </p:cNvSpPr>
            <p:nvPr/>
          </p:nvSpPr>
          <p:spPr bwMode="auto">
            <a:xfrm>
              <a:off x="914813"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11" name="Freeform 8"/>
            <p:cNvSpPr>
              <a:spLocks/>
            </p:cNvSpPr>
            <p:nvPr/>
          </p:nvSpPr>
          <p:spPr bwMode="auto">
            <a:xfrm>
              <a:off x="2350191"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12" name="Freeform 9"/>
            <p:cNvSpPr>
              <a:spLocks/>
            </p:cNvSpPr>
            <p:nvPr/>
          </p:nvSpPr>
          <p:spPr bwMode="auto">
            <a:xfrm>
              <a:off x="1286022"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13" name="Freeform 10"/>
            <p:cNvSpPr>
              <a:spLocks/>
            </p:cNvSpPr>
            <p:nvPr/>
          </p:nvSpPr>
          <p:spPr bwMode="auto">
            <a:xfrm>
              <a:off x="2110867"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14" name="Freeform 11"/>
            <p:cNvSpPr>
              <a:spLocks/>
            </p:cNvSpPr>
            <p:nvPr/>
          </p:nvSpPr>
          <p:spPr bwMode="auto">
            <a:xfrm>
              <a:off x="2706620"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15" name="Freeform 12"/>
            <p:cNvSpPr>
              <a:spLocks noEditPoints="1"/>
            </p:cNvSpPr>
            <p:nvPr/>
          </p:nvSpPr>
          <p:spPr bwMode="auto">
            <a:xfrm>
              <a:off x="3026666"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914400" y="1984248"/>
            <a:ext cx="7315202" cy="1393825"/>
          </a:xfrm>
        </p:spPr>
        <p:txBody>
          <a:bodyPr>
            <a:noAutofit/>
          </a:bodyPr>
          <a:lstStyle>
            <a:lvl1pPr>
              <a:defRPr sz="3200"/>
            </a:lvl1pPr>
          </a:lstStyle>
          <a:p>
            <a:r>
              <a:rPr lang="en-US" smtClean="0"/>
              <a:t>Click to edit Master title style</a:t>
            </a:r>
            <a:endParaRPr/>
          </a:p>
        </p:txBody>
      </p:sp>
      <p:sp>
        <p:nvSpPr>
          <p:cNvPr id="3" name="Subtitle 2"/>
          <p:cNvSpPr>
            <a:spLocks noGrp="1"/>
          </p:cNvSpPr>
          <p:nvPr>
            <p:ph type="subTitle" idx="1" hasCustomPrompt="1"/>
          </p:nvPr>
        </p:nvSpPr>
        <p:spPr>
          <a:xfrm>
            <a:off x="914399" y="3675888"/>
            <a:ext cx="5486401"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add presenter’s name</a:t>
            </a:r>
          </a:p>
        </p:txBody>
      </p:sp>
    </p:spTree>
    <p:extLst>
      <p:ext uri="{BB962C8B-B14F-4D97-AF65-F5344CB8AC3E}">
        <p14:creationId xmlns:p14="http://schemas.microsoft.com/office/powerpoint/2010/main" val="28311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Date</a:t>
            </a:r>
            <a:endParaRPr lang="en-US"/>
          </a:p>
        </p:txBody>
      </p:sp>
      <p:sp>
        <p:nvSpPr>
          <p:cNvPr id="6" name="Footer Placeholder 5"/>
          <p:cNvSpPr>
            <a:spLocks noGrp="1"/>
          </p:cNvSpPr>
          <p:nvPr>
            <p:ph type="ftr" sz="quarter" idx="11"/>
          </p:nvPr>
        </p:nvSpPr>
        <p:spPr/>
        <p:txBody>
          <a:bodyPr/>
          <a:lstStyle/>
          <a:p>
            <a:r>
              <a:rPr lang="en-US" smtClean="0"/>
              <a:t>Copyright © 2015 Symantec Corporation</a:t>
            </a:r>
            <a:endParaRPr lang="en-US" dirty="0"/>
          </a:p>
        </p:txBody>
      </p:sp>
      <p:sp>
        <p:nvSpPr>
          <p:cNvPr id="7" name="Slide Number Placeholder 6"/>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18932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p>
            <a:r>
              <a:rPr lang="en-US" smtClean="0"/>
              <a:t>Click to edit Master title style</a:t>
            </a:r>
            <a:endParaRPr/>
          </a:p>
        </p:txBody>
      </p:sp>
      <p:sp>
        <p:nvSpPr>
          <p:cNvPr id="3" name="Content Placeholder 2"/>
          <p:cNvSpPr>
            <a:spLocks noGrp="1"/>
          </p:cNvSpPr>
          <p:nvPr>
            <p:ph sz="half" idx="1"/>
          </p:nvPr>
        </p:nvSpPr>
        <p:spPr>
          <a:xfrm>
            <a:off x="457200" y="1447801"/>
            <a:ext cx="3931920"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4880" y="1447801"/>
            <a:ext cx="3931920"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7"/>
          <p:cNvSpPr>
            <a:spLocks noGrp="1"/>
          </p:cNvSpPr>
          <p:nvPr>
            <p:ph type="dt" sz="half" idx="10"/>
          </p:nvPr>
        </p:nvSpPr>
        <p:spPr/>
        <p:txBody>
          <a:bodyPr/>
          <a:lstStyle/>
          <a:p>
            <a:r>
              <a:rPr lang="en-US" smtClean="0"/>
              <a:t>Date</a:t>
            </a:r>
            <a:endParaRPr lang="en-US"/>
          </a:p>
        </p:txBody>
      </p:sp>
      <p:sp>
        <p:nvSpPr>
          <p:cNvPr id="9" name="Footer Placeholder 8"/>
          <p:cNvSpPr>
            <a:spLocks noGrp="1"/>
          </p:cNvSpPr>
          <p:nvPr>
            <p:ph type="ftr" sz="quarter" idx="11"/>
          </p:nvPr>
        </p:nvSpPr>
        <p:spPr/>
        <p:txBody>
          <a:bodyPr/>
          <a:lstStyle/>
          <a:p>
            <a:r>
              <a:rPr lang="en-US" smtClean="0"/>
              <a:t>Copyright © 2015 Symantec Corporation</a:t>
            </a:r>
            <a:endParaRPr lang="en-US" dirty="0"/>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6435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8382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57200" y="1371600"/>
            <a:ext cx="3931920" cy="609599"/>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57400"/>
            <a:ext cx="3931920" cy="3886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4880" y="1371600"/>
            <a:ext cx="3931920" cy="612648"/>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057400"/>
            <a:ext cx="3931920" cy="3886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Date Placeholder 9"/>
          <p:cNvSpPr>
            <a:spLocks noGrp="1"/>
          </p:cNvSpPr>
          <p:nvPr>
            <p:ph type="dt" sz="half" idx="10"/>
          </p:nvPr>
        </p:nvSpPr>
        <p:spPr/>
        <p:txBody>
          <a:bodyPr/>
          <a:lstStyle/>
          <a:p>
            <a:r>
              <a:rPr lang="en-US" smtClean="0"/>
              <a:t>Date</a:t>
            </a:r>
            <a:endParaRPr lang="en-US"/>
          </a:p>
        </p:txBody>
      </p:sp>
      <p:sp>
        <p:nvSpPr>
          <p:cNvPr id="11" name="Footer Placeholder 10"/>
          <p:cNvSpPr>
            <a:spLocks noGrp="1"/>
          </p:cNvSpPr>
          <p:nvPr>
            <p:ph type="ftr" sz="quarter" idx="11"/>
          </p:nvPr>
        </p:nvSpPr>
        <p:spPr/>
        <p:txBody>
          <a:bodyPr/>
          <a:lstStyle/>
          <a:p>
            <a:r>
              <a:rPr lang="en-US" smtClean="0"/>
              <a:t>Copyright © 2015 Symantec Corporation</a:t>
            </a:r>
            <a:endParaRPr lang="en-US" dirty="0"/>
          </a:p>
        </p:txBody>
      </p:sp>
      <p:sp>
        <p:nvSpPr>
          <p:cNvPr id="12" name="Slide Number Placeholder 11"/>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29039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57199" y="1447800"/>
            <a:ext cx="5486757" cy="4495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217920" y="1447800"/>
            <a:ext cx="2468880" cy="4495801"/>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r>
              <a:rPr lang="en-US" smtClean="0"/>
              <a:t>Date</a:t>
            </a:r>
            <a:endParaRPr lang="en-US"/>
          </a:p>
        </p:txBody>
      </p:sp>
      <p:sp>
        <p:nvSpPr>
          <p:cNvPr id="9" name="Footer Placeholder 8"/>
          <p:cNvSpPr>
            <a:spLocks noGrp="1"/>
          </p:cNvSpPr>
          <p:nvPr>
            <p:ph type="ftr" sz="quarter" idx="11"/>
          </p:nvPr>
        </p:nvSpPr>
        <p:spPr/>
        <p:txBody>
          <a:bodyPr/>
          <a:lstStyle/>
          <a:p>
            <a:r>
              <a:rPr lang="en-US" smtClean="0"/>
              <a:t>Copyright © 2015 Symantec Corporation</a:t>
            </a:r>
            <a:endParaRPr lang="en-US" dirty="0"/>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1613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hasCustomPrompt="1"/>
          </p:nvPr>
        </p:nvSpPr>
        <p:spPr>
          <a:xfrm>
            <a:off x="1" y="1447800"/>
            <a:ext cx="5880071" cy="3840480"/>
          </a:xfrm>
          <a:solidFill>
            <a:schemeClr val="bg2"/>
          </a:solidFill>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a:t>Drag picture to placeholder or click icon to add</a:t>
            </a:r>
          </a:p>
        </p:txBody>
      </p:sp>
      <p:sp>
        <p:nvSpPr>
          <p:cNvPr id="4" name="Text Placeholder 3"/>
          <p:cNvSpPr>
            <a:spLocks noGrp="1"/>
          </p:cNvSpPr>
          <p:nvPr>
            <p:ph type="body" sz="half" idx="2"/>
          </p:nvPr>
        </p:nvSpPr>
        <p:spPr>
          <a:xfrm>
            <a:off x="6217920" y="1447801"/>
            <a:ext cx="2468880" cy="3840480"/>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Date Placeholder 1"/>
          <p:cNvSpPr>
            <a:spLocks noGrp="1"/>
          </p:cNvSpPr>
          <p:nvPr>
            <p:ph type="dt" sz="half" idx="10"/>
          </p:nvPr>
        </p:nvSpPr>
        <p:spPr/>
        <p:txBody>
          <a:bodyPr/>
          <a:lstStyle/>
          <a:p>
            <a:r>
              <a:rPr lang="en-US" smtClean="0"/>
              <a:t>Date</a:t>
            </a:r>
            <a:endParaRPr lang="en-US"/>
          </a:p>
        </p:txBody>
      </p:sp>
      <p:sp>
        <p:nvSpPr>
          <p:cNvPr id="9" name="Footer Placeholder 8"/>
          <p:cNvSpPr>
            <a:spLocks noGrp="1"/>
          </p:cNvSpPr>
          <p:nvPr>
            <p:ph type="ftr" sz="quarter" idx="11"/>
          </p:nvPr>
        </p:nvSpPr>
        <p:spPr/>
        <p:txBody>
          <a:bodyPr/>
          <a:lstStyle/>
          <a:p>
            <a:r>
              <a:rPr lang="en-US" smtClean="0"/>
              <a:t>Copyright © 2015 Symantec Corporation</a:t>
            </a:r>
            <a:endParaRPr lang="en-US" dirty="0"/>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43173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6" name="Freeform 6"/>
          <p:cNvSpPr>
            <a:spLocks noEditPoints="1"/>
          </p:cNvSpPr>
          <p:nvPr/>
        </p:nvSpPr>
        <p:spPr bwMode="ltGray">
          <a:xfrm>
            <a:off x="1143000"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8" name="Text Placeholder 7"/>
          <p:cNvSpPr>
            <a:spLocks noGrp="1"/>
          </p:cNvSpPr>
          <p:nvPr>
            <p:ph type="body" sz="quarter" idx="13" hasCustomPrompt="1"/>
          </p:nvPr>
        </p:nvSpPr>
        <p:spPr>
          <a:xfrm>
            <a:off x="1752603" y="1371601"/>
            <a:ext cx="5638797" cy="1981200"/>
          </a:xfrm>
        </p:spPr>
        <p:txBody>
          <a:bodyPr>
            <a:noAutofit/>
          </a:bodyPr>
          <a:lstStyle>
            <a:lvl1pPr marL="0" indent="0">
              <a:lnSpc>
                <a:spcPct val="110000"/>
              </a:lnSpc>
              <a:spcBef>
                <a:spcPts val="0"/>
              </a:spcBef>
              <a:buNone/>
              <a:defRPr sz="28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rP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3733800" y="3657600"/>
            <a:ext cx="3657600"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rPr/>
              <a:t>Name of Person Quoted</a:t>
            </a:r>
          </a:p>
        </p:txBody>
      </p:sp>
      <p:sp>
        <p:nvSpPr>
          <p:cNvPr id="10" name="Text Placeholder 7"/>
          <p:cNvSpPr>
            <a:spLocks noGrp="1"/>
          </p:cNvSpPr>
          <p:nvPr>
            <p:ph type="body" sz="quarter" idx="15" hasCustomPrompt="1"/>
          </p:nvPr>
        </p:nvSpPr>
        <p:spPr>
          <a:xfrm>
            <a:off x="3733800" y="3979652"/>
            <a:ext cx="3657600"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rPr/>
              <a:t>Title, Company Name</a:t>
            </a:r>
          </a:p>
        </p:txBody>
      </p:sp>
      <p:sp>
        <p:nvSpPr>
          <p:cNvPr id="12" name="Date Placeholder 11"/>
          <p:cNvSpPr>
            <a:spLocks noGrp="1"/>
          </p:cNvSpPr>
          <p:nvPr>
            <p:ph type="dt" sz="half" idx="16"/>
          </p:nvPr>
        </p:nvSpPr>
        <p:spPr/>
        <p:txBody>
          <a:bodyPr/>
          <a:lstStyle/>
          <a:p>
            <a:r>
              <a:rPr lang="en-US" smtClean="0"/>
              <a:t>Date</a:t>
            </a:r>
            <a:endParaRPr lang="en-US"/>
          </a:p>
        </p:txBody>
      </p:sp>
      <p:sp>
        <p:nvSpPr>
          <p:cNvPr id="13" name="Footer Placeholder 12"/>
          <p:cNvSpPr>
            <a:spLocks noGrp="1"/>
          </p:cNvSpPr>
          <p:nvPr>
            <p:ph type="ftr" sz="quarter" idx="17"/>
          </p:nvPr>
        </p:nvSpPr>
        <p:spPr/>
        <p:txBody>
          <a:bodyPr/>
          <a:lstStyle/>
          <a:p>
            <a:r>
              <a:rPr lang="en-US" smtClean="0"/>
              <a:t>Copyright © 2015 Symantec Corporation</a:t>
            </a:r>
            <a:endParaRPr lang="en-US" dirty="0"/>
          </a:p>
        </p:txBody>
      </p:sp>
      <p:sp>
        <p:nvSpPr>
          <p:cNvPr id="14" name="Slide Number Placeholder 13"/>
          <p:cNvSpPr>
            <a:spLocks noGrp="1"/>
          </p:cNvSpPr>
          <p:nvPr>
            <p:ph type="sldNum" sz="quarter" idx="18"/>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71887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914400" y="1370013"/>
            <a:ext cx="2286000" cy="2743200"/>
          </a:xfrm>
          <a:solidFill>
            <a:schemeClr val="bg2"/>
          </a:solidFill>
        </p:spPr>
        <p:txBody>
          <a:bodyPr tIns="91440">
            <a:normAutofit/>
          </a:bodyPr>
          <a:lstStyle>
            <a:lvl1pPr marL="0" indent="0" algn="ctr">
              <a:buNone/>
              <a:defRPr sz="2000"/>
            </a:lvl1pPr>
          </a:lstStyle>
          <a:p>
            <a:r>
              <a:rPr/>
              <a:t>Click icon to insert picture</a:t>
            </a:r>
          </a:p>
        </p:txBody>
      </p:sp>
      <p:sp>
        <p:nvSpPr>
          <p:cNvPr id="6" name="Freeform 6"/>
          <p:cNvSpPr>
            <a:spLocks noEditPoints="1"/>
          </p:cNvSpPr>
          <p:nvPr/>
        </p:nvSpPr>
        <p:spPr bwMode="ltGray">
          <a:xfrm>
            <a:off x="3547872"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8" name="Text Placeholder 7"/>
          <p:cNvSpPr>
            <a:spLocks noGrp="1"/>
          </p:cNvSpPr>
          <p:nvPr>
            <p:ph type="body" sz="quarter" idx="13" hasCustomPrompt="1"/>
          </p:nvPr>
        </p:nvSpPr>
        <p:spPr>
          <a:xfrm>
            <a:off x="4114800" y="1440612"/>
            <a:ext cx="4114800" cy="2672602"/>
          </a:xfrm>
        </p:spPr>
        <p:txBody>
          <a:bodyPr>
            <a:noAutofit/>
          </a:bodyPr>
          <a:lstStyle>
            <a:lvl1pPr marL="0" indent="0">
              <a:lnSpc>
                <a:spcPct val="110000"/>
              </a:lnSpc>
              <a:spcBef>
                <a:spcPts val="0"/>
              </a:spcBef>
              <a:buNone/>
              <a:defRPr sz="24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rP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901460" y="4267200"/>
            <a:ext cx="2908791"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rPr/>
              <a:t>Name of Person Quoted</a:t>
            </a:r>
          </a:p>
        </p:txBody>
      </p:sp>
      <p:sp>
        <p:nvSpPr>
          <p:cNvPr id="10" name="Text Placeholder 7"/>
          <p:cNvSpPr>
            <a:spLocks noGrp="1"/>
          </p:cNvSpPr>
          <p:nvPr>
            <p:ph type="body" sz="quarter" idx="15" hasCustomPrompt="1"/>
          </p:nvPr>
        </p:nvSpPr>
        <p:spPr>
          <a:xfrm>
            <a:off x="901460" y="4572000"/>
            <a:ext cx="2908791"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rPr/>
              <a:t>Title, Company Name</a:t>
            </a:r>
          </a:p>
        </p:txBody>
      </p:sp>
      <p:sp>
        <p:nvSpPr>
          <p:cNvPr id="2" name="Date Placeholder 1"/>
          <p:cNvSpPr>
            <a:spLocks noGrp="1"/>
          </p:cNvSpPr>
          <p:nvPr>
            <p:ph type="dt" sz="half" idx="17"/>
          </p:nvPr>
        </p:nvSpPr>
        <p:spPr/>
        <p:txBody>
          <a:bodyPr/>
          <a:lstStyle/>
          <a:p>
            <a:r>
              <a:rPr lang="en-US" smtClean="0"/>
              <a:t>Date</a:t>
            </a:r>
            <a:endParaRPr lang="en-US"/>
          </a:p>
        </p:txBody>
      </p:sp>
      <p:sp>
        <p:nvSpPr>
          <p:cNvPr id="11" name="Footer Placeholder 10"/>
          <p:cNvSpPr>
            <a:spLocks noGrp="1"/>
          </p:cNvSpPr>
          <p:nvPr>
            <p:ph type="ftr" sz="quarter" idx="18"/>
          </p:nvPr>
        </p:nvSpPr>
        <p:spPr/>
        <p:txBody>
          <a:bodyPr/>
          <a:lstStyle/>
          <a:p>
            <a:r>
              <a:rPr lang="en-US" smtClean="0"/>
              <a:t>Copyright © 2015 Symantec Corporation</a:t>
            </a:r>
            <a:endParaRPr lang="en-US" dirty="0"/>
          </a:p>
        </p:txBody>
      </p:sp>
      <p:sp>
        <p:nvSpPr>
          <p:cNvPr id="12" name="Slide Number Placeholder 11"/>
          <p:cNvSpPr>
            <a:spLocks noGrp="1"/>
          </p:cNvSpPr>
          <p:nvPr>
            <p:ph type="sldNum" sz="quarter" idx="19"/>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62595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sp>
        <p:nvSpPr>
          <p:cNvPr id="6" name="TextBox 5"/>
          <p:cNvSpPr txBox="1"/>
          <p:nvPr/>
        </p:nvSpPr>
        <p:spPr>
          <a:xfrm>
            <a:off x="1406432" y="4063213"/>
            <a:ext cx="883806" cy="1304925"/>
          </a:xfrm>
          <a:prstGeom prst="rect">
            <a:avLst/>
          </a:prstGeom>
          <a:noFill/>
        </p:spPr>
        <p:txBody>
          <a:bodyPr wrap="square" lIns="0" tIns="0" rIns="0" bIns="0" rtlCol="0">
            <a:noAutofit/>
          </a:bodyPr>
          <a:lstStyle/>
          <a:p>
            <a:pPr algn="ctr">
              <a:lnSpc>
                <a:spcPct val="90000"/>
              </a:lnSpc>
            </a:pPr>
            <a:r>
              <a:rPr sz="6600" b="0">
                <a:solidFill>
                  <a:srgbClr val="969696"/>
                </a:solidFill>
              </a:rPr>
              <a:t>&amp;</a:t>
            </a:r>
          </a:p>
        </p:txBody>
      </p:sp>
      <p:sp>
        <p:nvSpPr>
          <p:cNvPr id="7" name="TextBox 6"/>
          <p:cNvSpPr txBox="1"/>
          <p:nvPr/>
        </p:nvSpPr>
        <p:spPr>
          <a:xfrm>
            <a:off x="867540" y="4011283"/>
            <a:ext cx="967895" cy="1246517"/>
          </a:xfrm>
          <a:prstGeom prst="rect">
            <a:avLst/>
          </a:prstGeom>
          <a:noFill/>
        </p:spPr>
        <p:txBody>
          <a:bodyPr wrap="square" lIns="0" tIns="0" rIns="0" bIns="0" rtlCol="0">
            <a:noAutofit/>
          </a:bodyPr>
          <a:lstStyle/>
          <a:p>
            <a:pPr>
              <a:lnSpc>
                <a:spcPct val="90000"/>
              </a:lnSpc>
            </a:pPr>
            <a:r>
              <a:rPr sz="7200" b="1" dirty="0">
                <a:solidFill>
                  <a:schemeClr val="accent1"/>
                </a:solidFill>
              </a:rPr>
              <a:t>Q</a:t>
            </a:r>
          </a:p>
        </p:txBody>
      </p:sp>
      <p:sp>
        <p:nvSpPr>
          <p:cNvPr id="8" name="TextBox 7"/>
          <p:cNvSpPr txBox="1"/>
          <p:nvPr/>
        </p:nvSpPr>
        <p:spPr>
          <a:xfrm>
            <a:off x="2053394" y="4011283"/>
            <a:ext cx="847305" cy="1246517"/>
          </a:xfrm>
          <a:prstGeom prst="rect">
            <a:avLst/>
          </a:prstGeom>
          <a:noFill/>
        </p:spPr>
        <p:txBody>
          <a:bodyPr wrap="square" lIns="0" tIns="0" rIns="0" bIns="0" rtlCol="0">
            <a:noAutofit/>
          </a:bodyPr>
          <a:lstStyle/>
          <a:p>
            <a:pPr>
              <a:lnSpc>
                <a:spcPct val="90000"/>
              </a:lnSpc>
            </a:pPr>
            <a:r>
              <a:rPr sz="7200" b="1">
                <a:solidFill>
                  <a:schemeClr val="accent1"/>
                </a:solidFill>
              </a:rPr>
              <a:t>A</a:t>
            </a:r>
          </a:p>
        </p:txBody>
      </p:sp>
      <p:sp>
        <p:nvSpPr>
          <p:cNvPr id="2" name="Date Placeholder 1"/>
          <p:cNvSpPr>
            <a:spLocks noGrp="1"/>
          </p:cNvSpPr>
          <p:nvPr>
            <p:ph type="dt" sz="half" idx="10"/>
          </p:nvPr>
        </p:nvSpPr>
        <p:spPr/>
        <p:txBody>
          <a:bodyPr/>
          <a:lstStyle/>
          <a:p>
            <a:r>
              <a:rPr lang="en-US" smtClean="0"/>
              <a:t>Date</a:t>
            </a:r>
            <a:endParaRPr lang="en-US"/>
          </a:p>
        </p:txBody>
      </p:sp>
      <p:sp>
        <p:nvSpPr>
          <p:cNvPr id="9" name="Footer Placeholder 8"/>
          <p:cNvSpPr>
            <a:spLocks noGrp="1"/>
          </p:cNvSpPr>
          <p:nvPr>
            <p:ph type="ftr" sz="quarter" idx="11"/>
          </p:nvPr>
        </p:nvSpPr>
        <p:spPr/>
        <p:txBody>
          <a:bodyPr/>
          <a:lstStyle/>
          <a:p>
            <a:r>
              <a:rPr lang="en-US" smtClean="0"/>
              <a:t>Copyright © 2015 Symantec Corporation</a:t>
            </a:r>
            <a:endParaRPr lang="en-US" dirty="0"/>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2322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sp>
        <p:nvSpPr>
          <p:cNvPr id="7" name="Right Triangle 6"/>
          <p:cNvSpPr/>
          <p:nvPr/>
        </p:nvSpPr>
        <p:spPr bwMode="auto">
          <a:xfrm>
            <a:off x="0" y="4943475"/>
            <a:ext cx="5953125" cy="1914525"/>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8" name="Right Triangle 7"/>
          <p:cNvSpPr/>
          <p:nvPr/>
        </p:nvSpPr>
        <p:spPr bwMode="auto">
          <a:xfrm flipH="1">
            <a:off x="1488008" y="4395833"/>
            <a:ext cx="7655992" cy="2462167"/>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9" name="Right Triangle 97"/>
          <p:cNvSpPr/>
          <p:nvPr/>
        </p:nvSpPr>
        <p:spPr bwMode="auto">
          <a:xfrm>
            <a:off x="1488008" y="6140008"/>
            <a:ext cx="4465117" cy="717991"/>
          </a:xfrm>
          <a:custGeom>
            <a:avLst/>
            <a:gdLst/>
            <a:ahLst/>
            <a:cxnLst/>
            <a:rect l="l" t="t" r="r" b="b"/>
            <a:pathLst>
              <a:path w="4465117" h="717991">
                <a:moveTo>
                  <a:pt x="2232559" y="0"/>
                </a:moveTo>
                <a:lnTo>
                  <a:pt x="4465117" y="717991"/>
                </a:lnTo>
                <a:lnTo>
                  <a:pt x="0" y="717991"/>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0" name="Right Triangle 9"/>
          <p:cNvSpPr/>
          <p:nvPr/>
        </p:nvSpPr>
        <p:spPr bwMode="ltGray">
          <a:xfrm flipH="1">
            <a:off x="3190875" y="4943475"/>
            <a:ext cx="5953125" cy="1914525"/>
          </a:xfrm>
          <a:prstGeom prst="rtTriangle">
            <a:avLst/>
          </a:pr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1" name="Right Triangle 89"/>
          <p:cNvSpPr/>
          <p:nvPr/>
        </p:nvSpPr>
        <p:spPr bwMode="ltGray">
          <a:xfrm>
            <a:off x="3190875" y="6413831"/>
            <a:ext cx="2762247" cy="444169"/>
          </a:xfrm>
          <a:custGeom>
            <a:avLst/>
            <a:gdLst/>
            <a:ahLst/>
            <a:cxnLst/>
            <a:rect l="l" t="t" r="r" b="b"/>
            <a:pathLst>
              <a:path w="2762247" h="444169">
                <a:moveTo>
                  <a:pt x="1381124" y="0"/>
                </a:moveTo>
                <a:lnTo>
                  <a:pt x="2762247" y="444169"/>
                </a:lnTo>
                <a:lnTo>
                  <a:pt x="0" y="444169"/>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nvGrpSpPr>
          <p:cNvPr id="22" name="Group 21"/>
          <p:cNvGrpSpPr/>
          <p:nvPr/>
        </p:nvGrpSpPr>
        <p:grpSpPr>
          <a:xfrm>
            <a:off x="914813" y="923925"/>
            <a:ext cx="2165858" cy="428625"/>
            <a:chOff x="914813" y="923925"/>
            <a:chExt cx="2165858" cy="428625"/>
          </a:xfrm>
        </p:grpSpPr>
        <p:sp>
          <p:nvSpPr>
            <p:cNvPr id="26" name="Freeform 5"/>
            <p:cNvSpPr>
              <a:spLocks/>
            </p:cNvSpPr>
            <p:nvPr/>
          </p:nvSpPr>
          <p:spPr bwMode="auto">
            <a:xfrm>
              <a:off x="1626533"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7" name="Rectangle 6"/>
            <p:cNvSpPr>
              <a:spLocks noChangeArrowheads="1"/>
            </p:cNvSpPr>
            <p:nvPr/>
          </p:nvSpPr>
          <p:spPr bwMode="auto">
            <a:xfrm>
              <a:off x="2004564" y="952348"/>
              <a:ext cx="57415" cy="390538"/>
            </a:xfrm>
            <a:prstGeom prst="rect">
              <a:avLst/>
            </a:pr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914813"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350191"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1286022"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10867"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706620"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noEditPoints="1"/>
            </p:cNvSpPr>
            <p:nvPr/>
          </p:nvSpPr>
          <p:spPr bwMode="auto">
            <a:xfrm>
              <a:off x="3026666"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grpSp>
      <p:sp>
        <p:nvSpPr>
          <p:cNvPr id="21" name="TextBox 20"/>
          <p:cNvSpPr txBox="1"/>
          <p:nvPr/>
        </p:nvSpPr>
        <p:spPr>
          <a:xfrm>
            <a:off x="910670" y="2130552"/>
            <a:ext cx="3661330" cy="439312"/>
          </a:xfrm>
          <a:prstGeom prst="rect">
            <a:avLst/>
          </a:prstGeom>
          <a:noFill/>
        </p:spPr>
        <p:txBody>
          <a:bodyPr wrap="square" lIns="0" tIns="0" rIns="0" bIns="0" rtlCol="0">
            <a:spAutoFit/>
          </a:bodyPr>
          <a:lstStyle/>
          <a:p>
            <a:pPr>
              <a:lnSpc>
                <a:spcPct val="90000"/>
              </a:lnSpc>
            </a:pPr>
            <a:r>
              <a:rPr sz="3200" b="1"/>
              <a:t>Thank you!</a:t>
            </a:r>
          </a:p>
        </p:txBody>
      </p:sp>
      <p:sp>
        <p:nvSpPr>
          <p:cNvPr id="23" name="Text Placeholder 22"/>
          <p:cNvSpPr>
            <a:spLocks noGrp="1"/>
          </p:cNvSpPr>
          <p:nvPr>
            <p:ph type="body" sz="quarter" idx="10" hasCustomPrompt="1"/>
          </p:nvPr>
        </p:nvSpPr>
        <p:spPr>
          <a:xfrm>
            <a:off x="914400" y="2880360"/>
            <a:ext cx="7315202" cy="403225"/>
          </a:xfrm>
        </p:spPr>
        <p:txBody>
          <a:bodyPr>
            <a:noAutofit/>
          </a:bodyPr>
          <a:lstStyle>
            <a:lvl1pPr marL="0" indent="0">
              <a:spcBef>
                <a:spcPts val="0"/>
              </a:spcBef>
              <a:buNone/>
              <a:defRPr sz="2400">
                <a:solidFill>
                  <a:schemeClr val="accent1"/>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a:t>Click to add presenter’s name</a:t>
            </a:r>
          </a:p>
        </p:txBody>
      </p:sp>
      <p:sp>
        <p:nvSpPr>
          <p:cNvPr id="24" name="Text Placeholder 22"/>
          <p:cNvSpPr>
            <a:spLocks noGrp="1"/>
          </p:cNvSpPr>
          <p:nvPr>
            <p:ph type="body" sz="quarter" idx="11" hasCustomPrompt="1"/>
          </p:nvPr>
        </p:nvSpPr>
        <p:spPr>
          <a:xfrm>
            <a:off x="914399" y="3337560"/>
            <a:ext cx="7315202" cy="651930"/>
          </a:xfrm>
        </p:spPr>
        <p:txBody>
          <a:bodyPr>
            <a:noAutofit/>
          </a:bodyPr>
          <a:lstStyle>
            <a:lvl1pPr marL="0" indent="0">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a:t>Presenter’s email</a:t>
            </a:r>
            <a:br>
              <a:rPr/>
            </a:br>
            <a:r>
              <a:rPr/>
              <a:t>Presenter’s phone</a:t>
            </a:r>
          </a:p>
        </p:txBody>
      </p:sp>
      <p:sp>
        <p:nvSpPr>
          <p:cNvPr id="25" name="Rectangle 6"/>
          <p:cNvSpPr>
            <a:spLocks noChangeArrowheads="1"/>
          </p:cNvSpPr>
          <p:nvPr/>
        </p:nvSpPr>
        <p:spPr bwMode="auto">
          <a:xfrm>
            <a:off x="914399" y="4069080"/>
            <a:ext cx="6177792" cy="562300"/>
          </a:xfrm>
          <a:prstGeom prst="rect">
            <a:avLst/>
          </a:prstGeom>
          <a:noFill/>
          <a:ln w="9525">
            <a:noFill/>
            <a:miter lim="800000"/>
            <a:headEnd/>
            <a:tailEnd/>
          </a:ln>
          <a:effectLst/>
        </p:spPr>
        <p:txBody>
          <a:bodyPr wrap="square" lIns="0" tIns="0" rIns="0" bIns="0" anchor="t">
            <a:noAutofit/>
          </a:bodyPr>
          <a:lstStyle/>
          <a:p>
            <a:pPr algn="l">
              <a:lnSpc>
                <a:spcPct val="90000"/>
              </a:lnSpc>
              <a:spcBef>
                <a:spcPts val="400"/>
              </a:spcBef>
            </a:pPr>
            <a:r>
              <a:rPr sz="800" b="1" dirty="0">
                <a:solidFill>
                  <a:schemeClr val="tx1"/>
                </a:solidFill>
                <a:latin typeface="+mn-lt"/>
              </a:rPr>
              <a:t>Copyright © 2015 Symantec </a:t>
            </a:r>
            <a:r>
              <a:rPr sz="800" b="1" dirty="0" smtClean="0">
                <a:solidFill>
                  <a:schemeClr val="tx1"/>
                </a:solidFill>
                <a:latin typeface="+mn-lt"/>
              </a:rPr>
              <a:t>Corporation. All </a:t>
            </a:r>
            <a:r>
              <a:rPr sz="800" b="1" dirty="0">
                <a:solidFill>
                  <a:schemeClr val="tx1"/>
                </a:solidFill>
                <a:latin typeface="+mn-lt"/>
              </a:rPr>
              <a:t>rights </a:t>
            </a:r>
            <a:r>
              <a:rPr sz="800" b="1" dirty="0" smtClean="0">
                <a:solidFill>
                  <a:schemeClr val="tx1"/>
                </a:solidFill>
                <a:latin typeface="+mn-lt"/>
              </a:rPr>
              <a:t>reserved. </a:t>
            </a:r>
            <a:r>
              <a:rPr sz="800" dirty="0" smtClean="0">
                <a:solidFill>
                  <a:schemeClr val="tx1"/>
                </a:solidFill>
                <a:latin typeface="+mn-lt"/>
              </a:rPr>
              <a:t>Veritas </a:t>
            </a:r>
            <a:r>
              <a:rPr sz="800" dirty="0">
                <a:solidFill>
                  <a:schemeClr val="tx1"/>
                </a:solidFill>
                <a:latin typeface="+mn-lt"/>
              </a:rPr>
              <a:t>and the Veritas</a:t>
            </a:r>
            <a:r>
              <a:rPr sz="800" baseline="0" dirty="0">
                <a:solidFill>
                  <a:schemeClr val="tx1"/>
                </a:solidFill>
                <a:latin typeface="+mn-lt"/>
              </a:rPr>
              <a:t> </a:t>
            </a:r>
            <a:r>
              <a:rPr sz="800" dirty="0">
                <a:solidFill>
                  <a:schemeClr val="tx1"/>
                </a:solidFill>
                <a:latin typeface="+mn-lt"/>
              </a:rPr>
              <a:t>Logo are trademarks or registered trademarks of Symantec Corporation or its affiliates in the U.S. and other countries. </a:t>
            </a:r>
            <a:r>
              <a:rPr sz="800" dirty="0" smtClean="0">
                <a:solidFill>
                  <a:schemeClr val="tx1"/>
                </a:solidFill>
                <a:latin typeface="+mn-lt"/>
              </a:rPr>
              <a:t>Other </a:t>
            </a:r>
            <a:r>
              <a:rPr sz="800" dirty="0">
                <a:solidFill>
                  <a:schemeClr val="tx1"/>
                </a:solidFill>
                <a:latin typeface="+mn-lt"/>
              </a:rPr>
              <a:t>names may be trademarks of their respective owners.</a:t>
            </a:r>
          </a:p>
          <a:p>
            <a:pPr algn="l">
              <a:lnSpc>
                <a:spcPct val="90000"/>
              </a:lnSpc>
              <a:spcBef>
                <a:spcPts val="400"/>
              </a:spcBef>
            </a:pPr>
            <a:r>
              <a:rPr sz="800" dirty="0">
                <a:solidFill>
                  <a:schemeClr val="tx1"/>
                </a:solidFill>
                <a:latin typeface="+mn-lt"/>
              </a:rPr>
              <a:t>This document is provided for informational purposes only and is not intended as advertising. </a:t>
            </a:r>
            <a:r>
              <a:rPr sz="800" dirty="0" smtClean="0">
                <a:solidFill>
                  <a:schemeClr val="tx1"/>
                </a:solidFill>
                <a:latin typeface="+mn-lt"/>
              </a:rPr>
              <a:t>All </a:t>
            </a:r>
            <a:r>
              <a:rPr sz="800" dirty="0">
                <a:solidFill>
                  <a:schemeClr val="tx1"/>
                </a:solidFill>
                <a:latin typeface="+mn-lt"/>
              </a:rPr>
              <a:t>warranties relating to the information in this document, either express or implied, are disclaimed to the maximum extent allowed by </a:t>
            </a:r>
            <a:r>
              <a:rPr sz="800" dirty="0" smtClean="0">
                <a:solidFill>
                  <a:schemeClr val="tx1"/>
                </a:solidFill>
                <a:latin typeface="+mn-lt"/>
              </a:rPr>
              <a:t>law. The </a:t>
            </a:r>
            <a:r>
              <a:rPr sz="800" dirty="0">
                <a:solidFill>
                  <a:schemeClr val="tx1"/>
                </a:solidFill>
                <a:latin typeface="+mn-lt"/>
              </a:rPr>
              <a:t>information in this document is subject to change without notice.</a:t>
            </a:r>
          </a:p>
        </p:txBody>
      </p:sp>
    </p:spTree>
    <p:extLst>
      <p:ext uri="{BB962C8B-B14F-4D97-AF65-F5344CB8AC3E}">
        <p14:creationId xmlns:p14="http://schemas.microsoft.com/office/powerpoint/2010/main" val="21591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ank You Internal">
    <p:spTree>
      <p:nvGrpSpPr>
        <p:cNvPr id="1" name=""/>
        <p:cNvGrpSpPr/>
        <p:nvPr/>
      </p:nvGrpSpPr>
      <p:grpSpPr>
        <a:xfrm>
          <a:off x="0" y="0"/>
          <a:ext cx="0" cy="0"/>
          <a:chOff x="0" y="0"/>
          <a:chExt cx="0" cy="0"/>
        </a:xfrm>
      </p:grpSpPr>
      <p:sp>
        <p:nvSpPr>
          <p:cNvPr id="7" name="Right Triangle 6"/>
          <p:cNvSpPr/>
          <p:nvPr/>
        </p:nvSpPr>
        <p:spPr bwMode="auto">
          <a:xfrm>
            <a:off x="0" y="4943475"/>
            <a:ext cx="5953125" cy="1914525"/>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8" name="Right Triangle 7"/>
          <p:cNvSpPr/>
          <p:nvPr/>
        </p:nvSpPr>
        <p:spPr bwMode="auto">
          <a:xfrm flipH="1">
            <a:off x="1488008" y="4395833"/>
            <a:ext cx="7655992" cy="2462167"/>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9" name="Right Triangle 97"/>
          <p:cNvSpPr/>
          <p:nvPr/>
        </p:nvSpPr>
        <p:spPr bwMode="auto">
          <a:xfrm>
            <a:off x="1488008" y="6140008"/>
            <a:ext cx="4465117" cy="717991"/>
          </a:xfrm>
          <a:custGeom>
            <a:avLst/>
            <a:gdLst/>
            <a:ahLst/>
            <a:cxnLst/>
            <a:rect l="l" t="t" r="r" b="b"/>
            <a:pathLst>
              <a:path w="4465117" h="717991">
                <a:moveTo>
                  <a:pt x="2232559" y="0"/>
                </a:moveTo>
                <a:lnTo>
                  <a:pt x="4465117" y="717991"/>
                </a:lnTo>
                <a:lnTo>
                  <a:pt x="0" y="717991"/>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0" name="Right Triangle 9"/>
          <p:cNvSpPr/>
          <p:nvPr/>
        </p:nvSpPr>
        <p:spPr bwMode="ltGray">
          <a:xfrm flipH="1">
            <a:off x="3190875" y="4943475"/>
            <a:ext cx="5953125" cy="1914525"/>
          </a:xfrm>
          <a:prstGeom prst="rtTriangle">
            <a:avLst/>
          </a:pr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1" name="Right Triangle 89"/>
          <p:cNvSpPr/>
          <p:nvPr/>
        </p:nvSpPr>
        <p:spPr bwMode="ltGray">
          <a:xfrm>
            <a:off x="3190875" y="6413831"/>
            <a:ext cx="2762247" cy="444169"/>
          </a:xfrm>
          <a:custGeom>
            <a:avLst/>
            <a:gdLst/>
            <a:ahLst/>
            <a:cxnLst/>
            <a:rect l="l" t="t" r="r" b="b"/>
            <a:pathLst>
              <a:path w="2762247" h="444169">
                <a:moveTo>
                  <a:pt x="1381124" y="0"/>
                </a:moveTo>
                <a:lnTo>
                  <a:pt x="2762247" y="444169"/>
                </a:lnTo>
                <a:lnTo>
                  <a:pt x="0" y="444169"/>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nvGrpSpPr>
          <p:cNvPr id="25" name="Group 24"/>
          <p:cNvGrpSpPr/>
          <p:nvPr/>
        </p:nvGrpSpPr>
        <p:grpSpPr>
          <a:xfrm>
            <a:off x="914813" y="923925"/>
            <a:ext cx="2165858" cy="428625"/>
            <a:chOff x="914813" y="923925"/>
            <a:chExt cx="2165858" cy="428625"/>
          </a:xfrm>
        </p:grpSpPr>
        <p:sp>
          <p:nvSpPr>
            <p:cNvPr id="26" name="Freeform 5"/>
            <p:cNvSpPr>
              <a:spLocks/>
            </p:cNvSpPr>
            <p:nvPr/>
          </p:nvSpPr>
          <p:spPr bwMode="auto">
            <a:xfrm>
              <a:off x="1626533"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7" name="Rectangle 6"/>
            <p:cNvSpPr>
              <a:spLocks noChangeArrowheads="1"/>
            </p:cNvSpPr>
            <p:nvPr/>
          </p:nvSpPr>
          <p:spPr bwMode="auto">
            <a:xfrm>
              <a:off x="2004564" y="952348"/>
              <a:ext cx="57415" cy="390538"/>
            </a:xfrm>
            <a:prstGeom prst="rect">
              <a:avLst/>
            </a:pr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914813"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350191"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1286022"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10867"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706620"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noEditPoints="1"/>
            </p:cNvSpPr>
            <p:nvPr/>
          </p:nvSpPr>
          <p:spPr bwMode="auto">
            <a:xfrm>
              <a:off x="3026666"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grpSp>
      <p:sp>
        <p:nvSpPr>
          <p:cNvPr id="21" name="TextBox 20"/>
          <p:cNvSpPr txBox="1"/>
          <p:nvPr/>
        </p:nvSpPr>
        <p:spPr>
          <a:xfrm>
            <a:off x="910670" y="2130552"/>
            <a:ext cx="3661330" cy="439312"/>
          </a:xfrm>
          <a:prstGeom prst="rect">
            <a:avLst/>
          </a:prstGeom>
          <a:noFill/>
        </p:spPr>
        <p:txBody>
          <a:bodyPr wrap="square" lIns="0" tIns="0" rIns="0" bIns="0" rtlCol="0">
            <a:spAutoFit/>
          </a:bodyPr>
          <a:lstStyle/>
          <a:p>
            <a:pPr>
              <a:lnSpc>
                <a:spcPct val="90000"/>
              </a:lnSpc>
            </a:pPr>
            <a:r>
              <a:rPr sz="3200" b="1"/>
              <a:t>Thank you!</a:t>
            </a:r>
          </a:p>
        </p:txBody>
      </p:sp>
      <p:sp>
        <p:nvSpPr>
          <p:cNvPr id="23" name="Text Placeholder 22"/>
          <p:cNvSpPr>
            <a:spLocks noGrp="1"/>
          </p:cNvSpPr>
          <p:nvPr>
            <p:ph type="body" sz="quarter" idx="10" hasCustomPrompt="1"/>
          </p:nvPr>
        </p:nvSpPr>
        <p:spPr>
          <a:xfrm>
            <a:off x="914400" y="2880360"/>
            <a:ext cx="7315202" cy="403225"/>
          </a:xfrm>
        </p:spPr>
        <p:txBody>
          <a:bodyPr>
            <a:noAutofit/>
          </a:bodyPr>
          <a:lstStyle>
            <a:lvl1pPr marL="0" indent="0">
              <a:spcBef>
                <a:spcPts val="0"/>
              </a:spcBef>
              <a:buNone/>
              <a:defRPr sz="2400">
                <a:solidFill>
                  <a:schemeClr val="accent1"/>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rPr/>
              <a:t>Click to add presenter’s name</a:t>
            </a:r>
          </a:p>
        </p:txBody>
      </p:sp>
      <p:sp>
        <p:nvSpPr>
          <p:cNvPr id="24" name="Text Placeholder 22"/>
          <p:cNvSpPr>
            <a:spLocks noGrp="1"/>
          </p:cNvSpPr>
          <p:nvPr>
            <p:ph type="body" sz="quarter" idx="11" hasCustomPrompt="1"/>
          </p:nvPr>
        </p:nvSpPr>
        <p:spPr>
          <a:xfrm>
            <a:off x="914399" y="3337560"/>
            <a:ext cx="7315202" cy="651930"/>
          </a:xfrm>
        </p:spPr>
        <p:txBody>
          <a:bodyPr>
            <a:noAutofit/>
          </a:bodyPr>
          <a:lstStyle>
            <a:lvl1pPr marL="0" indent="0">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rPr/>
              <a:t>Presenter’s email</a:t>
            </a:r>
            <a:br>
              <a:rPr/>
            </a:br>
            <a:r>
              <a:rPr/>
              <a:t>Presenter’s phone</a:t>
            </a:r>
          </a:p>
        </p:txBody>
      </p:sp>
      <p:sp>
        <p:nvSpPr>
          <p:cNvPr id="22" name="Rectangle 6"/>
          <p:cNvSpPr>
            <a:spLocks noChangeArrowheads="1"/>
          </p:cNvSpPr>
          <p:nvPr/>
        </p:nvSpPr>
        <p:spPr bwMode="auto">
          <a:xfrm>
            <a:off x="914399" y="4069080"/>
            <a:ext cx="7320792" cy="562300"/>
          </a:xfrm>
          <a:prstGeom prst="rect">
            <a:avLst/>
          </a:prstGeom>
          <a:noFill/>
          <a:ln w="9525">
            <a:noFill/>
            <a:miter lim="800000"/>
            <a:headEnd/>
            <a:tailEnd/>
          </a:ln>
          <a:effectLst/>
        </p:spPr>
        <p:txBody>
          <a:bodyPr wrap="square" lIns="0" tIns="0" rIns="0" bIns="0" anchor="t">
            <a:noAutofit/>
          </a:bodyPr>
          <a:lstStyle/>
          <a:p>
            <a:pPr algn="l">
              <a:lnSpc>
                <a:spcPct val="90000"/>
              </a:lnSpc>
            </a:pPr>
            <a:r>
              <a:rPr sz="800" b="1" dirty="0">
                <a:solidFill>
                  <a:schemeClr val="tx1"/>
                </a:solidFill>
                <a:latin typeface="+mn-lt"/>
              </a:rPr>
              <a:t>SYMANTEC</a:t>
            </a:r>
            <a:r>
              <a:rPr sz="800" b="1" baseline="0" dirty="0">
                <a:solidFill>
                  <a:schemeClr val="tx1"/>
                </a:solidFill>
                <a:latin typeface="+mn-lt"/>
              </a:rPr>
              <a:t> </a:t>
            </a:r>
            <a:r>
              <a:rPr sz="800" b="1" dirty="0">
                <a:solidFill>
                  <a:schemeClr val="tx1"/>
                </a:solidFill>
                <a:latin typeface="+mn-lt"/>
              </a:rPr>
              <a:t>PROPRIETARY/CONFIDENTIAL – INTERNAL USE ONLY</a:t>
            </a:r>
            <a:br>
              <a:rPr sz="800" b="1" dirty="0">
                <a:solidFill>
                  <a:schemeClr val="tx1"/>
                </a:solidFill>
                <a:latin typeface="+mn-lt"/>
              </a:rPr>
            </a:br>
            <a:r>
              <a:rPr sz="800" b="0" dirty="0">
                <a:solidFill>
                  <a:schemeClr val="tx1"/>
                </a:solidFill>
                <a:latin typeface="+mn-lt"/>
              </a:rPr>
              <a:t>Copyright © 2015 Symantec Corporation. All rights reserved.</a:t>
            </a:r>
          </a:p>
        </p:txBody>
      </p:sp>
    </p:spTree>
    <p:extLst>
      <p:ext uri="{BB962C8B-B14F-4D97-AF65-F5344CB8AC3E}">
        <p14:creationId xmlns:p14="http://schemas.microsoft.com/office/powerpoint/2010/main" val="55373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17" name="Right Triangle 16"/>
          <p:cNvSpPr/>
          <p:nvPr/>
        </p:nvSpPr>
        <p:spPr bwMode="auto">
          <a:xfrm>
            <a:off x="0" y="4943475"/>
            <a:ext cx="5953125" cy="1914525"/>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8" name="Right Triangle 17"/>
          <p:cNvSpPr/>
          <p:nvPr/>
        </p:nvSpPr>
        <p:spPr bwMode="auto">
          <a:xfrm flipH="1">
            <a:off x="1488008" y="4395833"/>
            <a:ext cx="7655992" cy="2462167"/>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9" name="Right Triangle 97"/>
          <p:cNvSpPr/>
          <p:nvPr/>
        </p:nvSpPr>
        <p:spPr bwMode="auto">
          <a:xfrm>
            <a:off x="1488008" y="6140008"/>
            <a:ext cx="4465117" cy="717991"/>
          </a:xfrm>
          <a:custGeom>
            <a:avLst/>
            <a:gdLst/>
            <a:ahLst/>
            <a:cxnLst/>
            <a:rect l="l" t="t" r="r" b="b"/>
            <a:pathLst>
              <a:path w="4465117" h="717991">
                <a:moveTo>
                  <a:pt x="2232559" y="0"/>
                </a:moveTo>
                <a:lnTo>
                  <a:pt x="4465117" y="717991"/>
                </a:lnTo>
                <a:lnTo>
                  <a:pt x="0" y="717991"/>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0" name="Right Triangle 19"/>
          <p:cNvSpPr/>
          <p:nvPr/>
        </p:nvSpPr>
        <p:spPr bwMode="ltGray">
          <a:xfrm flipH="1">
            <a:off x="3190875" y="4943475"/>
            <a:ext cx="5953125" cy="1914525"/>
          </a:xfrm>
          <a:prstGeom prst="rtTriangle">
            <a:avLst/>
          </a:pr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1" name="Right Triangle 89"/>
          <p:cNvSpPr/>
          <p:nvPr/>
        </p:nvSpPr>
        <p:spPr bwMode="ltGray">
          <a:xfrm>
            <a:off x="3190875" y="6413831"/>
            <a:ext cx="2762247" cy="444169"/>
          </a:xfrm>
          <a:custGeom>
            <a:avLst/>
            <a:gdLst/>
            <a:ahLst/>
            <a:cxnLst/>
            <a:rect l="l" t="t" r="r" b="b"/>
            <a:pathLst>
              <a:path w="2762247" h="444169">
                <a:moveTo>
                  <a:pt x="1381124" y="0"/>
                </a:moveTo>
                <a:lnTo>
                  <a:pt x="2762247" y="444169"/>
                </a:lnTo>
                <a:lnTo>
                  <a:pt x="0" y="444169"/>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nvGrpSpPr>
          <p:cNvPr id="22" name="Group 21"/>
          <p:cNvGrpSpPr/>
          <p:nvPr/>
        </p:nvGrpSpPr>
        <p:grpSpPr>
          <a:xfrm>
            <a:off x="914813" y="923925"/>
            <a:ext cx="2165858" cy="428625"/>
            <a:chOff x="914813" y="923925"/>
            <a:chExt cx="2165858" cy="428625"/>
          </a:xfrm>
        </p:grpSpPr>
        <p:sp>
          <p:nvSpPr>
            <p:cNvPr id="23" name="Freeform 5"/>
            <p:cNvSpPr>
              <a:spLocks/>
            </p:cNvSpPr>
            <p:nvPr/>
          </p:nvSpPr>
          <p:spPr bwMode="auto">
            <a:xfrm>
              <a:off x="1626533"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4" name="Rectangle 6"/>
            <p:cNvSpPr>
              <a:spLocks noChangeArrowheads="1"/>
            </p:cNvSpPr>
            <p:nvPr/>
          </p:nvSpPr>
          <p:spPr bwMode="auto">
            <a:xfrm>
              <a:off x="2004564" y="952348"/>
              <a:ext cx="57415" cy="390538"/>
            </a:xfrm>
            <a:prstGeom prst="rect">
              <a:avLst/>
            </a:pr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5" name="Freeform 7"/>
            <p:cNvSpPr>
              <a:spLocks/>
            </p:cNvSpPr>
            <p:nvPr/>
          </p:nvSpPr>
          <p:spPr bwMode="auto">
            <a:xfrm>
              <a:off x="914813"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6" name="Freeform 8"/>
            <p:cNvSpPr>
              <a:spLocks/>
            </p:cNvSpPr>
            <p:nvPr/>
          </p:nvSpPr>
          <p:spPr bwMode="auto">
            <a:xfrm>
              <a:off x="2350191"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7" name="Freeform 9"/>
            <p:cNvSpPr>
              <a:spLocks/>
            </p:cNvSpPr>
            <p:nvPr/>
          </p:nvSpPr>
          <p:spPr bwMode="auto">
            <a:xfrm>
              <a:off x="1286022"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8" name="Freeform 10"/>
            <p:cNvSpPr>
              <a:spLocks/>
            </p:cNvSpPr>
            <p:nvPr/>
          </p:nvSpPr>
          <p:spPr bwMode="auto">
            <a:xfrm>
              <a:off x="2110867"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9" name="Freeform 11"/>
            <p:cNvSpPr>
              <a:spLocks/>
            </p:cNvSpPr>
            <p:nvPr/>
          </p:nvSpPr>
          <p:spPr bwMode="auto">
            <a:xfrm>
              <a:off x="2706620"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Freeform 12"/>
            <p:cNvSpPr>
              <a:spLocks noEditPoints="1"/>
            </p:cNvSpPr>
            <p:nvPr/>
          </p:nvSpPr>
          <p:spPr bwMode="auto">
            <a:xfrm>
              <a:off x="3026666"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914400" y="1984248"/>
            <a:ext cx="7315202" cy="1393825"/>
          </a:xfrm>
        </p:spPr>
        <p:txBody>
          <a:bodyPr>
            <a:noAutofit/>
          </a:bodyPr>
          <a:lstStyle>
            <a:lvl1pPr>
              <a:defRPr sz="3200"/>
            </a:lvl1pPr>
          </a:lstStyle>
          <a:p>
            <a:r>
              <a:rPr lang="en-US" smtClean="0"/>
              <a:t>Click to edit Master title style</a:t>
            </a:r>
            <a:endParaRPr/>
          </a:p>
        </p:txBody>
      </p:sp>
      <p:sp>
        <p:nvSpPr>
          <p:cNvPr id="3" name="Subtitle 2"/>
          <p:cNvSpPr>
            <a:spLocks noGrp="1"/>
          </p:cNvSpPr>
          <p:nvPr>
            <p:ph type="subTitle" idx="1" hasCustomPrompt="1"/>
          </p:nvPr>
        </p:nvSpPr>
        <p:spPr>
          <a:xfrm>
            <a:off x="914399" y="3675888"/>
            <a:ext cx="5486401"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add presenter’s name</a:t>
            </a:r>
          </a:p>
        </p:txBody>
      </p:sp>
      <p:sp>
        <p:nvSpPr>
          <p:cNvPr id="5" name="Text Placeholder 4"/>
          <p:cNvSpPr>
            <a:spLocks noGrp="1"/>
          </p:cNvSpPr>
          <p:nvPr>
            <p:ph type="body" sz="quarter" idx="10" hasCustomPrompt="1"/>
          </p:nvPr>
        </p:nvSpPr>
        <p:spPr>
          <a:xfrm>
            <a:off x="914401" y="4105656"/>
            <a:ext cx="5486400"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a:t>Click to add presenter’s title</a:t>
            </a:r>
          </a:p>
        </p:txBody>
      </p:sp>
    </p:spTree>
    <p:extLst>
      <p:ext uri="{BB962C8B-B14F-4D97-AF65-F5344CB8AC3E}">
        <p14:creationId xmlns:p14="http://schemas.microsoft.com/office/powerpoint/2010/main" val="51125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Date</a:t>
            </a:r>
            <a:endParaRPr lang="en-US"/>
          </a:p>
        </p:txBody>
      </p:sp>
      <p:sp>
        <p:nvSpPr>
          <p:cNvPr id="8" name="Footer Placeholder 7"/>
          <p:cNvSpPr>
            <a:spLocks noGrp="1"/>
          </p:cNvSpPr>
          <p:nvPr>
            <p:ph type="ftr" sz="quarter" idx="11"/>
          </p:nvPr>
        </p:nvSpPr>
        <p:spPr/>
        <p:txBody>
          <a:bodyPr/>
          <a:lstStyle/>
          <a:p>
            <a:r>
              <a:rPr lang="en-US" smtClean="0"/>
              <a:t>Copyright © 2015 Symantec Corporation</a:t>
            </a:r>
            <a:endParaRPr lang="en-US" dirty="0"/>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9857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8600" y="533400"/>
            <a:ext cx="838200"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57200" y="533400"/>
            <a:ext cx="7087374"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Date</a:t>
            </a:r>
            <a:endParaRPr lang="en-US"/>
          </a:p>
        </p:txBody>
      </p:sp>
      <p:sp>
        <p:nvSpPr>
          <p:cNvPr id="8" name="Footer Placeholder 7"/>
          <p:cNvSpPr>
            <a:spLocks noGrp="1"/>
          </p:cNvSpPr>
          <p:nvPr>
            <p:ph type="ftr" sz="quarter" idx="11"/>
          </p:nvPr>
        </p:nvSpPr>
        <p:spPr/>
        <p:txBody>
          <a:bodyPr/>
          <a:lstStyle/>
          <a:p>
            <a:r>
              <a:rPr lang="en-US" smtClean="0"/>
              <a:t>Copyright © 2015 Symantec Corporation</a:t>
            </a:r>
            <a:endParaRPr lang="en-US" dirty="0"/>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3169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Blue with Name">
    <p:spTree>
      <p:nvGrpSpPr>
        <p:cNvPr id="1" name=""/>
        <p:cNvGrpSpPr/>
        <p:nvPr/>
      </p:nvGrpSpPr>
      <p:grpSpPr>
        <a:xfrm>
          <a:off x="0" y="0"/>
          <a:ext cx="0" cy="0"/>
          <a:chOff x="0" y="0"/>
          <a:chExt cx="0" cy="0"/>
        </a:xfrm>
      </p:grpSpPr>
      <p:grpSp>
        <p:nvGrpSpPr>
          <p:cNvPr id="22" name="Group 21"/>
          <p:cNvGrpSpPr/>
          <p:nvPr/>
        </p:nvGrpSpPr>
        <p:grpSpPr>
          <a:xfrm>
            <a:off x="0" y="4395833"/>
            <a:ext cx="9144000" cy="2462167"/>
            <a:chOff x="0" y="4395833"/>
            <a:chExt cx="9144000" cy="2462167"/>
          </a:xfrm>
        </p:grpSpPr>
        <p:sp>
          <p:nvSpPr>
            <p:cNvPr id="23" name="Right Triangle 22"/>
            <p:cNvSpPr/>
            <p:nvPr/>
          </p:nvSpPr>
          <p:spPr bwMode="auto">
            <a:xfrm>
              <a:off x="0" y="4943475"/>
              <a:ext cx="5953125" cy="1914525"/>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4" name="Right Triangle 23"/>
            <p:cNvSpPr/>
            <p:nvPr/>
          </p:nvSpPr>
          <p:spPr bwMode="auto">
            <a:xfrm flipH="1">
              <a:off x="1488008" y="4395833"/>
              <a:ext cx="7655992" cy="2462167"/>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5" name="Right Triangle 97"/>
            <p:cNvSpPr/>
            <p:nvPr/>
          </p:nvSpPr>
          <p:spPr bwMode="auto">
            <a:xfrm>
              <a:off x="1488008" y="6140008"/>
              <a:ext cx="4465117" cy="717991"/>
            </a:xfrm>
            <a:custGeom>
              <a:avLst/>
              <a:gdLst/>
              <a:ahLst/>
              <a:cxnLst/>
              <a:rect l="l" t="t" r="r" b="b"/>
              <a:pathLst>
                <a:path w="4465117" h="717991">
                  <a:moveTo>
                    <a:pt x="2232559" y="0"/>
                  </a:moveTo>
                  <a:lnTo>
                    <a:pt x="4465117" y="717991"/>
                  </a:lnTo>
                  <a:lnTo>
                    <a:pt x="0" y="717991"/>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6" name="Right Triangle 25"/>
            <p:cNvSpPr/>
            <p:nvPr/>
          </p:nvSpPr>
          <p:spPr bwMode="auto">
            <a:xfrm flipH="1">
              <a:off x="3190875" y="4943474"/>
              <a:ext cx="5953125" cy="1914525"/>
            </a:xfrm>
            <a:prstGeom prst="rtTriangle">
              <a:avLst/>
            </a:prstGeom>
            <a:solidFill>
              <a:srgbClr val="A3C9C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7" name="Right Triangle 89"/>
            <p:cNvSpPr/>
            <p:nvPr/>
          </p:nvSpPr>
          <p:spPr bwMode="auto">
            <a:xfrm>
              <a:off x="3190875" y="6413831"/>
              <a:ext cx="2762247" cy="444169"/>
            </a:xfrm>
            <a:custGeom>
              <a:avLst/>
              <a:gdLst/>
              <a:ahLst/>
              <a:cxnLst/>
              <a:rect l="l" t="t" r="r" b="b"/>
              <a:pathLst>
                <a:path w="2762247" h="444169">
                  <a:moveTo>
                    <a:pt x="1381124" y="0"/>
                  </a:moveTo>
                  <a:lnTo>
                    <a:pt x="2762247" y="444169"/>
                  </a:lnTo>
                  <a:lnTo>
                    <a:pt x="0" y="444169"/>
                  </a:lnTo>
                  <a:close/>
                </a:path>
              </a:pathLst>
            </a:custGeom>
            <a:solidFill>
              <a:srgbClr val="BCD4D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grpSp>
        <p:nvGrpSpPr>
          <p:cNvPr id="20" name="Group 19"/>
          <p:cNvGrpSpPr/>
          <p:nvPr/>
        </p:nvGrpSpPr>
        <p:grpSpPr>
          <a:xfrm>
            <a:off x="914813" y="923925"/>
            <a:ext cx="2165858" cy="428625"/>
            <a:chOff x="914813" y="923925"/>
            <a:chExt cx="2165858" cy="428625"/>
          </a:xfrm>
        </p:grpSpPr>
        <p:sp>
          <p:nvSpPr>
            <p:cNvPr id="21" name="Freeform 5"/>
            <p:cNvSpPr>
              <a:spLocks/>
            </p:cNvSpPr>
            <p:nvPr/>
          </p:nvSpPr>
          <p:spPr bwMode="auto">
            <a:xfrm>
              <a:off x="1626533"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8" name="Rectangle 6"/>
            <p:cNvSpPr>
              <a:spLocks noChangeArrowheads="1"/>
            </p:cNvSpPr>
            <p:nvPr/>
          </p:nvSpPr>
          <p:spPr bwMode="auto">
            <a:xfrm>
              <a:off x="2004564" y="952348"/>
              <a:ext cx="57415" cy="390538"/>
            </a:xfrm>
            <a:prstGeom prst="rect">
              <a:avLst/>
            </a:pr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9" name="Freeform 7"/>
            <p:cNvSpPr>
              <a:spLocks/>
            </p:cNvSpPr>
            <p:nvPr/>
          </p:nvSpPr>
          <p:spPr bwMode="auto">
            <a:xfrm>
              <a:off x="914813"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Freeform 8"/>
            <p:cNvSpPr>
              <a:spLocks/>
            </p:cNvSpPr>
            <p:nvPr/>
          </p:nvSpPr>
          <p:spPr bwMode="auto">
            <a:xfrm>
              <a:off x="2350191"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9"/>
            <p:cNvSpPr>
              <a:spLocks/>
            </p:cNvSpPr>
            <p:nvPr/>
          </p:nvSpPr>
          <p:spPr bwMode="auto">
            <a:xfrm>
              <a:off x="1286022"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2" name="Freeform 10"/>
            <p:cNvSpPr>
              <a:spLocks/>
            </p:cNvSpPr>
            <p:nvPr/>
          </p:nvSpPr>
          <p:spPr bwMode="auto">
            <a:xfrm>
              <a:off x="2110867"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3" name="Freeform 11"/>
            <p:cNvSpPr>
              <a:spLocks/>
            </p:cNvSpPr>
            <p:nvPr/>
          </p:nvSpPr>
          <p:spPr bwMode="auto">
            <a:xfrm>
              <a:off x="2706620"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4" name="Freeform 12"/>
            <p:cNvSpPr>
              <a:spLocks noEditPoints="1"/>
            </p:cNvSpPr>
            <p:nvPr/>
          </p:nvSpPr>
          <p:spPr bwMode="auto">
            <a:xfrm>
              <a:off x="3026666"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914400" y="1984248"/>
            <a:ext cx="7315202" cy="1393825"/>
          </a:xfrm>
        </p:spPr>
        <p:txBody>
          <a:bodyPr>
            <a:noAutofit/>
          </a:bodyPr>
          <a:lstStyle>
            <a:lvl1pPr>
              <a:defRPr sz="3200"/>
            </a:lvl1pPr>
          </a:lstStyle>
          <a:p>
            <a:r>
              <a:rPr lang="en-US" smtClean="0"/>
              <a:t>Click to edit Master title style</a:t>
            </a:r>
            <a:endParaRPr/>
          </a:p>
        </p:txBody>
      </p:sp>
      <p:sp>
        <p:nvSpPr>
          <p:cNvPr id="3" name="Subtitle 2"/>
          <p:cNvSpPr>
            <a:spLocks noGrp="1"/>
          </p:cNvSpPr>
          <p:nvPr>
            <p:ph type="subTitle" idx="1" hasCustomPrompt="1"/>
          </p:nvPr>
        </p:nvSpPr>
        <p:spPr>
          <a:xfrm>
            <a:off x="914399" y="3675888"/>
            <a:ext cx="5486401"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add presenter’s name</a:t>
            </a:r>
          </a:p>
        </p:txBody>
      </p:sp>
      <p:sp>
        <p:nvSpPr>
          <p:cNvPr id="5" name="Text Placeholder 4"/>
          <p:cNvSpPr>
            <a:spLocks noGrp="1"/>
          </p:cNvSpPr>
          <p:nvPr>
            <p:ph type="body" sz="quarter" idx="10" hasCustomPrompt="1"/>
          </p:nvPr>
        </p:nvSpPr>
        <p:spPr>
          <a:xfrm>
            <a:off x="914401" y="4105656"/>
            <a:ext cx="5486400"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a:t>Click to add presenter’s title</a:t>
            </a:r>
          </a:p>
        </p:txBody>
      </p:sp>
    </p:spTree>
    <p:extLst>
      <p:ext uri="{BB962C8B-B14F-4D97-AF65-F5344CB8AC3E}">
        <p14:creationId xmlns:p14="http://schemas.microsoft.com/office/powerpoint/2010/main" val="423993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sp>
        <p:nvSpPr>
          <p:cNvPr id="17" name="Right Triangle 16"/>
          <p:cNvSpPr/>
          <p:nvPr/>
        </p:nvSpPr>
        <p:spPr bwMode="auto">
          <a:xfrm>
            <a:off x="0" y="4943475"/>
            <a:ext cx="5953125" cy="1914525"/>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8" name="Right Triangle 17"/>
          <p:cNvSpPr/>
          <p:nvPr/>
        </p:nvSpPr>
        <p:spPr bwMode="auto">
          <a:xfrm flipH="1">
            <a:off x="1488008" y="4395833"/>
            <a:ext cx="7655992" cy="2462167"/>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9" name="Right Triangle 97"/>
          <p:cNvSpPr/>
          <p:nvPr/>
        </p:nvSpPr>
        <p:spPr bwMode="auto">
          <a:xfrm>
            <a:off x="1488008" y="6140008"/>
            <a:ext cx="4465117" cy="717991"/>
          </a:xfrm>
          <a:custGeom>
            <a:avLst/>
            <a:gdLst/>
            <a:ahLst/>
            <a:cxnLst/>
            <a:rect l="l" t="t" r="r" b="b"/>
            <a:pathLst>
              <a:path w="4465117" h="717991">
                <a:moveTo>
                  <a:pt x="2232559" y="0"/>
                </a:moveTo>
                <a:lnTo>
                  <a:pt x="4465117" y="717991"/>
                </a:lnTo>
                <a:lnTo>
                  <a:pt x="0" y="717991"/>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0" name="Right Triangle 19"/>
          <p:cNvSpPr/>
          <p:nvPr/>
        </p:nvSpPr>
        <p:spPr bwMode="ltGray">
          <a:xfrm flipH="1">
            <a:off x="3190875" y="4943475"/>
            <a:ext cx="5953125" cy="1914525"/>
          </a:xfrm>
          <a:prstGeom prst="rtTriangle">
            <a:avLst/>
          </a:prstGeom>
          <a:solidFill>
            <a:srgbClr val="B1181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21" name="Right Triangle 89"/>
          <p:cNvSpPr/>
          <p:nvPr/>
        </p:nvSpPr>
        <p:spPr bwMode="ltGray">
          <a:xfrm>
            <a:off x="3190875" y="6413831"/>
            <a:ext cx="2762247" cy="444169"/>
          </a:xfrm>
          <a:custGeom>
            <a:avLst/>
            <a:gdLst/>
            <a:ahLst/>
            <a:cxnLst/>
            <a:rect l="l" t="t" r="r" b="b"/>
            <a:pathLst>
              <a:path w="2762247" h="444169">
                <a:moveTo>
                  <a:pt x="1381124" y="0"/>
                </a:moveTo>
                <a:lnTo>
                  <a:pt x="2762247" y="444169"/>
                </a:lnTo>
                <a:lnTo>
                  <a:pt x="0" y="444169"/>
                </a:lnTo>
                <a:close/>
              </a:path>
            </a:pathLst>
          </a:custGeom>
          <a:solidFill>
            <a:srgbClr val="C4484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nvGrpSpPr>
          <p:cNvPr id="23" name="Group 22"/>
          <p:cNvGrpSpPr/>
          <p:nvPr/>
        </p:nvGrpSpPr>
        <p:grpSpPr>
          <a:xfrm>
            <a:off x="914813" y="923925"/>
            <a:ext cx="2165858" cy="428625"/>
            <a:chOff x="914813" y="923925"/>
            <a:chExt cx="2165858" cy="428625"/>
          </a:xfrm>
        </p:grpSpPr>
        <p:sp>
          <p:nvSpPr>
            <p:cNvPr id="24" name="Freeform 5"/>
            <p:cNvSpPr>
              <a:spLocks/>
            </p:cNvSpPr>
            <p:nvPr/>
          </p:nvSpPr>
          <p:spPr bwMode="auto">
            <a:xfrm>
              <a:off x="1626533"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5" name="Rectangle 6"/>
            <p:cNvSpPr>
              <a:spLocks noChangeArrowheads="1"/>
            </p:cNvSpPr>
            <p:nvPr/>
          </p:nvSpPr>
          <p:spPr bwMode="auto">
            <a:xfrm>
              <a:off x="2004564" y="952348"/>
              <a:ext cx="57415" cy="390538"/>
            </a:xfrm>
            <a:prstGeom prst="rect">
              <a:avLst/>
            </a:pr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6" name="Freeform 7"/>
            <p:cNvSpPr>
              <a:spLocks/>
            </p:cNvSpPr>
            <p:nvPr/>
          </p:nvSpPr>
          <p:spPr bwMode="auto">
            <a:xfrm>
              <a:off x="914813"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7" name="Freeform 8"/>
            <p:cNvSpPr>
              <a:spLocks/>
            </p:cNvSpPr>
            <p:nvPr/>
          </p:nvSpPr>
          <p:spPr bwMode="auto">
            <a:xfrm>
              <a:off x="2350191"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8" name="Freeform 9"/>
            <p:cNvSpPr>
              <a:spLocks/>
            </p:cNvSpPr>
            <p:nvPr/>
          </p:nvSpPr>
          <p:spPr bwMode="auto">
            <a:xfrm>
              <a:off x="1286022"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29" name="Freeform 10"/>
            <p:cNvSpPr>
              <a:spLocks/>
            </p:cNvSpPr>
            <p:nvPr/>
          </p:nvSpPr>
          <p:spPr bwMode="auto">
            <a:xfrm>
              <a:off x="2110867"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0" name="Freeform 11"/>
            <p:cNvSpPr>
              <a:spLocks/>
            </p:cNvSpPr>
            <p:nvPr/>
          </p:nvSpPr>
          <p:spPr bwMode="auto">
            <a:xfrm>
              <a:off x="2706620"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sp>
          <p:nvSpPr>
            <p:cNvPr id="31" name="Freeform 12"/>
            <p:cNvSpPr>
              <a:spLocks noEditPoints="1"/>
            </p:cNvSpPr>
            <p:nvPr/>
          </p:nvSpPr>
          <p:spPr bwMode="auto">
            <a:xfrm>
              <a:off x="3026666"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AB2328"/>
            </a:solidFill>
            <a:ln>
              <a:noFill/>
            </a:ln>
            <a:extLst/>
          </p:spPr>
          <p:txBody>
            <a:bodyPr vert="horz" wrap="square" lIns="91440" tIns="45720" rIns="91440" bIns="45720" numCol="1" anchor="t" anchorCtr="0" compatLnSpc="1">
              <a:prstTxWarp prst="textNoShape">
                <a:avLst/>
              </a:prstTxWarp>
            </a:bodyPr>
            <a:lstStyle/>
            <a:p>
              <a:endParaRPr/>
            </a:p>
          </p:txBody>
        </p:sp>
      </p:grpSp>
      <p:cxnSp>
        <p:nvCxnSpPr>
          <p:cNvPr id="22" name="Straight Connector 21"/>
          <p:cNvCxnSpPr/>
          <p:nvPr/>
        </p:nvCxnSpPr>
        <p:spPr bwMode="auto">
          <a:xfrm>
            <a:off x="3295650" y="833748"/>
            <a:ext cx="0" cy="609600"/>
          </a:xfrm>
          <a:prstGeom prst="line">
            <a:avLst/>
          </a:prstGeom>
          <a:solidFill>
            <a:schemeClr val="accent1"/>
          </a:solidFill>
          <a:ln w="19050" cap="flat" cmpd="sng" algn="ctr">
            <a:solidFill>
              <a:srgbClr val="B2B2B2"/>
            </a:solidFill>
            <a:prstDash val="solid"/>
            <a:miter lim="800000"/>
            <a:headEnd type="none" w="med" len="med"/>
            <a:tailEnd type="none" w="med" len="med"/>
          </a:ln>
          <a:effectLst/>
        </p:spPr>
      </p:cxnSp>
      <p:sp>
        <p:nvSpPr>
          <p:cNvPr id="2" name="Title 1"/>
          <p:cNvSpPr>
            <a:spLocks noGrp="1"/>
          </p:cNvSpPr>
          <p:nvPr>
            <p:ph type="ctrTitle"/>
          </p:nvPr>
        </p:nvSpPr>
        <p:spPr>
          <a:xfrm>
            <a:off x="914400" y="1984248"/>
            <a:ext cx="7315202" cy="1393825"/>
          </a:xfrm>
        </p:spPr>
        <p:txBody>
          <a:bodyPr>
            <a:noAutofit/>
          </a:bodyPr>
          <a:lstStyle>
            <a:lvl1pPr>
              <a:defRPr sz="3200"/>
            </a:lvl1pPr>
          </a:lstStyle>
          <a:p>
            <a:r>
              <a:rPr lang="en-US" smtClean="0"/>
              <a:t>Click to edit Master title style</a:t>
            </a:r>
            <a:endParaRPr/>
          </a:p>
        </p:txBody>
      </p:sp>
      <p:sp>
        <p:nvSpPr>
          <p:cNvPr id="3" name="Subtitle 2"/>
          <p:cNvSpPr>
            <a:spLocks noGrp="1"/>
          </p:cNvSpPr>
          <p:nvPr>
            <p:ph type="subTitle" idx="1" hasCustomPrompt="1"/>
          </p:nvPr>
        </p:nvSpPr>
        <p:spPr>
          <a:xfrm>
            <a:off x="914399" y="3675888"/>
            <a:ext cx="5486401" cy="381000"/>
          </a:xfrm>
        </p:spPr>
        <p:txBody>
          <a:bodyPr>
            <a:noAutofit/>
          </a:bodyPr>
          <a:lstStyle>
            <a:lvl1pPr marL="0" indent="0" algn="l">
              <a:spcBef>
                <a:spcPts val="0"/>
              </a:spcBef>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add presenter’s name</a:t>
            </a:r>
          </a:p>
        </p:txBody>
      </p:sp>
      <p:sp>
        <p:nvSpPr>
          <p:cNvPr id="5" name="Text Placeholder 4"/>
          <p:cNvSpPr>
            <a:spLocks noGrp="1"/>
          </p:cNvSpPr>
          <p:nvPr>
            <p:ph type="body" sz="quarter" idx="10" hasCustomPrompt="1"/>
          </p:nvPr>
        </p:nvSpPr>
        <p:spPr>
          <a:xfrm>
            <a:off x="914401" y="4105656"/>
            <a:ext cx="5486400" cy="301925"/>
          </a:xfrm>
        </p:spPr>
        <p:txBody>
          <a:bodyPr>
            <a:noAutofit/>
          </a:bodyPr>
          <a:lstStyle>
            <a:lvl1pPr marL="0" indent="0">
              <a:spcBef>
                <a:spcPts val="0"/>
              </a:spcBef>
              <a:buNone/>
              <a:defRPr sz="200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a:t>Click to add presenter’s title</a:t>
            </a:r>
          </a:p>
        </p:txBody>
      </p:sp>
    </p:spTree>
    <p:extLst>
      <p:ext uri="{BB962C8B-B14F-4D97-AF65-F5344CB8AC3E}">
        <p14:creationId xmlns:p14="http://schemas.microsoft.com/office/powerpoint/2010/main" val="103213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Transition">
    <p:spTree>
      <p:nvGrpSpPr>
        <p:cNvPr id="1" name=""/>
        <p:cNvGrpSpPr/>
        <p:nvPr/>
      </p:nvGrpSpPr>
      <p:grpSpPr>
        <a:xfrm>
          <a:off x="0" y="0"/>
          <a:ext cx="0" cy="0"/>
          <a:chOff x="0" y="0"/>
          <a:chExt cx="0" cy="0"/>
        </a:xfrm>
      </p:grpSpPr>
      <p:grpSp>
        <p:nvGrpSpPr>
          <p:cNvPr id="7" name="Group 6"/>
          <p:cNvGrpSpPr/>
          <p:nvPr/>
        </p:nvGrpSpPr>
        <p:grpSpPr>
          <a:xfrm>
            <a:off x="0" y="4395833"/>
            <a:ext cx="9144000" cy="2462167"/>
            <a:chOff x="0" y="4395833"/>
            <a:chExt cx="9144000" cy="2462167"/>
          </a:xfrm>
        </p:grpSpPr>
        <p:sp>
          <p:nvSpPr>
            <p:cNvPr id="8" name="Right Triangle 7"/>
            <p:cNvSpPr/>
            <p:nvPr/>
          </p:nvSpPr>
          <p:spPr bwMode="auto">
            <a:xfrm>
              <a:off x="0" y="4943475"/>
              <a:ext cx="5953125" cy="1914525"/>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9" name="Right Triangle 8"/>
            <p:cNvSpPr/>
            <p:nvPr/>
          </p:nvSpPr>
          <p:spPr bwMode="auto">
            <a:xfrm flipH="1">
              <a:off x="1488008" y="4395833"/>
              <a:ext cx="7655992" cy="2462167"/>
            </a:xfrm>
            <a:prstGeom prst="rtTriangle">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0" name="Right Triangle 97"/>
            <p:cNvSpPr/>
            <p:nvPr/>
          </p:nvSpPr>
          <p:spPr bwMode="auto">
            <a:xfrm>
              <a:off x="1488008" y="6140008"/>
              <a:ext cx="4465117" cy="717991"/>
            </a:xfrm>
            <a:custGeom>
              <a:avLst/>
              <a:gdLst/>
              <a:ahLst/>
              <a:cxnLst/>
              <a:rect l="l" t="t" r="r" b="b"/>
              <a:pathLst>
                <a:path w="4465117" h="717991">
                  <a:moveTo>
                    <a:pt x="2232559" y="0"/>
                  </a:moveTo>
                  <a:lnTo>
                    <a:pt x="4465117" y="717991"/>
                  </a:lnTo>
                  <a:lnTo>
                    <a:pt x="0" y="717991"/>
                  </a:lnTo>
                  <a:close/>
                </a:path>
              </a:pathLst>
            </a:custGeom>
            <a:solidFill>
              <a:srgbClr val="E9F2F5"/>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1" name="Right Triangle 10"/>
            <p:cNvSpPr/>
            <p:nvPr/>
          </p:nvSpPr>
          <p:spPr bwMode="auto">
            <a:xfrm flipH="1">
              <a:off x="3190875" y="4943474"/>
              <a:ext cx="5953125" cy="1914525"/>
            </a:xfrm>
            <a:prstGeom prst="rtTriangle">
              <a:avLst/>
            </a:prstGeom>
            <a:solidFill>
              <a:srgbClr val="A3C9C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2" name="Right Triangle 89"/>
            <p:cNvSpPr/>
            <p:nvPr/>
          </p:nvSpPr>
          <p:spPr bwMode="auto">
            <a:xfrm>
              <a:off x="3190875" y="6413831"/>
              <a:ext cx="2762247" cy="444169"/>
            </a:xfrm>
            <a:custGeom>
              <a:avLst/>
              <a:gdLst/>
              <a:ahLst/>
              <a:cxnLst/>
              <a:rect l="l" t="t" r="r" b="b"/>
              <a:pathLst>
                <a:path w="2762247" h="444169">
                  <a:moveTo>
                    <a:pt x="1381124" y="0"/>
                  </a:moveTo>
                  <a:lnTo>
                    <a:pt x="2762247" y="444169"/>
                  </a:lnTo>
                  <a:lnTo>
                    <a:pt x="0" y="444169"/>
                  </a:lnTo>
                  <a:close/>
                </a:path>
              </a:pathLst>
            </a:custGeom>
            <a:solidFill>
              <a:srgbClr val="BCD4D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sp>
        <p:nvSpPr>
          <p:cNvPr id="2" name="Title 1"/>
          <p:cNvSpPr>
            <a:spLocks noGrp="1"/>
          </p:cNvSpPr>
          <p:nvPr>
            <p:ph type="title"/>
          </p:nvPr>
        </p:nvSpPr>
        <p:spPr>
          <a:xfrm>
            <a:off x="914400" y="1984248"/>
            <a:ext cx="7315202" cy="1393825"/>
          </a:xfrm>
        </p:spPr>
        <p:txBody>
          <a:bodyPr anchor="b">
            <a:noAutofit/>
          </a:bodyPr>
          <a:lstStyle>
            <a:lvl1pPr algn="l">
              <a:defRPr sz="3200" b="1" cap="none" baseline="0"/>
            </a:lvl1pPr>
          </a:lstStyle>
          <a:p>
            <a:r>
              <a:rPr lang="en-US" smtClean="0"/>
              <a:t>Click to edit Master title style</a:t>
            </a:r>
            <a:endParaRPr/>
          </a:p>
        </p:txBody>
      </p:sp>
      <p:sp>
        <p:nvSpPr>
          <p:cNvPr id="3" name="Text Placeholder 2"/>
          <p:cNvSpPr>
            <a:spLocks noGrp="1"/>
          </p:cNvSpPr>
          <p:nvPr>
            <p:ph type="body" idx="1"/>
          </p:nvPr>
        </p:nvSpPr>
        <p:spPr>
          <a:xfrm>
            <a:off x="914399" y="3529584"/>
            <a:ext cx="7315202" cy="664327"/>
          </a:xfrm>
        </p:spPr>
        <p:txBody>
          <a:bodyPr anchor="t">
            <a:noAutofit/>
          </a:bodyPr>
          <a:lstStyle>
            <a:lvl1pPr marL="0" indent="0">
              <a:spcBef>
                <a:spcPts val="0"/>
              </a:spcBef>
              <a:buNone/>
              <a:defRPr sz="24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Date Placeholder 12"/>
          <p:cNvSpPr>
            <a:spLocks noGrp="1"/>
          </p:cNvSpPr>
          <p:nvPr>
            <p:ph type="dt" sz="half" idx="10"/>
          </p:nvPr>
        </p:nvSpPr>
        <p:spPr/>
        <p:txBody>
          <a:bodyPr/>
          <a:lstStyle/>
          <a:p>
            <a:r>
              <a:rPr lang="en-US" smtClean="0"/>
              <a:t>Date</a:t>
            </a:r>
            <a:endParaRPr lang="en-US"/>
          </a:p>
        </p:txBody>
      </p:sp>
      <p:sp>
        <p:nvSpPr>
          <p:cNvPr id="14" name="Footer Placeholder 13"/>
          <p:cNvSpPr>
            <a:spLocks noGrp="1"/>
          </p:cNvSpPr>
          <p:nvPr>
            <p:ph type="ftr" sz="quarter" idx="11"/>
          </p:nvPr>
        </p:nvSpPr>
        <p:spPr/>
        <p:txBody>
          <a:bodyPr/>
          <a:lstStyle/>
          <a:p>
            <a:r>
              <a:rPr lang="en-US" smtClean="0"/>
              <a:t>Copyright © 2015 Symantec Corporation</a:t>
            </a:r>
            <a:endParaRPr lang="en-US" dirty="0"/>
          </a:p>
        </p:txBody>
      </p:sp>
      <p:sp>
        <p:nvSpPr>
          <p:cNvPr id="15" name="Slide Number Placeholder 14"/>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6095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r>
              <a:rPr lang="en-US" smtClean="0"/>
              <a:t>Date</a:t>
            </a:r>
            <a:endParaRPr lang="en-US"/>
          </a:p>
        </p:txBody>
      </p:sp>
      <p:sp>
        <p:nvSpPr>
          <p:cNvPr id="8" name="Footer Placeholder 7"/>
          <p:cNvSpPr>
            <a:spLocks noGrp="1"/>
          </p:cNvSpPr>
          <p:nvPr>
            <p:ph type="ftr" sz="quarter" idx="11"/>
          </p:nvPr>
        </p:nvSpPr>
        <p:spPr/>
        <p:txBody>
          <a:bodyPr/>
          <a:lstStyle/>
          <a:p>
            <a:r>
              <a:rPr lang="en-US" smtClean="0"/>
              <a:t>Copyright © 2015 Symantec Corporation</a:t>
            </a:r>
            <a:endParaRPr lang="en-US" dirty="0"/>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0563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8" name="Text Placeholder 7"/>
          <p:cNvSpPr>
            <a:spLocks noGrp="1"/>
          </p:cNvSpPr>
          <p:nvPr>
            <p:ph type="body" sz="quarter" idx="13" hasCustomPrompt="1"/>
          </p:nvPr>
        </p:nvSpPr>
        <p:spPr>
          <a:xfrm>
            <a:off x="457200" y="1168878"/>
            <a:ext cx="8229600" cy="332118"/>
          </a:xfrm>
        </p:spPr>
        <p:txBody>
          <a:bodyPr>
            <a:noAutofit/>
          </a:bodyPr>
          <a:lstStyle>
            <a:lvl1pPr marL="0" indent="0">
              <a:spcBef>
                <a:spcPts val="0"/>
              </a:spcBef>
              <a:buNone/>
              <a:defRPr sz="24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smtClean="0"/>
              <a:t>add subtitle</a:t>
            </a:r>
            <a:endParaRPr dirty="0"/>
          </a:p>
        </p:txBody>
      </p:sp>
      <p:sp>
        <p:nvSpPr>
          <p:cNvPr id="3" name="Content Placeholder 2"/>
          <p:cNvSpPr>
            <a:spLocks noGrp="1"/>
          </p:cNvSpPr>
          <p:nvPr>
            <p:ph idx="1"/>
          </p:nvPr>
        </p:nvSpPr>
        <p:spPr>
          <a:xfrm>
            <a:off x="457200" y="1752600"/>
            <a:ext cx="8229600" cy="4191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4"/>
          </p:nvPr>
        </p:nvSpPr>
        <p:spPr/>
        <p:txBody>
          <a:bodyPr/>
          <a:lstStyle/>
          <a:p>
            <a:r>
              <a:rPr lang="en-US" smtClean="0"/>
              <a:t>Date</a:t>
            </a:r>
            <a:endParaRPr lang="en-US"/>
          </a:p>
        </p:txBody>
      </p:sp>
      <p:sp>
        <p:nvSpPr>
          <p:cNvPr id="9" name="Footer Placeholder 8"/>
          <p:cNvSpPr>
            <a:spLocks noGrp="1"/>
          </p:cNvSpPr>
          <p:nvPr>
            <p:ph type="ftr" sz="quarter" idx="15"/>
          </p:nvPr>
        </p:nvSpPr>
        <p:spPr/>
        <p:txBody>
          <a:bodyPr/>
          <a:lstStyle/>
          <a:p>
            <a:r>
              <a:rPr lang="en-US" smtClean="0"/>
              <a:t>Copyright © 2015 Symantec Corporation</a:t>
            </a:r>
            <a:endParaRPr lang="en-US" dirty="0"/>
          </a:p>
        </p:txBody>
      </p:sp>
      <p:sp>
        <p:nvSpPr>
          <p:cNvPr id="10" name="Slide Number Placeholder 9"/>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3821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6" name="Date Placeholder 5"/>
          <p:cNvSpPr>
            <a:spLocks noGrp="1"/>
          </p:cNvSpPr>
          <p:nvPr>
            <p:ph type="dt" sz="half" idx="10"/>
          </p:nvPr>
        </p:nvSpPr>
        <p:spPr/>
        <p:txBody>
          <a:bodyPr/>
          <a:lstStyle/>
          <a:p>
            <a:r>
              <a:rPr lang="en-US" smtClean="0"/>
              <a:t>Date</a:t>
            </a:r>
            <a:endParaRPr lang="en-US"/>
          </a:p>
        </p:txBody>
      </p:sp>
      <p:sp>
        <p:nvSpPr>
          <p:cNvPr id="7" name="Footer Placeholder 6"/>
          <p:cNvSpPr>
            <a:spLocks noGrp="1"/>
          </p:cNvSpPr>
          <p:nvPr>
            <p:ph type="ftr" sz="quarter" idx="11"/>
          </p:nvPr>
        </p:nvSpPr>
        <p:spPr/>
        <p:txBody>
          <a:bodyPr/>
          <a:lstStyle/>
          <a:p>
            <a:r>
              <a:rPr lang="en-US" smtClean="0"/>
              <a:t>Copyright © 2015 Symantec Corporation</a:t>
            </a:r>
            <a:endParaRPr lang="en-US" dirty="0"/>
          </a:p>
        </p:txBody>
      </p:sp>
      <p:sp>
        <p:nvSpPr>
          <p:cNvPr id="8" name="Slide Number Placeholder 7"/>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405412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7" name="Text Placeholder 6"/>
          <p:cNvSpPr>
            <a:spLocks noGrp="1"/>
          </p:cNvSpPr>
          <p:nvPr>
            <p:ph type="body" sz="quarter" idx="13" hasCustomPrompt="1"/>
          </p:nvPr>
        </p:nvSpPr>
        <p:spPr>
          <a:xfrm>
            <a:off x="457200" y="1168878"/>
            <a:ext cx="8229600" cy="332118"/>
          </a:xfrm>
        </p:spPr>
        <p:txBody>
          <a:bodyPr>
            <a:noAutofit/>
          </a:bodyPr>
          <a:lstStyle>
            <a:lvl1pPr marL="0" indent="0">
              <a:spcBef>
                <a:spcPts val="0"/>
              </a:spcBef>
              <a:buNone/>
              <a:defRPr sz="24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rPr dirty="0"/>
              <a:t>Click to </a:t>
            </a:r>
            <a:r>
              <a:rPr lang="en-US" dirty="0" smtClean="0"/>
              <a:t>add subtitle</a:t>
            </a:r>
            <a:endParaRPr dirty="0"/>
          </a:p>
        </p:txBody>
      </p:sp>
      <p:sp>
        <p:nvSpPr>
          <p:cNvPr id="6" name="Date Placeholder 5"/>
          <p:cNvSpPr>
            <a:spLocks noGrp="1"/>
          </p:cNvSpPr>
          <p:nvPr>
            <p:ph type="dt" sz="half" idx="14"/>
          </p:nvPr>
        </p:nvSpPr>
        <p:spPr/>
        <p:txBody>
          <a:bodyPr/>
          <a:lstStyle/>
          <a:p>
            <a:r>
              <a:rPr lang="en-US" smtClean="0"/>
              <a:t>Date</a:t>
            </a:r>
            <a:endParaRPr lang="en-US"/>
          </a:p>
        </p:txBody>
      </p:sp>
      <p:sp>
        <p:nvSpPr>
          <p:cNvPr id="8" name="Footer Placeholder 7"/>
          <p:cNvSpPr>
            <a:spLocks noGrp="1"/>
          </p:cNvSpPr>
          <p:nvPr>
            <p:ph type="ftr" sz="quarter" idx="15"/>
          </p:nvPr>
        </p:nvSpPr>
        <p:spPr/>
        <p:txBody>
          <a:bodyPr/>
          <a:lstStyle/>
          <a:p>
            <a:r>
              <a:rPr lang="en-US" smtClean="0"/>
              <a:t>Copyright © 2015 Symantec Corporation</a:t>
            </a:r>
            <a:endParaRPr lang="en-US" dirty="0"/>
          </a:p>
        </p:txBody>
      </p:sp>
      <p:sp>
        <p:nvSpPr>
          <p:cNvPr id="9" name="Slide Number Placeholder 8"/>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9193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a:grpSpLocks noChangeAspect="1"/>
          </p:cNvGrpSpPr>
          <p:nvPr/>
        </p:nvGrpSpPr>
        <p:grpSpPr>
          <a:xfrm>
            <a:off x="0" y="6324600"/>
            <a:ext cx="9144000" cy="384048"/>
            <a:chOff x="-17145000" y="867841"/>
            <a:chExt cx="29826857" cy="1252731"/>
          </a:xfrm>
        </p:grpSpPr>
        <p:sp>
          <p:nvSpPr>
            <p:cNvPr id="8" name="Rectangle 7"/>
            <p:cNvSpPr/>
            <p:nvPr/>
          </p:nvSpPr>
          <p:spPr bwMode="auto">
            <a:xfrm>
              <a:off x="-17145000" y="867844"/>
              <a:ext cx="29826857" cy="1252728"/>
            </a:xfrm>
            <a:prstGeom prst="rect">
              <a:avLst/>
            </a:prstGeom>
            <a:solidFill>
              <a:srgbClr val="DBE8EE"/>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9" name="Rectangle 13"/>
            <p:cNvSpPr/>
            <p:nvPr/>
          </p:nvSpPr>
          <p:spPr bwMode="auto">
            <a:xfrm>
              <a:off x="3982357" y="867841"/>
              <a:ext cx="8699500" cy="1252728"/>
            </a:xfrm>
            <a:custGeom>
              <a:avLst/>
              <a:gdLst/>
              <a:ahLst/>
              <a:cxnLst/>
              <a:rect l="l" t="t" r="r" b="b"/>
              <a:pathLst>
                <a:path w="2667000" h="384048">
                  <a:moveTo>
                    <a:pt x="1192281" y="0"/>
                  </a:moveTo>
                  <a:lnTo>
                    <a:pt x="1758950" y="0"/>
                  </a:lnTo>
                  <a:lnTo>
                    <a:pt x="1871662" y="0"/>
                  </a:lnTo>
                  <a:lnTo>
                    <a:pt x="1892300" y="0"/>
                  </a:lnTo>
                  <a:lnTo>
                    <a:pt x="2667000" y="0"/>
                  </a:lnTo>
                  <a:lnTo>
                    <a:pt x="2667000" y="384048"/>
                  </a:lnTo>
                  <a:lnTo>
                    <a:pt x="1892300" y="384048"/>
                  </a:lnTo>
                  <a:lnTo>
                    <a:pt x="1758950" y="384048"/>
                  </a:lnTo>
                  <a:lnTo>
                    <a:pt x="679381" y="384048"/>
                  </a:lnTo>
                  <a:lnTo>
                    <a:pt x="654050" y="384048"/>
                  </a:lnTo>
                  <a:lnTo>
                    <a:pt x="0" y="384048"/>
                  </a:lnTo>
                  <a:close/>
                </a:path>
              </a:pathLst>
            </a:custGeom>
            <a:solidFill>
              <a:srgbClr val="A3C9CD">
                <a:alpha val="60000"/>
              </a:srgb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0" name="Parallelogram 9"/>
            <p:cNvSpPr/>
            <p:nvPr/>
          </p:nvSpPr>
          <p:spPr bwMode="auto">
            <a:xfrm flipH="1">
              <a:off x="1667677" y="867841"/>
              <a:ext cx="6105183" cy="1252728"/>
            </a:xfrm>
            <a:prstGeom prst="parallelogram">
              <a:avLst>
                <a:gd name="adj" fmla="val 310451"/>
              </a:avLst>
            </a:pr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b="1">
                <a:solidFill>
                  <a:schemeClr val="bg1"/>
                </a:solidFill>
              </a:endParaRPr>
            </a:p>
          </p:txBody>
        </p:sp>
        <p:sp>
          <p:nvSpPr>
            <p:cNvPr id="11" name="Parallelogram 10"/>
            <p:cNvSpPr/>
            <p:nvPr/>
          </p:nvSpPr>
          <p:spPr bwMode="auto">
            <a:xfrm>
              <a:off x="1419113" y="867841"/>
              <a:ext cx="6105183" cy="1252728"/>
            </a:xfrm>
            <a:prstGeom prst="parallelogram">
              <a:avLst>
                <a:gd name="adj" fmla="val 310451"/>
              </a:avLst>
            </a:pr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2" name="Parallelogram 8"/>
            <p:cNvSpPr/>
            <p:nvPr/>
          </p:nvSpPr>
          <p:spPr bwMode="auto">
            <a:xfrm>
              <a:off x="3665421" y="1155234"/>
              <a:ext cx="2216076" cy="713825"/>
            </a:xfrm>
            <a:custGeom>
              <a:avLst/>
              <a:gdLst/>
              <a:ahLst/>
              <a:cxnLst/>
              <a:rect l="l" t="t" r="r" b="b"/>
              <a:pathLst>
                <a:path w="679381" h="218837">
                  <a:moveTo>
                    <a:pt x="339690" y="0"/>
                  </a:moveTo>
                  <a:lnTo>
                    <a:pt x="679381" y="109418"/>
                  </a:lnTo>
                  <a:lnTo>
                    <a:pt x="339690" y="218837"/>
                  </a:lnTo>
                  <a:lnTo>
                    <a:pt x="0" y="109418"/>
                  </a:lnTo>
                  <a:close/>
                </a:path>
              </a:pathLst>
            </a:custGeom>
            <a:solidFill>
              <a:srgbClr val="EDF4F7"/>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3" name="Parallelogram 8"/>
            <p:cNvSpPr/>
            <p:nvPr/>
          </p:nvSpPr>
          <p:spPr bwMode="auto">
            <a:xfrm>
              <a:off x="3488189" y="1096267"/>
              <a:ext cx="2216076" cy="713825"/>
            </a:xfrm>
            <a:custGeom>
              <a:avLst/>
              <a:gdLst/>
              <a:ahLst/>
              <a:cxnLst/>
              <a:rect l="l" t="t" r="r" b="b"/>
              <a:pathLst>
                <a:path w="679381" h="218837">
                  <a:moveTo>
                    <a:pt x="339690" y="0"/>
                  </a:moveTo>
                  <a:lnTo>
                    <a:pt x="679381" y="109418"/>
                  </a:lnTo>
                  <a:lnTo>
                    <a:pt x="339690" y="218837"/>
                  </a:lnTo>
                  <a:lnTo>
                    <a:pt x="0" y="109418"/>
                  </a:lnTo>
                  <a:close/>
                </a:path>
              </a:pathLst>
            </a:custGeom>
            <a:solidFill>
              <a:srgbClr val="F6FAFB"/>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sp>
          <p:nvSpPr>
            <p:cNvPr id="14" name="Rectangle 13"/>
            <p:cNvSpPr/>
            <p:nvPr/>
          </p:nvSpPr>
          <p:spPr bwMode="auto">
            <a:xfrm>
              <a:off x="4769572" y="1510087"/>
              <a:ext cx="3003288" cy="610482"/>
            </a:xfrm>
            <a:custGeom>
              <a:avLst/>
              <a:gdLst/>
              <a:ahLst/>
              <a:cxnLst/>
              <a:rect l="l" t="t" r="r" b="b"/>
              <a:pathLst>
                <a:path w="920716" h="187155">
                  <a:moveTo>
                    <a:pt x="339690" y="0"/>
                  </a:moveTo>
                  <a:lnTo>
                    <a:pt x="920716" y="187155"/>
                  </a:lnTo>
                  <a:lnTo>
                    <a:pt x="438045" y="187155"/>
                  </a:lnTo>
                  <a:lnTo>
                    <a:pt x="412714" y="187155"/>
                  </a:lnTo>
                  <a:lnTo>
                    <a:pt x="241335" y="187155"/>
                  </a:lnTo>
                  <a:lnTo>
                    <a:pt x="0" y="109418"/>
                  </a:lnTo>
                  <a:close/>
                </a:path>
              </a:pathLst>
            </a:custGeom>
            <a:solidFill>
              <a:srgbClr val="DDEBED"/>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sz="1800" b="1">
                <a:solidFill>
                  <a:schemeClr val="bg1"/>
                </a:solidFill>
                <a:latin typeface="+mn-lt"/>
              </a:endParaRPr>
            </a:p>
          </p:txBody>
        </p:sp>
      </p:grpSp>
      <p:grpSp>
        <p:nvGrpSpPr>
          <p:cNvPr id="24" name="Group 23"/>
          <p:cNvGrpSpPr/>
          <p:nvPr/>
        </p:nvGrpSpPr>
        <p:grpSpPr>
          <a:xfrm>
            <a:off x="7692139" y="6415777"/>
            <a:ext cx="1019173" cy="201695"/>
            <a:chOff x="7692139" y="6415777"/>
            <a:chExt cx="1019173" cy="201695"/>
          </a:xfrm>
        </p:grpSpPr>
        <p:sp>
          <p:nvSpPr>
            <p:cNvPr id="16" name="Freeform 5"/>
            <p:cNvSpPr>
              <a:spLocks/>
            </p:cNvSpPr>
            <p:nvPr/>
          </p:nvSpPr>
          <p:spPr bwMode="auto">
            <a:xfrm>
              <a:off x="8027048" y="6429152"/>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7" name="Rectangle 6"/>
            <p:cNvSpPr>
              <a:spLocks noChangeArrowheads="1"/>
            </p:cNvSpPr>
            <p:nvPr/>
          </p:nvSpPr>
          <p:spPr bwMode="auto">
            <a:xfrm>
              <a:off x="8204935" y="6429152"/>
              <a:ext cx="27018" cy="183773"/>
            </a:xfrm>
            <a:prstGeom prst="rect">
              <a:avLst/>
            </a:pr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8" name="Freeform 7"/>
            <p:cNvSpPr>
              <a:spLocks/>
            </p:cNvSpPr>
            <p:nvPr/>
          </p:nvSpPr>
          <p:spPr bwMode="auto">
            <a:xfrm>
              <a:off x="7692139" y="6429152"/>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19" name="Freeform 8"/>
            <p:cNvSpPr>
              <a:spLocks/>
            </p:cNvSpPr>
            <p:nvPr/>
          </p:nvSpPr>
          <p:spPr bwMode="auto">
            <a:xfrm>
              <a:off x="8367575" y="6429152"/>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0" name="Freeform 9"/>
            <p:cNvSpPr>
              <a:spLocks/>
            </p:cNvSpPr>
            <p:nvPr/>
          </p:nvSpPr>
          <p:spPr bwMode="auto">
            <a:xfrm>
              <a:off x="7866816" y="6429152"/>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1" name="Freeform 10"/>
            <p:cNvSpPr>
              <a:spLocks/>
            </p:cNvSpPr>
            <p:nvPr/>
          </p:nvSpPr>
          <p:spPr bwMode="auto">
            <a:xfrm>
              <a:off x="8254958" y="6429152"/>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2" name="Freeform 11"/>
            <p:cNvSpPr>
              <a:spLocks/>
            </p:cNvSpPr>
            <p:nvPr/>
          </p:nvSpPr>
          <p:spPr bwMode="auto">
            <a:xfrm>
              <a:off x="8535297" y="6429152"/>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sp>
          <p:nvSpPr>
            <p:cNvPr id="23" name="Freeform 12"/>
            <p:cNvSpPr>
              <a:spLocks noEditPoints="1"/>
            </p:cNvSpPr>
            <p:nvPr/>
          </p:nvSpPr>
          <p:spPr bwMode="auto">
            <a:xfrm>
              <a:off x="8685899" y="6415777"/>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457202" y="304800"/>
            <a:ext cx="8229598" cy="838200"/>
          </a:xfrm>
          <a:prstGeom prst="rect">
            <a:avLst/>
          </a:prstGeom>
        </p:spPr>
        <p:txBody>
          <a:bodyPr vert="horz" lIns="0" tIns="0" rIns="0" bIns="0" rtlCol="0" anchor="b">
            <a:noAutofit/>
          </a:bodyPr>
          <a:lstStyle/>
          <a:p>
            <a:r>
              <a:rPr lang="en-US" smtClean="0"/>
              <a:t>Click to edit Master title style</a:t>
            </a:r>
            <a:endParaRPr/>
          </a:p>
        </p:txBody>
      </p:sp>
      <p:sp>
        <p:nvSpPr>
          <p:cNvPr id="3" name="Text Placeholder 2"/>
          <p:cNvSpPr>
            <a:spLocks noGrp="1"/>
          </p:cNvSpPr>
          <p:nvPr>
            <p:ph type="body" idx="1"/>
          </p:nvPr>
        </p:nvSpPr>
        <p:spPr>
          <a:xfrm>
            <a:off x="457200" y="1447800"/>
            <a:ext cx="8229600" cy="4495801"/>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3311525" y="6425184"/>
            <a:ext cx="1066800" cy="182880"/>
          </a:xfrm>
          <a:prstGeom prst="rect">
            <a:avLst/>
          </a:prstGeom>
        </p:spPr>
        <p:txBody>
          <a:bodyPr vert="horz" lIns="0" tIns="0" rIns="0" bIns="0" rtlCol="0" anchor="ctr"/>
          <a:lstStyle>
            <a:lvl1pPr algn="l">
              <a:defRPr sz="1000">
                <a:solidFill>
                  <a:schemeClr val="tx1">
                    <a:lumMod val="60000"/>
                    <a:lumOff val="40000"/>
                  </a:schemeClr>
                </a:solidFill>
              </a:defRPr>
            </a:lvl1pPr>
          </a:lstStyle>
          <a:p>
            <a:r>
              <a:rPr lang="en-US" smtClean="0"/>
              <a:t>Date</a:t>
            </a:r>
            <a:endParaRPr/>
          </a:p>
        </p:txBody>
      </p:sp>
      <p:sp>
        <p:nvSpPr>
          <p:cNvPr id="5" name="Footer Placeholder 4"/>
          <p:cNvSpPr>
            <a:spLocks noGrp="1"/>
          </p:cNvSpPr>
          <p:nvPr>
            <p:ph type="ftr" sz="quarter" idx="3"/>
          </p:nvPr>
        </p:nvSpPr>
        <p:spPr>
          <a:xfrm>
            <a:off x="838201" y="6425184"/>
            <a:ext cx="2393950" cy="182880"/>
          </a:xfrm>
          <a:prstGeom prst="rect">
            <a:avLst/>
          </a:prstGeom>
        </p:spPr>
        <p:txBody>
          <a:bodyPr vert="horz" lIns="0" tIns="0" rIns="0" bIns="0" rtlCol="0" anchor="ctr"/>
          <a:lstStyle>
            <a:lvl1pPr algn="l">
              <a:defRPr sz="1000">
                <a:solidFill>
                  <a:schemeClr val="tx1">
                    <a:lumMod val="60000"/>
                    <a:lumOff val="40000"/>
                  </a:schemeClr>
                </a:solidFill>
              </a:defRPr>
            </a:lvl1pPr>
          </a:lstStyle>
          <a:p>
            <a:r>
              <a:rPr dirty="0"/>
              <a:t>Copyright © 2015 Symantec Corporation</a:t>
            </a:r>
          </a:p>
        </p:txBody>
      </p:sp>
      <p:sp>
        <p:nvSpPr>
          <p:cNvPr id="6" name="Slide Number Placeholder 5"/>
          <p:cNvSpPr>
            <a:spLocks noGrp="1"/>
          </p:cNvSpPr>
          <p:nvPr>
            <p:ph type="sldNum" sz="quarter" idx="4"/>
          </p:nvPr>
        </p:nvSpPr>
        <p:spPr>
          <a:xfrm>
            <a:off x="457200" y="6425184"/>
            <a:ext cx="304800" cy="182880"/>
          </a:xfrm>
          <a:prstGeom prst="rect">
            <a:avLst/>
          </a:prstGeom>
        </p:spPr>
        <p:txBody>
          <a:bodyPr vert="horz" lIns="0" tIns="0" rIns="0" bIns="0" rtlCol="0" anchor="ctr"/>
          <a:lstStyle>
            <a:lvl1pPr algn="r">
              <a:defRPr sz="1000">
                <a:solidFill>
                  <a:schemeClr val="tx1">
                    <a:lumMod val="60000"/>
                    <a:lumOff val="40000"/>
                  </a:schemeClr>
                </a:solidFill>
              </a:defRPr>
            </a:lvl1pPr>
          </a:lstStyle>
          <a:p>
            <a:pPr algn="l"/>
            <a:fld id="{C1960183-D323-4677-9D78-78D1D39B0029}" type="slidenum">
              <a:rPr/>
              <a:pPr algn="l"/>
              <a:t>‹#›</a:t>
            </a:fld>
            <a:endParaRPr/>
          </a:p>
        </p:txBody>
      </p:sp>
    </p:spTree>
    <p:extLst>
      <p:ext uri="{BB962C8B-B14F-4D97-AF65-F5344CB8AC3E}">
        <p14:creationId xmlns:p14="http://schemas.microsoft.com/office/powerpoint/2010/main" val="334073047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1" r:id="rId5"/>
    <p:sldLayoutId id="2147483650" r:id="rId6"/>
    <p:sldLayoutId id="2147483663" r:id="rId7"/>
    <p:sldLayoutId id="2147483654" r:id="rId8"/>
    <p:sldLayoutId id="2147483664" r:id="rId9"/>
    <p:sldLayoutId id="2147483655" r:id="rId10"/>
    <p:sldLayoutId id="2147483652" r:id="rId11"/>
    <p:sldLayoutId id="2147483653" r:id="rId12"/>
    <p:sldLayoutId id="2147483656" r:id="rId13"/>
    <p:sldLayoutId id="2147483657" r:id="rId14"/>
    <p:sldLayoutId id="2147483665" r:id="rId15"/>
    <p:sldLayoutId id="2147483666" r:id="rId16"/>
    <p:sldLayoutId id="2147483667" r:id="rId17"/>
    <p:sldLayoutId id="2147483668" r:id="rId18"/>
    <p:sldLayoutId id="2147483669" r:id="rId19"/>
    <p:sldLayoutId id="2147483658" r:id="rId20"/>
    <p:sldLayoutId id="214748365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6.xml"/><Relationship Id="rId5" Type="http://schemas.openxmlformats.org/officeDocument/2006/relationships/tags" Target="../tags/tag6.xml"/><Relationship Id="rId4"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0.png"/><Relationship Id="rId2" Type="http://schemas.openxmlformats.org/officeDocument/2006/relationships/notesSlide" Target="../notesSlides/notesSlide4.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49.pn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48.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 Id="rId22"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84248"/>
            <a:ext cx="7772400" cy="1393825"/>
          </a:xfrm>
        </p:spPr>
        <p:txBody>
          <a:bodyPr/>
          <a:lstStyle/>
          <a:p>
            <a:r>
              <a:rPr lang="en-US" altLang="zh-CN" dirty="0" smtClean="0">
                <a:solidFill>
                  <a:srgbClr val="C00000"/>
                </a:solidFill>
              </a:rPr>
              <a:t>Veritas Resiliency Platform </a:t>
            </a:r>
            <a:r>
              <a:rPr lang="en-US" altLang="zh-CN" dirty="0" smtClean="0"/>
              <a:t/>
            </a:r>
            <a:br>
              <a:rPr lang="en-US" altLang="zh-CN" dirty="0" smtClean="0"/>
            </a:br>
            <a:r>
              <a:rPr lang="en-US" altLang="zh-CN" dirty="0" smtClean="0">
                <a:solidFill>
                  <a:srgbClr val="C00000"/>
                </a:solidFill>
              </a:rPr>
              <a:t>Veritas</a:t>
            </a:r>
            <a:r>
              <a:rPr lang="zh-CN" altLang="en-US" dirty="0" smtClean="0"/>
              <a:t>弹性平台介绍</a:t>
            </a:r>
            <a:endParaRPr lang="en-US" dirty="0"/>
          </a:p>
        </p:txBody>
      </p:sp>
    </p:spTree>
    <p:extLst>
      <p:ext uri="{BB962C8B-B14F-4D97-AF65-F5344CB8AC3E}">
        <p14:creationId xmlns:p14="http://schemas.microsoft.com/office/powerpoint/2010/main" val="402531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VRP</a:t>
            </a:r>
            <a:r>
              <a:rPr lang="zh-CN" altLang="en-US" dirty="0" smtClean="0"/>
              <a:t>：</a:t>
            </a:r>
            <a:r>
              <a:rPr lang="en-US" dirty="0" smtClean="0"/>
              <a:t>Infrastructure </a:t>
            </a:r>
            <a:r>
              <a:rPr lang="en-US" altLang="zh-CN" dirty="0" smtClean="0"/>
              <a:t>M</a:t>
            </a:r>
            <a:r>
              <a:rPr lang="en-US" dirty="0" smtClean="0"/>
              <a:t>anagement </a:t>
            </a:r>
            <a:r>
              <a:rPr lang="en-US" altLang="zh-CN" dirty="0" smtClean="0"/>
              <a:t>S</a:t>
            </a:r>
            <a:r>
              <a:rPr lang="en-US" dirty="0" smtClean="0"/>
              <a:t>erver</a:t>
            </a:r>
            <a:r>
              <a:rPr lang="zh-CN" altLang="en-US" dirty="0" smtClean="0"/>
              <a:t>（</a:t>
            </a:r>
            <a:r>
              <a:rPr lang="en-US" altLang="zh-CN" dirty="0"/>
              <a:t>I</a:t>
            </a:r>
            <a:r>
              <a:rPr lang="en-US" altLang="zh-CN" dirty="0" smtClean="0"/>
              <a:t>MS</a:t>
            </a:r>
            <a:r>
              <a:rPr lang="zh-CN" altLang="en-US" dirty="0" smtClean="0"/>
              <a:t>）</a:t>
            </a:r>
            <a:endParaRPr lang="en-US" dirty="0"/>
          </a:p>
        </p:txBody>
      </p:sp>
      <p:sp>
        <p:nvSpPr>
          <p:cNvPr id="20" name="Rounded Rectangle 19"/>
          <p:cNvSpPr/>
          <p:nvPr/>
        </p:nvSpPr>
        <p:spPr bwMode="auto">
          <a:xfrm>
            <a:off x="5105400" y="2255521"/>
            <a:ext cx="3810000" cy="2697479"/>
          </a:xfrm>
          <a:prstGeom prst="roundRect">
            <a:avLst>
              <a:gd name="adj" fmla="val 12583"/>
            </a:avLst>
          </a:prstGeom>
          <a:solidFill>
            <a:srgbClr val="E84920">
              <a:lumMod val="20000"/>
              <a:lumOff val="80000"/>
            </a:srgbClr>
          </a:solidFill>
          <a:ln w="28575" cap="flat" cmpd="sng" algn="ctr">
            <a:solidFill>
              <a:sysClr val="window" lastClr="FFFFFF"/>
            </a:solidFill>
            <a:prstDash val="dash"/>
            <a:headEnd type="none" w="med" len="med"/>
            <a:tailEnd type="none" w="med" len="med"/>
          </a:ln>
          <a:effectLst/>
        </p:spPr>
        <p:txBody>
          <a:bodyPr rot="0" spcFirstLastPara="0" vertOverflow="overflow" horzOverflow="overflow" vert="vert270" wrap="square" lIns="134445" tIns="107556" rIns="134445" bIns="107556" numCol="1" spcCol="0" rtlCol="0" fromWordArt="0" anchor="t" anchorCtr="0" forceAA="0" compatLnSpc="1">
            <a:prstTxWarp prst="textNoShape">
              <a:avLst/>
            </a:prstTxWarp>
            <a:noAutofit/>
          </a:bodyPr>
          <a:lstStyle/>
          <a:p>
            <a:pPr marL="0" marR="0" lvl="0" indent="0" algn="ctr" defTabSz="457200" eaLnBrk="1" fontAlgn="auto" latinLnBrk="0" hangingPunct="1">
              <a:lnSpc>
                <a:spcPct val="90000"/>
              </a:lnSpc>
              <a:spcBef>
                <a:spcPts val="0"/>
              </a:spcBef>
              <a:spcAft>
                <a:spcPts val="800"/>
              </a:spcAft>
              <a:buClrTx/>
              <a:buSzTx/>
              <a:buFontTx/>
              <a:buNone/>
              <a:tabLst/>
              <a:defRPr/>
            </a:pPr>
            <a:r>
              <a:rPr kumimoji="0" lang="en-US" b="1" i="0" u="none" strike="noStrike" kern="0" cap="none" spc="0" normalizeH="0" baseline="0" noProof="0" dirty="0" smtClean="0">
                <a:ln>
                  <a:noFill/>
                </a:ln>
                <a:solidFill>
                  <a:srgbClr val="000000"/>
                </a:solidFill>
                <a:effectLst/>
                <a:uLnTx/>
                <a:uFillTx/>
                <a:latin typeface="Calibri"/>
                <a:ea typeface="+mn-ea"/>
                <a:cs typeface="Calibri"/>
              </a:rPr>
              <a:t>Infrastructure Management Server</a:t>
            </a:r>
          </a:p>
        </p:txBody>
      </p:sp>
      <p:sp>
        <p:nvSpPr>
          <p:cNvPr id="21" name="Rectangle 20"/>
          <p:cNvSpPr/>
          <p:nvPr/>
        </p:nvSpPr>
        <p:spPr bwMode="auto">
          <a:xfrm>
            <a:off x="6115837" y="2934177"/>
            <a:ext cx="926237" cy="546777"/>
          </a:xfrm>
          <a:prstGeom prst="rect">
            <a:avLst/>
          </a:prstGeom>
          <a:solidFill>
            <a:srgbClr val="E98306">
              <a:lumMod val="75000"/>
            </a:srgbClr>
          </a:solidFill>
          <a:ln w="9525" cap="flat" cmpd="sng" algn="ctr">
            <a:solidFill>
              <a:sysClr val="window" lastClr="FFFFFF">
                <a:lumMod val="85000"/>
              </a:sys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ea typeface="+mn-ea"/>
                <a:cs typeface="Calibri"/>
              </a:rPr>
              <a:t>Translator </a:t>
            </a:r>
          </a:p>
        </p:txBody>
      </p:sp>
      <p:sp>
        <p:nvSpPr>
          <p:cNvPr id="22" name="Can 21"/>
          <p:cNvSpPr/>
          <p:nvPr/>
        </p:nvSpPr>
        <p:spPr bwMode="auto">
          <a:xfrm>
            <a:off x="6166638" y="3772377"/>
            <a:ext cx="823322" cy="546777"/>
          </a:xfrm>
          <a:prstGeom prst="can">
            <a:avLst/>
          </a:prstGeom>
          <a:solidFill>
            <a:srgbClr val="E98306">
              <a:lumMod val="75000"/>
            </a:srgbClr>
          </a:solidFill>
          <a:ln w="9525" cap="flat" cmpd="sng" algn="ctr">
            <a:solidFill>
              <a:sysClr val="window" lastClr="FFFFFF">
                <a:lumMod val="85000"/>
              </a:sys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ea typeface="+mn-ea"/>
                <a:cs typeface="Calibri"/>
              </a:rPr>
              <a:t>Asset DB</a:t>
            </a:r>
          </a:p>
        </p:txBody>
      </p:sp>
      <p:sp>
        <p:nvSpPr>
          <p:cNvPr id="23" name="Rectangle 22"/>
          <p:cNvSpPr/>
          <p:nvPr/>
        </p:nvSpPr>
        <p:spPr bwMode="auto">
          <a:xfrm>
            <a:off x="7426036" y="2590800"/>
            <a:ext cx="702310" cy="457200"/>
          </a:xfrm>
          <a:prstGeom prst="rect">
            <a:avLst/>
          </a:prstGeom>
          <a:solidFill>
            <a:srgbClr val="E98306">
              <a:lumMod val="75000"/>
            </a:srgbClr>
          </a:solidFill>
          <a:ln w="9525" cap="flat" cmpd="sng" algn="ctr">
            <a:solidFill>
              <a:sysClr val="window" lastClr="FFFFFF">
                <a:lumMod val="85000"/>
              </a:sys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ea typeface="+mn-ea"/>
                <a:cs typeface="Calibri"/>
              </a:rPr>
              <a:t>API</a:t>
            </a:r>
          </a:p>
        </p:txBody>
      </p:sp>
      <p:sp>
        <p:nvSpPr>
          <p:cNvPr id="24" name="Rectangle 23"/>
          <p:cNvSpPr/>
          <p:nvPr/>
        </p:nvSpPr>
        <p:spPr bwMode="auto">
          <a:xfrm>
            <a:off x="7385396" y="4114800"/>
            <a:ext cx="802640" cy="457200"/>
          </a:xfrm>
          <a:prstGeom prst="rect">
            <a:avLst/>
          </a:prstGeom>
          <a:solidFill>
            <a:srgbClr val="E98306">
              <a:lumMod val="75000"/>
            </a:srgbClr>
          </a:solidFill>
          <a:ln w="9525" cap="flat" cmpd="sng" algn="ctr">
            <a:solidFill>
              <a:sysClr val="window" lastClr="FFFFFF">
                <a:lumMod val="85000"/>
              </a:sys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ea typeface="+mn-ea"/>
                <a:cs typeface="Calibri"/>
              </a:rPr>
              <a:t>Discovery</a:t>
            </a:r>
          </a:p>
        </p:txBody>
      </p:sp>
      <p:sp>
        <p:nvSpPr>
          <p:cNvPr id="25" name="Rectangle 24"/>
          <p:cNvSpPr/>
          <p:nvPr/>
        </p:nvSpPr>
        <p:spPr bwMode="auto">
          <a:xfrm>
            <a:off x="7385396" y="3339423"/>
            <a:ext cx="802640" cy="457200"/>
          </a:xfrm>
          <a:prstGeom prst="rect">
            <a:avLst/>
          </a:prstGeom>
          <a:solidFill>
            <a:srgbClr val="E98306">
              <a:lumMod val="75000"/>
            </a:srgbClr>
          </a:solidFill>
          <a:ln w="9525" cap="flat" cmpd="sng" algn="ctr">
            <a:solidFill>
              <a:sysClr val="window" lastClr="FFFFFF">
                <a:lumMod val="85000"/>
              </a:sys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ea typeface="+mn-ea"/>
                <a:cs typeface="Calibri"/>
              </a:rPr>
              <a:t>Control</a:t>
            </a:r>
          </a:p>
        </p:txBody>
      </p:sp>
      <p:cxnSp>
        <p:nvCxnSpPr>
          <p:cNvPr id="26" name="Curved Connector 25"/>
          <p:cNvCxnSpPr>
            <a:stCxn id="24" idx="1"/>
            <a:endCxn id="22" idx="0"/>
          </p:cNvCxnSpPr>
          <p:nvPr/>
        </p:nvCxnSpPr>
        <p:spPr bwMode="auto">
          <a:xfrm rot="10800000">
            <a:off x="6578300" y="3909072"/>
            <a:ext cx="807097" cy="434329"/>
          </a:xfrm>
          <a:prstGeom prst="curvedConnector4">
            <a:avLst>
              <a:gd name="adj1" fmla="val 24497"/>
              <a:gd name="adj2" fmla="val 152633"/>
            </a:avLst>
          </a:prstGeom>
          <a:noFill/>
          <a:ln w="19050" cap="flat" cmpd="sng" algn="ctr">
            <a:solidFill>
              <a:srgbClr val="0000FF"/>
            </a:solidFill>
            <a:prstDash val="solid"/>
            <a:headEnd type="none" w="med" len="med"/>
            <a:tailEnd type="arrow"/>
          </a:ln>
          <a:effectLst/>
        </p:spPr>
      </p:cxnSp>
      <p:cxnSp>
        <p:nvCxnSpPr>
          <p:cNvPr id="27" name="Straight Arrow Connector 26"/>
          <p:cNvCxnSpPr>
            <a:stCxn id="22" idx="0"/>
            <a:endCxn id="21" idx="2"/>
          </p:cNvCxnSpPr>
          <p:nvPr/>
        </p:nvCxnSpPr>
        <p:spPr bwMode="auto">
          <a:xfrm flipV="1">
            <a:off x="6578299" y="3480954"/>
            <a:ext cx="657" cy="428117"/>
          </a:xfrm>
          <a:prstGeom prst="straightConnector1">
            <a:avLst/>
          </a:prstGeom>
          <a:noFill/>
          <a:ln w="19050" cap="flat" cmpd="sng" algn="ctr">
            <a:solidFill>
              <a:srgbClr val="0000FF"/>
            </a:solidFill>
            <a:prstDash val="solid"/>
            <a:headEnd type="none" w="med" len="med"/>
            <a:tailEnd type="arrow"/>
          </a:ln>
          <a:effectLst/>
        </p:spPr>
      </p:cxnSp>
      <p:cxnSp>
        <p:nvCxnSpPr>
          <p:cNvPr id="28" name="Straight Arrow Connector 27"/>
          <p:cNvCxnSpPr>
            <a:stCxn id="23" idx="2"/>
            <a:endCxn id="25" idx="0"/>
          </p:cNvCxnSpPr>
          <p:nvPr/>
        </p:nvCxnSpPr>
        <p:spPr bwMode="auto">
          <a:xfrm>
            <a:off x="7777191" y="3048000"/>
            <a:ext cx="9525" cy="291423"/>
          </a:xfrm>
          <a:prstGeom prst="straightConnector1">
            <a:avLst/>
          </a:prstGeom>
          <a:noFill/>
          <a:ln w="19050" cap="flat" cmpd="sng" algn="ctr">
            <a:solidFill>
              <a:srgbClr val="0000FF"/>
            </a:solidFill>
            <a:prstDash val="solid"/>
            <a:headEnd type="none" w="med" len="med"/>
            <a:tailEnd type="arrow"/>
          </a:ln>
          <a:effectLst/>
        </p:spPr>
      </p:cxnSp>
      <p:sp>
        <p:nvSpPr>
          <p:cNvPr id="14" name="Rectangle 73"/>
          <p:cNvSpPr>
            <a:spLocks noChangeArrowheads="1"/>
          </p:cNvSpPr>
          <p:nvPr>
            <p:custDataLst>
              <p:tags r:id="rId1"/>
            </p:custDataLst>
          </p:nvPr>
        </p:nvSpPr>
        <p:spPr bwMode="auto">
          <a:xfrm>
            <a:off x="448728" y="1524000"/>
            <a:ext cx="4493882" cy="731520"/>
          </a:xfrm>
          <a:prstGeom prst="rect">
            <a:avLst/>
          </a:prstGeom>
          <a:solidFill>
            <a:srgbClr val="FFFFFF"/>
          </a:solidFill>
          <a:ln w="19050" algn="ctr">
            <a:solidFill>
              <a:schemeClr val="bg2"/>
            </a:solidFill>
            <a:miter lim="800000"/>
            <a:headEnd/>
            <a:tailEnd/>
          </a:ln>
        </p:spPr>
        <p:txBody>
          <a:bodyPr lIns="274320" tIns="91440" bIns="91440" anchor="ctr"/>
          <a:lstStyle/>
          <a:p>
            <a:r>
              <a:rPr lang="en-US" dirty="0" smtClean="0"/>
              <a:t>IMS is essentially VOM infrastructure with a few VRP-specific extensions</a:t>
            </a:r>
            <a:endParaRPr lang="en-US" dirty="0"/>
          </a:p>
        </p:txBody>
      </p:sp>
      <p:sp>
        <p:nvSpPr>
          <p:cNvPr id="15" name="Rectangle 76"/>
          <p:cNvSpPr>
            <a:spLocks noChangeArrowheads="1"/>
          </p:cNvSpPr>
          <p:nvPr>
            <p:custDataLst>
              <p:tags r:id="rId2"/>
            </p:custDataLst>
          </p:nvPr>
        </p:nvSpPr>
        <p:spPr bwMode="auto">
          <a:xfrm>
            <a:off x="448728" y="2438400"/>
            <a:ext cx="4493882" cy="665018"/>
          </a:xfrm>
          <a:prstGeom prst="rect">
            <a:avLst/>
          </a:prstGeom>
          <a:solidFill>
            <a:srgbClr val="FFFFFF"/>
          </a:solidFill>
          <a:ln w="19050" algn="ctr">
            <a:solidFill>
              <a:schemeClr val="bg2"/>
            </a:solidFill>
            <a:miter lim="800000"/>
            <a:headEnd/>
            <a:tailEnd/>
          </a:ln>
        </p:spPr>
        <p:txBody>
          <a:bodyPr lIns="274320" tIns="91440" bIns="91440" anchor="ctr"/>
          <a:lstStyle/>
          <a:p>
            <a:r>
              <a:rPr lang="en-US" dirty="0"/>
              <a:t>IMS discovers and monitors assets within a data center</a:t>
            </a:r>
          </a:p>
        </p:txBody>
      </p:sp>
      <p:sp>
        <p:nvSpPr>
          <p:cNvPr id="16" name="Rectangle 79"/>
          <p:cNvSpPr>
            <a:spLocks noChangeArrowheads="1"/>
          </p:cNvSpPr>
          <p:nvPr>
            <p:custDataLst>
              <p:tags r:id="rId3"/>
            </p:custDataLst>
          </p:nvPr>
        </p:nvSpPr>
        <p:spPr bwMode="auto">
          <a:xfrm>
            <a:off x="448728" y="3276600"/>
            <a:ext cx="4493882" cy="665018"/>
          </a:xfrm>
          <a:prstGeom prst="rect">
            <a:avLst/>
          </a:prstGeom>
          <a:solidFill>
            <a:srgbClr val="FFFFFF"/>
          </a:solidFill>
          <a:ln w="19050" algn="ctr">
            <a:solidFill>
              <a:schemeClr val="bg2"/>
            </a:solidFill>
            <a:miter lim="800000"/>
            <a:headEnd/>
            <a:tailEnd/>
          </a:ln>
        </p:spPr>
        <p:txBody>
          <a:bodyPr lIns="274320" tIns="91440" bIns="91440" anchor="ctr"/>
          <a:lstStyle/>
          <a:p>
            <a:r>
              <a:rPr lang="en-US" dirty="0" smtClean="0"/>
              <a:t>Use </a:t>
            </a:r>
            <a:r>
              <a:rPr lang="en-US" dirty="0"/>
              <a:t>the VRP web console to add </a:t>
            </a:r>
            <a:r>
              <a:rPr lang="en-US" dirty="0" smtClean="0"/>
              <a:t> </a:t>
            </a:r>
            <a:r>
              <a:rPr lang="en-US" dirty="0"/>
              <a:t>assets to the IMS</a:t>
            </a:r>
          </a:p>
        </p:txBody>
      </p:sp>
      <p:sp>
        <p:nvSpPr>
          <p:cNvPr id="17" name="Rectangle 82"/>
          <p:cNvSpPr>
            <a:spLocks noChangeArrowheads="1"/>
          </p:cNvSpPr>
          <p:nvPr>
            <p:custDataLst>
              <p:tags r:id="rId4"/>
            </p:custDataLst>
          </p:nvPr>
        </p:nvSpPr>
        <p:spPr bwMode="auto">
          <a:xfrm>
            <a:off x="460158" y="4114800"/>
            <a:ext cx="4493882" cy="665018"/>
          </a:xfrm>
          <a:prstGeom prst="rect">
            <a:avLst/>
          </a:prstGeom>
          <a:solidFill>
            <a:srgbClr val="FFFFFF"/>
          </a:solidFill>
          <a:ln w="19050" algn="ctr">
            <a:solidFill>
              <a:schemeClr val="bg2"/>
            </a:solidFill>
            <a:miter lim="800000"/>
            <a:headEnd/>
            <a:tailEnd/>
          </a:ln>
        </p:spPr>
        <p:txBody>
          <a:bodyPr lIns="274320" tIns="91440" bIns="91440" anchor="ctr"/>
          <a:lstStyle/>
          <a:p>
            <a:r>
              <a:rPr lang="en-US" dirty="0"/>
              <a:t>IMS transmits information about the assets to the Resiliency Manager</a:t>
            </a:r>
          </a:p>
        </p:txBody>
      </p:sp>
      <p:sp>
        <p:nvSpPr>
          <p:cNvPr id="18" name="Rectangle 82"/>
          <p:cNvSpPr>
            <a:spLocks noChangeArrowheads="1"/>
          </p:cNvSpPr>
          <p:nvPr>
            <p:custDataLst>
              <p:tags r:id="rId5"/>
            </p:custDataLst>
          </p:nvPr>
        </p:nvSpPr>
        <p:spPr bwMode="auto">
          <a:xfrm>
            <a:off x="457200" y="4953000"/>
            <a:ext cx="4493882" cy="665018"/>
          </a:xfrm>
          <a:prstGeom prst="rect">
            <a:avLst/>
          </a:prstGeom>
          <a:solidFill>
            <a:srgbClr val="FFFFFF"/>
          </a:solidFill>
          <a:ln w="19050" algn="ctr">
            <a:solidFill>
              <a:schemeClr val="bg2"/>
            </a:solidFill>
            <a:miter lim="800000"/>
            <a:headEnd/>
            <a:tailEnd/>
          </a:ln>
        </p:spPr>
        <p:txBody>
          <a:bodyPr lIns="274320" tIns="91440" bIns="91440" anchor="ctr"/>
          <a:lstStyle/>
          <a:p>
            <a:r>
              <a:rPr lang="en-US" dirty="0" smtClean="0"/>
              <a:t>Operations </a:t>
            </a:r>
            <a:r>
              <a:rPr lang="en-US" dirty="0"/>
              <a:t>on assets </a:t>
            </a:r>
            <a:r>
              <a:rPr lang="en-US" dirty="0" smtClean="0"/>
              <a:t>are initiated </a:t>
            </a:r>
            <a:r>
              <a:rPr lang="en-US" dirty="0"/>
              <a:t>from the </a:t>
            </a:r>
            <a:r>
              <a:rPr lang="en-US" dirty="0" smtClean="0"/>
              <a:t>console and carried </a:t>
            </a:r>
            <a:r>
              <a:rPr lang="en-US" dirty="0"/>
              <a:t>out by </a:t>
            </a:r>
            <a:r>
              <a:rPr lang="en-US" dirty="0" smtClean="0"/>
              <a:t>IMS</a:t>
            </a:r>
            <a:endParaRPr lang="en-US" dirty="0"/>
          </a:p>
        </p:txBody>
      </p:sp>
      <p:sp>
        <p:nvSpPr>
          <p:cNvPr id="3" name="TextBox 2"/>
          <p:cNvSpPr txBox="1"/>
          <p:nvPr/>
        </p:nvSpPr>
        <p:spPr bwMode="ltGray">
          <a:xfrm>
            <a:off x="6096000" y="5410200"/>
            <a:ext cx="1752600" cy="630382"/>
          </a:xfrm>
          <a:prstGeom prst="rect">
            <a:avLst/>
          </a:prstGeom>
          <a:solidFill>
            <a:schemeClr val="accent4"/>
          </a:solidFill>
          <a:ln w="9525">
            <a:noFill/>
            <a:miter lim="800000"/>
            <a:headEnd/>
            <a:tailEnd/>
          </a:ln>
        </p:spPr>
        <p:txBody>
          <a:bodyPr wrap="none" lIns="0" tIns="0" rIns="0" bIns="0" rtlCol="0" anchor="ctr" anchorCtr="0">
            <a:noAutofit/>
          </a:bodyPr>
          <a:lstStyle/>
          <a:p>
            <a:pPr algn="ctr">
              <a:lnSpc>
                <a:spcPct val="90000"/>
              </a:lnSpc>
              <a:spcBef>
                <a:spcPts val="0"/>
              </a:spcBef>
            </a:pPr>
            <a:r>
              <a:rPr lang="en-US" dirty="0" smtClean="0"/>
              <a:t>Host/Hypervisor/</a:t>
            </a:r>
            <a:br>
              <a:rPr lang="en-US" dirty="0" smtClean="0"/>
            </a:br>
            <a:r>
              <a:rPr lang="en-US" dirty="0" smtClean="0"/>
              <a:t>Array/Replication</a:t>
            </a:r>
            <a:endParaRPr lang="en-US" dirty="0"/>
          </a:p>
        </p:txBody>
      </p:sp>
      <p:cxnSp>
        <p:nvCxnSpPr>
          <p:cNvPr id="7" name="Curved Connector 6"/>
          <p:cNvCxnSpPr>
            <a:stCxn id="3" idx="0"/>
            <a:endCxn id="24" idx="2"/>
          </p:cNvCxnSpPr>
          <p:nvPr/>
        </p:nvCxnSpPr>
        <p:spPr bwMode="auto">
          <a:xfrm rot="5400000" flipH="1" flipV="1">
            <a:off x="6960408" y="4583892"/>
            <a:ext cx="838200" cy="814416"/>
          </a:xfrm>
          <a:prstGeom prst="curvedConnector3">
            <a:avLst/>
          </a:prstGeom>
          <a:solidFill>
            <a:schemeClr val="accent1"/>
          </a:solidFill>
          <a:ln w="19050" cap="flat" cmpd="sng" algn="ctr">
            <a:solidFill>
              <a:schemeClr val="tx2"/>
            </a:solidFill>
            <a:prstDash val="sysDash"/>
            <a:miter lim="800000"/>
            <a:headEnd type="none" w="med" len="med"/>
            <a:tailEnd type="arrow"/>
          </a:ln>
          <a:effectLst/>
        </p:spPr>
      </p:cxnSp>
      <p:cxnSp>
        <p:nvCxnSpPr>
          <p:cNvPr id="38" name="Curved Connector 37"/>
          <p:cNvCxnSpPr>
            <a:stCxn id="25" idx="3"/>
            <a:endCxn id="3" idx="3"/>
          </p:cNvCxnSpPr>
          <p:nvPr/>
        </p:nvCxnSpPr>
        <p:spPr bwMode="auto">
          <a:xfrm flipH="1">
            <a:off x="7848600" y="3568023"/>
            <a:ext cx="339436" cy="2157368"/>
          </a:xfrm>
          <a:prstGeom prst="curvedConnector3">
            <a:avLst>
              <a:gd name="adj1" fmla="val -67347"/>
            </a:avLst>
          </a:prstGeom>
          <a:solidFill>
            <a:schemeClr val="accent1"/>
          </a:solidFill>
          <a:ln w="19050" cap="flat" cmpd="sng" algn="ctr">
            <a:solidFill>
              <a:schemeClr val="tx2"/>
            </a:solidFill>
            <a:prstDash val="sysDash"/>
            <a:miter lim="800000"/>
            <a:headEnd type="none" w="med" len="med"/>
            <a:tailEnd type="arrow"/>
          </a:ln>
          <a:effectLst/>
        </p:spPr>
      </p:cxnSp>
      <p:sp>
        <p:nvSpPr>
          <p:cNvPr id="39" name="TextBox 38"/>
          <p:cNvSpPr txBox="1"/>
          <p:nvPr/>
        </p:nvSpPr>
        <p:spPr bwMode="ltGray">
          <a:xfrm>
            <a:off x="6106160" y="1295400"/>
            <a:ext cx="1752600" cy="630382"/>
          </a:xfrm>
          <a:prstGeom prst="rect">
            <a:avLst/>
          </a:prstGeom>
          <a:solidFill>
            <a:schemeClr val="accent4"/>
          </a:solidFill>
          <a:ln w="9525">
            <a:noFill/>
            <a:miter lim="800000"/>
            <a:headEnd/>
            <a:tailEnd/>
          </a:ln>
        </p:spPr>
        <p:txBody>
          <a:bodyPr wrap="none" lIns="0" tIns="0" rIns="0" bIns="0" rtlCol="0" anchor="ctr" anchorCtr="0">
            <a:noAutofit/>
          </a:bodyPr>
          <a:lstStyle/>
          <a:p>
            <a:pPr algn="ctr">
              <a:lnSpc>
                <a:spcPct val="90000"/>
              </a:lnSpc>
              <a:spcBef>
                <a:spcPts val="0"/>
              </a:spcBef>
            </a:pPr>
            <a:r>
              <a:rPr lang="en-US" dirty="0" smtClean="0"/>
              <a:t>RM</a:t>
            </a:r>
            <a:br>
              <a:rPr lang="en-US" dirty="0" smtClean="0"/>
            </a:br>
            <a:r>
              <a:rPr lang="en-US" dirty="0" smtClean="0"/>
              <a:t>communications</a:t>
            </a:r>
            <a:endParaRPr lang="en-US" dirty="0"/>
          </a:p>
        </p:txBody>
      </p:sp>
      <p:cxnSp>
        <p:nvCxnSpPr>
          <p:cNvPr id="40" name="Curved Connector 39"/>
          <p:cNvCxnSpPr>
            <a:endCxn id="39" idx="2"/>
          </p:cNvCxnSpPr>
          <p:nvPr/>
        </p:nvCxnSpPr>
        <p:spPr bwMode="auto">
          <a:xfrm rot="5400000" flipH="1" flipV="1">
            <a:off x="6253069" y="2227646"/>
            <a:ext cx="1031255" cy="427528"/>
          </a:xfrm>
          <a:prstGeom prst="curvedConnector3">
            <a:avLst/>
          </a:prstGeom>
          <a:solidFill>
            <a:schemeClr val="accent1"/>
          </a:solidFill>
          <a:ln w="19050" cap="flat" cmpd="sng" algn="ctr">
            <a:solidFill>
              <a:schemeClr val="tx2"/>
            </a:solidFill>
            <a:prstDash val="sysDash"/>
            <a:miter lim="800000"/>
            <a:headEnd type="none" w="med" len="med"/>
            <a:tailEnd type="arrow"/>
          </a:ln>
          <a:effectLst/>
        </p:spPr>
      </p:cxnSp>
      <p:cxnSp>
        <p:nvCxnSpPr>
          <p:cNvPr id="41" name="Curved Connector 40"/>
          <p:cNvCxnSpPr>
            <a:endCxn id="23" idx="0"/>
          </p:cNvCxnSpPr>
          <p:nvPr/>
        </p:nvCxnSpPr>
        <p:spPr bwMode="auto">
          <a:xfrm rot="16200000" flipH="1">
            <a:off x="7121698" y="1935307"/>
            <a:ext cx="665018" cy="645968"/>
          </a:xfrm>
          <a:prstGeom prst="curvedConnector3">
            <a:avLst>
              <a:gd name="adj1" fmla="val 50000"/>
            </a:avLst>
          </a:prstGeom>
          <a:solidFill>
            <a:schemeClr val="accent1"/>
          </a:solidFill>
          <a:ln w="19050" cap="flat" cmpd="sng" algn="ctr">
            <a:solidFill>
              <a:schemeClr val="tx2"/>
            </a:solidFill>
            <a:prstDash val="sysDash"/>
            <a:miter lim="800000"/>
            <a:headEnd type="none" w="med" len="med"/>
            <a:tailEnd type="arrow"/>
          </a:ln>
          <a:effectLst/>
        </p:spPr>
      </p:cxnSp>
      <p:sp>
        <p:nvSpPr>
          <p:cNvPr id="29" name="Slide Number Placeholder 5"/>
          <p:cNvSpPr>
            <a:spLocks noGrp="1"/>
          </p:cNvSpPr>
          <p:nvPr>
            <p:ph type="sldNum" sz="quarter" idx="12"/>
          </p:nvPr>
        </p:nvSpPr>
        <p:spPr>
          <a:xfrm>
            <a:off x="457200" y="6425184"/>
            <a:ext cx="304800" cy="182880"/>
          </a:xfrm>
        </p:spPr>
        <p:txBody>
          <a:bodyPr/>
          <a:lstStyle/>
          <a:p>
            <a:pPr algn="l"/>
            <a:fld id="{C1960183-D323-4677-9D78-78D1D39B0029}" type="slidenum">
              <a:rPr lang="en-US" smtClean="0"/>
              <a:pPr algn="l"/>
              <a:t>10</a:t>
            </a:fld>
            <a:endParaRPr lang="en-US"/>
          </a:p>
        </p:txBody>
      </p:sp>
    </p:spTree>
    <p:extLst>
      <p:ext uri="{BB962C8B-B14F-4D97-AF65-F5344CB8AC3E}">
        <p14:creationId xmlns:p14="http://schemas.microsoft.com/office/powerpoint/2010/main" val="103133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VRP</a:t>
            </a:r>
            <a:r>
              <a:rPr lang="zh-CN" altLang="en-US" dirty="0" smtClean="0"/>
              <a:t>：</a:t>
            </a:r>
            <a:r>
              <a:rPr lang="en-US" dirty="0" smtClean="0"/>
              <a:t>Resiliency </a:t>
            </a:r>
            <a:r>
              <a:rPr lang="en-US" dirty="0" smtClean="0"/>
              <a:t>domain</a:t>
            </a:r>
            <a:endParaRPr lang="en-US" dirty="0"/>
          </a:p>
        </p:txBody>
      </p:sp>
      <p:pic>
        <p:nvPicPr>
          <p:cNvPr id="6" name="Picture 2" descr="rd_1rm_1im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7325" y="990600"/>
            <a:ext cx="2657475" cy="51768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3"/>
          <p:cNvSpPr>
            <a:spLocks noChangeArrowheads="1"/>
          </p:cNvSpPr>
          <p:nvPr>
            <p:custDataLst>
              <p:tags r:id="rId1"/>
            </p:custDataLst>
          </p:nvPr>
        </p:nvSpPr>
        <p:spPr bwMode="auto">
          <a:xfrm>
            <a:off x="448728" y="1997281"/>
            <a:ext cx="4493882" cy="731520"/>
          </a:xfrm>
          <a:prstGeom prst="rect">
            <a:avLst/>
          </a:prstGeom>
          <a:solidFill>
            <a:srgbClr val="FFFFFF"/>
          </a:solidFill>
          <a:ln w="19050" algn="ctr">
            <a:solidFill>
              <a:schemeClr val="bg2"/>
            </a:solidFill>
            <a:miter lim="800000"/>
            <a:headEnd/>
            <a:tailEnd/>
          </a:ln>
        </p:spPr>
        <p:txBody>
          <a:bodyPr lIns="457200" tIns="91440" bIns="91440" anchor="ctr"/>
          <a:lstStyle/>
          <a:p>
            <a:r>
              <a:rPr lang="en-US" sz="2000" dirty="0" smtClean="0"/>
              <a:t>Defines </a:t>
            </a:r>
            <a:r>
              <a:rPr lang="en-US" sz="2000" dirty="0"/>
              <a:t>the logical scope of </a:t>
            </a:r>
            <a:r>
              <a:rPr lang="en-US" sz="2000" dirty="0" smtClean="0"/>
              <a:t>a VRP </a:t>
            </a:r>
            <a:r>
              <a:rPr lang="en-US" sz="2000" dirty="0"/>
              <a:t>deployment</a:t>
            </a:r>
          </a:p>
        </p:txBody>
      </p:sp>
      <p:sp>
        <p:nvSpPr>
          <p:cNvPr id="11" name="Rectangle 76"/>
          <p:cNvSpPr>
            <a:spLocks noChangeArrowheads="1"/>
          </p:cNvSpPr>
          <p:nvPr>
            <p:custDataLst>
              <p:tags r:id="rId2"/>
            </p:custDataLst>
          </p:nvPr>
        </p:nvSpPr>
        <p:spPr bwMode="auto">
          <a:xfrm>
            <a:off x="448728" y="2911681"/>
            <a:ext cx="4493882" cy="665018"/>
          </a:xfrm>
          <a:prstGeom prst="rect">
            <a:avLst/>
          </a:prstGeom>
          <a:solidFill>
            <a:srgbClr val="FFFFFF"/>
          </a:solidFill>
          <a:ln w="19050" algn="ctr">
            <a:solidFill>
              <a:schemeClr val="bg2"/>
            </a:solidFill>
            <a:miter lim="800000"/>
            <a:headEnd/>
            <a:tailEnd/>
          </a:ln>
        </p:spPr>
        <p:txBody>
          <a:bodyPr lIns="457200" tIns="91440" bIns="91440" anchor="ctr"/>
          <a:lstStyle/>
          <a:p>
            <a:r>
              <a:rPr lang="en-US" sz="2000" dirty="0" smtClean="0"/>
              <a:t>Can </a:t>
            </a:r>
            <a:r>
              <a:rPr lang="en-US" sz="2000" dirty="0"/>
              <a:t>extend across multiple data centers and </a:t>
            </a:r>
            <a:r>
              <a:rPr lang="en-US" sz="2000" dirty="0" smtClean="0"/>
              <a:t>geos</a:t>
            </a:r>
            <a:endParaRPr lang="en-US" sz="2000" dirty="0"/>
          </a:p>
        </p:txBody>
      </p:sp>
      <p:sp>
        <p:nvSpPr>
          <p:cNvPr id="14" name="Rectangle 79"/>
          <p:cNvSpPr>
            <a:spLocks noChangeArrowheads="1"/>
          </p:cNvSpPr>
          <p:nvPr>
            <p:custDataLst>
              <p:tags r:id="rId3"/>
            </p:custDataLst>
          </p:nvPr>
        </p:nvSpPr>
        <p:spPr bwMode="auto">
          <a:xfrm>
            <a:off x="448728" y="3749881"/>
            <a:ext cx="4493882" cy="665018"/>
          </a:xfrm>
          <a:prstGeom prst="rect">
            <a:avLst/>
          </a:prstGeom>
          <a:solidFill>
            <a:srgbClr val="FFFFFF"/>
          </a:solidFill>
          <a:ln w="19050" algn="ctr">
            <a:solidFill>
              <a:schemeClr val="bg2"/>
            </a:solidFill>
            <a:miter lim="800000"/>
            <a:headEnd/>
            <a:tailEnd/>
          </a:ln>
        </p:spPr>
        <p:txBody>
          <a:bodyPr lIns="457200" tIns="91440" bIns="91440" anchor="ctr"/>
          <a:lstStyle/>
          <a:p>
            <a:r>
              <a:rPr lang="en-US" sz="2000" dirty="0" smtClean="0"/>
              <a:t>Protects assets and operate workload/DR </a:t>
            </a:r>
            <a:r>
              <a:rPr lang="en-US" sz="2000" dirty="0"/>
              <a:t>tasks for the assets</a:t>
            </a:r>
          </a:p>
        </p:txBody>
      </p:sp>
      <p:sp>
        <p:nvSpPr>
          <p:cNvPr id="17" name="Rectangle 82"/>
          <p:cNvSpPr>
            <a:spLocks noChangeArrowheads="1"/>
          </p:cNvSpPr>
          <p:nvPr>
            <p:custDataLst>
              <p:tags r:id="rId4"/>
            </p:custDataLst>
          </p:nvPr>
        </p:nvSpPr>
        <p:spPr bwMode="auto">
          <a:xfrm>
            <a:off x="460158" y="4588081"/>
            <a:ext cx="4493882" cy="665018"/>
          </a:xfrm>
          <a:prstGeom prst="rect">
            <a:avLst/>
          </a:prstGeom>
          <a:solidFill>
            <a:srgbClr val="FFFFFF"/>
          </a:solidFill>
          <a:ln w="19050" algn="ctr">
            <a:solidFill>
              <a:schemeClr val="bg2"/>
            </a:solidFill>
            <a:miter lim="800000"/>
            <a:headEnd/>
            <a:tailEnd/>
          </a:ln>
        </p:spPr>
        <p:txBody>
          <a:bodyPr lIns="457200" tIns="91440" bIns="91440" anchor="ctr"/>
          <a:lstStyle/>
          <a:p>
            <a:r>
              <a:rPr lang="en-US" sz="2000" dirty="0" smtClean="0"/>
              <a:t>Needs a </a:t>
            </a:r>
            <a:r>
              <a:rPr lang="en-US" sz="2000" dirty="0"/>
              <a:t>Resiliency </a:t>
            </a:r>
            <a:r>
              <a:rPr lang="en-US" sz="2000" dirty="0" smtClean="0"/>
              <a:t>Manager to deploy the domain</a:t>
            </a:r>
            <a:endParaRPr lang="en-US" sz="2000" dirty="0"/>
          </a:p>
        </p:txBody>
      </p:sp>
      <p:sp>
        <p:nvSpPr>
          <p:cNvPr id="10" name="Slide Number Placeholder 5"/>
          <p:cNvSpPr>
            <a:spLocks noGrp="1"/>
          </p:cNvSpPr>
          <p:nvPr>
            <p:ph type="sldNum" sz="quarter" idx="12"/>
          </p:nvPr>
        </p:nvSpPr>
        <p:spPr>
          <a:xfrm>
            <a:off x="457200" y="6425184"/>
            <a:ext cx="304800" cy="182880"/>
          </a:xfrm>
        </p:spPr>
        <p:txBody>
          <a:bodyPr/>
          <a:lstStyle/>
          <a:p>
            <a:pPr algn="l"/>
            <a:fld id="{C1960183-D323-4677-9D78-78D1D39B0029}" type="slidenum">
              <a:rPr lang="en-US" smtClean="0"/>
              <a:pPr algn="l"/>
              <a:t>11</a:t>
            </a:fld>
            <a:endParaRPr lang="en-US"/>
          </a:p>
        </p:txBody>
      </p:sp>
    </p:spTree>
    <p:extLst>
      <p:ext uri="{BB962C8B-B14F-4D97-AF65-F5344CB8AC3E}">
        <p14:creationId xmlns:p14="http://schemas.microsoft.com/office/powerpoint/2010/main" val="213050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327396" y="1532470"/>
            <a:ext cx="2370671" cy="2531530"/>
          </a:xfrm>
          <a:prstGeom prst="rect">
            <a:avLst/>
          </a:prstGeom>
          <a:gradFill flip="none" rotWithShape="1">
            <a:gsLst>
              <a:gs pos="0">
                <a:schemeClr val="bg1">
                  <a:lumMod val="85000"/>
                </a:schemeClr>
              </a:gs>
              <a:gs pos="100000">
                <a:schemeClr val="bg1"/>
              </a:gs>
            </a:gsLst>
            <a:lin ang="5400000" scaled="0"/>
            <a:tileRect/>
          </a:gradFill>
          <a:ln w="19050" cap="flat" cmpd="sng" algn="ctr">
            <a:solidFill>
              <a:schemeClr val="tx2">
                <a:lumMod val="75000"/>
                <a:lumOff val="25000"/>
              </a:schemeClr>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dirty="0">
              <a:solidFill>
                <a:schemeClr val="bg1"/>
              </a:solidFill>
            </a:endParaRPr>
          </a:p>
        </p:txBody>
      </p:sp>
      <p:sp>
        <p:nvSpPr>
          <p:cNvPr id="74" name="Rectangle 73"/>
          <p:cNvSpPr/>
          <p:nvPr/>
        </p:nvSpPr>
        <p:spPr bwMode="auto">
          <a:xfrm>
            <a:off x="778933" y="1447800"/>
            <a:ext cx="7603067" cy="2954867"/>
          </a:xfrm>
          <a:prstGeom prst="rect">
            <a:avLst/>
          </a:prstGeom>
          <a:solidFill>
            <a:srgbClr val="C4C4C4"/>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dirty="0">
              <a:solidFill>
                <a:schemeClr val="bg1"/>
              </a:solidFill>
            </a:endParaRPr>
          </a:p>
        </p:txBody>
      </p:sp>
      <p:sp>
        <p:nvSpPr>
          <p:cNvPr id="295" name="Rectangle 294"/>
          <p:cNvSpPr/>
          <p:nvPr/>
        </p:nvSpPr>
        <p:spPr bwMode="auto">
          <a:xfrm>
            <a:off x="863596" y="1532470"/>
            <a:ext cx="2370671" cy="2531530"/>
          </a:xfrm>
          <a:prstGeom prst="rect">
            <a:avLst/>
          </a:prstGeom>
          <a:solidFill>
            <a:schemeClr val="bg1">
              <a:lumMod val="85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dirty="0">
              <a:solidFill>
                <a:schemeClr val="bg1"/>
              </a:solidFill>
            </a:endParaRPr>
          </a:p>
        </p:txBody>
      </p:sp>
      <p:sp>
        <p:nvSpPr>
          <p:cNvPr id="296" name="Rectangle 295"/>
          <p:cNvSpPr/>
          <p:nvPr/>
        </p:nvSpPr>
        <p:spPr bwMode="auto">
          <a:xfrm>
            <a:off x="3327396" y="1532470"/>
            <a:ext cx="2370671" cy="2531530"/>
          </a:xfrm>
          <a:prstGeom prst="rect">
            <a:avLst/>
          </a:prstGeom>
          <a:gradFill flip="none" rotWithShape="1">
            <a:gsLst>
              <a:gs pos="0">
                <a:schemeClr val="bg1">
                  <a:lumMod val="85000"/>
                </a:schemeClr>
              </a:gs>
              <a:gs pos="100000">
                <a:schemeClr val="bg1"/>
              </a:gs>
            </a:gsLst>
            <a:lin ang="5400000" scaled="0"/>
            <a:tileRect/>
          </a:gradFill>
          <a:ln w="19050" cap="flat" cmpd="sng" algn="ctr">
            <a:solidFill>
              <a:schemeClr val="tx2">
                <a:lumMod val="75000"/>
                <a:lumOff val="25000"/>
              </a:schemeClr>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dirty="0">
              <a:solidFill>
                <a:schemeClr val="bg1"/>
              </a:solidFill>
            </a:endParaRPr>
          </a:p>
        </p:txBody>
      </p:sp>
      <p:grpSp>
        <p:nvGrpSpPr>
          <p:cNvPr id="17" name="Group 16"/>
          <p:cNvGrpSpPr/>
          <p:nvPr/>
        </p:nvGrpSpPr>
        <p:grpSpPr>
          <a:xfrm>
            <a:off x="863596" y="1532470"/>
            <a:ext cx="4766737" cy="2531530"/>
            <a:chOff x="863596" y="1532470"/>
            <a:chExt cx="4766737" cy="2531530"/>
          </a:xfrm>
        </p:grpSpPr>
        <p:sp>
          <p:nvSpPr>
            <p:cNvPr id="19" name="Rectangle 18"/>
            <p:cNvSpPr/>
            <p:nvPr/>
          </p:nvSpPr>
          <p:spPr bwMode="auto">
            <a:xfrm>
              <a:off x="863596" y="1532470"/>
              <a:ext cx="2370671" cy="2531530"/>
            </a:xfrm>
            <a:prstGeom prst="rect">
              <a:avLst/>
            </a:prstGeom>
            <a:gradFill flip="none" rotWithShape="1">
              <a:gsLst>
                <a:gs pos="0">
                  <a:schemeClr val="bg1">
                    <a:lumMod val="85000"/>
                  </a:schemeClr>
                </a:gs>
                <a:gs pos="100000">
                  <a:schemeClr val="bg1"/>
                </a:gs>
              </a:gsLst>
              <a:lin ang="5400000" scaled="0"/>
              <a:tileRect/>
            </a:gradFill>
            <a:ln w="19050" cap="flat" cmpd="sng" algn="ctr">
              <a:solidFill>
                <a:schemeClr val="tx2">
                  <a:lumMod val="75000"/>
                  <a:lumOff val="25000"/>
                </a:schemeClr>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dirty="0">
                <a:solidFill>
                  <a:schemeClr val="bg1"/>
                </a:solidFill>
              </a:endParaRPr>
            </a:p>
          </p:txBody>
        </p:sp>
        <p:sp>
          <p:nvSpPr>
            <p:cNvPr id="20" name="Rectangle 19"/>
            <p:cNvSpPr/>
            <p:nvPr/>
          </p:nvSpPr>
          <p:spPr bwMode="auto">
            <a:xfrm>
              <a:off x="931331" y="1854202"/>
              <a:ext cx="4699002" cy="423054"/>
            </a:xfrm>
            <a:prstGeom prst="rect">
              <a:avLst/>
            </a:prstGeom>
            <a:solidFill>
              <a:schemeClr val="tx2">
                <a:lumMod val="75000"/>
                <a:lumOff val="25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300" dirty="0">
                  <a:solidFill>
                    <a:schemeClr val="bg1"/>
                  </a:solidFill>
                </a:rPr>
                <a:t>One-click Ordered Migration/Takeover/Failback</a:t>
              </a:r>
            </a:p>
          </p:txBody>
        </p:sp>
      </p:grpSp>
      <p:sp>
        <p:nvSpPr>
          <p:cNvPr id="12" name="Rectangle 11"/>
          <p:cNvSpPr/>
          <p:nvPr/>
        </p:nvSpPr>
        <p:spPr bwMode="auto">
          <a:xfrm>
            <a:off x="778933" y="4500032"/>
            <a:ext cx="7603067" cy="1392768"/>
          </a:xfrm>
          <a:prstGeom prst="rect">
            <a:avLst/>
          </a:prstGeom>
          <a:solidFill>
            <a:schemeClr val="tx2">
              <a:lumMod val="75000"/>
              <a:lumOff val="25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dirty="0">
              <a:solidFill>
                <a:schemeClr val="bg1"/>
              </a:solidFill>
            </a:endParaRPr>
          </a:p>
        </p:txBody>
      </p:sp>
      <p:sp>
        <p:nvSpPr>
          <p:cNvPr id="2" name="Title 1"/>
          <p:cNvSpPr>
            <a:spLocks noGrp="1"/>
          </p:cNvSpPr>
          <p:nvPr>
            <p:ph type="title"/>
          </p:nvPr>
        </p:nvSpPr>
        <p:spPr/>
        <p:txBody>
          <a:bodyPr/>
          <a:lstStyle/>
          <a:p>
            <a:r>
              <a:rPr lang="en-US" dirty="0" err="1" smtClean="0"/>
              <a:t>VRP</a:t>
            </a:r>
            <a:r>
              <a:rPr lang="en-US" dirty="0" smtClean="0"/>
              <a:t> Just-in-time </a:t>
            </a:r>
            <a:r>
              <a:rPr lang="en-US" dirty="0" smtClean="0"/>
              <a:t>R</a:t>
            </a:r>
            <a:r>
              <a:rPr lang="en-US" dirty="0" smtClean="0"/>
              <a:t>ecovery for Virtualization</a:t>
            </a:r>
            <a:endParaRPr lang="en-US" dirty="0"/>
          </a:p>
        </p:txBody>
      </p:sp>
      <p:sp>
        <p:nvSpPr>
          <p:cNvPr id="6" name="Rectangle 5"/>
          <p:cNvSpPr/>
          <p:nvPr/>
        </p:nvSpPr>
        <p:spPr bwMode="auto">
          <a:xfrm>
            <a:off x="5791197" y="1532470"/>
            <a:ext cx="2514600" cy="795580"/>
          </a:xfrm>
          <a:prstGeom prst="rect">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600" dirty="0">
                <a:solidFill>
                  <a:schemeClr val="bg1"/>
                </a:solidFill>
              </a:rPr>
              <a:t>Virtual machine </a:t>
            </a:r>
            <a:r>
              <a:rPr lang="en-US" sz="1600" dirty="0" smtClean="0">
                <a:solidFill>
                  <a:schemeClr val="bg1"/>
                </a:solidFill>
              </a:rPr>
              <a:t>protection</a:t>
            </a:r>
            <a:endParaRPr lang="en-US" sz="1600" dirty="0">
              <a:solidFill>
                <a:schemeClr val="bg1"/>
              </a:solidFill>
            </a:endParaRPr>
          </a:p>
        </p:txBody>
      </p:sp>
      <p:sp>
        <p:nvSpPr>
          <p:cNvPr id="7" name="Rectangle 6"/>
          <p:cNvSpPr/>
          <p:nvPr/>
        </p:nvSpPr>
        <p:spPr bwMode="auto">
          <a:xfrm>
            <a:off x="5791197" y="2400375"/>
            <a:ext cx="2514600" cy="795580"/>
          </a:xfrm>
          <a:prstGeom prst="rect">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600" dirty="0">
                <a:solidFill>
                  <a:schemeClr val="bg1"/>
                </a:solidFill>
              </a:rPr>
              <a:t>Single click, easy to use, DR orchestration for virtual machines</a:t>
            </a:r>
          </a:p>
        </p:txBody>
      </p:sp>
      <p:sp>
        <p:nvSpPr>
          <p:cNvPr id="8" name="Rectangle 7"/>
          <p:cNvSpPr/>
          <p:nvPr/>
        </p:nvSpPr>
        <p:spPr bwMode="auto">
          <a:xfrm>
            <a:off x="5791197" y="3268280"/>
            <a:ext cx="2514600" cy="795580"/>
          </a:xfrm>
          <a:prstGeom prst="rect">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600" dirty="0">
                <a:solidFill>
                  <a:schemeClr val="bg1"/>
                </a:solidFill>
              </a:rPr>
              <a:t>Supports Array-based replication &amp; </a:t>
            </a:r>
            <a:r>
              <a:rPr lang="en-US" sz="1600" dirty="0" smtClean="0">
                <a:solidFill>
                  <a:schemeClr val="bg1"/>
                </a:solidFill>
              </a:rPr>
              <a:t>Hypervisor </a:t>
            </a:r>
            <a:r>
              <a:rPr lang="en-US" sz="1600" dirty="0">
                <a:solidFill>
                  <a:schemeClr val="bg1"/>
                </a:solidFill>
              </a:rPr>
              <a:t>Replica</a:t>
            </a:r>
          </a:p>
        </p:txBody>
      </p:sp>
      <p:sp>
        <p:nvSpPr>
          <p:cNvPr id="10" name="Rounded Rectangle 4"/>
          <p:cNvSpPr/>
          <p:nvPr/>
        </p:nvSpPr>
        <p:spPr>
          <a:xfrm>
            <a:off x="823887" y="4508505"/>
            <a:ext cx="3748114" cy="9449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137160" indent="-137160" algn="l">
              <a:lnSpc>
                <a:spcPct val="90000"/>
              </a:lnSpc>
              <a:spcAft>
                <a:spcPts val="300"/>
              </a:spcAft>
              <a:buFont typeface="Arial" panose="020B0604020202020204" pitchFamily="34" charset="0"/>
              <a:buChar char="•"/>
            </a:pPr>
            <a:r>
              <a:rPr lang="en-US" sz="1400" dirty="0" smtClean="0">
                <a:solidFill>
                  <a:schemeClr val="bg1"/>
                </a:solidFill>
              </a:rPr>
              <a:t>Automatic </a:t>
            </a:r>
            <a:r>
              <a:rPr lang="en-US" sz="1400" dirty="0">
                <a:solidFill>
                  <a:schemeClr val="bg1"/>
                </a:solidFill>
              </a:rPr>
              <a:t>DR site configuration for protected VM’s</a:t>
            </a:r>
          </a:p>
          <a:p>
            <a:pPr marL="137160" indent="-137160" algn="l">
              <a:lnSpc>
                <a:spcPct val="90000"/>
              </a:lnSpc>
              <a:spcAft>
                <a:spcPts val="300"/>
              </a:spcAft>
              <a:buFont typeface="Arial" panose="020B0604020202020204" pitchFamily="34" charset="0"/>
              <a:buChar char="•"/>
            </a:pPr>
            <a:r>
              <a:rPr lang="en-US" sz="1400" dirty="0">
                <a:solidFill>
                  <a:schemeClr val="bg1"/>
                </a:solidFill>
              </a:rPr>
              <a:t>Support for site takeover, failback and migrate</a:t>
            </a:r>
          </a:p>
          <a:p>
            <a:pPr marL="137160" indent="-137160" algn="l">
              <a:lnSpc>
                <a:spcPct val="90000"/>
              </a:lnSpc>
              <a:spcAft>
                <a:spcPts val="300"/>
              </a:spcAft>
              <a:buFont typeface="Arial" panose="020B0604020202020204" pitchFamily="34" charset="0"/>
              <a:buChar char="•"/>
            </a:pPr>
            <a:r>
              <a:rPr lang="en-US" sz="1400" dirty="0">
                <a:solidFill>
                  <a:schemeClr val="bg1"/>
                </a:solidFill>
              </a:rPr>
              <a:t>Automatic Network reconfigurations after site </a:t>
            </a:r>
            <a:r>
              <a:rPr lang="en-US" sz="1400" dirty="0" smtClean="0">
                <a:solidFill>
                  <a:schemeClr val="bg1"/>
                </a:solidFill>
              </a:rPr>
              <a:t>failover</a:t>
            </a:r>
          </a:p>
          <a:p>
            <a:pPr marL="137160" indent="-137160" algn="l">
              <a:lnSpc>
                <a:spcPct val="90000"/>
              </a:lnSpc>
              <a:spcAft>
                <a:spcPts val="300"/>
              </a:spcAft>
              <a:buFont typeface="Arial" panose="020B0604020202020204" pitchFamily="34" charset="0"/>
              <a:buChar char="•"/>
            </a:pPr>
            <a:r>
              <a:rPr lang="en-US" sz="1400" dirty="0">
                <a:solidFill>
                  <a:schemeClr val="bg1"/>
                </a:solidFill>
              </a:rPr>
              <a:t>Supports consistency </a:t>
            </a:r>
            <a:r>
              <a:rPr lang="en-US" sz="1400" dirty="0" smtClean="0">
                <a:solidFill>
                  <a:schemeClr val="bg1"/>
                </a:solidFill>
              </a:rPr>
              <a:t>groups</a:t>
            </a:r>
            <a:endParaRPr lang="en-US" sz="1400" dirty="0">
              <a:solidFill>
                <a:schemeClr val="bg1"/>
              </a:solidFill>
            </a:endParaRPr>
          </a:p>
        </p:txBody>
      </p:sp>
      <p:sp>
        <p:nvSpPr>
          <p:cNvPr id="13" name="Rounded Rectangle 4"/>
          <p:cNvSpPr/>
          <p:nvPr/>
        </p:nvSpPr>
        <p:spPr>
          <a:xfrm>
            <a:off x="4608487" y="4508505"/>
            <a:ext cx="3748114" cy="9449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137160" indent="-137160">
              <a:lnSpc>
                <a:spcPct val="90000"/>
              </a:lnSpc>
              <a:spcAft>
                <a:spcPts val="300"/>
              </a:spcAft>
              <a:buFont typeface="Arial" panose="020B0604020202020204" pitchFamily="34" charset="0"/>
              <a:buChar char="•"/>
            </a:pPr>
            <a:r>
              <a:rPr lang="en-US" sz="1400" dirty="0">
                <a:solidFill>
                  <a:schemeClr val="bg1"/>
                </a:solidFill>
              </a:rPr>
              <a:t>All storage configurations are supported</a:t>
            </a:r>
          </a:p>
          <a:p>
            <a:pPr marL="137160" indent="-137160">
              <a:lnSpc>
                <a:spcPct val="90000"/>
              </a:lnSpc>
              <a:spcAft>
                <a:spcPts val="300"/>
              </a:spcAft>
              <a:buFont typeface="Arial" panose="020B0604020202020204" pitchFamily="34" charset="0"/>
              <a:buChar char="•"/>
            </a:pPr>
            <a:r>
              <a:rPr lang="en-US" sz="1400" dirty="0">
                <a:solidFill>
                  <a:schemeClr val="bg1"/>
                </a:solidFill>
              </a:rPr>
              <a:t>Compatible with VMware HA and </a:t>
            </a:r>
            <a:r>
              <a:rPr lang="en-US" sz="1400" dirty="0" smtClean="0">
                <a:solidFill>
                  <a:schemeClr val="bg1"/>
                </a:solidFill>
              </a:rPr>
              <a:t>MS </a:t>
            </a:r>
            <a:r>
              <a:rPr lang="en-US" sz="1400" dirty="0" err="1" smtClean="0">
                <a:solidFill>
                  <a:schemeClr val="bg1"/>
                </a:solidFill>
              </a:rPr>
              <a:t>FoC</a:t>
            </a:r>
            <a:endParaRPr lang="en-US" sz="1400" dirty="0">
              <a:solidFill>
                <a:schemeClr val="bg1"/>
              </a:solidFill>
            </a:endParaRPr>
          </a:p>
          <a:p>
            <a:pPr marL="137160" indent="-137160">
              <a:lnSpc>
                <a:spcPct val="90000"/>
              </a:lnSpc>
              <a:spcAft>
                <a:spcPts val="300"/>
              </a:spcAft>
              <a:buFont typeface="Arial" panose="020B0604020202020204" pitchFamily="34" charset="0"/>
              <a:buChar char="•"/>
            </a:pPr>
            <a:r>
              <a:rPr lang="en-US" sz="1400" dirty="0">
                <a:solidFill>
                  <a:schemeClr val="bg1"/>
                </a:solidFill>
              </a:rPr>
              <a:t>Real time monitoring and reporting of VM and replication health</a:t>
            </a:r>
          </a:p>
        </p:txBody>
      </p:sp>
      <p:sp>
        <p:nvSpPr>
          <p:cNvPr id="5" name="U-Turn Arrow 4"/>
          <p:cNvSpPr/>
          <p:nvPr/>
        </p:nvSpPr>
        <p:spPr bwMode="auto">
          <a:xfrm>
            <a:off x="2006601" y="1604434"/>
            <a:ext cx="2582332" cy="237067"/>
          </a:xfrm>
          <a:prstGeom prst="uturnArrow">
            <a:avLst>
              <a:gd name="adj1" fmla="val 30357"/>
              <a:gd name="adj2" fmla="val 25000"/>
              <a:gd name="adj3" fmla="val 25000"/>
              <a:gd name="adj4" fmla="val 43750"/>
              <a:gd name="adj5" fmla="val 99999"/>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3" name="Rectangle 22"/>
          <p:cNvSpPr/>
          <p:nvPr/>
        </p:nvSpPr>
        <p:spPr bwMode="auto">
          <a:xfrm>
            <a:off x="931331" y="4114800"/>
            <a:ext cx="2235202" cy="245257"/>
          </a:xfrm>
          <a:prstGeom prst="rect">
            <a:avLst/>
          </a:prstGeom>
          <a:no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100" b="1" dirty="0" smtClean="0">
                <a:solidFill>
                  <a:schemeClr val="tx2">
                    <a:lumMod val="65000"/>
                    <a:lumOff val="35000"/>
                  </a:schemeClr>
                </a:solidFill>
              </a:rPr>
              <a:t>PRIMARY SITE</a:t>
            </a:r>
            <a:endParaRPr lang="en-US" sz="1100" b="1" dirty="0">
              <a:solidFill>
                <a:schemeClr val="tx2">
                  <a:lumMod val="65000"/>
                  <a:lumOff val="35000"/>
                </a:schemeClr>
              </a:solidFill>
            </a:endParaRPr>
          </a:p>
        </p:txBody>
      </p:sp>
      <p:sp>
        <p:nvSpPr>
          <p:cNvPr id="25" name="Rectangle 24"/>
          <p:cNvSpPr/>
          <p:nvPr/>
        </p:nvSpPr>
        <p:spPr bwMode="auto">
          <a:xfrm>
            <a:off x="3395131" y="4114800"/>
            <a:ext cx="2235202" cy="245257"/>
          </a:xfrm>
          <a:prstGeom prst="rect">
            <a:avLst/>
          </a:prstGeom>
          <a:no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100" b="1" dirty="0" smtClean="0">
                <a:solidFill>
                  <a:schemeClr val="tx2">
                    <a:lumMod val="65000"/>
                    <a:lumOff val="35000"/>
                  </a:schemeClr>
                </a:solidFill>
              </a:rPr>
              <a:t>SECONDARY SITE</a:t>
            </a:r>
            <a:endParaRPr lang="en-US" sz="1100" b="1" dirty="0">
              <a:solidFill>
                <a:schemeClr val="tx2">
                  <a:lumMod val="65000"/>
                  <a:lumOff val="35000"/>
                </a:schemeClr>
              </a:solidFill>
            </a:endParaRPr>
          </a:p>
        </p:txBody>
      </p:sp>
      <p:pic>
        <p:nvPicPr>
          <p:cNvPr id="26" name="Picture 25" descr="mshv-overview.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2202" y="3571728"/>
            <a:ext cx="924266" cy="396112"/>
          </a:xfrm>
          <a:prstGeom prst="rect">
            <a:avLst/>
          </a:prstGeom>
        </p:spPr>
      </p:pic>
      <p:pic>
        <p:nvPicPr>
          <p:cNvPr id="27" name="Picture 26" descr="vmware_new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027" y="3676637"/>
            <a:ext cx="849706" cy="214442"/>
          </a:xfrm>
          <a:prstGeom prst="rect">
            <a:avLst/>
          </a:prstGeom>
        </p:spPr>
      </p:pic>
      <p:pic>
        <p:nvPicPr>
          <p:cNvPr id="28" name="Picture 27" descr="mshv-overview.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2136" y="3571728"/>
            <a:ext cx="924266" cy="396112"/>
          </a:xfrm>
          <a:prstGeom prst="rect">
            <a:avLst/>
          </a:prstGeom>
        </p:spPr>
      </p:pic>
      <p:pic>
        <p:nvPicPr>
          <p:cNvPr id="29" name="Picture 28" descr="vmware_new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2961" y="3676637"/>
            <a:ext cx="849706" cy="214442"/>
          </a:xfrm>
          <a:prstGeom prst="rect">
            <a:avLst/>
          </a:prstGeom>
        </p:spPr>
      </p:pic>
      <p:grpSp>
        <p:nvGrpSpPr>
          <p:cNvPr id="16" name="Group 15"/>
          <p:cNvGrpSpPr/>
          <p:nvPr/>
        </p:nvGrpSpPr>
        <p:grpSpPr>
          <a:xfrm>
            <a:off x="1107650" y="2429934"/>
            <a:ext cx="1881087" cy="1069899"/>
            <a:chOff x="1107650" y="2429934"/>
            <a:chExt cx="1881087" cy="1069899"/>
          </a:xfrm>
        </p:grpSpPr>
        <p:grpSp>
          <p:nvGrpSpPr>
            <p:cNvPr id="163" name="Group 162"/>
            <p:cNvGrpSpPr/>
            <p:nvPr/>
          </p:nvGrpSpPr>
          <p:grpSpPr>
            <a:xfrm>
              <a:off x="2140584" y="2429934"/>
              <a:ext cx="848153" cy="1069899"/>
              <a:chOff x="1107650" y="2429934"/>
              <a:chExt cx="848153" cy="1069899"/>
            </a:xfrm>
          </p:grpSpPr>
          <p:pic>
            <p:nvPicPr>
              <p:cNvPr id="164" name="Picture 163"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107650" y="2858555"/>
                <a:ext cx="270812" cy="641278"/>
              </a:xfrm>
              <a:prstGeom prst="rect">
                <a:avLst/>
              </a:prstGeom>
              <a:effectLst/>
            </p:spPr>
          </p:pic>
          <p:pic>
            <p:nvPicPr>
              <p:cNvPr id="165" name="Picture 164"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397124" y="2858555"/>
                <a:ext cx="270812" cy="641278"/>
              </a:xfrm>
              <a:prstGeom prst="rect">
                <a:avLst/>
              </a:prstGeom>
              <a:effectLst/>
            </p:spPr>
          </p:pic>
          <p:pic>
            <p:nvPicPr>
              <p:cNvPr id="166" name="Picture 165"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684991" y="2858555"/>
                <a:ext cx="270812" cy="641278"/>
              </a:xfrm>
              <a:prstGeom prst="rect">
                <a:avLst/>
              </a:prstGeom>
              <a:effectLst/>
            </p:spPr>
          </p:pic>
          <p:grpSp>
            <p:nvGrpSpPr>
              <p:cNvPr id="167" name="Group 166"/>
              <p:cNvGrpSpPr/>
              <p:nvPr/>
            </p:nvGrpSpPr>
            <p:grpSpPr>
              <a:xfrm>
                <a:off x="1122893" y="2574926"/>
                <a:ext cx="238125" cy="136525"/>
                <a:chOff x="1289050" y="2619374"/>
                <a:chExt cx="238125" cy="136525"/>
              </a:xfrm>
            </p:grpSpPr>
            <p:sp>
              <p:nvSpPr>
                <p:cNvPr id="183" name="Rounded Rectangle 182"/>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84" name="Rectangle 18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68" name="Group 167"/>
              <p:cNvGrpSpPr/>
              <p:nvPr/>
            </p:nvGrpSpPr>
            <p:grpSpPr>
              <a:xfrm>
                <a:off x="1122893" y="2717801"/>
                <a:ext cx="238125" cy="136525"/>
                <a:chOff x="1289050" y="2619374"/>
                <a:chExt cx="238125" cy="136525"/>
              </a:xfrm>
            </p:grpSpPr>
            <p:sp>
              <p:nvSpPr>
                <p:cNvPr id="181" name="Rounded Rectangle 180"/>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82" name="Rectangle 18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69" name="Group 168"/>
              <p:cNvGrpSpPr/>
              <p:nvPr/>
            </p:nvGrpSpPr>
            <p:grpSpPr>
              <a:xfrm>
                <a:off x="1411818" y="2717801"/>
                <a:ext cx="238125" cy="136525"/>
                <a:chOff x="1289050" y="2619374"/>
                <a:chExt cx="238125" cy="136525"/>
              </a:xfrm>
            </p:grpSpPr>
            <p:sp>
              <p:nvSpPr>
                <p:cNvPr id="179" name="Rounded Rectangle 178"/>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80" name="Rectangle 179"/>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70" name="Group 169"/>
              <p:cNvGrpSpPr/>
              <p:nvPr/>
            </p:nvGrpSpPr>
            <p:grpSpPr>
              <a:xfrm>
                <a:off x="1699685" y="2717801"/>
                <a:ext cx="238125" cy="136525"/>
                <a:chOff x="1289050" y="2619374"/>
                <a:chExt cx="238125" cy="136525"/>
              </a:xfrm>
            </p:grpSpPr>
            <p:sp>
              <p:nvSpPr>
                <p:cNvPr id="177" name="Rounded Rectangle 176"/>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78" name="Rectangle 177"/>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71" name="Group 170"/>
              <p:cNvGrpSpPr/>
              <p:nvPr/>
            </p:nvGrpSpPr>
            <p:grpSpPr>
              <a:xfrm>
                <a:off x="1699685" y="2573867"/>
                <a:ext cx="238125" cy="136525"/>
                <a:chOff x="1289050" y="2619374"/>
                <a:chExt cx="238125" cy="136525"/>
              </a:xfrm>
            </p:grpSpPr>
            <p:sp>
              <p:nvSpPr>
                <p:cNvPr id="175" name="Rounded Rectangle 174"/>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76" name="Rectangle 17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72" name="Group 171"/>
              <p:cNvGrpSpPr/>
              <p:nvPr/>
            </p:nvGrpSpPr>
            <p:grpSpPr>
              <a:xfrm>
                <a:off x="1699685" y="2429934"/>
                <a:ext cx="238125" cy="136525"/>
                <a:chOff x="1289050" y="2619374"/>
                <a:chExt cx="238125" cy="136525"/>
              </a:xfrm>
            </p:grpSpPr>
            <p:sp>
              <p:nvSpPr>
                <p:cNvPr id="173" name="Rounded Rectangle 172"/>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74" name="Rectangle 17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grpSp>
          <p:nvGrpSpPr>
            <p:cNvPr id="14" name="Group 13"/>
            <p:cNvGrpSpPr/>
            <p:nvPr/>
          </p:nvGrpSpPr>
          <p:grpSpPr>
            <a:xfrm>
              <a:off x="1107650" y="2429934"/>
              <a:ext cx="848153" cy="1069899"/>
              <a:chOff x="1107650" y="2429934"/>
              <a:chExt cx="848153" cy="1069899"/>
            </a:xfrm>
          </p:grpSpPr>
          <p:pic>
            <p:nvPicPr>
              <p:cNvPr id="121" name="Picture 120"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107650" y="2858555"/>
                <a:ext cx="270812" cy="641278"/>
              </a:xfrm>
              <a:prstGeom prst="rect">
                <a:avLst/>
              </a:prstGeom>
              <a:effectLst/>
            </p:spPr>
          </p:pic>
          <p:pic>
            <p:nvPicPr>
              <p:cNvPr id="122" name="Picture 121"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397124" y="2858555"/>
                <a:ext cx="270812" cy="641278"/>
              </a:xfrm>
              <a:prstGeom prst="rect">
                <a:avLst/>
              </a:prstGeom>
              <a:effectLst/>
            </p:spPr>
          </p:pic>
          <p:pic>
            <p:nvPicPr>
              <p:cNvPr id="123" name="Picture 122"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684991" y="2858555"/>
                <a:ext cx="270812" cy="641278"/>
              </a:xfrm>
              <a:prstGeom prst="rect">
                <a:avLst/>
              </a:prstGeom>
              <a:effectLst/>
            </p:spPr>
          </p:pic>
          <p:grpSp>
            <p:nvGrpSpPr>
              <p:cNvPr id="124" name="Group 123"/>
              <p:cNvGrpSpPr/>
              <p:nvPr/>
            </p:nvGrpSpPr>
            <p:grpSpPr>
              <a:xfrm>
                <a:off x="1122893" y="2574926"/>
                <a:ext cx="238125" cy="136525"/>
                <a:chOff x="1289050" y="2619374"/>
                <a:chExt cx="238125" cy="136525"/>
              </a:xfrm>
            </p:grpSpPr>
            <p:sp>
              <p:nvSpPr>
                <p:cNvPr id="161" name="Rounded Rectangle 160"/>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62" name="Rectangle 16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25" name="Group 124"/>
              <p:cNvGrpSpPr/>
              <p:nvPr/>
            </p:nvGrpSpPr>
            <p:grpSpPr>
              <a:xfrm>
                <a:off x="1122893" y="2717801"/>
                <a:ext cx="238125" cy="136525"/>
                <a:chOff x="1289050" y="2619374"/>
                <a:chExt cx="238125" cy="136525"/>
              </a:xfrm>
            </p:grpSpPr>
            <p:sp>
              <p:nvSpPr>
                <p:cNvPr id="159" name="Rounded Rectangle 158"/>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60" name="Rectangle 159"/>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26" name="Group 125"/>
              <p:cNvGrpSpPr/>
              <p:nvPr/>
            </p:nvGrpSpPr>
            <p:grpSpPr>
              <a:xfrm>
                <a:off x="1411818" y="2717801"/>
                <a:ext cx="238125" cy="136525"/>
                <a:chOff x="1289050" y="2619374"/>
                <a:chExt cx="238125" cy="136525"/>
              </a:xfrm>
            </p:grpSpPr>
            <p:sp>
              <p:nvSpPr>
                <p:cNvPr id="157" name="Rounded Rectangle 156"/>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58" name="Rectangle 157"/>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27" name="Group 126"/>
              <p:cNvGrpSpPr/>
              <p:nvPr/>
            </p:nvGrpSpPr>
            <p:grpSpPr>
              <a:xfrm>
                <a:off x="1699685" y="2717801"/>
                <a:ext cx="238125" cy="136525"/>
                <a:chOff x="1289050" y="2619374"/>
                <a:chExt cx="238125" cy="136525"/>
              </a:xfrm>
            </p:grpSpPr>
            <p:sp>
              <p:nvSpPr>
                <p:cNvPr id="155" name="Rounded Rectangle 154"/>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56" name="Rectangle 15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28" name="Group 127"/>
              <p:cNvGrpSpPr/>
              <p:nvPr/>
            </p:nvGrpSpPr>
            <p:grpSpPr>
              <a:xfrm>
                <a:off x="1699685" y="2573867"/>
                <a:ext cx="238125" cy="136525"/>
                <a:chOff x="1289050" y="2619374"/>
                <a:chExt cx="238125" cy="136525"/>
              </a:xfrm>
            </p:grpSpPr>
            <p:sp>
              <p:nvSpPr>
                <p:cNvPr id="153" name="Rounded Rectangle 152"/>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54" name="Rectangle 15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129" name="Group 128"/>
              <p:cNvGrpSpPr/>
              <p:nvPr/>
            </p:nvGrpSpPr>
            <p:grpSpPr>
              <a:xfrm>
                <a:off x="1699685" y="2429934"/>
                <a:ext cx="238125" cy="136525"/>
                <a:chOff x="1289050" y="2619374"/>
                <a:chExt cx="238125" cy="136525"/>
              </a:xfrm>
            </p:grpSpPr>
            <p:sp>
              <p:nvSpPr>
                <p:cNvPr id="151" name="Rounded Rectangle 150"/>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52" name="Rectangle 15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grpSp>
      <p:grpSp>
        <p:nvGrpSpPr>
          <p:cNvPr id="207" name="Group 206"/>
          <p:cNvGrpSpPr/>
          <p:nvPr/>
        </p:nvGrpSpPr>
        <p:grpSpPr>
          <a:xfrm>
            <a:off x="3571450" y="2429934"/>
            <a:ext cx="1881087" cy="1069899"/>
            <a:chOff x="1107650" y="2429934"/>
            <a:chExt cx="1881087" cy="1069899"/>
          </a:xfrm>
        </p:grpSpPr>
        <p:grpSp>
          <p:nvGrpSpPr>
            <p:cNvPr id="208" name="Group 207"/>
            <p:cNvGrpSpPr/>
            <p:nvPr/>
          </p:nvGrpSpPr>
          <p:grpSpPr>
            <a:xfrm>
              <a:off x="2140584" y="2429934"/>
              <a:ext cx="848153" cy="1069899"/>
              <a:chOff x="1107650" y="2429934"/>
              <a:chExt cx="848153" cy="1069899"/>
            </a:xfrm>
          </p:grpSpPr>
          <p:pic>
            <p:nvPicPr>
              <p:cNvPr id="231" name="Picture 230"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107650" y="2858555"/>
                <a:ext cx="270812" cy="641278"/>
              </a:xfrm>
              <a:prstGeom prst="rect">
                <a:avLst/>
              </a:prstGeom>
              <a:effectLst/>
            </p:spPr>
          </p:pic>
          <p:pic>
            <p:nvPicPr>
              <p:cNvPr id="232" name="Picture 231"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397124" y="2858555"/>
                <a:ext cx="270812" cy="641278"/>
              </a:xfrm>
              <a:prstGeom prst="rect">
                <a:avLst/>
              </a:prstGeom>
              <a:effectLst/>
            </p:spPr>
          </p:pic>
          <p:pic>
            <p:nvPicPr>
              <p:cNvPr id="233" name="Picture 232"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684991" y="2858555"/>
                <a:ext cx="270812" cy="641278"/>
              </a:xfrm>
              <a:prstGeom prst="rect">
                <a:avLst/>
              </a:prstGeom>
              <a:effectLst/>
            </p:spPr>
          </p:pic>
          <p:grpSp>
            <p:nvGrpSpPr>
              <p:cNvPr id="234" name="Group 233"/>
              <p:cNvGrpSpPr/>
              <p:nvPr/>
            </p:nvGrpSpPr>
            <p:grpSpPr>
              <a:xfrm>
                <a:off x="1122893" y="2574926"/>
                <a:ext cx="238125" cy="136525"/>
                <a:chOff x="1289050" y="2619374"/>
                <a:chExt cx="238125" cy="136525"/>
              </a:xfrm>
            </p:grpSpPr>
            <p:sp>
              <p:nvSpPr>
                <p:cNvPr id="250" name="Rounded Rectangle 249"/>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51" name="Rectangle 250"/>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35" name="Group 234"/>
              <p:cNvGrpSpPr/>
              <p:nvPr/>
            </p:nvGrpSpPr>
            <p:grpSpPr>
              <a:xfrm>
                <a:off x="1122893" y="2717801"/>
                <a:ext cx="238125" cy="136525"/>
                <a:chOff x="1289050" y="2619374"/>
                <a:chExt cx="238125" cy="136525"/>
              </a:xfrm>
            </p:grpSpPr>
            <p:sp>
              <p:nvSpPr>
                <p:cNvPr id="248" name="Rounded Rectangle 247"/>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49" name="Rectangle 248"/>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36" name="Group 235"/>
              <p:cNvGrpSpPr/>
              <p:nvPr/>
            </p:nvGrpSpPr>
            <p:grpSpPr>
              <a:xfrm>
                <a:off x="1411818" y="2717801"/>
                <a:ext cx="238125" cy="136525"/>
                <a:chOff x="1289050" y="2619374"/>
                <a:chExt cx="238125" cy="136525"/>
              </a:xfrm>
            </p:grpSpPr>
            <p:sp>
              <p:nvSpPr>
                <p:cNvPr id="246" name="Rounded Rectangle 245"/>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47" name="Rectangle 246"/>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37" name="Group 236"/>
              <p:cNvGrpSpPr/>
              <p:nvPr/>
            </p:nvGrpSpPr>
            <p:grpSpPr>
              <a:xfrm>
                <a:off x="1699685" y="2717801"/>
                <a:ext cx="238125" cy="136525"/>
                <a:chOff x="1289050" y="2619374"/>
                <a:chExt cx="238125" cy="136525"/>
              </a:xfrm>
            </p:grpSpPr>
            <p:sp>
              <p:nvSpPr>
                <p:cNvPr id="244" name="Rounded Rectangle 243"/>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45" name="Rectangle 244"/>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38" name="Group 237"/>
              <p:cNvGrpSpPr/>
              <p:nvPr/>
            </p:nvGrpSpPr>
            <p:grpSpPr>
              <a:xfrm>
                <a:off x="1699685" y="2573867"/>
                <a:ext cx="238125" cy="136525"/>
                <a:chOff x="1289050" y="2619374"/>
                <a:chExt cx="238125" cy="136525"/>
              </a:xfrm>
            </p:grpSpPr>
            <p:sp>
              <p:nvSpPr>
                <p:cNvPr id="242" name="Rounded Rectangle 241"/>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43" name="Rectangle 242"/>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39" name="Group 238"/>
              <p:cNvGrpSpPr/>
              <p:nvPr/>
            </p:nvGrpSpPr>
            <p:grpSpPr>
              <a:xfrm>
                <a:off x="1699685" y="2429934"/>
                <a:ext cx="238125" cy="136525"/>
                <a:chOff x="1289050" y="2619374"/>
                <a:chExt cx="238125" cy="136525"/>
              </a:xfrm>
            </p:grpSpPr>
            <p:sp>
              <p:nvSpPr>
                <p:cNvPr id="240" name="Rounded Rectangle 239"/>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41" name="Rectangle 240"/>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grpSp>
          <p:nvGrpSpPr>
            <p:cNvPr id="209" name="Group 208"/>
            <p:cNvGrpSpPr/>
            <p:nvPr/>
          </p:nvGrpSpPr>
          <p:grpSpPr>
            <a:xfrm>
              <a:off x="1107650" y="2429934"/>
              <a:ext cx="848153" cy="1069899"/>
              <a:chOff x="1107650" y="2429934"/>
              <a:chExt cx="848153" cy="1069899"/>
            </a:xfrm>
          </p:grpSpPr>
          <p:pic>
            <p:nvPicPr>
              <p:cNvPr id="210" name="Picture 209"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107650" y="2858555"/>
                <a:ext cx="270812" cy="641278"/>
              </a:xfrm>
              <a:prstGeom prst="rect">
                <a:avLst/>
              </a:prstGeom>
              <a:effectLst/>
            </p:spPr>
          </p:pic>
          <p:pic>
            <p:nvPicPr>
              <p:cNvPr id="211" name="Picture 210"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397124" y="2858555"/>
                <a:ext cx="270812" cy="641278"/>
              </a:xfrm>
              <a:prstGeom prst="rect">
                <a:avLst/>
              </a:prstGeom>
              <a:effectLst/>
            </p:spPr>
          </p:pic>
          <p:pic>
            <p:nvPicPr>
              <p:cNvPr id="212" name="Picture 211" descr="server.png"/>
              <p:cNvPicPr>
                <a:picLocks noChangeAspect="1"/>
              </p:cNvPicPr>
              <p:nvPr/>
            </p:nvPicPr>
            <p:blipFill>
              <a:blip r:embed="rId4" cstate="print">
                <a:grayscl/>
                <a:alphaModFix amt="49000"/>
                <a:extLst>
                  <a:ext uri="{28A0092B-C50C-407E-A947-70E740481C1C}">
                    <a14:useLocalDpi xmlns:a14="http://schemas.microsoft.com/office/drawing/2010/main" val="0"/>
                  </a:ext>
                </a:extLst>
              </a:blip>
              <a:stretch>
                <a:fillRect/>
              </a:stretch>
            </p:blipFill>
            <p:spPr>
              <a:xfrm>
                <a:off x="1684991" y="2858555"/>
                <a:ext cx="270812" cy="641278"/>
              </a:xfrm>
              <a:prstGeom prst="rect">
                <a:avLst/>
              </a:prstGeom>
              <a:effectLst/>
            </p:spPr>
          </p:pic>
          <p:grpSp>
            <p:nvGrpSpPr>
              <p:cNvPr id="213" name="Group 212"/>
              <p:cNvGrpSpPr/>
              <p:nvPr/>
            </p:nvGrpSpPr>
            <p:grpSpPr>
              <a:xfrm>
                <a:off x="1122893" y="2574926"/>
                <a:ext cx="238125" cy="136525"/>
                <a:chOff x="1289050" y="2619374"/>
                <a:chExt cx="238125" cy="136525"/>
              </a:xfrm>
            </p:grpSpPr>
            <p:sp>
              <p:nvSpPr>
                <p:cNvPr id="229" name="Rounded Rectangle 228"/>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30" name="Rectangle 229"/>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14" name="Group 213"/>
              <p:cNvGrpSpPr/>
              <p:nvPr/>
            </p:nvGrpSpPr>
            <p:grpSpPr>
              <a:xfrm>
                <a:off x="1122893" y="2717801"/>
                <a:ext cx="238125" cy="136525"/>
                <a:chOff x="1289050" y="2619374"/>
                <a:chExt cx="238125" cy="136525"/>
              </a:xfrm>
            </p:grpSpPr>
            <p:sp>
              <p:nvSpPr>
                <p:cNvPr id="227" name="Rounded Rectangle 226"/>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28" name="Rectangle 227"/>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15" name="Group 214"/>
              <p:cNvGrpSpPr/>
              <p:nvPr/>
            </p:nvGrpSpPr>
            <p:grpSpPr>
              <a:xfrm>
                <a:off x="1411818" y="2717801"/>
                <a:ext cx="238125" cy="136525"/>
                <a:chOff x="1289050" y="2619374"/>
                <a:chExt cx="238125" cy="136525"/>
              </a:xfrm>
            </p:grpSpPr>
            <p:sp>
              <p:nvSpPr>
                <p:cNvPr id="225" name="Rounded Rectangle 224"/>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26" name="Rectangle 22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16" name="Group 215"/>
              <p:cNvGrpSpPr/>
              <p:nvPr/>
            </p:nvGrpSpPr>
            <p:grpSpPr>
              <a:xfrm>
                <a:off x="1699685" y="2717801"/>
                <a:ext cx="238125" cy="136525"/>
                <a:chOff x="1289050" y="2619374"/>
                <a:chExt cx="238125" cy="136525"/>
              </a:xfrm>
            </p:grpSpPr>
            <p:sp>
              <p:nvSpPr>
                <p:cNvPr id="223" name="Rounded Rectangle 222"/>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24" name="Rectangle 22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17" name="Group 216"/>
              <p:cNvGrpSpPr/>
              <p:nvPr/>
            </p:nvGrpSpPr>
            <p:grpSpPr>
              <a:xfrm>
                <a:off x="1699685" y="2573867"/>
                <a:ext cx="238125" cy="136525"/>
                <a:chOff x="1289050" y="2619374"/>
                <a:chExt cx="238125" cy="136525"/>
              </a:xfrm>
            </p:grpSpPr>
            <p:sp>
              <p:nvSpPr>
                <p:cNvPr id="221" name="Rounded Rectangle 220"/>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22" name="Rectangle 22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18" name="Group 217"/>
              <p:cNvGrpSpPr/>
              <p:nvPr/>
            </p:nvGrpSpPr>
            <p:grpSpPr>
              <a:xfrm>
                <a:off x="1699685" y="2429934"/>
                <a:ext cx="238125" cy="136525"/>
                <a:chOff x="1289050" y="2619374"/>
                <a:chExt cx="238125" cy="136525"/>
              </a:xfrm>
            </p:grpSpPr>
            <p:sp>
              <p:nvSpPr>
                <p:cNvPr id="219" name="Rounded Rectangle 218"/>
                <p:cNvSpPr/>
                <p:nvPr/>
              </p:nvSpPr>
              <p:spPr bwMode="auto">
                <a:xfrm>
                  <a:off x="1289050" y="2619374"/>
                  <a:ext cx="238125" cy="136525"/>
                </a:xfrm>
                <a:prstGeom prst="roundRect">
                  <a:avLst/>
                </a:prstGeom>
                <a:solidFill>
                  <a:schemeClr val="bg1">
                    <a:lumMod val="85000"/>
                    <a:alpha val="61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20" name="Rectangle 219"/>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grpSp>
      <p:grpSp>
        <p:nvGrpSpPr>
          <p:cNvPr id="11" name="Group 10"/>
          <p:cNvGrpSpPr/>
          <p:nvPr/>
        </p:nvGrpSpPr>
        <p:grpSpPr>
          <a:xfrm>
            <a:off x="1107651" y="2429934"/>
            <a:ext cx="1889553" cy="1069899"/>
            <a:chOff x="1090716" y="2429934"/>
            <a:chExt cx="1889553" cy="1069899"/>
          </a:xfrm>
        </p:grpSpPr>
        <p:pic>
          <p:nvPicPr>
            <p:cNvPr id="30" name="Picture 29"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90716" y="2858555"/>
              <a:ext cx="270812" cy="641278"/>
            </a:xfrm>
            <a:prstGeom prst="rect">
              <a:avLst/>
            </a:prstGeom>
            <a:effectLst>
              <a:outerShdw blurRad="127000" dist="38100" dir="5400000" algn="t" rotWithShape="0">
                <a:prstClr val="black">
                  <a:alpha val="60000"/>
                </a:prstClr>
              </a:outerShdw>
            </a:effectLst>
          </p:spPr>
        </p:pic>
        <p:pic>
          <p:nvPicPr>
            <p:cNvPr id="31" name="Picture 30"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380190" y="2858555"/>
              <a:ext cx="270812" cy="641278"/>
            </a:xfrm>
            <a:prstGeom prst="rect">
              <a:avLst/>
            </a:prstGeom>
            <a:effectLst>
              <a:outerShdw blurRad="127000" dist="38100" dir="5400000" algn="t" rotWithShape="0">
                <a:prstClr val="black">
                  <a:alpha val="60000"/>
                </a:prstClr>
              </a:outerShdw>
            </a:effectLst>
          </p:spPr>
        </p:pic>
        <p:pic>
          <p:nvPicPr>
            <p:cNvPr id="36" name="Picture 35"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668057" y="2858555"/>
              <a:ext cx="270812" cy="641278"/>
            </a:xfrm>
            <a:prstGeom prst="rect">
              <a:avLst/>
            </a:prstGeom>
            <a:effectLst>
              <a:outerShdw blurRad="127000" dist="38100" dir="5400000" algn="t" rotWithShape="0">
                <a:prstClr val="black">
                  <a:alpha val="60000"/>
                </a:prstClr>
              </a:outerShdw>
            </a:effectLst>
          </p:spPr>
        </p:pic>
        <p:grpSp>
          <p:nvGrpSpPr>
            <p:cNvPr id="37" name="Group 36"/>
            <p:cNvGrpSpPr/>
            <p:nvPr/>
          </p:nvGrpSpPr>
          <p:grpSpPr>
            <a:xfrm>
              <a:off x="1105959" y="2574926"/>
              <a:ext cx="238125" cy="136525"/>
              <a:chOff x="1289050" y="2619374"/>
              <a:chExt cx="238125" cy="136525"/>
            </a:xfrm>
          </p:grpSpPr>
          <p:sp>
            <p:nvSpPr>
              <p:cNvPr id="38" name="Rounded Rectangle 37"/>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39" name="Rectangle 38"/>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65" name="Group 64"/>
            <p:cNvGrpSpPr/>
            <p:nvPr/>
          </p:nvGrpSpPr>
          <p:grpSpPr>
            <a:xfrm>
              <a:off x="1105959" y="2717801"/>
              <a:ext cx="238125" cy="136525"/>
              <a:chOff x="1289050" y="2619374"/>
              <a:chExt cx="238125" cy="136525"/>
            </a:xfrm>
          </p:grpSpPr>
          <p:sp>
            <p:nvSpPr>
              <p:cNvPr id="64" name="Rounded Rectangle 63"/>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34" name="Rectangle 3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40" name="Group 39"/>
            <p:cNvGrpSpPr/>
            <p:nvPr/>
          </p:nvGrpSpPr>
          <p:grpSpPr>
            <a:xfrm>
              <a:off x="1394884" y="2717801"/>
              <a:ext cx="238125" cy="136525"/>
              <a:chOff x="1289050" y="2619374"/>
              <a:chExt cx="238125" cy="136525"/>
            </a:xfrm>
          </p:grpSpPr>
          <p:sp>
            <p:nvSpPr>
              <p:cNvPr id="41" name="Rounded Rectangle 40"/>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42" name="Rectangle 4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43" name="Group 42"/>
            <p:cNvGrpSpPr/>
            <p:nvPr/>
          </p:nvGrpSpPr>
          <p:grpSpPr>
            <a:xfrm>
              <a:off x="1682751" y="2717801"/>
              <a:ext cx="238125" cy="136525"/>
              <a:chOff x="1289050" y="2619374"/>
              <a:chExt cx="238125" cy="136525"/>
            </a:xfrm>
          </p:grpSpPr>
          <p:sp>
            <p:nvSpPr>
              <p:cNvPr id="44" name="Rounded Rectangle 43"/>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45" name="Rectangle 44"/>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46" name="Group 45"/>
            <p:cNvGrpSpPr/>
            <p:nvPr/>
          </p:nvGrpSpPr>
          <p:grpSpPr>
            <a:xfrm>
              <a:off x="1682751" y="2573867"/>
              <a:ext cx="238125" cy="136525"/>
              <a:chOff x="1289050" y="2619374"/>
              <a:chExt cx="238125" cy="136525"/>
            </a:xfrm>
          </p:grpSpPr>
          <p:sp>
            <p:nvSpPr>
              <p:cNvPr id="47" name="Rounded Rectangle 46"/>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48" name="Rectangle 47"/>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49" name="Group 48"/>
            <p:cNvGrpSpPr/>
            <p:nvPr/>
          </p:nvGrpSpPr>
          <p:grpSpPr>
            <a:xfrm>
              <a:off x="1682751" y="2429934"/>
              <a:ext cx="238125" cy="136525"/>
              <a:chOff x="1289050" y="2619374"/>
              <a:chExt cx="238125" cy="136525"/>
            </a:xfrm>
          </p:grpSpPr>
          <p:sp>
            <p:nvSpPr>
              <p:cNvPr id="50" name="Rounded Rectangle 49"/>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51" name="Rectangle 50"/>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pic>
          <p:nvPicPr>
            <p:cNvPr id="53" name="Picture 52"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132116" y="2858555"/>
              <a:ext cx="270812" cy="641278"/>
            </a:xfrm>
            <a:prstGeom prst="rect">
              <a:avLst/>
            </a:prstGeom>
            <a:effectLst>
              <a:outerShdw blurRad="127000" dist="38100" dir="5400000" algn="t" rotWithShape="0">
                <a:prstClr val="black">
                  <a:alpha val="60000"/>
                </a:prstClr>
              </a:outerShdw>
            </a:effectLst>
          </p:spPr>
        </p:pic>
        <p:pic>
          <p:nvPicPr>
            <p:cNvPr id="54" name="Picture 53"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421590" y="2858555"/>
              <a:ext cx="270812" cy="641278"/>
            </a:xfrm>
            <a:prstGeom prst="rect">
              <a:avLst/>
            </a:prstGeom>
            <a:effectLst>
              <a:outerShdw blurRad="127000" dist="38100" dir="5400000" algn="t" rotWithShape="0">
                <a:prstClr val="black">
                  <a:alpha val="60000"/>
                </a:prstClr>
              </a:outerShdw>
            </a:effectLst>
          </p:spPr>
        </p:pic>
        <p:pic>
          <p:nvPicPr>
            <p:cNvPr id="55" name="Picture 54"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709457" y="2858555"/>
              <a:ext cx="270812" cy="641278"/>
            </a:xfrm>
            <a:prstGeom prst="rect">
              <a:avLst/>
            </a:prstGeom>
            <a:effectLst>
              <a:outerShdw blurRad="127000" dist="38100" dir="5400000" algn="t" rotWithShape="0">
                <a:prstClr val="black">
                  <a:alpha val="60000"/>
                </a:prstClr>
              </a:outerShdw>
            </a:effectLst>
          </p:spPr>
        </p:pic>
        <p:grpSp>
          <p:nvGrpSpPr>
            <p:cNvPr id="56" name="Group 55"/>
            <p:cNvGrpSpPr/>
            <p:nvPr/>
          </p:nvGrpSpPr>
          <p:grpSpPr>
            <a:xfrm>
              <a:off x="2147359" y="2574926"/>
              <a:ext cx="238125" cy="136525"/>
              <a:chOff x="1289050" y="2619374"/>
              <a:chExt cx="238125" cy="136525"/>
            </a:xfrm>
          </p:grpSpPr>
          <p:sp>
            <p:nvSpPr>
              <p:cNvPr id="57" name="Rounded Rectangle 56"/>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58" name="Rectangle 57"/>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59" name="Group 58"/>
            <p:cNvGrpSpPr/>
            <p:nvPr/>
          </p:nvGrpSpPr>
          <p:grpSpPr>
            <a:xfrm>
              <a:off x="2147359" y="2717801"/>
              <a:ext cx="238125" cy="136525"/>
              <a:chOff x="1289050" y="2619374"/>
              <a:chExt cx="238125" cy="136525"/>
            </a:xfrm>
          </p:grpSpPr>
          <p:sp>
            <p:nvSpPr>
              <p:cNvPr id="60" name="Rounded Rectangle 59"/>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61" name="Rectangle 60"/>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62" name="Group 61"/>
            <p:cNvGrpSpPr/>
            <p:nvPr/>
          </p:nvGrpSpPr>
          <p:grpSpPr>
            <a:xfrm>
              <a:off x="2436284" y="2717801"/>
              <a:ext cx="238125" cy="136525"/>
              <a:chOff x="1289050" y="2619374"/>
              <a:chExt cx="238125" cy="136525"/>
            </a:xfrm>
          </p:grpSpPr>
          <p:sp>
            <p:nvSpPr>
              <p:cNvPr id="63" name="Rounded Rectangle 62"/>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66" name="Rectangle 6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67" name="Group 66"/>
            <p:cNvGrpSpPr/>
            <p:nvPr/>
          </p:nvGrpSpPr>
          <p:grpSpPr>
            <a:xfrm>
              <a:off x="2724151" y="2717801"/>
              <a:ext cx="238125" cy="136525"/>
              <a:chOff x="1289050" y="2619374"/>
              <a:chExt cx="238125" cy="136525"/>
            </a:xfrm>
          </p:grpSpPr>
          <p:sp>
            <p:nvSpPr>
              <p:cNvPr id="68" name="Rounded Rectangle 67"/>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69" name="Rectangle 68"/>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70" name="Group 69"/>
            <p:cNvGrpSpPr/>
            <p:nvPr/>
          </p:nvGrpSpPr>
          <p:grpSpPr>
            <a:xfrm>
              <a:off x="2724151" y="2573867"/>
              <a:ext cx="238125" cy="136525"/>
              <a:chOff x="1289050" y="2619374"/>
              <a:chExt cx="238125" cy="136525"/>
            </a:xfrm>
          </p:grpSpPr>
          <p:sp>
            <p:nvSpPr>
              <p:cNvPr id="71" name="Rounded Rectangle 70"/>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72" name="Rectangle 7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73" name="Group 72"/>
            <p:cNvGrpSpPr/>
            <p:nvPr/>
          </p:nvGrpSpPr>
          <p:grpSpPr>
            <a:xfrm>
              <a:off x="2724151" y="2429934"/>
              <a:ext cx="238125" cy="136525"/>
              <a:chOff x="1289050" y="2619374"/>
              <a:chExt cx="238125" cy="136525"/>
            </a:xfrm>
          </p:grpSpPr>
          <p:sp>
            <p:nvSpPr>
              <p:cNvPr id="75" name="Rounded Rectangle 74"/>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76" name="Rectangle 7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grpSp>
        <p:nvGrpSpPr>
          <p:cNvPr id="252" name="Group 251"/>
          <p:cNvGrpSpPr/>
          <p:nvPr/>
        </p:nvGrpSpPr>
        <p:grpSpPr>
          <a:xfrm>
            <a:off x="3571450" y="2429934"/>
            <a:ext cx="1889553" cy="1069899"/>
            <a:chOff x="1090716" y="2429934"/>
            <a:chExt cx="1889553" cy="1069899"/>
          </a:xfrm>
        </p:grpSpPr>
        <p:pic>
          <p:nvPicPr>
            <p:cNvPr id="253" name="Picture 252"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90716" y="2858555"/>
              <a:ext cx="270812" cy="641278"/>
            </a:xfrm>
            <a:prstGeom prst="rect">
              <a:avLst/>
            </a:prstGeom>
            <a:effectLst>
              <a:outerShdw blurRad="127000" dist="38100" dir="5400000" algn="t" rotWithShape="0">
                <a:prstClr val="black">
                  <a:alpha val="60000"/>
                </a:prstClr>
              </a:outerShdw>
            </a:effectLst>
          </p:spPr>
        </p:pic>
        <p:pic>
          <p:nvPicPr>
            <p:cNvPr id="254" name="Picture 253"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380190" y="2858555"/>
              <a:ext cx="270812" cy="641278"/>
            </a:xfrm>
            <a:prstGeom prst="rect">
              <a:avLst/>
            </a:prstGeom>
            <a:effectLst>
              <a:outerShdw blurRad="127000" dist="38100" dir="5400000" algn="t" rotWithShape="0">
                <a:prstClr val="black">
                  <a:alpha val="60000"/>
                </a:prstClr>
              </a:outerShdw>
            </a:effectLst>
          </p:spPr>
        </p:pic>
        <p:pic>
          <p:nvPicPr>
            <p:cNvPr id="255" name="Picture 254"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668057" y="2858555"/>
              <a:ext cx="270812" cy="641278"/>
            </a:xfrm>
            <a:prstGeom prst="rect">
              <a:avLst/>
            </a:prstGeom>
            <a:effectLst>
              <a:outerShdw blurRad="127000" dist="38100" dir="5400000" algn="t" rotWithShape="0">
                <a:prstClr val="black">
                  <a:alpha val="60000"/>
                </a:prstClr>
              </a:outerShdw>
            </a:effectLst>
          </p:spPr>
        </p:pic>
        <p:grpSp>
          <p:nvGrpSpPr>
            <p:cNvPr id="256" name="Group 255"/>
            <p:cNvGrpSpPr/>
            <p:nvPr/>
          </p:nvGrpSpPr>
          <p:grpSpPr>
            <a:xfrm>
              <a:off x="1105959" y="2574926"/>
              <a:ext cx="238125" cy="136525"/>
              <a:chOff x="1289050" y="2619374"/>
              <a:chExt cx="238125" cy="136525"/>
            </a:xfrm>
          </p:grpSpPr>
          <p:sp>
            <p:nvSpPr>
              <p:cNvPr id="293" name="Rounded Rectangle 292"/>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94" name="Rectangle 29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57" name="Group 256"/>
            <p:cNvGrpSpPr/>
            <p:nvPr/>
          </p:nvGrpSpPr>
          <p:grpSpPr>
            <a:xfrm>
              <a:off x="1105959" y="2717801"/>
              <a:ext cx="238125" cy="136525"/>
              <a:chOff x="1289050" y="2619374"/>
              <a:chExt cx="238125" cy="136525"/>
            </a:xfrm>
          </p:grpSpPr>
          <p:sp>
            <p:nvSpPr>
              <p:cNvPr id="291" name="Rounded Rectangle 290"/>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92" name="Rectangle 29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58" name="Group 257"/>
            <p:cNvGrpSpPr/>
            <p:nvPr/>
          </p:nvGrpSpPr>
          <p:grpSpPr>
            <a:xfrm>
              <a:off x="1394884" y="2717801"/>
              <a:ext cx="238125" cy="136525"/>
              <a:chOff x="1289050" y="2619374"/>
              <a:chExt cx="238125" cy="136525"/>
            </a:xfrm>
          </p:grpSpPr>
          <p:sp>
            <p:nvSpPr>
              <p:cNvPr id="289" name="Rounded Rectangle 288"/>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90" name="Rectangle 289"/>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59" name="Group 258"/>
            <p:cNvGrpSpPr/>
            <p:nvPr/>
          </p:nvGrpSpPr>
          <p:grpSpPr>
            <a:xfrm>
              <a:off x="1682751" y="2717801"/>
              <a:ext cx="238125" cy="136525"/>
              <a:chOff x="1289050" y="2619374"/>
              <a:chExt cx="238125" cy="136525"/>
            </a:xfrm>
          </p:grpSpPr>
          <p:sp>
            <p:nvSpPr>
              <p:cNvPr id="287" name="Rounded Rectangle 286"/>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8" name="Rectangle 287"/>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60" name="Group 259"/>
            <p:cNvGrpSpPr/>
            <p:nvPr/>
          </p:nvGrpSpPr>
          <p:grpSpPr>
            <a:xfrm>
              <a:off x="1682751" y="2573867"/>
              <a:ext cx="238125" cy="136525"/>
              <a:chOff x="1289050" y="2619374"/>
              <a:chExt cx="238125" cy="136525"/>
            </a:xfrm>
          </p:grpSpPr>
          <p:sp>
            <p:nvSpPr>
              <p:cNvPr id="285" name="Rounded Rectangle 284"/>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6" name="Rectangle 28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61" name="Group 260"/>
            <p:cNvGrpSpPr/>
            <p:nvPr/>
          </p:nvGrpSpPr>
          <p:grpSpPr>
            <a:xfrm>
              <a:off x="1682751" y="2429934"/>
              <a:ext cx="238125" cy="136525"/>
              <a:chOff x="1289050" y="2619374"/>
              <a:chExt cx="238125" cy="136525"/>
            </a:xfrm>
          </p:grpSpPr>
          <p:sp>
            <p:nvSpPr>
              <p:cNvPr id="283" name="Rounded Rectangle 282"/>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4" name="Rectangle 28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pic>
          <p:nvPicPr>
            <p:cNvPr id="262" name="Picture 261"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132116" y="2858555"/>
              <a:ext cx="270812" cy="641278"/>
            </a:xfrm>
            <a:prstGeom prst="rect">
              <a:avLst/>
            </a:prstGeom>
            <a:effectLst>
              <a:outerShdw blurRad="127000" dist="38100" dir="5400000" algn="t" rotWithShape="0">
                <a:prstClr val="black">
                  <a:alpha val="60000"/>
                </a:prstClr>
              </a:outerShdw>
            </a:effectLst>
          </p:spPr>
        </p:pic>
        <p:pic>
          <p:nvPicPr>
            <p:cNvPr id="263" name="Picture 262"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421590" y="2858555"/>
              <a:ext cx="270812" cy="641278"/>
            </a:xfrm>
            <a:prstGeom prst="rect">
              <a:avLst/>
            </a:prstGeom>
            <a:effectLst>
              <a:outerShdw blurRad="127000" dist="38100" dir="5400000" algn="t" rotWithShape="0">
                <a:prstClr val="black">
                  <a:alpha val="60000"/>
                </a:prstClr>
              </a:outerShdw>
            </a:effectLst>
          </p:spPr>
        </p:pic>
        <p:pic>
          <p:nvPicPr>
            <p:cNvPr id="264" name="Picture 263" descr="server.png"/>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709457" y="2858555"/>
              <a:ext cx="270812" cy="641278"/>
            </a:xfrm>
            <a:prstGeom prst="rect">
              <a:avLst/>
            </a:prstGeom>
            <a:effectLst>
              <a:outerShdw blurRad="127000" dist="38100" dir="5400000" algn="t" rotWithShape="0">
                <a:prstClr val="black">
                  <a:alpha val="60000"/>
                </a:prstClr>
              </a:outerShdw>
            </a:effectLst>
          </p:spPr>
        </p:pic>
        <p:grpSp>
          <p:nvGrpSpPr>
            <p:cNvPr id="265" name="Group 264"/>
            <p:cNvGrpSpPr/>
            <p:nvPr/>
          </p:nvGrpSpPr>
          <p:grpSpPr>
            <a:xfrm>
              <a:off x="2147359" y="2574926"/>
              <a:ext cx="238125" cy="136525"/>
              <a:chOff x="1289050" y="2619374"/>
              <a:chExt cx="238125" cy="136525"/>
            </a:xfrm>
          </p:grpSpPr>
          <p:sp>
            <p:nvSpPr>
              <p:cNvPr id="281" name="Rounded Rectangle 280"/>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2" name="Rectangle 28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66" name="Group 265"/>
            <p:cNvGrpSpPr/>
            <p:nvPr/>
          </p:nvGrpSpPr>
          <p:grpSpPr>
            <a:xfrm>
              <a:off x="2147359" y="2717801"/>
              <a:ext cx="238125" cy="136525"/>
              <a:chOff x="1289050" y="2619374"/>
              <a:chExt cx="238125" cy="136525"/>
            </a:xfrm>
          </p:grpSpPr>
          <p:sp>
            <p:nvSpPr>
              <p:cNvPr id="279" name="Rounded Rectangle 278"/>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0" name="Rectangle 279"/>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67" name="Group 266"/>
            <p:cNvGrpSpPr/>
            <p:nvPr/>
          </p:nvGrpSpPr>
          <p:grpSpPr>
            <a:xfrm>
              <a:off x="2436284" y="2717801"/>
              <a:ext cx="238125" cy="136525"/>
              <a:chOff x="1289050" y="2619374"/>
              <a:chExt cx="238125" cy="136525"/>
            </a:xfrm>
          </p:grpSpPr>
          <p:sp>
            <p:nvSpPr>
              <p:cNvPr id="277" name="Rounded Rectangle 276"/>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78" name="Rectangle 277"/>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68" name="Group 267"/>
            <p:cNvGrpSpPr/>
            <p:nvPr/>
          </p:nvGrpSpPr>
          <p:grpSpPr>
            <a:xfrm>
              <a:off x="2724151" y="2717801"/>
              <a:ext cx="238125" cy="136525"/>
              <a:chOff x="1289050" y="2619374"/>
              <a:chExt cx="238125" cy="136525"/>
            </a:xfrm>
          </p:grpSpPr>
          <p:sp>
            <p:nvSpPr>
              <p:cNvPr id="275" name="Rounded Rectangle 274"/>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76" name="Rectangle 27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69" name="Group 268"/>
            <p:cNvGrpSpPr/>
            <p:nvPr/>
          </p:nvGrpSpPr>
          <p:grpSpPr>
            <a:xfrm>
              <a:off x="2724151" y="2573867"/>
              <a:ext cx="238125" cy="136525"/>
              <a:chOff x="1289050" y="2619374"/>
              <a:chExt cx="238125" cy="136525"/>
            </a:xfrm>
          </p:grpSpPr>
          <p:sp>
            <p:nvSpPr>
              <p:cNvPr id="273" name="Rounded Rectangle 272"/>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74" name="Rectangle 273"/>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nvGrpSpPr>
            <p:cNvPr id="270" name="Group 269"/>
            <p:cNvGrpSpPr/>
            <p:nvPr/>
          </p:nvGrpSpPr>
          <p:grpSpPr>
            <a:xfrm>
              <a:off x="2724151" y="2429934"/>
              <a:ext cx="238125" cy="136525"/>
              <a:chOff x="1289050" y="2619374"/>
              <a:chExt cx="238125" cy="136525"/>
            </a:xfrm>
          </p:grpSpPr>
          <p:sp>
            <p:nvSpPr>
              <p:cNvPr id="271" name="Rounded Rectangle 270"/>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72" name="Rectangle 27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600" dirty="0" smtClean="0">
                    <a:solidFill>
                      <a:schemeClr val="bg1"/>
                    </a:solidFill>
                  </a:rPr>
                  <a:t>VM</a:t>
                </a:r>
                <a:endParaRPr lang="en-US" sz="600" dirty="0">
                  <a:solidFill>
                    <a:schemeClr val="bg1"/>
                  </a:solidFill>
                </a:endParaRPr>
              </a:p>
            </p:txBody>
          </p:sp>
        </p:grpSp>
      </p:grpSp>
    </p:spTree>
    <p:extLst>
      <p:ext uri="{BB962C8B-B14F-4D97-AF65-F5344CB8AC3E}">
        <p14:creationId xmlns:p14="http://schemas.microsoft.com/office/powerpoint/2010/main" val="68030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2"/>
                                        </p:tgtEl>
                                        <p:attrNameLst>
                                          <p:attrName>style.visibility</p:attrName>
                                        </p:attrNameLst>
                                      </p:cBhvr>
                                      <p:to>
                                        <p:strVal val="visible"/>
                                      </p:to>
                                    </p:set>
                                    <p:animEffect transition="in" filter="fade">
                                      <p:cBhvr>
                                        <p:cTn id="15" dur="500"/>
                                        <p:tgtEl>
                                          <p:spTgt spid="252"/>
                                        </p:tgtEl>
                                      </p:cBhvr>
                                    </p:animEffect>
                                  </p:childTnLst>
                                </p:cTn>
                              </p:par>
                            </p:childTnLst>
                          </p:cTn>
                        </p:par>
                        <p:par>
                          <p:cTn id="16" fill="hold">
                            <p:stCondLst>
                              <p:cond delay="1500"/>
                            </p:stCondLst>
                            <p:childTnLst>
                              <p:par>
                                <p:cTn id="17" presetID="10" presetClass="exit" presetSubtype="0" fill="hold" nodeType="after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2000"/>
                            </p:stCondLst>
                            <p:childTnLst>
                              <p:par>
                                <p:cTn id="21" presetID="22" presetClass="exit" presetSubtype="8" fill="hold" grpId="1" nodeType="afterEffect">
                                  <p:stCondLst>
                                    <p:cond delay="0"/>
                                  </p:stCondLst>
                                  <p:childTnLst>
                                    <p:animEffect transition="out" filter="wipe(lef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0466" y="1447800"/>
            <a:ext cx="1955800" cy="4275667"/>
            <a:chOff x="770466" y="1447800"/>
            <a:chExt cx="1955800" cy="4275667"/>
          </a:xfrm>
        </p:grpSpPr>
        <p:sp>
          <p:nvSpPr>
            <p:cNvPr id="7" name="Rectangle 6"/>
            <p:cNvSpPr/>
            <p:nvPr/>
          </p:nvSpPr>
          <p:spPr bwMode="auto">
            <a:xfrm>
              <a:off x="770466" y="1456268"/>
              <a:ext cx="1955800" cy="4267199"/>
            </a:xfrm>
            <a:prstGeom prst="rect">
              <a:avLst/>
            </a:prstGeom>
            <a:gradFill flip="none" rotWithShape="1">
              <a:gsLst>
                <a:gs pos="0">
                  <a:schemeClr val="tx1">
                    <a:lumMod val="40000"/>
                    <a:lumOff val="60000"/>
                  </a:schemeClr>
                </a:gs>
                <a:gs pos="75000">
                  <a:schemeClr val="bg1">
                    <a:lumMod val="85000"/>
                    <a:alpha val="0"/>
                  </a:schemeClr>
                </a:gs>
              </a:gsLst>
              <a:lin ang="0" scaled="0"/>
              <a:tileRect/>
            </a:gradFill>
            <a:ln w="19050" cap="flat" cmpd="sng" algn="ctr">
              <a:noFill/>
              <a:prstDash val="solid"/>
              <a:miter lim="800000"/>
              <a:headEnd type="none" w="med" len="med"/>
              <a:tailEnd type="none" w="med" len="med"/>
            </a:ln>
            <a:effectLst/>
          </p:spPr>
          <p:txBody>
            <a:bodyPr vert="horz" wrap="square" lIns="182880" tIns="182880" rIns="182880" bIns="45720" numCol="1" rtlCol="0" anchor="t" anchorCtr="0" compatLnSpc="1">
              <a:prstTxWarp prst="textNoShape">
                <a:avLst/>
              </a:prstTxWarp>
            </a:bodyPr>
            <a:lstStyle/>
            <a:p>
              <a:pPr marL="0" lvl="1" defTabSz="488950">
                <a:lnSpc>
                  <a:spcPct val="90000"/>
                </a:lnSpc>
                <a:spcAft>
                  <a:spcPts val="600"/>
                </a:spcAft>
              </a:pPr>
              <a:endParaRPr lang="en-US" sz="1400" dirty="0"/>
            </a:p>
          </p:txBody>
        </p:sp>
        <p:sp>
          <p:nvSpPr>
            <p:cNvPr id="10" name="Content Placeholder 2"/>
            <p:cNvSpPr txBox="1">
              <a:spLocks/>
            </p:cNvSpPr>
            <p:nvPr/>
          </p:nvSpPr>
          <p:spPr bwMode="auto">
            <a:xfrm>
              <a:off x="770467" y="1447800"/>
              <a:ext cx="1888066" cy="4267200"/>
            </a:xfrm>
            <a:prstGeom prst="rect">
              <a:avLst/>
            </a:prstGeom>
            <a:noFill/>
            <a:ln w="9525">
              <a:noFill/>
              <a:miter lim="800000"/>
              <a:headEnd/>
              <a:tailEnd/>
            </a:ln>
          </p:spPr>
          <p:txBody>
            <a:bodyPr vert="horz" wrap="square" lIns="91419" tIns="137160" rIns="91419" bIns="45710" numCol="1" anchor="t" anchorCtr="0" compatLnSpc="1">
              <a:prstTxWarp prst="textNoShape">
                <a:avLst/>
              </a:prstTxWarp>
              <a:noAutofit/>
            </a:bodyPr>
            <a:lst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a:lstStyle>
            <a:p>
              <a:pPr marL="137160" indent="-137160">
                <a:spcAft>
                  <a:spcPts val="600"/>
                </a:spcAft>
              </a:pPr>
              <a:r>
                <a:rPr lang="en-US" sz="1400" dirty="0">
                  <a:solidFill>
                    <a:schemeClr val="tx2">
                      <a:lumMod val="75000"/>
                      <a:lumOff val="25000"/>
                    </a:schemeClr>
                  </a:solidFill>
                </a:rPr>
                <a:t>Manage and control recovery operations from a single place</a:t>
              </a:r>
            </a:p>
            <a:p>
              <a:pPr marL="137160" indent="-137160">
                <a:spcAft>
                  <a:spcPts val="600"/>
                </a:spcAft>
              </a:pPr>
              <a:r>
                <a:rPr lang="en-US" sz="1400" dirty="0">
                  <a:solidFill>
                    <a:schemeClr val="tx2">
                      <a:lumMod val="75000"/>
                      <a:lumOff val="25000"/>
                    </a:schemeClr>
                  </a:solidFill>
                </a:rPr>
                <a:t>Detailed visibility of assets across sites</a:t>
              </a:r>
            </a:p>
            <a:p>
              <a:pPr marL="137160" indent="-137160">
                <a:spcAft>
                  <a:spcPts val="600"/>
                </a:spcAft>
              </a:pPr>
              <a:r>
                <a:rPr lang="en-US" sz="1400" dirty="0">
                  <a:solidFill>
                    <a:schemeClr val="tx2">
                      <a:lumMod val="75000"/>
                      <a:lumOff val="25000"/>
                    </a:schemeClr>
                  </a:solidFill>
                </a:rPr>
                <a:t>Resilient architecture for consistent view across entire enterprise</a:t>
              </a:r>
            </a:p>
            <a:p>
              <a:pPr marL="137160" indent="-137160">
                <a:spcAft>
                  <a:spcPts val="600"/>
                </a:spcAft>
              </a:pPr>
              <a:r>
                <a:rPr lang="en-US" sz="1400" dirty="0">
                  <a:solidFill>
                    <a:schemeClr val="tx2">
                      <a:lumMod val="75000"/>
                      <a:lumOff val="25000"/>
                    </a:schemeClr>
                  </a:solidFill>
                </a:rPr>
                <a:t>Summarized view of  the DR health of the entire organization</a:t>
              </a:r>
            </a:p>
          </p:txBody>
        </p:sp>
      </p:grpSp>
      <p:sp>
        <p:nvSpPr>
          <p:cNvPr id="2" name="Title 1"/>
          <p:cNvSpPr>
            <a:spLocks noGrp="1"/>
          </p:cNvSpPr>
          <p:nvPr>
            <p:ph type="title"/>
          </p:nvPr>
        </p:nvSpPr>
        <p:spPr/>
        <p:txBody>
          <a:bodyPr/>
          <a:lstStyle/>
          <a:p>
            <a:r>
              <a:rPr lang="en-US" dirty="0" err="1" smtClean="0"/>
              <a:t>VRP</a:t>
            </a:r>
            <a:r>
              <a:rPr lang="en-US" dirty="0" smtClean="0"/>
              <a:t> </a:t>
            </a:r>
            <a:r>
              <a:rPr lang="en-US" dirty="0"/>
              <a:t>G</a:t>
            </a:r>
            <a:r>
              <a:rPr lang="en-US" dirty="0" smtClean="0"/>
              <a:t>lobal </a:t>
            </a:r>
            <a:r>
              <a:rPr lang="en-US" dirty="0"/>
              <a:t>D</a:t>
            </a:r>
            <a:r>
              <a:rPr lang="en-US" dirty="0" smtClean="0"/>
              <a:t>ashboard</a:t>
            </a:r>
            <a:endParaRPr lang="en-US" sz="1800" dirty="0"/>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720" y="1447801"/>
            <a:ext cx="6162074" cy="42671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6481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0" name="Straight Connector 279"/>
          <p:cNvCxnSpPr/>
          <p:nvPr/>
        </p:nvCxnSpPr>
        <p:spPr>
          <a:xfrm flipH="1">
            <a:off x="3889556" y="5638512"/>
            <a:ext cx="939619" cy="0"/>
          </a:xfrm>
          <a:prstGeom prst="line">
            <a:avLst/>
          </a:prstGeom>
          <a:ln w="571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2" name="Clpoud Icon"/>
          <p:cNvSpPr>
            <a:spLocks noChangeAspect="1"/>
          </p:cNvSpPr>
          <p:nvPr/>
        </p:nvSpPr>
        <p:spPr bwMode="black">
          <a:xfrm>
            <a:off x="4657725" y="2803554"/>
            <a:ext cx="4448177" cy="298687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3">
              <a:lumMod val="60000"/>
              <a:lumOff val="40000"/>
            </a:schemeClr>
          </a:solidFill>
          <a:ln>
            <a:noFill/>
          </a:ln>
          <a:extLst/>
        </p:spPr>
        <p:style>
          <a:lnRef idx="1">
            <a:schemeClr val="accent4"/>
          </a:lnRef>
          <a:fillRef idx="2">
            <a:schemeClr val="accent4"/>
          </a:fillRef>
          <a:effectRef idx="1">
            <a:schemeClr val="accent4"/>
          </a:effectRef>
          <a:fontRef idx="minor">
            <a:schemeClr val="dk1"/>
          </a:fontRef>
        </p:style>
        <p:txBody>
          <a:bodyPr vert="horz" wrap="square" lIns="67232" tIns="33616" rIns="67232" bIns="33616" numCol="1" anchor="b" anchorCtr="0" compatLnSpc="1"/>
          <a:lstStyle/>
          <a:p>
            <a:pPr algn="ctr" defTabSz="685538"/>
            <a:r>
              <a:rPr lang="en-US" sz="1500" b="1" dirty="0">
                <a:solidFill>
                  <a:srgbClr val="000000"/>
                </a:solidFill>
                <a:latin typeface="Arial"/>
              </a:rPr>
              <a:t>HP Helion OpenStack</a:t>
            </a:r>
          </a:p>
          <a:p>
            <a:pPr marL="285750" defTabSz="685538"/>
            <a:r>
              <a:rPr lang="en-US" sz="1500" b="1" dirty="0">
                <a:solidFill>
                  <a:srgbClr val="000000"/>
                </a:solidFill>
                <a:latin typeface="Arial"/>
              </a:rPr>
              <a:t>HP Helion Continuity Recovery Center</a:t>
            </a:r>
          </a:p>
        </p:txBody>
      </p:sp>
      <p:sp>
        <p:nvSpPr>
          <p:cNvPr id="165" name="Rectangle 164"/>
          <p:cNvSpPr/>
          <p:nvPr/>
        </p:nvSpPr>
        <p:spPr bwMode="auto">
          <a:xfrm>
            <a:off x="3389957" y="1323212"/>
            <a:ext cx="1900963" cy="5080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pPr>
            <a:r>
              <a:rPr lang="en-US" sz="1029" spc="-37" dirty="0">
                <a:solidFill>
                  <a:srgbClr val="414142"/>
                </a:solidFill>
                <a:latin typeface="Arial"/>
              </a:rPr>
              <a:t>Service Provider </a:t>
            </a:r>
          </a:p>
          <a:p>
            <a:pPr algn="ctr" defTabSz="685515">
              <a:lnSpc>
                <a:spcPct val="90000"/>
              </a:lnSpc>
            </a:pPr>
            <a:r>
              <a:rPr lang="en-US" sz="1029" spc="-37" dirty="0">
                <a:solidFill>
                  <a:srgbClr val="414142"/>
                </a:solidFill>
                <a:latin typeface="Arial"/>
              </a:rPr>
              <a:t>Customer VPC</a:t>
            </a:r>
          </a:p>
        </p:txBody>
      </p:sp>
      <p:grpSp>
        <p:nvGrpSpPr>
          <p:cNvPr id="2059" name="Group 2058"/>
          <p:cNvGrpSpPr/>
          <p:nvPr/>
        </p:nvGrpSpPr>
        <p:grpSpPr>
          <a:xfrm>
            <a:off x="2634990" y="972542"/>
            <a:ext cx="3899495" cy="1794011"/>
            <a:chOff x="2634990" y="972542"/>
            <a:chExt cx="3899495" cy="1794011"/>
          </a:xfrm>
        </p:grpSpPr>
        <p:sp>
          <p:nvSpPr>
            <p:cNvPr id="138" name="Clpoud Icon"/>
            <p:cNvSpPr>
              <a:spLocks noChangeAspect="1"/>
            </p:cNvSpPr>
            <p:nvPr/>
          </p:nvSpPr>
          <p:spPr bwMode="black">
            <a:xfrm>
              <a:off x="2634990" y="972542"/>
              <a:ext cx="3661035" cy="179401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3">
                <a:lumMod val="20000"/>
                <a:lumOff val="80000"/>
              </a:schemeClr>
            </a:solidFill>
            <a:extLst/>
          </p:spPr>
          <p:txBody>
            <a:bodyPr vert="horz" wrap="square" lIns="67232" tIns="33616" rIns="67232" bIns="33616" numCol="1" anchor="t" anchorCtr="0" compatLnSpc="1">
              <a:prstTxWarp prst="textNoShape">
                <a:avLst/>
              </a:prstTxWarp>
            </a:bodyPr>
            <a:lstStyle/>
            <a:p>
              <a:pPr defTabSz="685642"/>
              <a:endParaRPr lang="en-US" sz="1323">
                <a:solidFill>
                  <a:srgbClr val="505050"/>
                </a:solidFill>
                <a:latin typeface="Arial"/>
              </a:endParaRPr>
            </a:p>
          </p:txBody>
        </p:sp>
        <p:sp>
          <p:nvSpPr>
            <p:cNvPr id="205" name="Rectangle 204"/>
            <p:cNvSpPr/>
            <p:nvPr/>
          </p:nvSpPr>
          <p:spPr bwMode="auto">
            <a:xfrm>
              <a:off x="2980595" y="1309991"/>
              <a:ext cx="3553890" cy="13898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85515">
                <a:lnSpc>
                  <a:spcPct val="90000"/>
                </a:lnSpc>
              </a:pPr>
              <a:r>
                <a:rPr lang="en-US" sz="1400" b="1" spc="-37" dirty="0">
                  <a:solidFill>
                    <a:srgbClr val="000000"/>
                  </a:solidFill>
                  <a:latin typeface="Arial"/>
                </a:rPr>
                <a:t>Customer Compartment Management</a:t>
              </a:r>
            </a:p>
            <a:p>
              <a:pPr algn="ctr" defTabSz="685515">
                <a:lnSpc>
                  <a:spcPct val="90000"/>
                </a:lnSpc>
              </a:pPr>
              <a:r>
                <a:rPr lang="en-US" sz="1400" b="1" spc="-37" dirty="0">
                  <a:solidFill>
                    <a:srgbClr val="000000"/>
                  </a:solidFill>
                  <a:latin typeface="Arial"/>
                </a:rPr>
                <a:t>Provided by HP Helion Continuity</a:t>
              </a:r>
            </a:p>
            <a:p>
              <a:pPr marL="571500" indent="-171450" defTabSz="685515">
                <a:lnSpc>
                  <a:spcPct val="90000"/>
                </a:lnSpc>
                <a:spcBef>
                  <a:spcPts val="600"/>
                </a:spcBef>
                <a:spcAft>
                  <a:spcPts val="600"/>
                </a:spcAft>
                <a:buFont typeface="Arial" panose="020B0604020202020204" pitchFamily="34" charset="0"/>
                <a:buChar char="•"/>
              </a:pPr>
              <a:r>
                <a:rPr lang="en-US" sz="1100" b="1" spc="-37" dirty="0">
                  <a:solidFill>
                    <a:srgbClr val="000000"/>
                  </a:solidFill>
                  <a:latin typeface="Arial"/>
                </a:rPr>
                <a:t>Service Offering Catalogue</a:t>
              </a:r>
            </a:p>
            <a:p>
              <a:pPr marL="571500" indent="-171450" defTabSz="685515">
                <a:lnSpc>
                  <a:spcPct val="90000"/>
                </a:lnSpc>
                <a:spcAft>
                  <a:spcPts val="600"/>
                </a:spcAft>
                <a:buFont typeface="Arial" panose="020B0604020202020204" pitchFamily="34" charset="0"/>
                <a:buChar char="•"/>
              </a:pPr>
              <a:r>
                <a:rPr lang="en-US" sz="1100" b="1" spc="-37" dirty="0">
                  <a:solidFill>
                    <a:srgbClr val="000000"/>
                  </a:solidFill>
                  <a:latin typeface="Arial"/>
                </a:rPr>
                <a:t>Client account/compartment/</a:t>
              </a:r>
              <a:r>
                <a:rPr lang="en-US" sz="1100" b="1" spc="-37" dirty="0" err="1">
                  <a:solidFill>
                    <a:srgbClr val="000000"/>
                  </a:solidFill>
                  <a:latin typeface="Arial"/>
                </a:rPr>
                <a:t>vpc</a:t>
              </a:r>
              <a:r>
                <a:rPr lang="en-US" sz="1100" b="1" spc="-37" dirty="0">
                  <a:solidFill>
                    <a:srgbClr val="000000"/>
                  </a:solidFill>
                  <a:latin typeface="Arial"/>
                </a:rPr>
                <a:t> access</a:t>
              </a:r>
            </a:p>
            <a:p>
              <a:pPr marL="571500" indent="-171450" defTabSz="685515">
                <a:lnSpc>
                  <a:spcPct val="90000"/>
                </a:lnSpc>
                <a:spcAft>
                  <a:spcPts val="600"/>
                </a:spcAft>
                <a:buFont typeface="Arial" panose="020B0604020202020204" pitchFamily="34" charset="0"/>
                <a:buChar char="•"/>
              </a:pPr>
              <a:r>
                <a:rPr lang="en-US" sz="1100" b="1" spc="-37" dirty="0">
                  <a:solidFill>
                    <a:srgbClr val="000000"/>
                  </a:solidFill>
                  <a:latin typeface="Arial"/>
                </a:rPr>
                <a:t>Onboarding source</a:t>
              </a:r>
            </a:p>
            <a:p>
              <a:pPr marL="571500" indent="-171450" defTabSz="685515">
                <a:lnSpc>
                  <a:spcPct val="90000"/>
                </a:lnSpc>
                <a:spcAft>
                  <a:spcPts val="600"/>
                </a:spcAft>
                <a:buFont typeface="Arial" panose="020B0604020202020204" pitchFamily="34" charset="0"/>
                <a:buChar char="•"/>
              </a:pPr>
              <a:r>
                <a:rPr lang="en-US" sz="1100" b="1" spc="-37" dirty="0">
                  <a:solidFill>
                    <a:srgbClr val="000000"/>
                  </a:solidFill>
                  <a:latin typeface="Arial"/>
                </a:rPr>
                <a:t>Usage &amp; metering source</a:t>
              </a:r>
            </a:p>
          </p:txBody>
        </p:sp>
      </p:grpSp>
      <p:sp>
        <p:nvSpPr>
          <p:cNvPr id="3" name="Title 2"/>
          <p:cNvSpPr>
            <a:spLocks noGrp="1"/>
          </p:cNvSpPr>
          <p:nvPr>
            <p:ph type="title"/>
          </p:nvPr>
        </p:nvSpPr>
        <p:spPr>
          <a:xfrm>
            <a:off x="457202" y="304800"/>
            <a:ext cx="8229598" cy="533400"/>
          </a:xfrm>
        </p:spPr>
        <p:txBody>
          <a:bodyPr/>
          <a:lstStyle/>
          <a:p>
            <a:r>
              <a:rPr lang="en-US" altLang="zh-CN" dirty="0" smtClean="0">
                <a:solidFill>
                  <a:srgbClr val="000000"/>
                </a:solidFill>
                <a:latin typeface="+mn-lt"/>
                <a:cs typeface="Arabic Typesetting" panose="03020402040406030203" pitchFamily="66" charset="-78"/>
              </a:rPr>
              <a:t>Reference</a:t>
            </a:r>
            <a:r>
              <a:rPr lang="zh-CN" altLang="en-US" dirty="0" smtClean="0">
                <a:solidFill>
                  <a:srgbClr val="000000"/>
                </a:solidFill>
                <a:latin typeface="+mn-lt"/>
                <a:cs typeface="Arabic Typesetting" panose="03020402040406030203" pitchFamily="66" charset="-78"/>
              </a:rPr>
              <a:t>：</a:t>
            </a:r>
            <a:r>
              <a:rPr lang="en-US" altLang="zh-CN" dirty="0" smtClean="0">
                <a:solidFill>
                  <a:srgbClr val="000000"/>
                </a:solidFill>
                <a:latin typeface="+mn-lt"/>
                <a:cs typeface="Arabic Typesetting" panose="03020402040406030203" pitchFamily="66" charset="-78"/>
              </a:rPr>
              <a:t>Veritas </a:t>
            </a:r>
            <a:r>
              <a:rPr lang="en-US" altLang="zh-CN" dirty="0" err="1" smtClean="0">
                <a:solidFill>
                  <a:srgbClr val="000000"/>
                </a:solidFill>
                <a:latin typeface="+mn-lt"/>
                <a:cs typeface="Arabic Typesetting" panose="03020402040406030203" pitchFamily="66" charset="-78"/>
              </a:rPr>
              <a:t>VRP</a:t>
            </a:r>
            <a:r>
              <a:rPr lang="en-US" altLang="zh-CN" dirty="0" smtClean="0">
                <a:solidFill>
                  <a:srgbClr val="000000"/>
                </a:solidFill>
                <a:latin typeface="+mn-lt"/>
                <a:cs typeface="Arabic Typesetting" panose="03020402040406030203" pitchFamily="66" charset="-78"/>
              </a:rPr>
              <a:t> </a:t>
            </a:r>
            <a:r>
              <a:rPr lang="en-US" altLang="zh-CN" dirty="0" smtClean="0">
                <a:solidFill>
                  <a:srgbClr val="000000"/>
                </a:solidFill>
                <a:latin typeface="+mn-lt"/>
                <a:cs typeface="Arabic Typesetting" panose="03020402040406030203" pitchFamily="66" charset="-78"/>
              </a:rPr>
              <a:t>with </a:t>
            </a:r>
            <a:r>
              <a:rPr lang="en-US" altLang="zh-CN" dirty="0" smtClean="0">
                <a:solidFill>
                  <a:srgbClr val="000000"/>
                </a:solidFill>
                <a:latin typeface="+mn-lt"/>
                <a:cs typeface="Arabic Typesetting" panose="03020402040406030203" pitchFamily="66" charset="-78"/>
              </a:rPr>
              <a:t>HP</a:t>
            </a:r>
            <a:r>
              <a:rPr lang="zh-CN" altLang="en-US" dirty="0" smtClean="0">
                <a:solidFill>
                  <a:srgbClr val="000000"/>
                </a:solidFill>
                <a:latin typeface="+mn-lt"/>
                <a:cs typeface="Arabic Typesetting" panose="03020402040406030203" pitchFamily="66" charset="-78"/>
              </a:rPr>
              <a:t> </a:t>
            </a:r>
            <a:r>
              <a:rPr lang="en-US" altLang="zh-CN" dirty="0" err="1" smtClean="0">
                <a:solidFill>
                  <a:srgbClr val="000000"/>
                </a:solidFill>
                <a:latin typeface="+mn-lt"/>
                <a:cs typeface="Arabic Typesetting" panose="03020402040406030203" pitchFamily="66" charset="-78"/>
              </a:rPr>
              <a:t>H</a:t>
            </a:r>
            <a:r>
              <a:rPr lang="en-US" altLang="zh-CN" dirty="0" err="1" smtClean="0">
                <a:latin typeface="+mn-lt"/>
                <a:cs typeface="Arabic Typesetting" panose="03020402040406030203" pitchFamily="66" charset="-78"/>
              </a:rPr>
              <a:t>elion</a:t>
            </a:r>
            <a:r>
              <a:rPr lang="zh-CN" altLang="en-US" dirty="0" smtClean="0">
                <a:latin typeface="+mn-lt"/>
                <a:cs typeface="Arabic Typesetting" panose="03020402040406030203" pitchFamily="66" charset="-78"/>
              </a:rPr>
              <a:t> </a:t>
            </a:r>
            <a:endParaRPr lang="en-US" dirty="0">
              <a:latin typeface="+mn-lt"/>
              <a:cs typeface="Arabic Typesetting" panose="03020402040406030203" pitchFamily="66" charset="-78"/>
            </a:endParaRPr>
          </a:p>
        </p:txBody>
      </p:sp>
      <p:sp>
        <p:nvSpPr>
          <p:cNvPr id="113" name="Rounded Rectangle 112"/>
          <p:cNvSpPr/>
          <p:nvPr/>
        </p:nvSpPr>
        <p:spPr bwMode="auto">
          <a:xfrm>
            <a:off x="7591426" y="4784161"/>
            <a:ext cx="1261872" cy="359063"/>
          </a:xfrm>
          <a:prstGeom prst="roundRect">
            <a:avLst>
              <a:gd name="adj" fmla="val 12583"/>
            </a:avLst>
          </a:prstGeom>
          <a:noFill/>
          <a:ln w="28575">
            <a:solidFill>
              <a:srgbClr val="00188F"/>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72008">
              <a:lnSpc>
                <a:spcPct val="90000"/>
              </a:lnSpc>
            </a:pPr>
            <a:r>
              <a:rPr lang="en-US" sz="900" b="1" spc="-37" dirty="0">
                <a:solidFill>
                  <a:srgbClr val="000000"/>
                </a:solidFill>
                <a:latin typeface="Arial"/>
              </a:rPr>
              <a:t>Unallocated virtual KVM compute pool</a:t>
            </a:r>
          </a:p>
        </p:txBody>
      </p:sp>
      <p:sp>
        <p:nvSpPr>
          <p:cNvPr id="51" name="Freeform 18"/>
          <p:cNvSpPr>
            <a:spLocks noEditPoints="1"/>
          </p:cNvSpPr>
          <p:nvPr/>
        </p:nvSpPr>
        <p:spPr bwMode="auto">
          <a:xfrm>
            <a:off x="85724" y="3048000"/>
            <a:ext cx="3909583" cy="2771001"/>
          </a:xfrm>
          <a:prstGeom prst="roundRect">
            <a:avLst/>
          </a:prstGeom>
          <a:solidFill>
            <a:schemeClr val="bg2"/>
          </a:solidFill>
          <a:ln>
            <a:noFill/>
          </a:ln>
        </p:spPr>
        <p:txBody>
          <a:bodyPr vert="horz" wrap="square" lIns="67222" tIns="33611" rIns="67222" bIns="33611" numCol="1" anchor="b" anchorCtr="0" compatLnSpc="1">
            <a:prstTxWarp prst="textNoShape">
              <a:avLst/>
            </a:prstTxWarp>
          </a:bodyPr>
          <a:lstStyle/>
          <a:p>
            <a:pPr algn="ctr" defTabSz="685538"/>
            <a:r>
              <a:rPr lang="en-US" sz="1500" b="1" dirty="0">
                <a:solidFill>
                  <a:srgbClr val="000000"/>
                </a:solidFill>
                <a:latin typeface="Arial"/>
              </a:rPr>
              <a:t>Customer Data Center</a:t>
            </a:r>
          </a:p>
        </p:txBody>
      </p:sp>
      <p:cxnSp>
        <p:nvCxnSpPr>
          <p:cNvPr id="154" name="Straight Connector 153"/>
          <p:cNvCxnSpPr>
            <a:stCxn id="169" idx="2"/>
            <a:endCxn id="172" idx="3"/>
          </p:cNvCxnSpPr>
          <p:nvPr/>
        </p:nvCxnSpPr>
        <p:spPr>
          <a:xfrm flipH="1" flipV="1">
            <a:off x="2266950" y="4461576"/>
            <a:ext cx="812132" cy="500661"/>
          </a:xfrm>
          <a:prstGeom prst="line">
            <a:avLst/>
          </a:prstGeom>
          <a:ln w="317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45" idx="2"/>
            <a:endCxn id="89" idx="3"/>
          </p:cNvCxnSpPr>
          <p:nvPr/>
        </p:nvCxnSpPr>
        <p:spPr>
          <a:xfrm flipH="1">
            <a:off x="2409825" y="3620797"/>
            <a:ext cx="665290" cy="494573"/>
          </a:xfrm>
          <a:prstGeom prst="line">
            <a:avLst/>
          </a:prstGeom>
          <a:ln w="317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079082" y="4527897"/>
            <a:ext cx="822960" cy="868680"/>
            <a:chOff x="8383457" y="5018042"/>
            <a:chExt cx="1037196" cy="996937"/>
          </a:xfrm>
        </p:grpSpPr>
        <p:sp>
          <p:nvSpPr>
            <p:cNvPr id="169" name="Oval 168"/>
            <p:cNvSpPr/>
            <p:nvPr/>
          </p:nvSpPr>
          <p:spPr bwMode="auto">
            <a:xfrm>
              <a:off x="8383457" y="5018042"/>
              <a:ext cx="1037196" cy="996937"/>
            </a:xfrm>
            <a:prstGeom prst="ellipse">
              <a:avLst/>
            </a:prstGeom>
            <a:solidFill>
              <a:srgbClr val="FFFFFF"/>
            </a:solidFill>
            <a:ln w="635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endParaRPr lang="en-US" sz="1471" spc="-37" dirty="0">
                <a:solidFill>
                  <a:srgbClr val="000000"/>
                </a:solidFill>
                <a:latin typeface="Arial"/>
              </a:endParaRPr>
            </a:p>
          </p:txBody>
        </p:sp>
        <p:sp>
          <p:nvSpPr>
            <p:cNvPr id="170" name="Freeform 5"/>
            <p:cNvSpPr>
              <a:spLocks noEditPoints="1"/>
            </p:cNvSpPr>
            <p:nvPr/>
          </p:nvSpPr>
          <p:spPr bwMode="auto">
            <a:xfrm>
              <a:off x="8541690" y="5065717"/>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2"/>
            </a:solidFill>
            <a:ln>
              <a:noFill/>
            </a:ln>
          </p:spPr>
          <p:txBody>
            <a:bodyPr vert="horz" wrap="square" lIns="67222" tIns="33611" rIns="67222" bIns="33611" numCol="1" anchor="t" anchorCtr="0" compatLnSpc="1">
              <a:prstTxWarp prst="textNoShape">
                <a:avLst/>
              </a:prstTxWarp>
            </a:bodyPr>
            <a:lstStyle/>
            <a:p>
              <a:pPr defTabSz="685538"/>
              <a:endParaRPr lang="en-US" sz="1765">
                <a:solidFill>
                  <a:srgbClr val="505050"/>
                </a:solidFill>
                <a:latin typeface="Arial"/>
              </a:endParaRPr>
            </a:p>
          </p:txBody>
        </p:sp>
        <p:sp>
          <p:nvSpPr>
            <p:cNvPr id="171" name="Rectangle 170"/>
            <p:cNvSpPr/>
            <p:nvPr/>
          </p:nvSpPr>
          <p:spPr>
            <a:xfrm>
              <a:off x="8402840" y="5512288"/>
              <a:ext cx="999199" cy="423862"/>
            </a:xfrm>
            <a:prstGeom prst="rect">
              <a:avLst/>
            </a:prstGeom>
          </p:spPr>
          <p:txBody>
            <a:bodyPr wrap="square">
              <a:spAutoFit/>
            </a:bodyPr>
            <a:lstStyle/>
            <a:p>
              <a:pPr algn="ctr" defTabSz="685538"/>
              <a:r>
                <a:rPr lang="en-US" sz="900" b="1" spc="-37" dirty="0">
                  <a:solidFill>
                    <a:srgbClr val="000000"/>
                  </a:solidFill>
                  <a:latin typeface="Arial"/>
                </a:rPr>
                <a:t>Replication Gateway</a:t>
              </a:r>
            </a:p>
          </p:txBody>
        </p:sp>
      </p:grpSp>
      <p:sp>
        <p:nvSpPr>
          <p:cNvPr id="89" name="Rounded Rectangle 88"/>
          <p:cNvSpPr/>
          <p:nvPr/>
        </p:nvSpPr>
        <p:spPr bwMode="auto">
          <a:xfrm>
            <a:off x="247650" y="3272182"/>
            <a:ext cx="2162175" cy="1686375"/>
          </a:xfrm>
          <a:prstGeom prst="roundRect">
            <a:avLst>
              <a:gd name="adj" fmla="val 12583"/>
            </a:avLst>
          </a:prstGeom>
          <a:noFill/>
          <a:ln w="28575">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r>
              <a:rPr lang="en-US" sz="1400" b="1" spc="-37" dirty="0">
                <a:solidFill>
                  <a:srgbClr val="414142"/>
                </a:solidFill>
                <a:latin typeface="Arial"/>
              </a:rPr>
              <a:t>Resiliency Group</a:t>
            </a:r>
          </a:p>
          <a:p>
            <a:pPr algn="ctr" defTabSz="672008">
              <a:lnSpc>
                <a:spcPct val="90000"/>
              </a:lnSpc>
            </a:pPr>
            <a:endParaRPr lang="en-US" sz="1050" b="1" spc="-37" dirty="0">
              <a:solidFill>
                <a:srgbClr val="414142"/>
              </a:solidFill>
              <a:latin typeface="Arial"/>
            </a:endParaRPr>
          </a:p>
          <a:p>
            <a:pPr algn="ctr" defTabSz="672008">
              <a:lnSpc>
                <a:spcPct val="90000"/>
              </a:lnSpc>
            </a:pPr>
            <a:r>
              <a:rPr lang="en-US" sz="1050" b="1" spc="-37" dirty="0">
                <a:solidFill>
                  <a:srgbClr val="414142"/>
                </a:solidFill>
                <a:latin typeface="Arial"/>
              </a:rPr>
              <a:t>Multiple Protected Workloads</a:t>
            </a:r>
          </a:p>
        </p:txBody>
      </p:sp>
      <p:grpSp>
        <p:nvGrpSpPr>
          <p:cNvPr id="20" name="Group 19"/>
          <p:cNvGrpSpPr/>
          <p:nvPr/>
        </p:nvGrpSpPr>
        <p:grpSpPr>
          <a:xfrm>
            <a:off x="520099" y="3955839"/>
            <a:ext cx="421631" cy="457200"/>
            <a:chOff x="1593108" y="1637216"/>
            <a:chExt cx="421631" cy="457200"/>
          </a:xfrm>
        </p:grpSpPr>
        <p:pic>
          <p:nvPicPr>
            <p:cNvPr id="115" name="Picture 114" descr="Home-Server-icon.png"/>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93108" y="1637216"/>
              <a:ext cx="421631" cy="457200"/>
            </a:xfrm>
            <a:prstGeom prst="rect">
              <a:avLst/>
            </a:prstGeom>
          </p:spPr>
        </p:pic>
        <p:pic>
          <p:nvPicPr>
            <p:cNvPr id="91" name="Picture 90" descr="vsphere_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3560" y="1762125"/>
              <a:ext cx="301675" cy="261699"/>
            </a:xfrm>
            <a:prstGeom prst="rect">
              <a:avLst/>
            </a:prstGeom>
          </p:spPr>
        </p:pic>
      </p:grpSp>
      <p:grpSp>
        <p:nvGrpSpPr>
          <p:cNvPr id="21" name="Group 20"/>
          <p:cNvGrpSpPr/>
          <p:nvPr/>
        </p:nvGrpSpPr>
        <p:grpSpPr>
          <a:xfrm>
            <a:off x="941730" y="3942034"/>
            <a:ext cx="421631" cy="457200"/>
            <a:chOff x="749756" y="2075033"/>
            <a:chExt cx="421631" cy="457200"/>
          </a:xfrm>
        </p:grpSpPr>
        <p:pic>
          <p:nvPicPr>
            <p:cNvPr id="136" name="Picture 135" descr="Home-Server-icon.png"/>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9756" y="2075033"/>
              <a:ext cx="421631" cy="457200"/>
            </a:xfrm>
            <a:prstGeom prst="rect">
              <a:avLst/>
            </a:prstGeom>
          </p:spPr>
        </p:pic>
        <p:pic>
          <p:nvPicPr>
            <p:cNvPr id="92" name="Picture 91" descr="hyperv.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9185" y="2218210"/>
              <a:ext cx="272414" cy="236316"/>
            </a:xfrm>
            <a:prstGeom prst="rect">
              <a:avLst/>
            </a:prstGeom>
          </p:spPr>
        </p:pic>
      </p:grpSp>
      <p:grpSp>
        <p:nvGrpSpPr>
          <p:cNvPr id="28" name="Group 27"/>
          <p:cNvGrpSpPr/>
          <p:nvPr/>
        </p:nvGrpSpPr>
        <p:grpSpPr>
          <a:xfrm>
            <a:off x="1352996" y="3947648"/>
            <a:ext cx="421631" cy="457200"/>
            <a:chOff x="932219" y="1959486"/>
            <a:chExt cx="421631" cy="457200"/>
          </a:xfrm>
        </p:grpSpPr>
        <p:pic>
          <p:nvPicPr>
            <p:cNvPr id="166" name="Picture 165" descr="Home-Server-icon.png"/>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32219" y="1959486"/>
              <a:ext cx="421631" cy="457200"/>
            </a:xfrm>
            <a:prstGeom prst="rect">
              <a:avLst/>
            </a:prstGeom>
          </p:spPr>
        </p:pic>
        <p:pic>
          <p:nvPicPr>
            <p:cNvPr id="90" name="Picture 89" descr="Oracle_Databas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4973" y="2085976"/>
              <a:ext cx="274320" cy="237969"/>
            </a:xfrm>
            <a:prstGeom prst="rect">
              <a:avLst/>
            </a:prstGeom>
          </p:spPr>
        </p:pic>
      </p:grpSp>
      <p:cxnSp>
        <p:nvCxnSpPr>
          <p:cNvPr id="173" name="Straight Connector 172"/>
          <p:cNvCxnSpPr>
            <a:stCxn id="147" idx="2"/>
            <a:endCxn id="169" idx="0"/>
          </p:cNvCxnSpPr>
          <p:nvPr/>
        </p:nvCxnSpPr>
        <p:spPr>
          <a:xfrm>
            <a:off x="3486607" y="4006968"/>
            <a:ext cx="3955" cy="520929"/>
          </a:xfrm>
          <a:prstGeom prst="line">
            <a:avLst/>
          </a:prstGeom>
          <a:ln w="317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3052385" y="3186457"/>
            <a:ext cx="868443" cy="868680"/>
            <a:chOff x="8354810" y="5018042"/>
            <a:chExt cx="1094519" cy="996937"/>
          </a:xfrm>
        </p:grpSpPr>
        <p:sp>
          <p:nvSpPr>
            <p:cNvPr id="145" name="Oval 144"/>
            <p:cNvSpPr/>
            <p:nvPr/>
          </p:nvSpPr>
          <p:spPr bwMode="auto">
            <a:xfrm>
              <a:off x="8383457" y="5018042"/>
              <a:ext cx="1037196" cy="996937"/>
            </a:xfrm>
            <a:prstGeom prst="ellipse">
              <a:avLst/>
            </a:prstGeom>
            <a:solidFill>
              <a:srgbClr val="FFFFFF"/>
            </a:solidFill>
            <a:ln w="635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endParaRPr lang="en-US" sz="1471" spc="-37" dirty="0">
                <a:solidFill>
                  <a:srgbClr val="000000"/>
                </a:solidFill>
                <a:latin typeface="Arial"/>
              </a:endParaRPr>
            </a:p>
          </p:txBody>
        </p:sp>
        <p:sp>
          <p:nvSpPr>
            <p:cNvPr id="146" name="Freeform 5"/>
            <p:cNvSpPr>
              <a:spLocks noEditPoints="1"/>
            </p:cNvSpPr>
            <p:nvPr/>
          </p:nvSpPr>
          <p:spPr bwMode="auto">
            <a:xfrm>
              <a:off x="8541690" y="5065717"/>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2"/>
            </a:solidFill>
            <a:ln>
              <a:noFill/>
            </a:ln>
          </p:spPr>
          <p:txBody>
            <a:bodyPr vert="horz" wrap="square" lIns="67222" tIns="33611" rIns="67222" bIns="33611" numCol="1" anchor="t" anchorCtr="0" compatLnSpc="1">
              <a:prstTxWarp prst="textNoShape">
                <a:avLst/>
              </a:prstTxWarp>
            </a:bodyPr>
            <a:lstStyle/>
            <a:p>
              <a:pPr defTabSz="685538"/>
              <a:endParaRPr lang="en-US" sz="1765">
                <a:solidFill>
                  <a:srgbClr val="505050"/>
                </a:solidFill>
                <a:latin typeface="Arial"/>
              </a:endParaRPr>
            </a:p>
          </p:txBody>
        </p:sp>
        <p:sp>
          <p:nvSpPr>
            <p:cNvPr id="147" name="Rectangle 146"/>
            <p:cNvSpPr/>
            <p:nvPr/>
          </p:nvSpPr>
          <p:spPr>
            <a:xfrm>
              <a:off x="8354810" y="5512288"/>
              <a:ext cx="1094519" cy="447410"/>
            </a:xfrm>
            <a:prstGeom prst="rect">
              <a:avLst/>
            </a:prstGeom>
          </p:spPr>
          <p:txBody>
            <a:bodyPr wrap="none">
              <a:spAutoFit/>
            </a:bodyPr>
            <a:lstStyle/>
            <a:p>
              <a:pPr algn="ctr" defTabSz="685538"/>
              <a:r>
                <a:rPr lang="en-US" sz="900" b="1" spc="-37" dirty="0">
                  <a:solidFill>
                    <a:srgbClr val="000000"/>
                  </a:solidFill>
                  <a:latin typeface="Arial"/>
                </a:rPr>
                <a:t>Infrastructure</a:t>
              </a:r>
            </a:p>
            <a:p>
              <a:pPr algn="ctr" defTabSz="685538"/>
              <a:r>
                <a:rPr lang="en-US" sz="900" b="1" spc="-37" dirty="0">
                  <a:solidFill>
                    <a:srgbClr val="000000"/>
                  </a:solidFill>
                  <a:latin typeface="Arial"/>
                </a:rPr>
                <a:t>Manager</a:t>
              </a:r>
              <a:endParaRPr lang="en-US" sz="600" b="1" dirty="0">
                <a:solidFill>
                  <a:srgbClr val="000000"/>
                </a:solidFill>
                <a:latin typeface="Arial"/>
              </a:endParaRPr>
            </a:p>
          </p:txBody>
        </p:sp>
      </p:grpSp>
      <p:sp>
        <p:nvSpPr>
          <p:cNvPr id="177" name="TextBox 176"/>
          <p:cNvSpPr txBox="1"/>
          <p:nvPr/>
        </p:nvSpPr>
        <p:spPr>
          <a:xfrm>
            <a:off x="3140983" y="5638026"/>
            <a:ext cx="2456377" cy="430887"/>
          </a:xfrm>
          <a:prstGeom prst="rect">
            <a:avLst/>
          </a:prstGeom>
          <a:noFill/>
        </p:spPr>
        <p:txBody>
          <a:bodyPr wrap="square" rtlCol="0">
            <a:spAutoFit/>
          </a:bodyPr>
          <a:lstStyle/>
          <a:p>
            <a:pPr algn="ctr" defTabSz="914400"/>
            <a:r>
              <a:rPr lang="en-US" sz="1100" b="1" dirty="0">
                <a:solidFill>
                  <a:srgbClr val="000000"/>
                </a:solidFill>
                <a:latin typeface="Arial"/>
              </a:rPr>
              <a:t>VPN</a:t>
            </a:r>
          </a:p>
          <a:p>
            <a:pPr algn="ctr" defTabSz="914400"/>
            <a:r>
              <a:rPr lang="en-US" sz="1100" b="1" dirty="0">
                <a:solidFill>
                  <a:srgbClr val="000000"/>
                </a:solidFill>
                <a:latin typeface="Arial"/>
              </a:rPr>
              <a:t>(over public, MPLS or leased line)</a:t>
            </a:r>
          </a:p>
        </p:txBody>
      </p:sp>
      <p:grpSp>
        <p:nvGrpSpPr>
          <p:cNvPr id="179" name="Group 178"/>
          <p:cNvGrpSpPr/>
          <p:nvPr/>
        </p:nvGrpSpPr>
        <p:grpSpPr>
          <a:xfrm>
            <a:off x="4960013" y="4527897"/>
            <a:ext cx="822960" cy="868680"/>
            <a:chOff x="8383457" y="5018042"/>
            <a:chExt cx="1037196" cy="996937"/>
          </a:xfrm>
        </p:grpSpPr>
        <p:sp>
          <p:nvSpPr>
            <p:cNvPr id="180" name="Oval 179"/>
            <p:cNvSpPr/>
            <p:nvPr/>
          </p:nvSpPr>
          <p:spPr bwMode="auto">
            <a:xfrm>
              <a:off x="8383457" y="5018042"/>
              <a:ext cx="1037196" cy="996937"/>
            </a:xfrm>
            <a:prstGeom prst="ellipse">
              <a:avLst/>
            </a:prstGeom>
            <a:solidFill>
              <a:srgbClr val="FFFFFF"/>
            </a:solidFill>
            <a:ln w="635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endParaRPr lang="en-US" sz="1471" spc="-37" dirty="0">
                <a:solidFill>
                  <a:srgbClr val="000000"/>
                </a:solidFill>
                <a:latin typeface="Arial"/>
              </a:endParaRPr>
            </a:p>
          </p:txBody>
        </p:sp>
        <p:sp>
          <p:nvSpPr>
            <p:cNvPr id="181" name="Freeform 5"/>
            <p:cNvSpPr>
              <a:spLocks noEditPoints="1"/>
            </p:cNvSpPr>
            <p:nvPr/>
          </p:nvSpPr>
          <p:spPr bwMode="auto">
            <a:xfrm>
              <a:off x="8541690" y="5065717"/>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2"/>
            </a:solidFill>
            <a:ln>
              <a:noFill/>
            </a:ln>
          </p:spPr>
          <p:txBody>
            <a:bodyPr vert="horz" wrap="square" lIns="67222" tIns="33611" rIns="67222" bIns="33611" numCol="1" anchor="t" anchorCtr="0" compatLnSpc="1">
              <a:prstTxWarp prst="textNoShape">
                <a:avLst/>
              </a:prstTxWarp>
            </a:bodyPr>
            <a:lstStyle/>
            <a:p>
              <a:pPr defTabSz="685538"/>
              <a:endParaRPr lang="en-US" sz="1765">
                <a:solidFill>
                  <a:srgbClr val="505050"/>
                </a:solidFill>
                <a:latin typeface="Arial"/>
              </a:endParaRPr>
            </a:p>
          </p:txBody>
        </p:sp>
        <p:sp>
          <p:nvSpPr>
            <p:cNvPr id="183" name="Rectangle 182"/>
            <p:cNvSpPr/>
            <p:nvPr/>
          </p:nvSpPr>
          <p:spPr>
            <a:xfrm>
              <a:off x="8402840" y="5512288"/>
              <a:ext cx="999199" cy="423862"/>
            </a:xfrm>
            <a:prstGeom prst="rect">
              <a:avLst/>
            </a:prstGeom>
          </p:spPr>
          <p:txBody>
            <a:bodyPr wrap="square">
              <a:spAutoFit/>
            </a:bodyPr>
            <a:lstStyle/>
            <a:p>
              <a:pPr algn="ctr" defTabSz="685538"/>
              <a:r>
                <a:rPr lang="en-US" sz="900" b="1" spc="-37" dirty="0">
                  <a:solidFill>
                    <a:srgbClr val="000000"/>
                  </a:solidFill>
                  <a:latin typeface="Arial"/>
                </a:rPr>
                <a:t>Replication Gateway</a:t>
              </a:r>
            </a:p>
          </p:txBody>
        </p:sp>
      </p:grpSp>
      <p:grpSp>
        <p:nvGrpSpPr>
          <p:cNvPr id="190" name="Group 189"/>
          <p:cNvGrpSpPr/>
          <p:nvPr/>
        </p:nvGrpSpPr>
        <p:grpSpPr>
          <a:xfrm>
            <a:off x="6052519" y="3190466"/>
            <a:ext cx="839139" cy="868680"/>
            <a:chOff x="8363066" y="5018042"/>
            <a:chExt cx="1057587" cy="996937"/>
          </a:xfrm>
        </p:grpSpPr>
        <p:sp>
          <p:nvSpPr>
            <p:cNvPr id="192" name="Oval 191"/>
            <p:cNvSpPr/>
            <p:nvPr/>
          </p:nvSpPr>
          <p:spPr bwMode="auto">
            <a:xfrm>
              <a:off x="8383457" y="5018042"/>
              <a:ext cx="1037196" cy="996937"/>
            </a:xfrm>
            <a:prstGeom prst="ellipse">
              <a:avLst/>
            </a:prstGeom>
            <a:solidFill>
              <a:srgbClr val="FFFFFF"/>
            </a:solidFill>
            <a:ln w="635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endParaRPr lang="en-US" sz="1471" spc="-37" dirty="0">
                <a:solidFill>
                  <a:srgbClr val="000000"/>
                </a:solidFill>
                <a:latin typeface="Arial"/>
              </a:endParaRPr>
            </a:p>
          </p:txBody>
        </p:sp>
        <p:sp>
          <p:nvSpPr>
            <p:cNvPr id="193" name="Freeform 5"/>
            <p:cNvSpPr>
              <a:spLocks noEditPoints="1"/>
            </p:cNvSpPr>
            <p:nvPr/>
          </p:nvSpPr>
          <p:spPr bwMode="auto">
            <a:xfrm>
              <a:off x="8541690" y="5065717"/>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2"/>
            </a:solidFill>
            <a:ln>
              <a:noFill/>
            </a:ln>
          </p:spPr>
          <p:txBody>
            <a:bodyPr vert="horz" wrap="square" lIns="67222" tIns="33611" rIns="67222" bIns="33611" numCol="1" anchor="t" anchorCtr="0" compatLnSpc="1">
              <a:prstTxWarp prst="textNoShape">
                <a:avLst/>
              </a:prstTxWarp>
            </a:bodyPr>
            <a:lstStyle/>
            <a:p>
              <a:pPr defTabSz="685538"/>
              <a:endParaRPr lang="en-US" sz="1765">
                <a:solidFill>
                  <a:srgbClr val="505050"/>
                </a:solidFill>
                <a:latin typeface="Arial"/>
              </a:endParaRPr>
            </a:p>
          </p:txBody>
        </p:sp>
        <p:sp>
          <p:nvSpPr>
            <p:cNvPr id="194" name="Rectangle 193"/>
            <p:cNvSpPr/>
            <p:nvPr/>
          </p:nvSpPr>
          <p:spPr>
            <a:xfrm>
              <a:off x="8363066" y="5512288"/>
              <a:ext cx="1057587" cy="423862"/>
            </a:xfrm>
            <a:prstGeom prst="rect">
              <a:avLst/>
            </a:prstGeom>
          </p:spPr>
          <p:txBody>
            <a:bodyPr wrap="square">
              <a:spAutoFit/>
            </a:bodyPr>
            <a:lstStyle/>
            <a:p>
              <a:pPr algn="ctr" defTabSz="685538"/>
              <a:r>
                <a:rPr lang="en-US" sz="900" b="1" spc="-37" dirty="0">
                  <a:solidFill>
                    <a:srgbClr val="000000"/>
                  </a:solidFill>
                  <a:latin typeface="Arial"/>
                </a:rPr>
                <a:t>Resiliency Manager</a:t>
              </a:r>
              <a:endParaRPr lang="en-US" sz="600" b="1" dirty="0">
                <a:solidFill>
                  <a:srgbClr val="000000"/>
                </a:solidFill>
                <a:latin typeface="Arial"/>
              </a:endParaRPr>
            </a:p>
          </p:txBody>
        </p:sp>
      </p:grpSp>
      <p:cxnSp>
        <p:nvCxnSpPr>
          <p:cNvPr id="195" name="Straight Connector 194"/>
          <p:cNvCxnSpPr>
            <a:stCxn id="180" idx="2"/>
            <a:endCxn id="169" idx="6"/>
          </p:cNvCxnSpPr>
          <p:nvPr/>
        </p:nvCxnSpPr>
        <p:spPr>
          <a:xfrm flipH="1">
            <a:off x="3902042" y="4962237"/>
            <a:ext cx="1057971" cy="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2" idx="2"/>
            <a:endCxn id="145" idx="6"/>
          </p:cNvCxnSpPr>
          <p:nvPr/>
        </p:nvCxnSpPr>
        <p:spPr>
          <a:xfrm flipH="1" flipV="1">
            <a:off x="3898075" y="3620797"/>
            <a:ext cx="2170623" cy="4009"/>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Rounded Rectangle 136"/>
          <p:cNvSpPr/>
          <p:nvPr/>
        </p:nvSpPr>
        <p:spPr bwMode="auto">
          <a:xfrm>
            <a:off x="2876551" y="3086100"/>
            <a:ext cx="4288252" cy="1125497"/>
          </a:xfrm>
          <a:prstGeom prst="roundRect">
            <a:avLst>
              <a:gd name="adj" fmla="val 12583"/>
            </a:avLst>
          </a:prstGeom>
          <a:noFill/>
          <a:ln w="28575">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r>
              <a:rPr lang="en-US" sz="1200" b="1" spc="-37" dirty="0">
                <a:solidFill>
                  <a:srgbClr val="000000"/>
                </a:solidFill>
                <a:latin typeface="Arial"/>
              </a:rPr>
              <a:t>Customer </a:t>
            </a:r>
          </a:p>
          <a:p>
            <a:pPr algn="ctr" defTabSz="672008">
              <a:lnSpc>
                <a:spcPct val="90000"/>
              </a:lnSpc>
            </a:pPr>
            <a:r>
              <a:rPr lang="en-US" sz="1200" b="1" spc="-37" dirty="0">
                <a:solidFill>
                  <a:srgbClr val="000000"/>
                </a:solidFill>
                <a:latin typeface="Arial"/>
              </a:rPr>
              <a:t>Resiliency Domain </a:t>
            </a:r>
          </a:p>
        </p:txBody>
      </p:sp>
      <p:sp>
        <p:nvSpPr>
          <p:cNvPr id="206" name="Rounded Rectangle 205"/>
          <p:cNvSpPr/>
          <p:nvPr/>
        </p:nvSpPr>
        <p:spPr bwMode="auto">
          <a:xfrm>
            <a:off x="7009399" y="3501292"/>
            <a:ext cx="1391651" cy="1132905"/>
          </a:xfrm>
          <a:prstGeom prst="roundRect">
            <a:avLst>
              <a:gd name="adj" fmla="val 12583"/>
            </a:avLst>
          </a:prstGeom>
          <a:noFill/>
          <a:ln w="28575">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endParaRPr lang="en-US" sz="1471" spc="-37" dirty="0">
              <a:gradFill>
                <a:gsLst>
                  <a:gs pos="1250">
                    <a:srgbClr val="EFEFEF"/>
                  </a:gs>
                  <a:gs pos="10417">
                    <a:srgbClr val="EFEFEF"/>
                  </a:gs>
                </a:gsLst>
                <a:lin ang="5400000" scaled="0"/>
              </a:gradFill>
              <a:latin typeface="Arial"/>
            </a:endParaRPr>
          </a:p>
        </p:txBody>
      </p:sp>
      <p:sp>
        <p:nvSpPr>
          <p:cNvPr id="40" name="Rectangle 39"/>
          <p:cNvSpPr/>
          <p:nvPr/>
        </p:nvSpPr>
        <p:spPr bwMode="auto">
          <a:xfrm rot="16200000">
            <a:off x="6834139" y="3696288"/>
            <a:ext cx="640080" cy="365760"/>
          </a:xfrm>
          <a:prstGeom prst="rect">
            <a:avLst/>
          </a:prstGeom>
          <a:solidFill>
            <a:schemeClr val="accent3">
              <a:lumMod val="60000"/>
              <a:lumOff val="40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lnSpc>
                <a:spcPct val="90000"/>
              </a:lnSpc>
            </a:pPr>
            <a:endParaRPr lang="en-US" dirty="0" err="1">
              <a:solidFill>
                <a:srgbClr val="FFFFFF"/>
              </a:solidFill>
              <a:latin typeface="Arial"/>
            </a:endParaRPr>
          </a:p>
        </p:txBody>
      </p:sp>
      <p:sp>
        <p:nvSpPr>
          <p:cNvPr id="208" name="Rounded Rectangle 207"/>
          <p:cNvSpPr/>
          <p:nvPr/>
        </p:nvSpPr>
        <p:spPr bwMode="auto">
          <a:xfrm>
            <a:off x="5986788" y="4765111"/>
            <a:ext cx="1252728" cy="388520"/>
          </a:xfrm>
          <a:prstGeom prst="roundRect">
            <a:avLst>
              <a:gd name="adj" fmla="val 12583"/>
            </a:avLst>
          </a:prstGeom>
          <a:noFill/>
          <a:ln w="28575">
            <a:solidFill>
              <a:srgbClr val="00188F"/>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72008">
              <a:lnSpc>
                <a:spcPct val="90000"/>
              </a:lnSpc>
            </a:pPr>
            <a:r>
              <a:rPr lang="en-US" sz="900" b="1" spc="-37" dirty="0">
                <a:solidFill>
                  <a:srgbClr val="000000"/>
                </a:solidFill>
                <a:latin typeface="Arial"/>
              </a:rPr>
              <a:t>Replicated Storage</a:t>
            </a:r>
          </a:p>
          <a:p>
            <a:pPr algn="ctr" defTabSz="672008">
              <a:lnSpc>
                <a:spcPct val="90000"/>
              </a:lnSpc>
            </a:pPr>
            <a:r>
              <a:rPr lang="en-US" sz="900" b="1" spc="-37" dirty="0">
                <a:solidFill>
                  <a:srgbClr val="000000"/>
                </a:solidFill>
                <a:latin typeface="Arial"/>
              </a:rPr>
              <a:t>(Cinder)</a:t>
            </a:r>
          </a:p>
        </p:txBody>
      </p:sp>
      <p:cxnSp>
        <p:nvCxnSpPr>
          <p:cNvPr id="209" name="Straight Connector 208"/>
          <p:cNvCxnSpPr>
            <a:stCxn id="208" idx="1"/>
            <a:endCxn id="180" idx="6"/>
          </p:cNvCxnSpPr>
          <p:nvPr/>
        </p:nvCxnSpPr>
        <p:spPr>
          <a:xfrm flipH="1">
            <a:off x="5782973" y="4959371"/>
            <a:ext cx="203815" cy="2866"/>
          </a:xfrm>
          <a:prstGeom prst="line">
            <a:avLst/>
          </a:prstGeom>
          <a:ln w="317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V="1">
            <a:off x="7243144" y="4962237"/>
            <a:ext cx="348282" cy="1456"/>
          </a:xfrm>
          <a:prstGeom prst="line">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bwMode="auto">
          <a:xfrm rot="16200000">
            <a:off x="6959063" y="4176699"/>
            <a:ext cx="182880" cy="91440"/>
          </a:xfrm>
          <a:prstGeom prst="rect">
            <a:avLst/>
          </a:prstGeom>
          <a:solidFill>
            <a:schemeClr val="accent3">
              <a:lumMod val="60000"/>
              <a:lumOff val="40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lnSpc>
                <a:spcPct val="90000"/>
              </a:lnSpc>
            </a:pPr>
            <a:endParaRPr lang="en-US" dirty="0" err="1">
              <a:solidFill>
                <a:srgbClr val="FFFFFF"/>
              </a:solidFill>
              <a:latin typeface="Arial"/>
            </a:endParaRPr>
          </a:p>
        </p:txBody>
      </p:sp>
      <p:sp>
        <p:nvSpPr>
          <p:cNvPr id="257" name="Rectangle 256"/>
          <p:cNvSpPr/>
          <p:nvPr/>
        </p:nvSpPr>
        <p:spPr bwMode="auto">
          <a:xfrm rot="16200000">
            <a:off x="7046929" y="3493442"/>
            <a:ext cx="182880" cy="182880"/>
          </a:xfrm>
          <a:prstGeom prst="rect">
            <a:avLst/>
          </a:prstGeom>
          <a:solidFill>
            <a:schemeClr val="accent3">
              <a:lumMod val="60000"/>
              <a:lumOff val="40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lnSpc>
                <a:spcPct val="90000"/>
              </a:lnSpc>
            </a:pPr>
            <a:endParaRPr lang="en-US" dirty="0" err="1">
              <a:solidFill>
                <a:srgbClr val="FFFFFF"/>
              </a:solidFill>
              <a:latin typeface="Arial"/>
            </a:endParaRPr>
          </a:p>
        </p:txBody>
      </p:sp>
      <p:sp>
        <p:nvSpPr>
          <p:cNvPr id="259" name="Rectangle 258"/>
          <p:cNvSpPr/>
          <p:nvPr/>
        </p:nvSpPr>
        <p:spPr bwMode="auto">
          <a:xfrm rot="16200000">
            <a:off x="7105984" y="3586787"/>
            <a:ext cx="182880" cy="91440"/>
          </a:xfrm>
          <a:prstGeom prst="rect">
            <a:avLst/>
          </a:prstGeom>
          <a:solidFill>
            <a:schemeClr val="accent3">
              <a:lumMod val="60000"/>
              <a:lumOff val="40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lnSpc>
                <a:spcPct val="90000"/>
              </a:lnSpc>
            </a:pPr>
            <a:endParaRPr lang="en-US" dirty="0" err="1">
              <a:solidFill>
                <a:srgbClr val="FFFFFF"/>
              </a:solidFill>
              <a:latin typeface="Arial"/>
            </a:endParaRPr>
          </a:p>
        </p:txBody>
      </p:sp>
      <p:cxnSp>
        <p:nvCxnSpPr>
          <p:cNvPr id="217" name="Straight Connector 216"/>
          <p:cNvCxnSpPr>
            <a:stCxn id="188" idx="11"/>
            <a:endCxn id="180" idx="0"/>
          </p:cNvCxnSpPr>
          <p:nvPr/>
        </p:nvCxnSpPr>
        <p:spPr>
          <a:xfrm flipH="1">
            <a:off x="5371493" y="4115774"/>
            <a:ext cx="2456126" cy="412123"/>
          </a:xfrm>
          <a:prstGeom prst="line">
            <a:avLst/>
          </a:prstGeom>
          <a:ln w="317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7382822" y="3633405"/>
            <a:ext cx="868443" cy="868680"/>
            <a:chOff x="8354810" y="5018042"/>
            <a:chExt cx="1094519" cy="996937"/>
          </a:xfrm>
        </p:grpSpPr>
        <p:sp>
          <p:nvSpPr>
            <p:cNvPr id="187" name="Oval 186"/>
            <p:cNvSpPr/>
            <p:nvPr/>
          </p:nvSpPr>
          <p:spPr bwMode="auto">
            <a:xfrm>
              <a:off x="8383457" y="5018042"/>
              <a:ext cx="1037196" cy="996937"/>
            </a:xfrm>
            <a:prstGeom prst="ellipse">
              <a:avLst/>
            </a:prstGeom>
            <a:solidFill>
              <a:srgbClr val="FFFFFF"/>
            </a:solidFill>
            <a:ln w="635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45" tIns="107556" rIns="134445" bIns="107556" numCol="1" spcCol="0" rtlCol="0" fromWordArt="0" anchor="t" anchorCtr="0" forceAA="0" compatLnSpc="1">
              <a:prstTxWarp prst="textNoShape">
                <a:avLst/>
              </a:prstTxWarp>
              <a:noAutofit/>
            </a:bodyPr>
            <a:lstStyle/>
            <a:p>
              <a:pPr algn="ctr" defTabSz="672008">
                <a:lnSpc>
                  <a:spcPct val="90000"/>
                </a:lnSpc>
              </a:pPr>
              <a:endParaRPr lang="en-US" sz="1471" spc="-37" dirty="0">
                <a:solidFill>
                  <a:srgbClr val="000000"/>
                </a:solidFill>
                <a:latin typeface="Arial"/>
              </a:endParaRPr>
            </a:p>
          </p:txBody>
        </p:sp>
        <p:sp>
          <p:nvSpPr>
            <p:cNvPr id="188" name="Freeform 5"/>
            <p:cNvSpPr>
              <a:spLocks noEditPoints="1"/>
            </p:cNvSpPr>
            <p:nvPr/>
          </p:nvSpPr>
          <p:spPr bwMode="auto">
            <a:xfrm>
              <a:off x="8541690" y="5065717"/>
              <a:ext cx="720725" cy="536575"/>
            </a:xfrm>
            <a:custGeom>
              <a:avLst/>
              <a:gdLst>
                <a:gd name="T0" fmla="*/ 187 w 189"/>
                <a:gd name="T1" fmla="*/ 48 h 140"/>
                <a:gd name="T2" fmla="*/ 105 w 189"/>
                <a:gd name="T3" fmla="*/ 0 h 140"/>
                <a:gd name="T4" fmla="*/ 99 w 189"/>
                <a:gd name="T5" fmla="*/ 0 h 140"/>
                <a:gd name="T6" fmla="*/ 102 w 189"/>
                <a:gd name="T7" fmla="*/ 98 h 140"/>
                <a:gd name="T8" fmla="*/ 24 w 189"/>
                <a:gd name="T9" fmla="*/ 90 h 140"/>
                <a:gd name="T10" fmla="*/ 71 w 189"/>
                <a:gd name="T11" fmla="*/ 124 h 140"/>
                <a:gd name="T12" fmla="*/ 22 w 189"/>
                <a:gd name="T13" fmla="*/ 91 h 140"/>
                <a:gd name="T14" fmla="*/ 105 w 189"/>
                <a:gd name="T15" fmla="*/ 106 h 140"/>
                <a:gd name="T16" fmla="*/ 103 w 189"/>
                <a:gd name="T17" fmla="*/ 140 h 140"/>
                <a:gd name="T18" fmla="*/ 99 w 189"/>
                <a:gd name="T19" fmla="*/ 140 h 140"/>
                <a:gd name="T20" fmla="*/ 85 w 189"/>
                <a:gd name="T21" fmla="*/ 126 h 140"/>
                <a:gd name="T22" fmla="*/ 98 w 189"/>
                <a:gd name="T23" fmla="*/ 132 h 140"/>
                <a:gd name="T24" fmla="*/ 7 w 189"/>
                <a:gd name="T25" fmla="*/ 57 h 140"/>
                <a:gd name="T26" fmla="*/ 7 w 189"/>
                <a:gd name="T27" fmla="*/ 80 h 140"/>
                <a:gd name="T28" fmla="*/ 8 w 189"/>
                <a:gd name="T29" fmla="*/ 88 h 140"/>
                <a:gd name="T30" fmla="*/ 1 w 189"/>
                <a:gd name="T31" fmla="*/ 84 h 140"/>
                <a:gd name="T32" fmla="*/ 0 w 189"/>
                <a:gd name="T33" fmla="*/ 53 h 140"/>
                <a:gd name="T34" fmla="*/ 6 w 189"/>
                <a:gd name="T35" fmla="*/ 49 h 140"/>
                <a:gd name="T36" fmla="*/ 12 w 189"/>
                <a:gd name="T37" fmla="*/ 52 h 140"/>
                <a:gd name="T38" fmla="*/ 105 w 189"/>
                <a:gd name="T39" fmla="*/ 106 h 140"/>
                <a:gd name="T40" fmla="*/ 189 w 189"/>
                <a:gd name="T41" fmla="*/ 53 h 140"/>
                <a:gd name="T42" fmla="*/ 186 w 189"/>
                <a:gd name="T43" fmla="*/ 84 h 140"/>
                <a:gd name="T44" fmla="*/ 109 w 189"/>
                <a:gd name="T45" fmla="*/ 106 h 140"/>
                <a:gd name="T46" fmla="*/ 189 w 189"/>
                <a:gd name="T47" fmla="*/ 52 h 140"/>
                <a:gd name="T48" fmla="*/ 62 w 189"/>
                <a:gd name="T49" fmla="*/ 104 h 140"/>
                <a:gd name="T50" fmla="*/ 37 w 189"/>
                <a:gd name="T51" fmla="*/ 91 h 140"/>
                <a:gd name="T52" fmla="*/ 36 w 189"/>
                <a:gd name="T53" fmla="*/ 85 h 140"/>
                <a:gd name="T54" fmla="*/ 62 w 189"/>
                <a:gd name="T55" fmla="*/ 97 h 140"/>
                <a:gd name="T56" fmla="*/ 64 w 189"/>
                <a:gd name="T57" fmla="*/ 103 h 140"/>
                <a:gd name="T58" fmla="*/ 84 w 189"/>
                <a:gd name="T59" fmla="*/ 122 h 140"/>
                <a:gd name="T60" fmla="*/ 77 w 189"/>
                <a:gd name="T61" fmla="*/ 129 h 140"/>
                <a:gd name="T62" fmla="*/ 73 w 189"/>
                <a:gd name="T63" fmla="*/ 126 h 140"/>
                <a:gd name="T64" fmla="*/ 74 w 189"/>
                <a:gd name="T65" fmla="*/ 108 h 140"/>
                <a:gd name="T66" fmla="*/ 84 w 189"/>
                <a:gd name="T67" fmla="*/ 104 h 140"/>
                <a:gd name="T68" fmla="*/ 84 w 189"/>
                <a:gd name="T69" fmla="*/ 107 h 140"/>
                <a:gd name="T70" fmla="*/ 78 w 189"/>
                <a:gd name="T71" fmla="*/ 123 h 140"/>
                <a:gd name="T72" fmla="*/ 84 w 189"/>
                <a:gd name="T73" fmla="*/ 122 h 140"/>
                <a:gd name="T74" fmla="*/ 21 w 189"/>
                <a:gd name="T75" fmla="*/ 89 h 140"/>
                <a:gd name="T76" fmla="*/ 11 w 189"/>
                <a:gd name="T77" fmla="*/ 93 h 140"/>
                <a:gd name="T78" fmla="*/ 10 w 189"/>
                <a:gd name="T79" fmla="*/ 74 h 140"/>
                <a:gd name="T80" fmla="*/ 18 w 189"/>
                <a:gd name="T81" fmla="*/ 68 h 140"/>
                <a:gd name="T82" fmla="*/ 21 w 189"/>
                <a:gd name="T83" fmla="*/ 69 h 140"/>
                <a:gd name="T84" fmla="*/ 15 w 189"/>
                <a:gd name="T85" fmla="*/ 75 h 140"/>
                <a:gd name="T86" fmla="*/ 18 w 189"/>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9" h="140">
                  <a:moveTo>
                    <a:pt x="102" y="98"/>
                  </a:moveTo>
                  <a:cubicBezTo>
                    <a:pt x="187" y="48"/>
                    <a:pt x="187" y="48"/>
                    <a:pt x="187" y="48"/>
                  </a:cubicBezTo>
                  <a:cubicBezTo>
                    <a:pt x="187" y="48"/>
                    <a:pt x="187" y="48"/>
                    <a:pt x="186" y="47"/>
                  </a:cubicBezTo>
                  <a:cubicBezTo>
                    <a:pt x="105" y="0"/>
                    <a:pt x="105" y="0"/>
                    <a:pt x="105" y="0"/>
                  </a:cubicBezTo>
                  <a:cubicBezTo>
                    <a:pt x="105" y="0"/>
                    <a:pt x="103" y="0"/>
                    <a:pt x="102" y="0"/>
                  </a:cubicBezTo>
                  <a:cubicBezTo>
                    <a:pt x="101" y="0"/>
                    <a:pt x="100" y="0"/>
                    <a:pt x="99" y="0"/>
                  </a:cubicBezTo>
                  <a:cubicBezTo>
                    <a:pt x="15" y="50"/>
                    <a:pt x="15" y="50"/>
                    <a:pt x="15" y="50"/>
                  </a:cubicBezTo>
                  <a:cubicBezTo>
                    <a:pt x="102" y="98"/>
                    <a:pt x="102" y="98"/>
                    <a:pt x="102" y="98"/>
                  </a:cubicBezTo>
                  <a:cubicBezTo>
                    <a:pt x="102" y="98"/>
                    <a:pt x="102" y="98"/>
                    <a:pt x="102" y="98"/>
                  </a:cubicBezTo>
                  <a:close/>
                  <a:moveTo>
                    <a:pt x="24" y="90"/>
                  </a:moveTo>
                  <a:cubicBezTo>
                    <a:pt x="71" y="116"/>
                    <a:pt x="71" y="116"/>
                    <a:pt x="71" y="116"/>
                  </a:cubicBezTo>
                  <a:cubicBezTo>
                    <a:pt x="71" y="124"/>
                    <a:pt x="71" y="124"/>
                    <a:pt x="71" y="124"/>
                  </a:cubicBezTo>
                  <a:cubicBezTo>
                    <a:pt x="18" y="94"/>
                    <a:pt x="18" y="94"/>
                    <a:pt x="18" y="94"/>
                  </a:cubicBezTo>
                  <a:cubicBezTo>
                    <a:pt x="22" y="91"/>
                    <a:pt x="22" y="91"/>
                    <a:pt x="22" y="91"/>
                  </a:cubicBezTo>
                  <a:cubicBezTo>
                    <a:pt x="23" y="91"/>
                    <a:pt x="23" y="90"/>
                    <a:pt x="24" y="90"/>
                  </a:cubicBezTo>
                  <a:close/>
                  <a:moveTo>
                    <a:pt x="105" y="106"/>
                  </a:moveTo>
                  <a:cubicBezTo>
                    <a:pt x="105" y="137"/>
                    <a:pt x="105" y="137"/>
                    <a:pt x="105" y="137"/>
                  </a:cubicBezTo>
                  <a:cubicBezTo>
                    <a:pt x="105" y="138"/>
                    <a:pt x="104" y="139"/>
                    <a:pt x="103" y="140"/>
                  </a:cubicBezTo>
                  <a:cubicBezTo>
                    <a:pt x="102" y="140"/>
                    <a:pt x="102" y="140"/>
                    <a:pt x="101" y="140"/>
                  </a:cubicBezTo>
                  <a:cubicBezTo>
                    <a:pt x="100" y="140"/>
                    <a:pt x="99" y="140"/>
                    <a:pt x="99" y="140"/>
                  </a:cubicBezTo>
                  <a:cubicBezTo>
                    <a:pt x="80" y="129"/>
                    <a:pt x="80" y="129"/>
                    <a:pt x="80" y="129"/>
                  </a:cubicBezTo>
                  <a:cubicBezTo>
                    <a:pt x="85" y="126"/>
                    <a:pt x="85" y="126"/>
                    <a:pt x="85" y="126"/>
                  </a:cubicBezTo>
                  <a:cubicBezTo>
                    <a:pt x="86" y="126"/>
                    <a:pt x="86" y="126"/>
                    <a:pt x="86" y="125"/>
                  </a:cubicBezTo>
                  <a:cubicBezTo>
                    <a:pt x="98" y="132"/>
                    <a:pt x="98" y="132"/>
                    <a:pt x="98" y="132"/>
                  </a:cubicBezTo>
                  <a:cubicBezTo>
                    <a:pt x="98" y="109"/>
                    <a:pt x="98" y="109"/>
                    <a:pt x="98" y="109"/>
                  </a:cubicBezTo>
                  <a:cubicBezTo>
                    <a:pt x="7" y="57"/>
                    <a:pt x="7" y="57"/>
                    <a:pt x="7" y="57"/>
                  </a:cubicBezTo>
                  <a:cubicBezTo>
                    <a:pt x="7" y="80"/>
                    <a:pt x="7" y="80"/>
                    <a:pt x="7" y="80"/>
                  </a:cubicBezTo>
                  <a:cubicBezTo>
                    <a:pt x="7" y="80"/>
                    <a:pt x="7" y="80"/>
                    <a:pt x="7" y="80"/>
                  </a:cubicBezTo>
                  <a:cubicBezTo>
                    <a:pt x="8" y="81"/>
                    <a:pt x="8" y="81"/>
                    <a:pt x="8" y="81"/>
                  </a:cubicBezTo>
                  <a:cubicBezTo>
                    <a:pt x="8" y="88"/>
                    <a:pt x="8" y="88"/>
                    <a:pt x="8" y="88"/>
                  </a:cubicBezTo>
                  <a:cubicBezTo>
                    <a:pt x="3" y="86"/>
                    <a:pt x="3" y="86"/>
                    <a:pt x="3" y="86"/>
                  </a:cubicBezTo>
                  <a:cubicBezTo>
                    <a:pt x="1" y="84"/>
                    <a:pt x="1" y="84"/>
                    <a:pt x="1" y="84"/>
                  </a:cubicBezTo>
                  <a:cubicBezTo>
                    <a:pt x="0" y="81"/>
                    <a:pt x="0" y="81"/>
                    <a:pt x="0" y="81"/>
                  </a:cubicBezTo>
                  <a:cubicBezTo>
                    <a:pt x="0" y="53"/>
                    <a:pt x="0" y="53"/>
                    <a:pt x="0" y="53"/>
                  </a:cubicBezTo>
                  <a:cubicBezTo>
                    <a:pt x="0" y="51"/>
                    <a:pt x="1" y="50"/>
                    <a:pt x="2" y="49"/>
                  </a:cubicBezTo>
                  <a:cubicBezTo>
                    <a:pt x="3" y="48"/>
                    <a:pt x="5" y="48"/>
                    <a:pt x="6" y="49"/>
                  </a:cubicBezTo>
                  <a:cubicBezTo>
                    <a:pt x="11" y="52"/>
                    <a:pt x="11" y="52"/>
                    <a:pt x="11" y="52"/>
                  </a:cubicBezTo>
                  <a:cubicBezTo>
                    <a:pt x="12" y="52"/>
                    <a:pt x="12" y="52"/>
                    <a:pt x="12" y="52"/>
                  </a:cubicBezTo>
                  <a:cubicBezTo>
                    <a:pt x="104" y="104"/>
                    <a:pt x="104" y="104"/>
                    <a:pt x="104" y="104"/>
                  </a:cubicBezTo>
                  <a:cubicBezTo>
                    <a:pt x="104" y="104"/>
                    <a:pt x="105" y="105"/>
                    <a:pt x="105" y="106"/>
                  </a:cubicBezTo>
                  <a:close/>
                  <a:moveTo>
                    <a:pt x="189" y="52"/>
                  </a:moveTo>
                  <a:cubicBezTo>
                    <a:pt x="189" y="52"/>
                    <a:pt x="189" y="52"/>
                    <a:pt x="189" y="53"/>
                  </a:cubicBezTo>
                  <a:cubicBezTo>
                    <a:pt x="189" y="79"/>
                    <a:pt x="189" y="79"/>
                    <a:pt x="189" y="79"/>
                  </a:cubicBezTo>
                  <a:cubicBezTo>
                    <a:pt x="189" y="81"/>
                    <a:pt x="188" y="83"/>
                    <a:pt x="186" y="84"/>
                  </a:cubicBezTo>
                  <a:cubicBezTo>
                    <a:pt x="109" y="128"/>
                    <a:pt x="109" y="128"/>
                    <a:pt x="109" y="128"/>
                  </a:cubicBezTo>
                  <a:cubicBezTo>
                    <a:pt x="109" y="106"/>
                    <a:pt x="109" y="106"/>
                    <a:pt x="109" y="106"/>
                  </a:cubicBezTo>
                  <a:cubicBezTo>
                    <a:pt x="109" y="104"/>
                    <a:pt x="107" y="102"/>
                    <a:pt x="106" y="101"/>
                  </a:cubicBezTo>
                  <a:cubicBezTo>
                    <a:pt x="189" y="52"/>
                    <a:pt x="189" y="52"/>
                    <a:pt x="189" y="52"/>
                  </a:cubicBezTo>
                  <a:cubicBezTo>
                    <a:pt x="189" y="52"/>
                    <a:pt x="189" y="52"/>
                    <a:pt x="189" y="52"/>
                  </a:cubicBezTo>
                  <a:close/>
                  <a:moveTo>
                    <a:pt x="62" y="104"/>
                  </a:moveTo>
                  <a:cubicBezTo>
                    <a:pt x="62" y="104"/>
                    <a:pt x="61" y="104"/>
                    <a:pt x="61" y="104"/>
                  </a:cubicBezTo>
                  <a:cubicBezTo>
                    <a:pt x="37" y="91"/>
                    <a:pt x="37" y="91"/>
                    <a:pt x="37" y="91"/>
                  </a:cubicBezTo>
                  <a:cubicBezTo>
                    <a:pt x="36" y="90"/>
                    <a:pt x="36" y="89"/>
                    <a:pt x="36" y="87"/>
                  </a:cubicBezTo>
                  <a:cubicBezTo>
                    <a:pt x="36" y="85"/>
                    <a:pt x="36" y="85"/>
                    <a:pt x="36" y="85"/>
                  </a:cubicBezTo>
                  <a:cubicBezTo>
                    <a:pt x="36" y="83"/>
                    <a:pt x="37" y="83"/>
                    <a:pt x="38" y="83"/>
                  </a:cubicBezTo>
                  <a:cubicBezTo>
                    <a:pt x="62" y="97"/>
                    <a:pt x="62" y="97"/>
                    <a:pt x="62" y="97"/>
                  </a:cubicBezTo>
                  <a:cubicBezTo>
                    <a:pt x="63" y="97"/>
                    <a:pt x="64" y="99"/>
                    <a:pt x="64" y="100"/>
                  </a:cubicBezTo>
                  <a:cubicBezTo>
                    <a:pt x="64" y="103"/>
                    <a:pt x="64" y="103"/>
                    <a:pt x="64" y="103"/>
                  </a:cubicBezTo>
                  <a:cubicBezTo>
                    <a:pt x="64" y="104"/>
                    <a:pt x="63" y="104"/>
                    <a:pt x="62" y="104"/>
                  </a:cubicBezTo>
                  <a:close/>
                  <a:moveTo>
                    <a:pt x="84" y="122"/>
                  </a:moveTo>
                  <a:cubicBezTo>
                    <a:pt x="85" y="123"/>
                    <a:pt x="85" y="124"/>
                    <a:pt x="84" y="124"/>
                  </a:cubicBezTo>
                  <a:cubicBezTo>
                    <a:pt x="77" y="129"/>
                    <a:pt x="77" y="129"/>
                    <a:pt x="77" y="129"/>
                  </a:cubicBezTo>
                  <a:cubicBezTo>
                    <a:pt x="76" y="129"/>
                    <a:pt x="74" y="128"/>
                    <a:pt x="74" y="128"/>
                  </a:cubicBezTo>
                  <a:cubicBezTo>
                    <a:pt x="73" y="128"/>
                    <a:pt x="73" y="126"/>
                    <a:pt x="73" y="126"/>
                  </a:cubicBezTo>
                  <a:cubicBezTo>
                    <a:pt x="73" y="110"/>
                    <a:pt x="73" y="110"/>
                    <a:pt x="73" y="110"/>
                  </a:cubicBezTo>
                  <a:cubicBezTo>
                    <a:pt x="73" y="110"/>
                    <a:pt x="73" y="108"/>
                    <a:pt x="74" y="108"/>
                  </a:cubicBezTo>
                  <a:cubicBezTo>
                    <a:pt x="81" y="104"/>
                    <a:pt x="81" y="104"/>
                    <a:pt x="81" y="104"/>
                  </a:cubicBezTo>
                  <a:cubicBezTo>
                    <a:pt x="82" y="103"/>
                    <a:pt x="83" y="103"/>
                    <a:pt x="84" y="104"/>
                  </a:cubicBezTo>
                  <a:cubicBezTo>
                    <a:pt x="84" y="104"/>
                    <a:pt x="84" y="104"/>
                    <a:pt x="84" y="104"/>
                  </a:cubicBezTo>
                  <a:cubicBezTo>
                    <a:pt x="85" y="105"/>
                    <a:pt x="85" y="107"/>
                    <a:pt x="84" y="107"/>
                  </a:cubicBezTo>
                  <a:cubicBezTo>
                    <a:pt x="78" y="110"/>
                    <a:pt x="78" y="110"/>
                    <a:pt x="78" y="110"/>
                  </a:cubicBezTo>
                  <a:cubicBezTo>
                    <a:pt x="78" y="123"/>
                    <a:pt x="78" y="123"/>
                    <a:pt x="78" y="123"/>
                  </a:cubicBezTo>
                  <a:cubicBezTo>
                    <a:pt x="81" y="121"/>
                    <a:pt x="81" y="121"/>
                    <a:pt x="81" y="121"/>
                  </a:cubicBezTo>
                  <a:cubicBezTo>
                    <a:pt x="82" y="121"/>
                    <a:pt x="83" y="121"/>
                    <a:pt x="84" y="122"/>
                  </a:cubicBezTo>
                  <a:close/>
                  <a:moveTo>
                    <a:pt x="22" y="86"/>
                  </a:moveTo>
                  <a:cubicBezTo>
                    <a:pt x="22" y="87"/>
                    <a:pt x="22" y="88"/>
                    <a:pt x="21" y="89"/>
                  </a:cubicBezTo>
                  <a:cubicBezTo>
                    <a:pt x="14" y="93"/>
                    <a:pt x="14" y="93"/>
                    <a:pt x="14" y="93"/>
                  </a:cubicBezTo>
                  <a:cubicBezTo>
                    <a:pt x="13" y="94"/>
                    <a:pt x="11" y="93"/>
                    <a:pt x="11" y="93"/>
                  </a:cubicBezTo>
                  <a:cubicBezTo>
                    <a:pt x="10" y="92"/>
                    <a:pt x="10" y="91"/>
                    <a:pt x="10" y="91"/>
                  </a:cubicBezTo>
                  <a:cubicBezTo>
                    <a:pt x="10" y="74"/>
                    <a:pt x="10" y="74"/>
                    <a:pt x="10" y="74"/>
                  </a:cubicBezTo>
                  <a:cubicBezTo>
                    <a:pt x="10" y="74"/>
                    <a:pt x="10" y="73"/>
                    <a:pt x="11" y="72"/>
                  </a:cubicBezTo>
                  <a:cubicBezTo>
                    <a:pt x="18" y="68"/>
                    <a:pt x="18" y="68"/>
                    <a:pt x="18" y="68"/>
                  </a:cubicBezTo>
                  <a:cubicBezTo>
                    <a:pt x="19" y="68"/>
                    <a:pt x="21" y="68"/>
                    <a:pt x="21" y="69"/>
                  </a:cubicBezTo>
                  <a:cubicBezTo>
                    <a:pt x="21" y="69"/>
                    <a:pt x="21" y="69"/>
                    <a:pt x="21" y="69"/>
                  </a:cubicBezTo>
                  <a:cubicBezTo>
                    <a:pt x="22" y="70"/>
                    <a:pt x="22" y="71"/>
                    <a:pt x="21" y="72"/>
                  </a:cubicBezTo>
                  <a:cubicBezTo>
                    <a:pt x="15" y="75"/>
                    <a:pt x="15" y="75"/>
                    <a:pt x="15" y="75"/>
                  </a:cubicBezTo>
                  <a:cubicBezTo>
                    <a:pt x="15" y="88"/>
                    <a:pt x="15" y="88"/>
                    <a:pt x="15" y="88"/>
                  </a:cubicBezTo>
                  <a:cubicBezTo>
                    <a:pt x="18" y="86"/>
                    <a:pt x="18" y="86"/>
                    <a:pt x="18" y="86"/>
                  </a:cubicBezTo>
                  <a:cubicBezTo>
                    <a:pt x="19" y="85"/>
                    <a:pt x="21" y="85"/>
                    <a:pt x="22" y="86"/>
                  </a:cubicBezTo>
                  <a:close/>
                </a:path>
              </a:pathLst>
            </a:custGeom>
            <a:solidFill>
              <a:schemeClr val="tx2"/>
            </a:solidFill>
            <a:ln>
              <a:noFill/>
            </a:ln>
          </p:spPr>
          <p:txBody>
            <a:bodyPr vert="horz" wrap="square" lIns="67222" tIns="33611" rIns="67222" bIns="33611" numCol="1" anchor="t" anchorCtr="0" compatLnSpc="1">
              <a:prstTxWarp prst="textNoShape">
                <a:avLst/>
              </a:prstTxWarp>
            </a:bodyPr>
            <a:lstStyle/>
            <a:p>
              <a:pPr defTabSz="685538"/>
              <a:endParaRPr lang="en-US" sz="1765">
                <a:solidFill>
                  <a:srgbClr val="505050"/>
                </a:solidFill>
                <a:latin typeface="Arial"/>
              </a:endParaRPr>
            </a:p>
          </p:txBody>
        </p:sp>
        <p:sp>
          <p:nvSpPr>
            <p:cNvPr id="189" name="Rectangle 188"/>
            <p:cNvSpPr/>
            <p:nvPr/>
          </p:nvSpPr>
          <p:spPr>
            <a:xfrm>
              <a:off x="8354810" y="5512288"/>
              <a:ext cx="1094519" cy="447410"/>
            </a:xfrm>
            <a:prstGeom prst="rect">
              <a:avLst/>
            </a:prstGeom>
          </p:spPr>
          <p:txBody>
            <a:bodyPr wrap="none">
              <a:spAutoFit/>
            </a:bodyPr>
            <a:lstStyle/>
            <a:p>
              <a:pPr algn="ctr" defTabSz="685538"/>
              <a:r>
                <a:rPr lang="en-US" sz="900" b="1" spc="-37" dirty="0">
                  <a:solidFill>
                    <a:srgbClr val="000000"/>
                  </a:solidFill>
                  <a:latin typeface="Arial"/>
                </a:rPr>
                <a:t>Infrastructure</a:t>
              </a:r>
            </a:p>
            <a:p>
              <a:pPr algn="ctr" defTabSz="685538"/>
              <a:r>
                <a:rPr lang="en-US" sz="900" b="1" spc="-37" dirty="0">
                  <a:solidFill>
                    <a:srgbClr val="000000"/>
                  </a:solidFill>
                  <a:latin typeface="Arial"/>
                </a:rPr>
                <a:t>Manager</a:t>
              </a:r>
              <a:endParaRPr lang="en-US" sz="600" b="1" dirty="0">
                <a:solidFill>
                  <a:srgbClr val="000000"/>
                </a:solidFill>
                <a:latin typeface="Arial"/>
              </a:endParaRPr>
            </a:p>
          </p:txBody>
        </p:sp>
      </p:grpSp>
      <p:cxnSp>
        <p:nvCxnSpPr>
          <p:cNvPr id="222" name="Straight Connector 221"/>
          <p:cNvCxnSpPr>
            <a:stCxn id="187" idx="1"/>
            <a:endCxn id="192" idx="6"/>
          </p:cNvCxnSpPr>
          <p:nvPr/>
        </p:nvCxnSpPr>
        <p:spPr>
          <a:xfrm flipH="1" flipV="1">
            <a:off x="6891658" y="3624806"/>
            <a:ext cx="634414" cy="135814"/>
          </a:xfrm>
          <a:prstGeom prst="line">
            <a:avLst/>
          </a:prstGeom>
          <a:ln w="317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62" name="Group 2061"/>
          <p:cNvGrpSpPr/>
          <p:nvPr/>
        </p:nvGrpSpPr>
        <p:grpSpPr>
          <a:xfrm>
            <a:off x="1774627" y="3927608"/>
            <a:ext cx="421631" cy="457200"/>
            <a:chOff x="1829699" y="1927429"/>
            <a:chExt cx="421631" cy="457200"/>
          </a:xfrm>
        </p:grpSpPr>
        <p:pic>
          <p:nvPicPr>
            <p:cNvPr id="262" name="Picture 261" descr="Home-Server-icon.png"/>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829699" y="1927429"/>
              <a:ext cx="421631" cy="457200"/>
            </a:xfrm>
            <a:prstGeom prst="rect">
              <a:avLst/>
            </a:prstGeom>
          </p:spPr>
        </p:pic>
        <p:pic>
          <p:nvPicPr>
            <p:cNvPr id="263" name="Picture 262" descr="Microsoft-SQL-Server-Database.png"/>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884941" y="2052421"/>
              <a:ext cx="274320" cy="225461"/>
            </a:xfrm>
            <a:prstGeom prst="rect">
              <a:avLst/>
            </a:prstGeom>
            <a:solidFill>
              <a:schemeClr val="bg1"/>
            </a:solidFill>
          </p:spPr>
        </p:pic>
      </p:grpSp>
      <p:grpSp>
        <p:nvGrpSpPr>
          <p:cNvPr id="2066" name="Group 2065"/>
          <p:cNvGrpSpPr/>
          <p:nvPr/>
        </p:nvGrpSpPr>
        <p:grpSpPr>
          <a:xfrm>
            <a:off x="706960" y="4465991"/>
            <a:ext cx="1371872" cy="350520"/>
            <a:chOff x="1202260" y="2105630"/>
            <a:chExt cx="1371872" cy="350520"/>
          </a:xfrm>
        </p:grpSpPr>
        <p:sp>
          <p:nvSpPr>
            <p:cNvPr id="278" name="Can 277"/>
            <p:cNvSpPr>
              <a:spLocks noChangeAspect="1"/>
            </p:cNvSpPr>
            <p:nvPr/>
          </p:nvSpPr>
          <p:spPr bwMode="auto">
            <a:xfrm>
              <a:off x="2211910" y="2115155"/>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sp>
          <p:nvSpPr>
            <p:cNvPr id="272" name="Can 271"/>
            <p:cNvSpPr>
              <a:spLocks noChangeAspect="1"/>
            </p:cNvSpPr>
            <p:nvPr/>
          </p:nvSpPr>
          <p:spPr bwMode="auto">
            <a:xfrm>
              <a:off x="1878535" y="2105630"/>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sp>
          <p:nvSpPr>
            <p:cNvPr id="273" name="Can 272"/>
            <p:cNvSpPr>
              <a:spLocks noChangeAspect="1"/>
            </p:cNvSpPr>
            <p:nvPr/>
          </p:nvSpPr>
          <p:spPr bwMode="auto">
            <a:xfrm>
              <a:off x="1202260" y="2105630"/>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sp>
          <p:nvSpPr>
            <p:cNvPr id="274" name="Can 273"/>
            <p:cNvSpPr>
              <a:spLocks noChangeAspect="1"/>
            </p:cNvSpPr>
            <p:nvPr/>
          </p:nvSpPr>
          <p:spPr bwMode="auto">
            <a:xfrm>
              <a:off x="1535635" y="2105630"/>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sp>
          <p:nvSpPr>
            <p:cNvPr id="275" name="Can 274"/>
            <p:cNvSpPr>
              <a:spLocks noChangeAspect="1"/>
            </p:cNvSpPr>
            <p:nvPr/>
          </p:nvSpPr>
          <p:spPr bwMode="auto">
            <a:xfrm>
              <a:off x="1688035" y="2172305"/>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sp>
          <p:nvSpPr>
            <p:cNvPr id="276" name="Can 275"/>
            <p:cNvSpPr>
              <a:spLocks noChangeAspect="1"/>
            </p:cNvSpPr>
            <p:nvPr/>
          </p:nvSpPr>
          <p:spPr bwMode="auto">
            <a:xfrm>
              <a:off x="1354660" y="2153255"/>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sp>
          <p:nvSpPr>
            <p:cNvPr id="277" name="Can 276"/>
            <p:cNvSpPr>
              <a:spLocks noChangeAspect="1"/>
            </p:cNvSpPr>
            <p:nvPr/>
          </p:nvSpPr>
          <p:spPr bwMode="auto">
            <a:xfrm>
              <a:off x="2030935" y="2172305"/>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sp>
          <p:nvSpPr>
            <p:cNvPr id="279" name="Can 278"/>
            <p:cNvSpPr>
              <a:spLocks noChangeAspect="1"/>
            </p:cNvSpPr>
            <p:nvPr/>
          </p:nvSpPr>
          <p:spPr bwMode="auto">
            <a:xfrm>
              <a:off x="2373835" y="2181830"/>
              <a:ext cx="200297" cy="274320"/>
            </a:xfrm>
            <a:prstGeom prst="can">
              <a:avLst/>
            </a:prstGeom>
            <a:solidFill>
              <a:schemeClr val="bg2">
                <a:lumMod val="50000"/>
              </a:schemeClr>
            </a:solidFill>
            <a:ln w="3175" cap="flat" cmpd="sng" algn="ctr">
              <a:solidFill>
                <a:schemeClr val="tx2">
                  <a:lumMod val="75000"/>
                  <a:lumOff val="25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defTabSz="914400" fontAlgn="base">
                <a:lnSpc>
                  <a:spcPct val="90000"/>
                </a:lnSpc>
                <a:spcBef>
                  <a:spcPct val="0"/>
                </a:spcBef>
                <a:spcAft>
                  <a:spcPct val="0"/>
                </a:spcAft>
              </a:pPr>
              <a:endParaRPr lang="en-US" sz="2400" dirty="0" err="1">
                <a:solidFill>
                  <a:prstClr val="white"/>
                </a:solidFill>
                <a:latin typeface="Arial"/>
              </a:endParaRPr>
            </a:p>
          </p:txBody>
        </p:sp>
      </p:grpSp>
      <p:sp>
        <p:nvSpPr>
          <p:cNvPr id="172" name="Rounded Rectangle 171"/>
          <p:cNvSpPr/>
          <p:nvPr/>
        </p:nvSpPr>
        <p:spPr bwMode="auto">
          <a:xfrm>
            <a:off x="562786" y="4340254"/>
            <a:ext cx="1704164" cy="242643"/>
          </a:xfrm>
          <a:prstGeom prst="roundRect">
            <a:avLst/>
          </a:prstGeom>
          <a:solidFill>
            <a:schemeClr val="bg1">
              <a:lumMod val="85000"/>
              <a:alpha val="54000"/>
            </a:schemeClr>
          </a:solid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lnSpc>
                <a:spcPct val="90000"/>
              </a:lnSpc>
            </a:pPr>
            <a:r>
              <a:rPr lang="en-US" sz="1200" b="1" dirty="0">
                <a:solidFill>
                  <a:srgbClr val="000000"/>
                </a:solidFill>
                <a:latin typeface="Arial"/>
              </a:rPr>
              <a:t>Data mover I/O taps</a:t>
            </a:r>
          </a:p>
        </p:txBody>
      </p:sp>
      <p:sp>
        <p:nvSpPr>
          <p:cNvPr id="283" name="Slide Number Placeholder 41"/>
          <p:cNvSpPr txBox="1">
            <a:spLocks/>
          </p:cNvSpPr>
          <p:nvPr/>
        </p:nvSpPr>
        <p:spPr>
          <a:xfrm>
            <a:off x="457200" y="6425184"/>
            <a:ext cx="304800" cy="182880"/>
          </a:xfrm>
          <a:prstGeom prst="rect">
            <a:avLst/>
          </a:prstGeom>
        </p:spPr>
        <p:txBody>
          <a:bodyPr vert="horz" lIns="0" tIns="0" rIns="0" bIns="0" rtlCol="0" anchor="ctr"/>
          <a:lstStyle>
            <a:defPPr>
              <a:defRPr lang="en-US"/>
            </a:defPPr>
            <a:lvl1pPr marL="0" algn="r" defTabSz="914400" rtl="0" eaLnBrk="1" latinLnBrk="0" hangingPunct="1">
              <a:defRPr sz="10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D88F0F9-74A8-45E4-B405-052EDB68E8BD}" type="slidenum">
              <a:rPr lang="en-US" smtClean="0">
                <a:solidFill>
                  <a:srgbClr val="414142">
                    <a:lumMod val="60000"/>
                    <a:lumOff val="40000"/>
                  </a:srgbClr>
                </a:solidFill>
                <a:latin typeface="Arial"/>
              </a:rPr>
              <a:pPr/>
              <a:t>14</a:t>
            </a:fld>
            <a:endParaRPr lang="en-US" dirty="0">
              <a:solidFill>
                <a:srgbClr val="414142">
                  <a:lumMod val="60000"/>
                  <a:lumOff val="40000"/>
                </a:srgbClr>
              </a:solidFill>
              <a:latin typeface="Arial"/>
            </a:endParaRPr>
          </a:p>
        </p:txBody>
      </p:sp>
    </p:spTree>
    <p:extLst>
      <p:ext uri="{BB962C8B-B14F-4D97-AF65-F5344CB8AC3E}">
        <p14:creationId xmlns:p14="http://schemas.microsoft.com/office/powerpoint/2010/main" val="115026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838201" y="6425184"/>
            <a:ext cx="2393950" cy="182880"/>
          </a:xfrm>
        </p:spPr>
        <p:txBody>
          <a:bodyPr/>
          <a:lstStyle/>
          <a:p>
            <a:r>
              <a:rPr lang="en-US" dirty="0" smtClean="0"/>
              <a:t>Copyright © 2015 Symantec Corporation</a:t>
            </a:r>
            <a:endParaRPr lang="en-US" dirty="0"/>
          </a:p>
        </p:txBody>
      </p:sp>
      <p:sp>
        <p:nvSpPr>
          <p:cNvPr id="4" name="Slide Number Placeholder 3"/>
          <p:cNvSpPr>
            <a:spLocks noGrp="1"/>
          </p:cNvSpPr>
          <p:nvPr>
            <p:ph type="sldNum" sz="quarter" idx="12"/>
          </p:nvPr>
        </p:nvSpPr>
        <p:spPr/>
        <p:txBody>
          <a:bodyPr/>
          <a:lstStyle/>
          <a:p>
            <a:pPr algn="l"/>
            <a:fld id="{C1960183-D323-4677-9D78-78D1D39B0029}" type="slidenum">
              <a:rPr lang="en-US" smtClean="0"/>
              <a:pPr algn="l"/>
              <a:t>15</a:t>
            </a:fld>
            <a:endParaRPr lang="en-US"/>
          </a:p>
        </p:txBody>
      </p:sp>
    </p:spTree>
    <p:extLst>
      <p:ext uri="{BB962C8B-B14F-4D97-AF65-F5344CB8AC3E}">
        <p14:creationId xmlns:p14="http://schemas.microsoft.com/office/powerpoint/2010/main" val="85397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olidFill>
                  <a:srgbClr val="C00000"/>
                </a:solidFill>
              </a:rPr>
              <a:t>Veritas</a:t>
            </a:r>
            <a:r>
              <a:rPr lang="zh-CN" altLang="en-US" dirty="0" smtClean="0"/>
              <a:t>容灾</a:t>
            </a:r>
            <a:r>
              <a:rPr lang="zh-CN" altLang="en-US" dirty="0"/>
              <a:t>管理平台</a:t>
            </a:r>
            <a:r>
              <a:rPr lang="zh-CN" altLang="en-US" dirty="0" smtClean="0"/>
              <a:t>发展</a:t>
            </a:r>
            <a:endParaRPr lang="en-US" dirty="0"/>
          </a:p>
        </p:txBody>
      </p:sp>
      <p:graphicFrame>
        <p:nvGraphicFramePr>
          <p:cNvPr id="8" name="图示 7"/>
          <p:cNvGraphicFramePr/>
          <p:nvPr>
            <p:extLst>
              <p:ext uri="{D42A27DB-BD31-4B8C-83A1-F6EECF244321}">
                <p14:modId xmlns:p14="http://schemas.microsoft.com/office/powerpoint/2010/main" val="2633457011"/>
              </p:ext>
            </p:extLst>
          </p:nvPr>
        </p:nvGraphicFramePr>
        <p:xfrm>
          <a:off x="2057400" y="1905000"/>
          <a:ext cx="64770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bwMode="ltGray">
          <a:xfrm>
            <a:off x="381000" y="2514600"/>
            <a:ext cx="1524000" cy="609600"/>
          </a:xfrm>
          <a:prstGeom prst="rect">
            <a:avLst/>
          </a:prstGeom>
          <a:noFill/>
          <a:ln w="9525">
            <a:noFill/>
            <a:miter lim="800000"/>
            <a:headEnd/>
            <a:tailEnd/>
          </a:ln>
        </p:spPr>
        <p:txBody>
          <a:bodyPr wrap="square" lIns="0" tIns="0" rIns="0" bIns="0" rtlCol="0" anchor="t" anchorCtr="0">
            <a:noAutofit/>
          </a:bodyPr>
          <a:lstStyle/>
          <a:p>
            <a:pPr>
              <a:lnSpc>
                <a:spcPct val="90000"/>
              </a:lnSpc>
              <a:spcBef>
                <a:spcPts val="0"/>
              </a:spcBef>
            </a:pPr>
            <a:r>
              <a:rPr lang="zh-CN" altLang="en-US" sz="2400" b="1" dirty="0" smtClean="0">
                <a:solidFill>
                  <a:srgbClr val="C00000"/>
                </a:solidFill>
              </a:rPr>
              <a:t>容灾系统</a:t>
            </a:r>
            <a:endParaRPr lang="en-US" altLang="zh-CN" sz="2400" b="1" dirty="0" smtClean="0">
              <a:solidFill>
                <a:srgbClr val="C00000"/>
              </a:solidFill>
            </a:endParaRPr>
          </a:p>
          <a:p>
            <a:pPr>
              <a:lnSpc>
                <a:spcPct val="90000"/>
              </a:lnSpc>
              <a:spcBef>
                <a:spcPts val="0"/>
              </a:spcBef>
            </a:pPr>
            <a:r>
              <a:rPr lang="zh-CN" altLang="en-US" sz="2400" b="1" dirty="0" smtClean="0">
                <a:solidFill>
                  <a:srgbClr val="C00000"/>
                </a:solidFill>
              </a:rPr>
              <a:t>发展阶段</a:t>
            </a:r>
            <a:endParaRPr lang="en-US" sz="2400" b="1" dirty="0">
              <a:solidFill>
                <a:srgbClr val="C00000"/>
              </a:solidFill>
            </a:endParaRPr>
          </a:p>
        </p:txBody>
      </p:sp>
      <p:graphicFrame>
        <p:nvGraphicFramePr>
          <p:cNvPr id="11" name="图示 10"/>
          <p:cNvGraphicFramePr/>
          <p:nvPr>
            <p:extLst>
              <p:ext uri="{D42A27DB-BD31-4B8C-83A1-F6EECF244321}">
                <p14:modId xmlns:p14="http://schemas.microsoft.com/office/powerpoint/2010/main" val="3489905021"/>
              </p:ext>
            </p:extLst>
          </p:nvPr>
        </p:nvGraphicFramePr>
        <p:xfrm>
          <a:off x="2667000" y="3810000"/>
          <a:ext cx="5410200" cy="160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Slide Number Placeholder 5"/>
          <p:cNvSpPr>
            <a:spLocks noGrp="1"/>
          </p:cNvSpPr>
          <p:nvPr>
            <p:ph type="sldNum" sz="quarter" idx="12"/>
          </p:nvPr>
        </p:nvSpPr>
        <p:spPr>
          <a:xfrm>
            <a:off x="457200" y="6425184"/>
            <a:ext cx="304800" cy="182880"/>
          </a:xfrm>
        </p:spPr>
        <p:txBody>
          <a:bodyPr/>
          <a:lstStyle/>
          <a:p>
            <a:pPr algn="l"/>
            <a:fld id="{C1960183-D323-4677-9D78-78D1D39B0029}" type="slidenum">
              <a:rPr lang="en-US" smtClean="0"/>
              <a:pPr algn="l"/>
              <a:t>2</a:t>
            </a:fld>
            <a:endParaRPr lang="en-US"/>
          </a:p>
        </p:txBody>
      </p:sp>
    </p:spTree>
    <p:extLst>
      <p:ext uri="{BB962C8B-B14F-4D97-AF65-F5344CB8AC3E}">
        <p14:creationId xmlns:p14="http://schemas.microsoft.com/office/powerpoint/2010/main" val="3811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163"/>
          <p:cNvSpPr/>
          <p:nvPr/>
        </p:nvSpPr>
        <p:spPr>
          <a:xfrm>
            <a:off x="1099914" y="1589962"/>
            <a:ext cx="6948045" cy="4522098"/>
          </a:xfrm>
          <a:prstGeom prst="rect">
            <a:avLst/>
          </a:prstGeom>
          <a:ln>
            <a:solidFill>
              <a:srgbClr val="B1181E"/>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3"/>
          <p:cNvSpPr>
            <a:spLocks noGrp="1"/>
          </p:cNvSpPr>
          <p:nvPr>
            <p:ph type="title"/>
          </p:nvPr>
        </p:nvSpPr>
        <p:spPr/>
        <p:txBody>
          <a:bodyPr/>
          <a:lstStyle/>
          <a:p>
            <a:r>
              <a:rPr lang="en-US" dirty="0" smtClean="0"/>
              <a:t>Technology Shif</a:t>
            </a:r>
            <a:r>
              <a:rPr lang="en-US" altLang="zh-CN" dirty="0" smtClean="0"/>
              <a:t>t in Industry</a:t>
            </a:r>
            <a:endParaRPr lang="en-US" dirty="0"/>
          </a:p>
        </p:txBody>
      </p:sp>
      <p:cxnSp>
        <p:nvCxnSpPr>
          <p:cNvPr id="96" name="Straight Connector 95"/>
          <p:cNvCxnSpPr/>
          <p:nvPr/>
        </p:nvCxnSpPr>
        <p:spPr bwMode="auto">
          <a:xfrm>
            <a:off x="1913231" y="3868642"/>
            <a:ext cx="5135754" cy="0"/>
          </a:xfrm>
          <a:prstGeom prst="line">
            <a:avLst/>
          </a:prstGeom>
          <a:solidFill>
            <a:schemeClr val="accent1"/>
          </a:solidFill>
          <a:ln w="19050" cap="flat" cmpd="sng" algn="ctr">
            <a:solidFill>
              <a:schemeClr val="bg1">
                <a:lumMod val="85000"/>
              </a:schemeClr>
            </a:solidFill>
            <a:prstDash val="solid"/>
            <a:miter lim="800000"/>
            <a:headEnd type="none" w="med" len="med"/>
            <a:tailEnd type="none" w="lg" len="lg"/>
          </a:ln>
          <a:effectLst/>
        </p:spPr>
      </p:cxnSp>
      <p:cxnSp>
        <p:nvCxnSpPr>
          <p:cNvPr id="97" name="Straight Connector 96"/>
          <p:cNvCxnSpPr/>
          <p:nvPr/>
        </p:nvCxnSpPr>
        <p:spPr bwMode="auto">
          <a:xfrm>
            <a:off x="1913231" y="4915691"/>
            <a:ext cx="5135754" cy="0"/>
          </a:xfrm>
          <a:prstGeom prst="line">
            <a:avLst/>
          </a:prstGeom>
          <a:solidFill>
            <a:schemeClr val="accent1"/>
          </a:solidFill>
          <a:ln w="19050" cap="flat" cmpd="sng" algn="ctr">
            <a:solidFill>
              <a:schemeClr val="bg1">
                <a:lumMod val="85000"/>
              </a:schemeClr>
            </a:solidFill>
            <a:prstDash val="solid"/>
            <a:miter lim="800000"/>
            <a:headEnd type="none" w="med" len="med"/>
            <a:tailEnd type="none" w="lg" len="lg"/>
          </a:ln>
          <a:effectLst/>
        </p:spPr>
      </p:cxnSp>
      <p:sp>
        <p:nvSpPr>
          <p:cNvPr id="101" name="Snip Single Corner Rectangle 100"/>
          <p:cNvSpPr/>
          <p:nvPr/>
        </p:nvSpPr>
        <p:spPr>
          <a:xfrm>
            <a:off x="5223557" y="1382824"/>
            <a:ext cx="1561312" cy="394946"/>
          </a:xfrm>
          <a:prstGeom prst="snip1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FUTURE</a:t>
            </a:r>
            <a:endParaRPr lang="en-US" b="1" dirty="0">
              <a:solidFill>
                <a:schemeClr val="bg1"/>
              </a:solidFill>
            </a:endParaRPr>
          </a:p>
        </p:txBody>
      </p:sp>
      <p:sp>
        <p:nvSpPr>
          <p:cNvPr id="102" name="Snip Single Corner Rectangle 101"/>
          <p:cNvSpPr/>
          <p:nvPr/>
        </p:nvSpPr>
        <p:spPr>
          <a:xfrm>
            <a:off x="2002066" y="1382824"/>
            <a:ext cx="1561312" cy="394946"/>
          </a:xfrm>
          <a:prstGeom prst="snip1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smtClean="0">
                <a:solidFill>
                  <a:schemeClr val="bg1"/>
                </a:solidFill>
              </a:rPr>
              <a:t>CURRENT</a:t>
            </a:r>
            <a:endParaRPr lang="en-US" b="1" dirty="0">
              <a:solidFill>
                <a:schemeClr val="bg1"/>
              </a:solidFill>
            </a:endParaRPr>
          </a:p>
        </p:txBody>
      </p:sp>
      <p:cxnSp>
        <p:nvCxnSpPr>
          <p:cNvPr id="124" name="Straight Connector 123"/>
          <p:cNvCxnSpPr/>
          <p:nvPr/>
        </p:nvCxnSpPr>
        <p:spPr bwMode="auto">
          <a:xfrm>
            <a:off x="1913231" y="2829761"/>
            <a:ext cx="5135754" cy="0"/>
          </a:xfrm>
          <a:prstGeom prst="line">
            <a:avLst/>
          </a:prstGeom>
          <a:solidFill>
            <a:schemeClr val="accent1"/>
          </a:solidFill>
          <a:ln w="19050" cap="flat" cmpd="sng" algn="ctr">
            <a:solidFill>
              <a:schemeClr val="bg1">
                <a:lumMod val="85000"/>
              </a:schemeClr>
            </a:solidFill>
            <a:prstDash val="solid"/>
            <a:miter lim="800000"/>
            <a:headEnd type="none" w="med" len="med"/>
            <a:tailEnd type="none" w="lg" len="lg"/>
          </a:ln>
          <a:effectLst/>
        </p:spPr>
      </p:cxnSp>
      <p:grpSp>
        <p:nvGrpSpPr>
          <p:cNvPr id="138" name="Group 137"/>
          <p:cNvGrpSpPr/>
          <p:nvPr/>
        </p:nvGrpSpPr>
        <p:grpSpPr>
          <a:xfrm>
            <a:off x="2521315" y="2911251"/>
            <a:ext cx="4228765" cy="973109"/>
            <a:chOff x="3422827" y="2911250"/>
            <a:chExt cx="5636885" cy="973109"/>
          </a:xfrm>
        </p:grpSpPr>
        <p:grpSp>
          <p:nvGrpSpPr>
            <p:cNvPr id="7" name="Group 6"/>
            <p:cNvGrpSpPr/>
            <p:nvPr/>
          </p:nvGrpSpPr>
          <p:grpSpPr>
            <a:xfrm>
              <a:off x="3422827" y="3014364"/>
              <a:ext cx="686486" cy="686486"/>
              <a:chOff x="4937834" y="2297715"/>
              <a:chExt cx="2313157" cy="2313157"/>
            </a:xfrm>
            <a:solidFill>
              <a:srgbClr val="C1061A"/>
            </a:solidFill>
          </p:grpSpPr>
          <p:sp>
            <p:nvSpPr>
              <p:cNvPr id="8" name="Rounded Rectangle 7"/>
              <p:cNvSpPr/>
              <p:nvPr/>
            </p:nvSpPr>
            <p:spPr bwMode="auto">
              <a:xfrm>
                <a:off x="4937834" y="2297715"/>
                <a:ext cx="2313157" cy="2313157"/>
              </a:xfrm>
              <a:prstGeom prst="roundRect">
                <a:avLst/>
              </a:prstGeom>
              <a:grpFill/>
              <a:ln w="19050" cap="flat" cmpd="sng" algn="ctr">
                <a:solidFill>
                  <a:schemeClr val="accent1"/>
                </a:solidFill>
                <a:prstDash val="solid"/>
                <a:miter lim="800000"/>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042976" y="2978107"/>
                <a:ext cx="2102839" cy="952373"/>
              </a:xfrm>
              <a:prstGeom prst="rect">
                <a:avLst/>
              </a:prstGeom>
              <a:grpFill/>
            </p:spPr>
          </p:pic>
        </p:grpSp>
        <p:grpSp>
          <p:nvGrpSpPr>
            <p:cNvPr id="98" name="Group 97"/>
            <p:cNvGrpSpPr/>
            <p:nvPr/>
          </p:nvGrpSpPr>
          <p:grpSpPr>
            <a:xfrm>
              <a:off x="6966968" y="2911250"/>
              <a:ext cx="2092744" cy="957392"/>
              <a:chOff x="7091766" y="2421041"/>
              <a:chExt cx="2563090" cy="1172567"/>
            </a:xfrm>
          </p:grpSpPr>
          <p:pic>
            <p:nvPicPr>
              <p:cNvPr id="13" name="Picture 1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091766" y="2421041"/>
                <a:ext cx="1054624" cy="1172567"/>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275999" y="2490253"/>
                <a:ext cx="1378857" cy="1034143"/>
              </a:xfrm>
              <a:prstGeom prst="rect">
                <a:avLst/>
              </a:prstGeom>
            </p:spPr>
          </p:pic>
        </p:grpSp>
        <p:grpSp>
          <p:nvGrpSpPr>
            <p:cNvPr id="60" name="Group 59"/>
            <p:cNvGrpSpPr/>
            <p:nvPr/>
          </p:nvGrpSpPr>
          <p:grpSpPr>
            <a:xfrm>
              <a:off x="4265379" y="3015746"/>
              <a:ext cx="2472332" cy="686486"/>
              <a:chOff x="3782992" y="2549022"/>
              <a:chExt cx="3027990" cy="840774"/>
            </a:xfrm>
          </p:grpSpPr>
          <p:sp>
            <p:nvSpPr>
              <p:cNvPr id="46" name="Pentagon 45"/>
              <p:cNvSpPr/>
              <p:nvPr/>
            </p:nvSpPr>
            <p:spPr bwMode="auto">
              <a:xfrm>
                <a:off x="3782992" y="2549022"/>
                <a:ext cx="504132" cy="84077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47" name="Pentagon 46"/>
              <p:cNvSpPr/>
              <p:nvPr/>
            </p:nvSpPr>
            <p:spPr bwMode="auto">
              <a:xfrm>
                <a:off x="4035058" y="2633019"/>
                <a:ext cx="403402" cy="672780"/>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48" name="Pentagon 47"/>
              <p:cNvSpPr/>
              <p:nvPr/>
            </p:nvSpPr>
            <p:spPr bwMode="auto">
              <a:xfrm>
                <a:off x="4265612" y="2696770"/>
                <a:ext cx="326952" cy="545279"/>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49" name="Pentagon 48"/>
              <p:cNvSpPr/>
              <p:nvPr/>
            </p:nvSpPr>
            <p:spPr bwMode="auto">
              <a:xfrm>
                <a:off x="4496166" y="2744087"/>
                <a:ext cx="326952" cy="45064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0" name="Pentagon 49"/>
              <p:cNvSpPr/>
              <p:nvPr/>
            </p:nvSpPr>
            <p:spPr bwMode="auto">
              <a:xfrm>
                <a:off x="4726720" y="276457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1" name="Pentagon 50"/>
              <p:cNvSpPr/>
              <p:nvPr/>
            </p:nvSpPr>
            <p:spPr bwMode="auto">
              <a:xfrm>
                <a:off x="4957274" y="2783193"/>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2" name="Pentagon 51"/>
              <p:cNvSpPr/>
              <p:nvPr/>
            </p:nvSpPr>
            <p:spPr bwMode="auto">
              <a:xfrm>
                <a:off x="5187828" y="2800122"/>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3" name="Pentagon 52"/>
              <p:cNvSpPr/>
              <p:nvPr/>
            </p:nvSpPr>
            <p:spPr bwMode="auto">
              <a:xfrm>
                <a:off x="5418382" y="2815512"/>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4" name="Pentagon 53"/>
              <p:cNvSpPr/>
              <p:nvPr/>
            </p:nvSpPr>
            <p:spPr bwMode="auto">
              <a:xfrm>
                <a:off x="5595990" y="2814014"/>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5" name="Pentagon 54"/>
              <p:cNvSpPr/>
              <p:nvPr/>
            </p:nvSpPr>
            <p:spPr bwMode="auto">
              <a:xfrm>
                <a:off x="5773598" y="2812516"/>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6" name="Pentagon 55"/>
              <p:cNvSpPr/>
              <p:nvPr/>
            </p:nvSpPr>
            <p:spPr bwMode="auto">
              <a:xfrm>
                <a:off x="5951206" y="2795628"/>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7" name="Pentagon 56"/>
              <p:cNvSpPr/>
              <p:nvPr/>
            </p:nvSpPr>
            <p:spPr bwMode="auto">
              <a:xfrm>
                <a:off x="6128814" y="2777201"/>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8" name="Pentagon 57"/>
              <p:cNvSpPr/>
              <p:nvPr/>
            </p:nvSpPr>
            <p:spPr bwMode="auto">
              <a:xfrm>
                <a:off x="6306422" y="275708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59" name="Pentagon 58"/>
              <p:cNvSpPr/>
              <p:nvPr/>
            </p:nvSpPr>
            <p:spPr bwMode="auto">
              <a:xfrm>
                <a:off x="6484030" y="2712567"/>
                <a:ext cx="326952" cy="495708"/>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grpSp>
        <p:sp>
          <p:nvSpPr>
            <p:cNvPr id="128" name="Rectangle 127"/>
            <p:cNvSpPr/>
            <p:nvPr/>
          </p:nvSpPr>
          <p:spPr>
            <a:xfrm>
              <a:off x="4650093" y="3576582"/>
              <a:ext cx="1682074" cy="307777"/>
            </a:xfrm>
            <a:prstGeom prst="rect">
              <a:avLst/>
            </a:prstGeom>
          </p:spPr>
          <p:txBody>
            <a:bodyPr wrap="none">
              <a:spAutoFit/>
            </a:bodyPr>
            <a:lstStyle/>
            <a:p>
              <a:pPr algn="ctr"/>
              <a:r>
                <a:rPr lang="en-US" sz="1400" dirty="0" smtClean="0">
                  <a:solidFill>
                    <a:schemeClr val="bg1">
                      <a:lumMod val="75000"/>
                    </a:schemeClr>
                  </a:solidFill>
                  <a:latin typeface="GalaxiePolaris-Book"/>
                  <a:cs typeface="GalaxiePolaris-Book"/>
                </a:rPr>
                <a:t>applications</a:t>
              </a:r>
              <a:endParaRPr lang="en-US" sz="1400" dirty="0">
                <a:solidFill>
                  <a:schemeClr val="bg1">
                    <a:lumMod val="75000"/>
                  </a:schemeClr>
                </a:solidFill>
                <a:latin typeface="GalaxiePolaris-Book"/>
                <a:cs typeface="GalaxiePolaris-Book"/>
              </a:endParaRPr>
            </a:p>
          </p:txBody>
        </p:sp>
      </p:grpSp>
      <p:grpSp>
        <p:nvGrpSpPr>
          <p:cNvPr id="139" name="Group 138"/>
          <p:cNvGrpSpPr/>
          <p:nvPr/>
        </p:nvGrpSpPr>
        <p:grpSpPr>
          <a:xfrm>
            <a:off x="2521315" y="4034405"/>
            <a:ext cx="4302182" cy="899261"/>
            <a:chOff x="3422827" y="4034405"/>
            <a:chExt cx="5734749" cy="899261"/>
          </a:xfrm>
        </p:grpSpPr>
        <p:grpSp>
          <p:nvGrpSpPr>
            <p:cNvPr id="92" name="Group 91"/>
            <p:cNvGrpSpPr/>
            <p:nvPr/>
          </p:nvGrpSpPr>
          <p:grpSpPr>
            <a:xfrm>
              <a:off x="3422827" y="4044930"/>
              <a:ext cx="686486" cy="686486"/>
              <a:chOff x="2751076" y="3809517"/>
              <a:chExt cx="840774" cy="840774"/>
            </a:xfrm>
          </p:grpSpPr>
          <p:sp>
            <p:nvSpPr>
              <p:cNvPr id="19" name="Rounded Rectangle 18"/>
              <p:cNvSpPr/>
              <p:nvPr/>
            </p:nvSpPr>
            <p:spPr bwMode="auto">
              <a:xfrm>
                <a:off x="2751076" y="3809517"/>
                <a:ext cx="840774" cy="840774"/>
              </a:xfrm>
              <a:prstGeom prst="roundRect">
                <a:avLst/>
              </a:prstGeom>
              <a:solidFill>
                <a:schemeClr val="bg1">
                  <a:lumMod val="95000"/>
                </a:schemeClr>
              </a:solidFill>
              <a:ln w="19050" cap="flat" cmpd="sng" algn="ctr">
                <a:solidFill>
                  <a:schemeClr val="bg1">
                    <a:lumMod val="85000"/>
                  </a:schemeClr>
                </a:solidFill>
                <a:prstDash val="solid"/>
                <a:miter lim="800000"/>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pic>
            <p:nvPicPr>
              <p:cNvPr id="21" name="Picture 2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769220" y="4141268"/>
                <a:ext cx="802545" cy="202540"/>
              </a:xfrm>
              <a:prstGeom prst="rect">
                <a:avLst/>
              </a:prstGeom>
            </p:spPr>
          </p:pic>
        </p:grpSp>
        <p:grpSp>
          <p:nvGrpSpPr>
            <p:cNvPr id="99" name="Group 98"/>
            <p:cNvGrpSpPr/>
            <p:nvPr/>
          </p:nvGrpSpPr>
          <p:grpSpPr>
            <a:xfrm>
              <a:off x="7008018" y="4034405"/>
              <a:ext cx="2149558" cy="881286"/>
              <a:chOff x="7142041" y="3796626"/>
              <a:chExt cx="2632672" cy="1079356"/>
            </a:xfrm>
          </p:grpSpPr>
          <p:pic>
            <p:nvPicPr>
              <p:cNvPr id="24" name="Picture 23"/>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142041" y="3796626"/>
                <a:ext cx="1079356" cy="1079356"/>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146390" y="3898010"/>
                <a:ext cx="1628323" cy="651329"/>
              </a:xfrm>
              <a:prstGeom prst="rect">
                <a:avLst/>
              </a:prstGeom>
            </p:spPr>
          </p:pic>
        </p:grpSp>
        <p:grpSp>
          <p:nvGrpSpPr>
            <p:cNvPr id="61" name="Group 60"/>
            <p:cNvGrpSpPr/>
            <p:nvPr/>
          </p:nvGrpSpPr>
          <p:grpSpPr>
            <a:xfrm>
              <a:off x="4265379" y="4044930"/>
              <a:ext cx="2472332" cy="686486"/>
              <a:chOff x="3782992" y="2549022"/>
              <a:chExt cx="3027990" cy="840774"/>
            </a:xfrm>
          </p:grpSpPr>
          <p:sp>
            <p:nvSpPr>
              <p:cNvPr id="62" name="Pentagon 61"/>
              <p:cNvSpPr/>
              <p:nvPr/>
            </p:nvSpPr>
            <p:spPr bwMode="auto">
              <a:xfrm>
                <a:off x="3782992" y="2549022"/>
                <a:ext cx="504132" cy="84077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3" name="Pentagon 62"/>
              <p:cNvSpPr/>
              <p:nvPr/>
            </p:nvSpPr>
            <p:spPr bwMode="auto">
              <a:xfrm>
                <a:off x="4035058" y="2633019"/>
                <a:ext cx="403402" cy="672780"/>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4" name="Pentagon 63"/>
              <p:cNvSpPr/>
              <p:nvPr/>
            </p:nvSpPr>
            <p:spPr bwMode="auto">
              <a:xfrm>
                <a:off x="4265612" y="2696770"/>
                <a:ext cx="326952" cy="545279"/>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5" name="Pentagon 64"/>
              <p:cNvSpPr/>
              <p:nvPr/>
            </p:nvSpPr>
            <p:spPr bwMode="auto">
              <a:xfrm>
                <a:off x="4496166" y="2744087"/>
                <a:ext cx="326952" cy="45064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6" name="Pentagon 65"/>
              <p:cNvSpPr/>
              <p:nvPr/>
            </p:nvSpPr>
            <p:spPr bwMode="auto">
              <a:xfrm>
                <a:off x="4726720" y="276457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7" name="Pentagon 66"/>
              <p:cNvSpPr/>
              <p:nvPr/>
            </p:nvSpPr>
            <p:spPr bwMode="auto">
              <a:xfrm>
                <a:off x="4957274" y="2783193"/>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8" name="Pentagon 67"/>
              <p:cNvSpPr/>
              <p:nvPr/>
            </p:nvSpPr>
            <p:spPr bwMode="auto">
              <a:xfrm>
                <a:off x="5187828" y="2800122"/>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9" name="Pentagon 68"/>
              <p:cNvSpPr/>
              <p:nvPr/>
            </p:nvSpPr>
            <p:spPr bwMode="auto">
              <a:xfrm>
                <a:off x="5418382" y="2815512"/>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0" name="Pentagon 69"/>
              <p:cNvSpPr/>
              <p:nvPr/>
            </p:nvSpPr>
            <p:spPr bwMode="auto">
              <a:xfrm>
                <a:off x="5595990" y="2814014"/>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1" name="Pentagon 70"/>
              <p:cNvSpPr/>
              <p:nvPr/>
            </p:nvSpPr>
            <p:spPr bwMode="auto">
              <a:xfrm>
                <a:off x="5773598" y="2812516"/>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2" name="Pentagon 71"/>
              <p:cNvSpPr/>
              <p:nvPr/>
            </p:nvSpPr>
            <p:spPr bwMode="auto">
              <a:xfrm>
                <a:off x="5951206" y="2795628"/>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3" name="Pentagon 72"/>
              <p:cNvSpPr/>
              <p:nvPr/>
            </p:nvSpPr>
            <p:spPr bwMode="auto">
              <a:xfrm>
                <a:off x="6128814" y="2777201"/>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4" name="Pentagon 73"/>
              <p:cNvSpPr/>
              <p:nvPr/>
            </p:nvSpPr>
            <p:spPr bwMode="auto">
              <a:xfrm>
                <a:off x="6306422" y="275708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5" name="Pentagon 74"/>
              <p:cNvSpPr/>
              <p:nvPr/>
            </p:nvSpPr>
            <p:spPr bwMode="auto">
              <a:xfrm>
                <a:off x="6484030" y="2712567"/>
                <a:ext cx="326952" cy="495708"/>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grpSp>
        <p:sp>
          <p:nvSpPr>
            <p:cNvPr id="129" name="Rectangle 128"/>
            <p:cNvSpPr/>
            <p:nvPr/>
          </p:nvSpPr>
          <p:spPr>
            <a:xfrm>
              <a:off x="4530431" y="4625889"/>
              <a:ext cx="1921393" cy="307777"/>
            </a:xfrm>
            <a:prstGeom prst="rect">
              <a:avLst/>
            </a:prstGeom>
          </p:spPr>
          <p:txBody>
            <a:bodyPr wrap="none">
              <a:spAutoFit/>
            </a:bodyPr>
            <a:lstStyle/>
            <a:p>
              <a:pPr algn="ctr"/>
              <a:r>
                <a:rPr lang="en-US" sz="1400" dirty="0" smtClean="0">
                  <a:solidFill>
                    <a:schemeClr val="bg1">
                      <a:lumMod val="75000"/>
                    </a:schemeClr>
                  </a:solidFill>
                  <a:latin typeface="GalaxiePolaris-Book"/>
                  <a:cs typeface="GalaxiePolaris-Book"/>
                </a:rPr>
                <a:t>infrastructure</a:t>
              </a:r>
              <a:endParaRPr lang="en-US" sz="1400" dirty="0">
                <a:solidFill>
                  <a:schemeClr val="bg1">
                    <a:lumMod val="75000"/>
                  </a:schemeClr>
                </a:solidFill>
                <a:latin typeface="GalaxiePolaris-Book"/>
                <a:cs typeface="GalaxiePolaris-Book"/>
              </a:endParaRPr>
            </a:p>
          </p:txBody>
        </p:sp>
      </p:grpSp>
      <p:grpSp>
        <p:nvGrpSpPr>
          <p:cNvPr id="140" name="Group 139"/>
          <p:cNvGrpSpPr/>
          <p:nvPr/>
        </p:nvGrpSpPr>
        <p:grpSpPr>
          <a:xfrm>
            <a:off x="2521314" y="5074115"/>
            <a:ext cx="4216979" cy="908857"/>
            <a:chOff x="3422827" y="5074115"/>
            <a:chExt cx="5621174" cy="908857"/>
          </a:xfrm>
        </p:grpSpPr>
        <p:grpSp>
          <p:nvGrpSpPr>
            <p:cNvPr id="91" name="Group 90"/>
            <p:cNvGrpSpPr/>
            <p:nvPr/>
          </p:nvGrpSpPr>
          <p:grpSpPr>
            <a:xfrm>
              <a:off x="3422827" y="5079629"/>
              <a:ext cx="686486" cy="686486"/>
              <a:chOff x="2751076" y="5088016"/>
              <a:chExt cx="840774" cy="840774"/>
            </a:xfrm>
          </p:grpSpPr>
          <p:sp>
            <p:nvSpPr>
              <p:cNvPr id="33" name="Rounded Rectangle 32"/>
              <p:cNvSpPr/>
              <p:nvPr/>
            </p:nvSpPr>
            <p:spPr bwMode="auto">
              <a:xfrm>
                <a:off x="2751076" y="5088016"/>
                <a:ext cx="840774" cy="840774"/>
              </a:xfrm>
              <a:prstGeom prst="roundRect">
                <a:avLst/>
              </a:prstGeom>
              <a:solidFill>
                <a:srgbClr val="96ECF2"/>
              </a:solidFill>
              <a:ln w="19050" cap="flat" cmpd="sng" algn="ctr">
                <a:solidFill>
                  <a:schemeClr val="bg1">
                    <a:lumMod val="85000"/>
                  </a:schemeClr>
                </a:solidFill>
                <a:prstDash val="solid"/>
                <a:miter lim="800000"/>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pic>
            <p:nvPicPr>
              <p:cNvPr id="32" name="Picture 31"/>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49739" y="5384572"/>
                <a:ext cx="652257" cy="229595"/>
              </a:xfrm>
              <a:prstGeom prst="rect">
                <a:avLst/>
              </a:prstGeom>
            </p:spPr>
          </p:pic>
        </p:grpSp>
        <p:grpSp>
          <p:nvGrpSpPr>
            <p:cNvPr id="100" name="Group 99"/>
            <p:cNvGrpSpPr/>
            <p:nvPr/>
          </p:nvGrpSpPr>
          <p:grpSpPr>
            <a:xfrm>
              <a:off x="6865829" y="5088816"/>
              <a:ext cx="2178172" cy="686486"/>
              <a:chOff x="6967890" y="5088016"/>
              <a:chExt cx="2667717" cy="840774"/>
            </a:xfrm>
          </p:grpSpPr>
          <p:pic>
            <p:nvPicPr>
              <p:cNvPr id="34" name="Picture 33"/>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462894" y="5088016"/>
                <a:ext cx="1626209" cy="534481"/>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967890" y="5639599"/>
                <a:ext cx="1595234" cy="289191"/>
              </a:xfrm>
              <a:prstGeom prst="rect">
                <a:avLst/>
              </a:prstGeom>
            </p:spPr>
          </p:pic>
          <p:pic>
            <p:nvPicPr>
              <p:cNvPr id="36" name="Picture 35"/>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8563124" y="5685044"/>
                <a:ext cx="1072483" cy="243746"/>
              </a:xfrm>
              <a:prstGeom prst="rect">
                <a:avLst/>
              </a:prstGeom>
            </p:spPr>
          </p:pic>
        </p:grpSp>
        <p:grpSp>
          <p:nvGrpSpPr>
            <p:cNvPr id="76" name="Group 75"/>
            <p:cNvGrpSpPr/>
            <p:nvPr/>
          </p:nvGrpSpPr>
          <p:grpSpPr>
            <a:xfrm>
              <a:off x="4265379" y="5074115"/>
              <a:ext cx="2472332" cy="686486"/>
              <a:chOff x="3782992" y="2549022"/>
              <a:chExt cx="3027990" cy="840774"/>
            </a:xfrm>
          </p:grpSpPr>
          <p:sp>
            <p:nvSpPr>
              <p:cNvPr id="77" name="Pentagon 76"/>
              <p:cNvSpPr/>
              <p:nvPr/>
            </p:nvSpPr>
            <p:spPr bwMode="auto">
              <a:xfrm>
                <a:off x="3782992" y="2549022"/>
                <a:ext cx="504132" cy="84077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8" name="Pentagon 77"/>
              <p:cNvSpPr/>
              <p:nvPr/>
            </p:nvSpPr>
            <p:spPr bwMode="auto">
              <a:xfrm>
                <a:off x="4035058" y="2633019"/>
                <a:ext cx="403402" cy="672780"/>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79" name="Pentagon 78"/>
              <p:cNvSpPr/>
              <p:nvPr/>
            </p:nvSpPr>
            <p:spPr bwMode="auto">
              <a:xfrm>
                <a:off x="4265612" y="2696770"/>
                <a:ext cx="326952" cy="545279"/>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0" name="Pentagon 79"/>
              <p:cNvSpPr/>
              <p:nvPr/>
            </p:nvSpPr>
            <p:spPr bwMode="auto">
              <a:xfrm>
                <a:off x="4496166" y="2744087"/>
                <a:ext cx="326952" cy="45064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1" name="Pentagon 80"/>
              <p:cNvSpPr/>
              <p:nvPr/>
            </p:nvSpPr>
            <p:spPr bwMode="auto">
              <a:xfrm>
                <a:off x="4726720" y="276457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2" name="Pentagon 81"/>
              <p:cNvSpPr/>
              <p:nvPr/>
            </p:nvSpPr>
            <p:spPr bwMode="auto">
              <a:xfrm>
                <a:off x="4957274" y="2783193"/>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3" name="Pentagon 82"/>
              <p:cNvSpPr/>
              <p:nvPr/>
            </p:nvSpPr>
            <p:spPr bwMode="auto">
              <a:xfrm>
                <a:off x="5187828" y="2800122"/>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4" name="Pentagon 83"/>
              <p:cNvSpPr/>
              <p:nvPr/>
            </p:nvSpPr>
            <p:spPr bwMode="auto">
              <a:xfrm>
                <a:off x="5418382" y="2815512"/>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5" name="Pentagon 84"/>
              <p:cNvSpPr/>
              <p:nvPr/>
            </p:nvSpPr>
            <p:spPr bwMode="auto">
              <a:xfrm>
                <a:off x="5595990" y="2814014"/>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6" name="Pentagon 85"/>
              <p:cNvSpPr/>
              <p:nvPr/>
            </p:nvSpPr>
            <p:spPr bwMode="auto">
              <a:xfrm>
                <a:off x="5773598" y="2812516"/>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7" name="Pentagon 86"/>
              <p:cNvSpPr/>
              <p:nvPr/>
            </p:nvSpPr>
            <p:spPr bwMode="auto">
              <a:xfrm>
                <a:off x="5951206" y="2795628"/>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8" name="Pentagon 87"/>
              <p:cNvSpPr/>
              <p:nvPr/>
            </p:nvSpPr>
            <p:spPr bwMode="auto">
              <a:xfrm>
                <a:off x="6128814" y="2777201"/>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89" name="Pentagon 88"/>
              <p:cNvSpPr/>
              <p:nvPr/>
            </p:nvSpPr>
            <p:spPr bwMode="auto">
              <a:xfrm>
                <a:off x="6306422" y="275708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90" name="Pentagon 89"/>
              <p:cNvSpPr/>
              <p:nvPr/>
            </p:nvSpPr>
            <p:spPr bwMode="auto">
              <a:xfrm>
                <a:off x="6484030" y="2712567"/>
                <a:ext cx="326952" cy="495708"/>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grpSp>
        <p:sp>
          <p:nvSpPr>
            <p:cNvPr id="130" name="Rectangle 129"/>
            <p:cNvSpPr/>
            <p:nvPr/>
          </p:nvSpPr>
          <p:spPr>
            <a:xfrm>
              <a:off x="4949237" y="5675195"/>
              <a:ext cx="1083775" cy="307777"/>
            </a:xfrm>
            <a:prstGeom prst="rect">
              <a:avLst/>
            </a:prstGeom>
          </p:spPr>
          <p:txBody>
            <a:bodyPr wrap="none">
              <a:spAutoFit/>
            </a:bodyPr>
            <a:lstStyle/>
            <a:p>
              <a:pPr algn="ctr"/>
              <a:r>
                <a:rPr lang="en-US" sz="1400" dirty="0" smtClean="0">
                  <a:solidFill>
                    <a:schemeClr val="bg1">
                      <a:lumMod val="75000"/>
                    </a:schemeClr>
                  </a:solidFill>
                  <a:latin typeface="GalaxiePolaris-Book"/>
                  <a:cs typeface="GalaxiePolaris-Book"/>
                </a:rPr>
                <a:t>storage</a:t>
              </a:r>
              <a:endParaRPr lang="en-US" sz="1400" dirty="0">
                <a:solidFill>
                  <a:schemeClr val="bg1">
                    <a:lumMod val="75000"/>
                  </a:schemeClr>
                </a:solidFill>
                <a:latin typeface="GalaxiePolaris-Book"/>
                <a:cs typeface="GalaxiePolaris-Book"/>
              </a:endParaRPr>
            </a:p>
          </p:txBody>
        </p:sp>
      </p:grpSp>
      <p:grpSp>
        <p:nvGrpSpPr>
          <p:cNvPr id="137" name="Group 136"/>
          <p:cNvGrpSpPr/>
          <p:nvPr/>
        </p:nvGrpSpPr>
        <p:grpSpPr>
          <a:xfrm>
            <a:off x="2521315" y="1969577"/>
            <a:ext cx="4238498" cy="865476"/>
            <a:chOff x="3422827" y="1969577"/>
            <a:chExt cx="5649859" cy="865476"/>
          </a:xfrm>
        </p:grpSpPr>
        <p:grpSp>
          <p:nvGrpSpPr>
            <p:cNvPr id="109" name="Group 108"/>
            <p:cNvGrpSpPr/>
            <p:nvPr/>
          </p:nvGrpSpPr>
          <p:grpSpPr>
            <a:xfrm>
              <a:off x="4265379" y="1976864"/>
              <a:ext cx="2472332" cy="686486"/>
              <a:chOff x="3782992" y="2549022"/>
              <a:chExt cx="3027990" cy="840774"/>
            </a:xfrm>
          </p:grpSpPr>
          <p:sp>
            <p:nvSpPr>
              <p:cNvPr id="110" name="Pentagon 109"/>
              <p:cNvSpPr/>
              <p:nvPr/>
            </p:nvSpPr>
            <p:spPr bwMode="auto">
              <a:xfrm>
                <a:off x="3782992" y="2549022"/>
                <a:ext cx="504132" cy="84077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1" name="Pentagon 110"/>
              <p:cNvSpPr/>
              <p:nvPr/>
            </p:nvSpPr>
            <p:spPr bwMode="auto">
              <a:xfrm>
                <a:off x="4035058" y="2633019"/>
                <a:ext cx="403402" cy="672780"/>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2" name="Pentagon 111"/>
              <p:cNvSpPr/>
              <p:nvPr/>
            </p:nvSpPr>
            <p:spPr bwMode="auto">
              <a:xfrm>
                <a:off x="4265612" y="2696770"/>
                <a:ext cx="326952" cy="545279"/>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3" name="Pentagon 112"/>
              <p:cNvSpPr/>
              <p:nvPr/>
            </p:nvSpPr>
            <p:spPr bwMode="auto">
              <a:xfrm>
                <a:off x="4496166" y="2744087"/>
                <a:ext cx="326952" cy="450644"/>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4" name="Pentagon 113"/>
              <p:cNvSpPr/>
              <p:nvPr/>
            </p:nvSpPr>
            <p:spPr bwMode="auto">
              <a:xfrm>
                <a:off x="4726720" y="276457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5" name="Pentagon 114"/>
              <p:cNvSpPr/>
              <p:nvPr/>
            </p:nvSpPr>
            <p:spPr bwMode="auto">
              <a:xfrm>
                <a:off x="4957274" y="2783193"/>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6" name="Pentagon 115"/>
              <p:cNvSpPr/>
              <p:nvPr/>
            </p:nvSpPr>
            <p:spPr bwMode="auto">
              <a:xfrm>
                <a:off x="5187828" y="2800122"/>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7" name="Pentagon 116"/>
              <p:cNvSpPr/>
              <p:nvPr/>
            </p:nvSpPr>
            <p:spPr bwMode="auto">
              <a:xfrm>
                <a:off x="5418382" y="2815512"/>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8" name="Pentagon 117"/>
              <p:cNvSpPr/>
              <p:nvPr/>
            </p:nvSpPr>
            <p:spPr bwMode="auto">
              <a:xfrm>
                <a:off x="5595990" y="2814014"/>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19" name="Pentagon 118"/>
              <p:cNvSpPr/>
              <p:nvPr/>
            </p:nvSpPr>
            <p:spPr bwMode="auto">
              <a:xfrm>
                <a:off x="5773598" y="2812516"/>
                <a:ext cx="326952" cy="30779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20" name="Pentagon 119"/>
              <p:cNvSpPr/>
              <p:nvPr/>
            </p:nvSpPr>
            <p:spPr bwMode="auto">
              <a:xfrm>
                <a:off x="5951206" y="2795628"/>
                <a:ext cx="326952" cy="338575"/>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21" name="Pentagon 120"/>
              <p:cNvSpPr/>
              <p:nvPr/>
            </p:nvSpPr>
            <p:spPr bwMode="auto">
              <a:xfrm>
                <a:off x="6128814" y="2777201"/>
                <a:ext cx="326952" cy="372433"/>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22" name="Pentagon 121"/>
              <p:cNvSpPr/>
              <p:nvPr/>
            </p:nvSpPr>
            <p:spPr bwMode="auto">
              <a:xfrm>
                <a:off x="6306422" y="2757081"/>
                <a:ext cx="326952" cy="409676"/>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23" name="Pentagon 122"/>
              <p:cNvSpPr/>
              <p:nvPr/>
            </p:nvSpPr>
            <p:spPr bwMode="auto">
              <a:xfrm>
                <a:off x="6484030" y="2712567"/>
                <a:ext cx="326952" cy="495708"/>
              </a:xfrm>
              <a:prstGeom prst="homePlate">
                <a:avLst/>
              </a:prstGeom>
              <a:solidFill>
                <a:schemeClr val="bg2">
                  <a:alpha val="44000"/>
                </a:schemeClr>
              </a:solidFill>
              <a:ln w="38100" cap="flat" cmpd="sng" algn="ctr">
                <a:solidFill>
                  <a:schemeClr val="bg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grpSp>
        <p:pic>
          <p:nvPicPr>
            <p:cNvPr id="125" name="Picture 124"/>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6944533" y="2045447"/>
              <a:ext cx="1597277" cy="542510"/>
            </a:xfrm>
            <a:prstGeom prst="rect">
              <a:avLst/>
            </a:prstGeom>
          </p:spPr>
        </p:pic>
        <p:pic>
          <p:nvPicPr>
            <p:cNvPr id="126" name="Picture 125"/>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8408792" y="1969577"/>
              <a:ext cx="663894" cy="663893"/>
            </a:xfrm>
            <a:prstGeom prst="rect">
              <a:avLst/>
            </a:prstGeom>
          </p:spPr>
        </p:pic>
        <p:sp>
          <p:nvSpPr>
            <p:cNvPr id="127" name="Rectangle 126"/>
            <p:cNvSpPr/>
            <p:nvPr/>
          </p:nvSpPr>
          <p:spPr>
            <a:xfrm>
              <a:off x="5009068" y="2527276"/>
              <a:ext cx="964117" cy="307777"/>
            </a:xfrm>
            <a:prstGeom prst="rect">
              <a:avLst/>
            </a:prstGeom>
          </p:spPr>
          <p:txBody>
            <a:bodyPr wrap="none">
              <a:spAutoFit/>
            </a:bodyPr>
            <a:lstStyle/>
            <a:p>
              <a:pPr algn="ctr"/>
              <a:r>
                <a:rPr lang="en-US" sz="1400" dirty="0" smtClean="0">
                  <a:solidFill>
                    <a:schemeClr val="bg1">
                      <a:lumMod val="75000"/>
                    </a:schemeClr>
                  </a:solidFill>
                  <a:latin typeface="GalaxiePolaris-Book"/>
                  <a:cs typeface="GalaxiePolaris-Book"/>
                </a:rPr>
                <a:t>devops</a:t>
              </a:r>
              <a:endParaRPr lang="en-US" sz="1400" dirty="0">
                <a:solidFill>
                  <a:schemeClr val="bg1">
                    <a:lumMod val="75000"/>
                  </a:schemeClr>
                </a:solidFill>
                <a:latin typeface="GalaxiePolaris-Book"/>
                <a:cs typeface="GalaxiePolaris-Book"/>
              </a:endParaRPr>
            </a:p>
          </p:txBody>
        </p:sp>
        <p:sp>
          <p:nvSpPr>
            <p:cNvPr id="131" name="Rounded Rectangle 130"/>
            <p:cNvSpPr/>
            <p:nvPr/>
          </p:nvSpPr>
          <p:spPr bwMode="auto">
            <a:xfrm>
              <a:off x="3422827" y="1969577"/>
              <a:ext cx="686486" cy="686486"/>
            </a:xfrm>
            <a:prstGeom prst="roundRect">
              <a:avLst/>
            </a:prstGeom>
            <a:solidFill>
              <a:schemeClr val="accent2">
                <a:lumMod val="75000"/>
              </a:schemeClr>
            </a:solidFill>
            <a:ln w="19050" cap="flat" cmpd="sng" algn="ctr">
              <a:solidFill>
                <a:schemeClr val="bg1">
                  <a:lumMod val="85000"/>
                </a:schemeClr>
              </a:solidFill>
              <a:prstDash val="solid"/>
              <a:miter lim="800000"/>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200" dirty="0" smtClean="0">
                  <a:solidFill>
                    <a:schemeClr val="bg1"/>
                  </a:solidFill>
                  <a:latin typeface="+mn-lt"/>
                </a:rPr>
                <a:t>3 tier web apps</a:t>
              </a:r>
            </a:p>
          </p:txBody>
        </p:sp>
      </p:grpSp>
      <p:grpSp>
        <p:nvGrpSpPr>
          <p:cNvPr id="153" name="Group 152"/>
          <p:cNvGrpSpPr/>
          <p:nvPr/>
        </p:nvGrpSpPr>
        <p:grpSpPr>
          <a:xfrm>
            <a:off x="278366" y="2997266"/>
            <a:ext cx="1550434" cy="1747378"/>
            <a:chOff x="609441" y="2515139"/>
            <a:chExt cx="1620789" cy="1747378"/>
          </a:xfrm>
        </p:grpSpPr>
        <p:sp>
          <p:nvSpPr>
            <p:cNvPr id="150" name="Rectangle 149"/>
            <p:cNvSpPr/>
            <p:nvPr/>
          </p:nvSpPr>
          <p:spPr>
            <a:xfrm>
              <a:off x="609441" y="2829761"/>
              <a:ext cx="1620789" cy="1432756"/>
            </a:xfrm>
            <a:prstGeom prst="rect">
              <a:avLst/>
            </a:prstGeom>
            <a:solidFill>
              <a:schemeClr val="accent3"/>
            </a:solidFill>
            <a:ln w="38100" cmpd="sng">
              <a:solidFill>
                <a:srgbClr val="3DA1B9"/>
              </a:solidFill>
            </a:ln>
          </p:spPr>
          <p:txBody>
            <a:bodyPr rot="0" spcFirstLastPara="0" vertOverflow="overflow" horzOverflow="overflow" vert="horz" wrap="square" lIns="91440" tIns="374400" rIns="91440" bIns="45720" numCol="1" spcCol="0" rtlCol="0" fromWordArt="0" anchor="t" anchorCtr="0" forceAA="0" compatLnSpc="1">
              <a:prstTxWarp prst="textNoShape">
                <a:avLst/>
              </a:prstTxWarp>
              <a:noAutofit/>
            </a:bodyPr>
            <a:lstStyle/>
            <a:p>
              <a:pPr marL="285750" indent="-285750">
                <a:buFont typeface="Wingdings" charset="2"/>
                <a:buChar char="§"/>
              </a:pPr>
              <a:r>
                <a:rPr lang="en-US" sz="1400" dirty="0" smtClean="0">
                  <a:solidFill>
                    <a:schemeClr val="bg1"/>
                  </a:solidFill>
                </a:rPr>
                <a:t>Agility</a:t>
              </a:r>
            </a:p>
            <a:p>
              <a:pPr marL="285750" indent="-285750">
                <a:buFont typeface="Wingdings" charset="2"/>
                <a:buChar char="§"/>
              </a:pPr>
              <a:r>
                <a:rPr lang="en-US" sz="1400" dirty="0" smtClean="0">
                  <a:solidFill>
                    <a:schemeClr val="bg1"/>
                  </a:solidFill>
                </a:rPr>
                <a:t>Cost</a:t>
              </a:r>
            </a:p>
            <a:p>
              <a:pPr marL="285750" indent="-285750">
                <a:buFont typeface="Wingdings" charset="2"/>
                <a:buChar char="§"/>
              </a:pPr>
              <a:r>
                <a:rPr lang="en-US" sz="1400" dirty="0" smtClean="0">
                  <a:solidFill>
                    <a:schemeClr val="bg1"/>
                  </a:solidFill>
                </a:rPr>
                <a:t>Insight</a:t>
              </a:r>
              <a:endParaRPr lang="en-US" sz="1400" dirty="0">
                <a:solidFill>
                  <a:schemeClr val="bg1"/>
                </a:solidFill>
              </a:endParaRPr>
            </a:p>
          </p:txBody>
        </p:sp>
        <p:sp>
          <p:nvSpPr>
            <p:cNvPr id="152" name="Rounded Rectangle 151"/>
            <p:cNvSpPr/>
            <p:nvPr/>
          </p:nvSpPr>
          <p:spPr>
            <a:xfrm>
              <a:off x="609441" y="2515139"/>
              <a:ext cx="1620789" cy="500607"/>
            </a:xfrm>
            <a:prstGeom prst="roundRect">
              <a:avLst>
                <a:gd name="adj" fmla="val 0"/>
              </a:avLst>
            </a:prstGeom>
            <a:solidFill>
              <a:schemeClr val="bg1"/>
            </a:solidFill>
            <a:ln w="38100" cmpd="sng">
              <a:solidFill>
                <a:schemeClr val="accent3"/>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accent3"/>
                  </a:solidFill>
                </a:rPr>
                <a:t>DRIVERS</a:t>
              </a:r>
              <a:endParaRPr lang="en-US" sz="1400" dirty="0">
                <a:solidFill>
                  <a:schemeClr val="accent3"/>
                </a:solidFill>
              </a:endParaRPr>
            </a:p>
          </p:txBody>
        </p:sp>
      </p:grpSp>
      <p:grpSp>
        <p:nvGrpSpPr>
          <p:cNvPr id="157" name="Group 156"/>
          <p:cNvGrpSpPr/>
          <p:nvPr/>
        </p:nvGrpSpPr>
        <p:grpSpPr>
          <a:xfrm>
            <a:off x="7315200" y="2997266"/>
            <a:ext cx="1409552" cy="1747378"/>
            <a:chOff x="609441" y="2515139"/>
            <a:chExt cx="1620789" cy="1747378"/>
          </a:xfrm>
        </p:grpSpPr>
        <p:sp>
          <p:nvSpPr>
            <p:cNvPr id="158" name="Rectangle 157"/>
            <p:cNvSpPr/>
            <p:nvPr/>
          </p:nvSpPr>
          <p:spPr>
            <a:xfrm>
              <a:off x="609441" y="2829761"/>
              <a:ext cx="1620789" cy="1432756"/>
            </a:xfrm>
            <a:prstGeom prst="rect">
              <a:avLst/>
            </a:prstGeom>
            <a:solidFill>
              <a:schemeClr val="accent3"/>
            </a:solidFill>
            <a:ln w="38100" cmpd="sng">
              <a:solidFill>
                <a:srgbClr val="3DA1B9"/>
              </a:solidFill>
            </a:ln>
          </p:spPr>
          <p:txBody>
            <a:bodyPr rot="0" spcFirstLastPara="0" vertOverflow="overflow" horzOverflow="overflow" vert="horz" wrap="square" lIns="91440" tIns="374400" rIns="91440" bIns="45720" numCol="1" spcCol="0" rtlCol="0" fromWordArt="0" anchor="t" anchorCtr="0" forceAA="0" compatLnSpc="1">
              <a:prstTxWarp prst="textNoShape">
                <a:avLst/>
              </a:prstTxWarp>
              <a:noAutofit/>
            </a:bodyPr>
            <a:lstStyle/>
            <a:p>
              <a:pPr marL="285750" indent="-285750">
                <a:buFont typeface="Wingdings" charset="2"/>
                <a:buChar char="§"/>
              </a:pPr>
              <a:r>
                <a:rPr lang="en-US" sz="1400" dirty="0" smtClean="0">
                  <a:solidFill>
                    <a:schemeClr val="bg1"/>
                  </a:solidFill>
                </a:rPr>
                <a:t>Visibility</a:t>
              </a:r>
            </a:p>
            <a:p>
              <a:pPr marL="285750" indent="-285750">
                <a:buFont typeface="Wingdings" charset="2"/>
                <a:buChar char="§"/>
              </a:pPr>
              <a:r>
                <a:rPr lang="en-US" sz="1400" dirty="0" smtClean="0">
                  <a:solidFill>
                    <a:schemeClr val="bg1"/>
                  </a:solidFill>
                </a:rPr>
                <a:t>Confidence</a:t>
              </a:r>
            </a:p>
            <a:p>
              <a:pPr marL="285750" indent="-285750">
                <a:buFont typeface="Wingdings" charset="2"/>
                <a:buChar char="§"/>
              </a:pPr>
              <a:r>
                <a:rPr lang="en-US" sz="1400" dirty="0" smtClean="0">
                  <a:solidFill>
                    <a:schemeClr val="bg1"/>
                  </a:solidFill>
                </a:rPr>
                <a:t>Control</a:t>
              </a:r>
            </a:p>
          </p:txBody>
        </p:sp>
        <p:sp>
          <p:nvSpPr>
            <p:cNvPr id="159" name="Rounded Rectangle 158"/>
            <p:cNvSpPr/>
            <p:nvPr/>
          </p:nvSpPr>
          <p:spPr>
            <a:xfrm>
              <a:off x="609441" y="2515139"/>
              <a:ext cx="1620789" cy="500607"/>
            </a:xfrm>
            <a:prstGeom prst="roundRect">
              <a:avLst>
                <a:gd name="adj" fmla="val 0"/>
              </a:avLst>
            </a:prstGeom>
            <a:solidFill>
              <a:schemeClr val="bg1"/>
            </a:solidFill>
            <a:ln w="38100" cmpd="sng">
              <a:solidFill>
                <a:schemeClr val="accent3"/>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accent3"/>
                  </a:solidFill>
                </a:rPr>
                <a:t>NEEDS</a:t>
              </a:r>
              <a:endParaRPr lang="en-US" sz="1400" dirty="0">
                <a:solidFill>
                  <a:schemeClr val="accent3"/>
                </a:solidFill>
              </a:endParaRPr>
            </a:p>
          </p:txBody>
        </p:sp>
      </p:grpSp>
      <p:sp>
        <p:nvSpPr>
          <p:cNvPr id="162" name="Pentagon 161"/>
          <p:cNvSpPr/>
          <p:nvPr/>
        </p:nvSpPr>
        <p:spPr bwMode="auto">
          <a:xfrm>
            <a:off x="1974712" y="1974060"/>
            <a:ext cx="401866" cy="3793790"/>
          </a:xfrm>
          <a:prstGeom prst="homePlate">
            <a:avLst/>
          </a:prstGeom>
          <a:solidFill>
            <a:schemeClr val="accent3">
              <a:alpha val="40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163" name="Pentagon 162"/>
          <p:cNvSpPr/>
          <p:nvPr/>
        </p:nvSpPr>
        <p:spPr bwMode="auto">
          <a:xfrm>
            <a:off x="6809323" y="1974060"/>
            <a:ext cx="401866" cy="3793790"/>
          </a:xfrm>
          <a:prstGeom prst="homePlate">
            <a:avLst/>
          </a:prstGeom>
          <a:solidFill>
            <a:schemeClr val="accent3">
              <a:alpha val="40000"/>
            </a:schemeClr>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dirty="0" err="1" smtClean="0">
              <a:solidFill>
                <a:srgbClr val="FFFFFF"/>
              </a:solidFill>
              <a:latin typeface="+mn-lt"/>
            </a:endParaRPr>
          </a:p>
        </p:txBody>
      </p:sp>
      <p:sp>
        <p:nvSpPr>
          <p:cNvPr id="6" name="Slide Number Placeholder 5"/>
          <p:cNvSpPr>
            <a:spLocks noGrp="1"/>
          </p:cNvSpPr>
          <p:nvPr>
            <p:ph type="sldNum" sz="quarter" idx="12"/>
          </p:nvPr>
        </p:nvSpPr>
        <p:spPr/>
        <p:txBody>
          <a:bodyPr/>
          <a:lstStyle/>
          <a:p>
            <a:pPr algn="l"/>
            <a:fld id="{C1960183-D323-4677-9D78-78D1D39B0029}" type="slidenum">
              <a:rPr lang="en-US" smtClean="0"/>
              <a:pPr algn="l"/>
              <a:t>3</a:t>
            </a:fld>
            <a:endParaRPr lang="en-US"/>
          </a:p>
        </p:txBody>
      </p:sp>
    </p:spTree>
    <p:extLst>
      <p:ext uri="{BB962C8B-B14F-4D97-AF65-F5344CB8AC3E}">
        <p14:creationId xmlns:p14="http://schemas.microsoft.com/office/powerpoint/2010/main" val="373847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cs typeface="Calibri"/>
              </a:rPr>
              <a:t>IT Service Continuity </a:t>
            </a:r>
            <a:r>
              <a:rPr lang="en-US" dirty="0" smtClean="0">
                <a:cs typeface="Calibri"/>
              </a:rPr>
              <a:t>Becomes Challenging </a:t>
            </a:r>
            <a:r>
              <a:rPr lang="en-US" dirty="0" smtClean="0">
                <a:cs typeface="Calibri"/>
              </a:rPr>
              <a:t>as Organizations Adopt New Trends</a:t>
            </a:r>
            <a:endParaRPr lang="en-US" dirty="0"/>
          </a:p>
        </p:txBody>
      </p:sp>
      <p:sp>
        <p:nvSpPr>
          <p:cNvPr id="552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4C806BD-0627-B849-B683-EC8F0F59DB66}" type="slidenum">
              <a:rPr lang="en-US" sz="1000"/>
              <a:pPr eaLnBrk="1" fontAlgn="base" hangingPunct="1">
                <a:spcBef>
                  <a:spcPct val="0"/>
                </a:spcBef>
                <a:spcAft>
                  <a:spcPct val="0"/>
                </a:spcAft>
              </a:pPr>
              <a:t>4</a:t>
            </a:fld>
            <a:endParaRPr lang="en-US" sz="1000"/>
          </a:p>
        </p:txBody>
      </p:sp>
      <p:grpSp>
        <p:nvGrpSpPr>
          <p:cNvPr id="4" name="Group 3"/>
          <p:cNvGrpSpPr/>
          <p:nvPr/>
        </p:nvGrpSpPr>
        <p:grpSpPr>
          <a:xfrm>
            <a:off x="1295400" y="1482065"/>
            <a:ext cx="6533683" cy="2785135"/>
            <a:chOff x="896085" y="2421472"/>
            <a:chExt cx="7361163" cy="3843861"/>
          </a:xfrm>
        </p:grpSpPr>
        <p:sp>
          <p:nvSpPr>
            <p:cNvPr id="5" name="TextBox 363"/>
            <p:cNvSpPr txBox="1">
              <a:spLocks noChangeArrowheads="1"/>
            </p:cNvSpPr>
            <p:nvPr/>
          </p:nvSpPr>
          <p:spPr bwMode="ltGray">
            <a:xfrm>
              <a:off x="1138073" y="5815535"/>
              <a:ext cx="1493286" cy="441332"/>
            </a:xfrm>
            <a:prstGeom prst="rect">
              <a:avLst/>
            </a:prstGeom>
            <a:noFill/>
            <a:ln w="9525">
              <a:noFill/>
              <a:miter lim="800000"/>
              <a:headEnd/>
              <a:tailEnd/>
            </a:ln>
          </p:spPr>
          <p:txBody>
            <a:bodyPr lIns="91419" tIns="45710" rIns="91419" bIns="45710"/>
            <a:lstStyle/>
            <a:p>
              <a:pPr algn="ctr"/>
              <a:r>
                <a:rPr lang="en-US" sz="1200" b="1" dirty="0" smtClean="0">
                  <a:solidFill>
                    <a:srgbClr val="404040"/>
                  </a:solidFill>
                  <a:latin typeface="Calibri" pitchFamily="34" charset="0"/>
                  <a:ea typeface="ＭＳ Ｐゴシック" pitchFamily="34" charset="-128"/>
                </a:rPr>
                <a:t>Private Cloud</a:t>
              </a:r>
              <a:endParaRPr lang="en-US" sz="1200" b="1" dirty="0">
                <a:solidFill>
                  <a:srgbClr val="404040"/>
                </a:solidFill>
                <a:latin typeface="Calibri" pitchFamily="34" charset="0"/>
                <a:ea typeface="ＭＳ Ｐゴシック" pitchFamily="34" charset="-128"/>
              </a:endParaRPr>
            </a:p>
          </p:txBody>
        </p:sp>
        <p:sp>
          <p:nvSpPr>
            <p:cNvPr id="6" name="TextBox 423"/>
            <p:cNvSpPr txBox="1">
              <a:spLocks noChangeArrowheads="1"/>
            </p:cNvSpPr>
            <p:nvPr/>
          </p:nvSpPr>
          <p:spPr bwMode="ltGray">
            <a:xfrm>
              <a:off x="6463820" y="5815537"/>
              <a:ext cx="1603400" cy="449796"/>
            </a:xfrm>
            <a:prstGeom prst="rect">
              <a:avLst/>
            </a:prstGeom>
            <a:noFill/>
            <a:ln w="9525">
              <a:noFill/>
              <a:miter lim="800000"/>
              <a:headEnd/>
              <a:tailEnd/>
            </a:ln>
          </p:spPr>
          <p:txBody>
            <a:bodyPr lIns="91419" tIns="45710" rIns="91419" bIns="45710"/>
            <a:lstStyle/>
            <a:p>
              <a:pPr algn="ctr"/>
              <a:r>
                <a:rPr lang="en-US" sz="1200" b="1" dirty="0" smtClean="0">
                  <a:solidFill>
                    <a:srgbClr val="404040"/>
                  </a:solidFill>
                  <a:latin typeface="Calibri" pitchFamily="34" charset="0"/>
                  <a:ea typeface="ＭＳ Ｐゴシック" pitchFamily="34" charset="-128"/>
                </a:rPr>
                <a:t>Public </a:t>
              </a:r>
              <a:r>
                <a:rPr lang="en-US" sz="1200" b="1" dirty="0">
                  <a:solidFill>
                    <a:srgbClr val="404040"/>
                  </a:solidFill>
                  <a:latin typeface="Calibri" pitchFamily="34" charset="0"/>
                  <a:ea typeface="ＭＳ Ｐゴシック" pitchFamily="34" charset="-128"/>
                </a:rPr>
                <a:t>Cloud</a:t>
              </a:r>
            </a:p>
          </p:txBody>
        </p:sp>
        <p:grpSp>
          <p:nvGrpSpPr>
            <p:cNvPr id="7" name="Group 6"/>
            <p:cNvGrpSpPr/>
            <p:nvPr/>
          </p:nvGrpSpPr>
          <p:grpSpPr>
            <a:xfrm>
              <a:off x="3460045" y="3009911"/>
              <a:ext cx="2235192" cy="2374894"/>
              <a:chOff x="901703" y="3348577"/>
              <a:chExt cx="2235192" cy="2374894"/>
            </a:xfrm>
          </p:grpSpPr>
          <p:sp>
            <p:nvSpPr>
              <p:cNvPr id="59" name="Oval 58"/>
              <p:cNvSpPr/>
              <p:nvPr/>
            </p:nvSpPr>
            <p:spPr bwMode="auto">
              <a:xfrm>
                <a:off x="901703" y="3348577"/>
                <a:ext cx="2235192" cy="2235190"/>
              </a:xfrm>
              <a:prstGeom prst="ellipse">
                <a:avLst/>
              </a:prstGeom>
              <a:gradFill flip="none" rotWithShape="1">
                <a:gsLst>
                  <a:gs pos="0">
                    <a:schemeClr val="bg1">
                      <a:lumMod val="75000"/>
                    </a:schemeClr>
                  </a:gs>
                  <a:gs pos="87000">
                    <a:srgbClr val="FFFFFF">
                      <a:alpha val="0"/>
                    </a:srgbClr>
                  </a:gs>
                </a:gsLst>
                <a:lin ang="4800000" scaled="0"/>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60" name="Rectangle 59"/>
              <p:cNvSpPr/>
              <p:nvPr/>
            </p:nvSpPr>
            <p:spPr bwMode="auto">
              <a:xfrm>
                <a:off x="1071032" y="5207147"/>
                <a:ext cx="1900768" cy="516324"/>
              </a:xfrm>
              <a:prstGeom prst="rect">
                <a:avLst/>
              </a:prstGeom>
              <a:no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200" b="1" dirty="0" smtClean="0"/>
                  <a:t> Data Center 1</a:t>
                </a:r>
                <a:endParaRPr lang="en-US" sz="1200" b="1" dirty="0"/>
              </a:p>
            </p:txBody>
          </p:sp>
          <p:grpSp>
            <p:nvGrpSpPr>
              <p:cNvPr id="61" name="Group 60"/>
              <p:cNvGrpSpPr/>
              <p:nvPr/>
            </p:nvGrpSpPr>
            <p:grpSpPr>
              <a:xfrm>
                <a:off x="1086475" y="4058312"/>
                <a:ext cx="1868393" cy="694584"/>
                <a:chOff x="1010275" y="3414833"/>
                <a:chExt cx="1868393" cy="694584"/>
              </a:xfrm>
            </p:grpSpPr>
            <p:grpSp>
              <p:nvGrpSpPr>
                <p:cNvPr id="63" name="Group 62"/>
                <p:cNvGrpSpPr/>
                <p:nvPr/>
              </p:nvGrpSpPr>
              <p:grpSpPr>
                <a:xfrm>
                  <a:off x="1010275" y="3414833"/>
                  <a:ext cx="606860" cy="694584"/>
                  <a:chOff x="5890196" y="4720407"/>
                  <a:chExt cx="487808" cy="558324"/>
                </a:xfrm>
              </p:grpSpPr>
              <p:pic>
                <p:nvPicPr>
                  <p:cNvPr id="70" name="Picture 69" descr="serv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71" name="Picture 70" descr="serv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nvGrpSpPr>
                <p:cNvPr id="64" name="Group 63"/>
                <p:cNvGrpSpPr/>
                <p:nvPr/>
              </p:nvGrpSpPr>
              <p:grpSpPr>
                <a:xfrm>
                  <a:off x="1645275" y="3414833"/>
                  <a:ext cx="606860" cy="694584"/>
                  <a:chOff x="5890196" y="4720407"/>
                  <a:chExt cx="487808" cy="558324"/>
                </a:xfrm>
              </p:grpSpPr>
              <p:pic>
                <p:nvPicPr>
                  <p:cNvPr id="68" name="Picture 67" descr="serv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69" name="Picture 68" descr="serv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nvGrpSpPr>
                <p:cNvPr id="65" name="Group 64"/>
                <p:cNvGrpSpPr/>
                <p:nvPr/>
              </p:nvGrpSpPr>
              <p:grpSpPr>
                <a:xfrm>
                  <a:off x="2271808" y="3414833"/>
                  <a:ext cx="606860" cy="694584"/>
                  <a:chOff x="5890196" y="4720407"/>
                  <a:chExt cx="487808" cy="558324"/>
                </a:xfrm>
              </p:grpSpPr>
              <p:pic>
                <p:nvPicPr>
                  <p:cNvPr id="66" name="Picture 65" descr="serv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67" name="Picture 66" descr="serv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pic>
            <p:nvPicPr>
              <p:cNvPr id="62" name="Picture 61" descr="datacenter.png"/>
              <p:cNvPicPr>
                <a:picLocks noChangeAspect="1"/>
              </p:cNvPicPr>
              <p:nvPr/>
            </p:nvPicPr>
            <p:blipFill rotWithShape="1">
              <a:blip r:embed="rId4" cstate="print">
                <a:extLst>
                  <a:ext uri="{28A0092B-C50C-407E-A947-70E740481C1C}">
                    <a14:useLocalDpi xmlns:a14="http://schemas.microsoft.com/office/drawing/2010/main" val="0"/>
                  </a:ext>
                </a:extLst>
              </a:blip>
              <a:srcRect l="12839" t="18395" r="5309" b="10124"/>
              <a:stretch/>
            </p:blipFill>
            <p:spPr>
              <a:xfrm>
                <a:off x="1536795" y="4327384"/>
                <a:ext cx="960870" cy="839129"/>
              </a:xfrm>
              <a:prstGeom prst="rect">
                <a:avLst/>
              </a:prstGeom>
              <a:effectLst>
                <a:outerShdw blurRad="76200" dist="38100" dir="10800000" algn="r" rotWithShape="0">
                  <a:prstClr val="black">
                    <a:alpha val="45000"/>
                  </a:prstClr>
                </a:outerShdw>
              </a:effectLst>
            </p:spPr>
          </p:pic>
        </p:grpSp>
        <p:grpSp>
          <p:nvGrpSpPr>
            <p:cNvPr id="8" name="Group 7"/>
            <p:cNvGrpSpPr>
              <a:grpSpLocks noChangeAspect="1"/>
            </p:cNvGrpSpPr>
            <p:nvPr/>
          </p:nvGrpSpPr>
          <p:grpSpPr>
            <a:xfrm>
              <a:off x="6273792" y="4564758"/>
              <a:ext cx="1983456" cy="1371600"/>
              <a:chOff x="4673600" y="1152692"/>
              <a:chExt cx="4038600" cy="2792774"/>
            </a:xfrm>
          </p:grpSpPr>
          <p:pic>
            <p:nvPicPr>
              <p:cNvPr id="47" name="Picture 46" descr="cloudblend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3600" y="1152692"/>
                <a:ext cx="4038600" cy="2792774"/>
              </a:xfrm>
              <a:prstGeom prst="rect">
                <a:avLst/>
              </a:prstGeom>
            </p:spPr>
          </p:pic>
          <p:pic>
            <p:nvPicPr>
              <p:cNvPr id="48" name="Picture 47" descr="Logo_2013_Google_b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08800" y="1710267"/>
                <a:ext cx="1216152" cy="429230"/>
              </a:xfrm>
              <a:prstGeom prst="rect">
                <a:avLst/>
              </a:prstGeom>
            </p:spPr>
          </p:pic>
          <p:pic>
            <p:nvPicPr>
              <p:cNvPr id="49" name="Picture 18" descr="httptechnozzle"/>
              <p:cNvPicPr>
                <a:picLocks noChangeAspect="1" noChangeArrowheads="1"/>
              </p:cNvPicPr>
              <p:nvPr/>
            </p:nvPicPr>
            <p:blipFill>
              <a:blip r:embed="rId7" cstate="print"/>
              <a:srcRect/>
              <a:stretch>
                <a:fillRect/>
              </a:stretch>
            </p:blipFill>
            <p:spPr bwMode="auto">
              <a:xfrm>
                <a:off x="5283200" y="1545478"/>
                <a:ext cx="1389063" cy="398462"/>
              </a:xfrm>
              <a:prstGeom prst="rect">
                <a:avLst/>
              </a:prstGeom>
              <a:noFill/>
              <a:ln w="9525">
                <a:noFill/>
                <a:miter lim="800000"/>
                <a:headEnd/>
                <a:tailEnd/>
              </a:ln>
            </p:spPr>
          </p:pic>
          <p:pic>
            <p:nvPicPr>
              <p:cNvPr id="50" name="Picture 19" descr="logo"/>
              <p:cNvPicPr>
                <a:picLocks noChangeAspect="1" noChangeArrowheads="1"/>
              </p:cNvPicPr>
              <p:nvPr/>
            </p:nvPicPr>
            <p:blipFill>
              <a:blip r:embed="rId8" cstate="print"/>
              <a:srcRect/>
              <a:stretch>
                <a:fillRect/>
              </a:stretch>
            </p:blipFill>
            <p:spPr bwMode="auto">
              <a:xfrm>
                <a:off x="6763562" y="2159143"/>
                <a:ext cx="729438" cy="300445"/>
              </a:xfrm>
              <a:prstGeom prst="rect">
                <a:avLst/>
              </a:prstGeom>
              <a:noFill/>
              <a:ln w="9525">
                <a:noFill/>
                <a:miter lim="800000"/>
                <a:headEnd/>
                <a:tailEnd/>
              </a:ln>
            </p:spPr>
          </p:pic>
          <p:pic>
            <p:nvPicPr>
              <p:cNvPr id="51" name="Picture 23" descr="Verizon_Small_Logo"/>
              <p:cNvPicPr>
                <a:picLocks noChangeAspect="1" noChangeArrowheads="1"/>
              </p:cNvPicPr>
              <p:nvPr/>
            </p:nvPicPr>
            <p:blipFill>
              <a:blip r:embed="rId9" cstate="print"/>
              <a:srcRect/>
              <a:stretch>
                <a:fillRect/>
              </a:stretch>
            </p:blipFill>
            <p:spPr bwMode="auto">
              <a:xfrm>
                <a:off x="5658530" y="2182621"/>
                <a:ext cx="909638" cy="504825"/>
              </a:xfrm>
              <a:prstGeom prst="rect">
                <a:avLst/>
              </a:prstGeom>
              <a:noFill/>
              <a:ln w="9525">
                <a:noFill/>
                <a:miter lim="800000"/>
                <a:headEnd/>
                <a:tailEnd/>
              </a:ln>
            </p:spPr>
          </p:pic>
          <p:sp>
            <p:nvSpPr>
              <p:cNvPr id="52" name="AutoShape 9"/>
              <p:cNvSpPr>
                <a:spLocks noChangeAspect="1" noChangeArrowheads="1" noTextEdit="1"/>
              </p:cNvSpPr>
              <p:nvPr/>
            </p:nvSpPr>
            <p:spPr bwMode="auto">
              <a:xfrm>
                <a:off x="6943725" y="1811338"/>
                <a:ext cx="742950" cy="279400"/>
              </a:xfrm>
              <a:prstGeom prst="rect">
                <a:avLst/>
              </a:prstGeom>
              <a:noFill/>
              <a:ln w="9525">
                <a:noFill/>
                <a:miter lim="800000"/>
                <a:headEnd/>
                <a:tailEnd/>
              </a:ln>
            </p:spPr>
            <p:txBody>
              <a:bodyPr/>
              <a:lstStyle/>
              <a:p>
                <a:pPr algn="ctr">
                  <a:defRPr/>
                </a:pPr>
                <a:endParaRPr lang="en-US">
                  <a:solidFill>
                    <a:srgbClr val="000000"/>
                  </a:solidFill>
                  <a:cs typeface="+mn-cs"/>
                </a:endParaRPr>
              </a:p>
            </p:txBody>
          </p:sp>
          <p:pic>
            <p:nvPicPr>
              <p:cNvPr id="53" name="Picture 84" descr="IBM.png"/>
              <p:cNvPicPr>
                <a:picLocks noChangeAspect="1"/>
              </p:cNvPicPr>
              <p:nvPr/>
            </p:nvPicPr>
            <p:blipFill>
              <a:blip r:embed="rId10" cstate="print"/>
              <a:srcRect/>
              <a:stretch>
                <a:fillRect/>
              </a:stretch>
            </p:blipFill>
            <p:spPr bwMode="auto">
              <a:xfrm>
                <a:off x="7569200" y="2583922"/>
                <a:ext cx="877888" cy="354012"/>
              </a:xfrm>
              <a:prstGeom prst="rect">
                <a:avLst/>
              </a:prstGeom>
              <a:noFill/>
              <a:ln w="9525">
                <a:noFill/>
                <a:miter lim="800000"/>
                <a:headEnd/>
                <a:tailEnd/>
              </a:ln>
            </p:spPr>
          </p:pic>
          <p:pic>
            <p:nvPicPr>
              <p:cNvPr id="54" name="Picture 85" descr="gogrid_logo.png"/>
              <p:cNvPicPr>
                <a:picLocks noChangeAspect="1"/>
              </p:cNvPicPr>
              <p:nvPr/>
            </p:nvPicPr>
            <p:blipFill>
              <a:blip r:embed="rId11" cstate="print"/>
              <a:srcRect/>
              <a:stretch>
                <a:fillRect/>
              </a:stretch>
            </p:blipFill>
            <p:spPr bwMode="auto">
              <a:xfrm>
                <a:off x="5181599" y="2789766"/>
                <a:ext cx="1270000" cy="317500"/>
              </a:xfrm>
              <a:prstGeom prst="rect">
                <a:avLst/>
              </a:prstGeom>
              <a:noFill/>
              <a:ln w="9525">
                <a:noFill/>
                <a:miter lim="800000"/>
                <a:headEnd/>
                <a:tailEnd/>
              </a:ln>
            </p:spPr>
          </p:pic>
          <p:grpSp>
            <p:nvGrpSpPr>
              <p:cNvPr id="55" name="Group 42"/>
              <p:cNvGrpSpPr>
                <a:grpSpLocks/>
              </p:cNvGrpSpPr>
              <p:nvPr/>
            </p:nvGrpSpPr>
            <p:grpSpPr bwMode="auto">
              <a:xfrm>
                <a:off x="6722533" y="2607733"/>
                <a:ext cx="609600" cy="601663"/>
                <a:chOff x="5943600" y="3200400"/>
                <a:chExt cx="741420" cy="731525"/>
              </a:xfrm>
            </p:grpSpPr>
            <p:pic>
              <p:nvPicPr>
                <p:cNvPr id="57" name="Picture 213" descr="Windows"/>
                <p:cNvPicPr>
                  <a:picLocks noChangeAspect="1" noChangeArrowheads="1"/>
                </p:cNvPicPr>
                <p:nvPr/>
              </p:nvPicPr>
              <p:blipFill>
                <a:blip r:embed="rId12" cstate="print"/>
                <a:srcRect/>
                <a:stretch>
                  <a:fillRect/>
                </a:stretch>
              </p:blipFill>
              <p:spPr bwMode="auto">
                <a:xfrm>
                  <a:off x="6046013" y="3200400"/>
                  <a:ext cx="536594" cy="475571"/>
                </a:xfrm>
                <a:prstGeom prst="rect">
                  <a:avLst/>
                </a:prstGeom>
                <a:noFill/>
                <a:ln w="9525">
                  <a:noFill/>
                  <a:miter lim="800000"/>
                  <a:headEnd/>
                  <a:tailEnd/>
                </a:ln>
              </p:spPr>
            </p:pic>
            <p:pic>
              <p:nvPicPr>
                <p:cNvPr id="58" name="Picture 41" descr="azure-logo_22.png"/>
                <p:cNvPicPr>
                  <a:picLocks noChangeAspect="1"/>
                </p:cNvPicPr>
                <p:nvPr/>
              </p:nvPicPr>
              <p:blipFill>
                <a:blip r:embed="rId13" cstate="print"/>
                <a:srcRect/>
                <a:stretch>
                  <a:fillRect/>
                </a:stretch>
              </p:blipFill>
              <p:spPr bwMode="auto">
                <a:xfrm>
                  <a:off x="5943600" y="3657600"/>
                  <a:ext cx="741420" cy="274325"/>
                </a:xfrm>
                <a:prstGeom prst="rect">
                  <a:avLst/>
                </a:prstGeom>
                <a:noFill/>
                <a:ln w="9525">
                  <a:noFill/>
                  <a:miter lim="800000"/>
                  <a:headEnd/>
                  <a:tailEnd/>
                </a:ln>
              </p:spPr>
            </p:pic>
          </p:grpSp>
          <p:pic>
            <p:nvPicPr>
              <p:cNvPr id="56" name="Picture 55" descr="openstack.png"/>
              <p:cNvPicPr>
                <a:picLocks noChangeAspect="1"/>
              </p:cNvPicPr>
              <p:nvPr/>
            </p:nvPicPr>
            <p:blipFill>
              <a:blip r:embed="rId14" cstate="print">
                <a:biLevel thresh="75000"/>
                <a:extLst>
                  <a:ext uri="{28A0092B-C50C-407E-A947-70E740481C1C}">
                    <a14:useLocalDpi xmlns:a14="http://schemas.microsoft.com/office/drawing/2010/main" val="0"/>
                  </a:ext>
                </a:extLst>
              </a:blip>
              <a:stretch>
                <a:fillRect/>
              </a:stretch>
            </p:blipFill>
            <p:spPr>
              <a:xfrm>
                <a:off x="4973871" y="2006600"/>
                <a:ext cx="510845" cy="510845"/>
              </a:xfrm>
              <a:prstGeom prst="rect">
                <a:avLst/>
              </a:prstGeom>
            </p:spPr>
          </p:pic>
        </p:grpSp>
        <p:grpSp>
          <p:nvGrpSpPr>
            <p:cNvPr id="9" name="Group 8"/>
            <p:cNvGrpSpPr/>
            <p:nvPr/>
          </p:nvGrpSpPr>
          <p:grpSpPr>
            <a:xfrm>
              <a:off x="896085" y="4567703"/>
              <a:ext cx="1977262" cy="1367316"/>
              <a:chOff x="879151" y="4567703"/>
              <a:chExt cx="1977262" cy="1367316"/>
            </a:xfrm>
          </p:grpSpPr>
          <p:pic>
            <p:nvPicPr>
              <p:cNvPr id="44" name="Picture 43" descr="cloudblend3.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79151" y="4567703"/>
                <a:ext cx="1977262" cy="1367316"/>
              </a:xfrm>
              <a:prstGeom prst="rect">
                <a:avLst/>
              </a:prstGeom>
            </p:spPr>
          </p:pic>
          <p:pic>
            <p:nvPicPr>
              <p:cNvPr id="45" name="Picture 44" descr="datacenter.png"/>
              <p:cNvPicPr>
                <a:picLocks noChangeAspect="1"/>
              </p:cNvPicPr>
              <p:nvPr/>
            </p:nvPicPr>
            <p:blipFill rotWithShape="1">
              <a:blip r:embed="rId4" cstate="print">
                <a:extLst>
                  <a:ext uri="{28A0092B-C50C-407E-A947-70E740481C1C}">
                    <a14:useLocalDpi xmlns:a14="http://schemas.microsoft.com/office/drawing/2010/main" val="0"/>
                  </a:ext>
                </a:extLst>
              </a:blip>
              <a:srcRect l="12839" t="18395" r="5309" b="10124"/>
              <a:stretch/>
            </p:blipFill>
            <p:spPr>
              <a:xfrm>
                <a:off x="1440817" y="5055514"/>
                <a:ext cx="960870" cy="839129"/>
              </a:xfrm>
              <a:prstGeom prst="rect">
                <a:avLst/>
              </a:prstGeom>
              <a:effectLst>
                <a:outerShdw blurRad="76200" dist="38100" dir="10800000" algn="r" rotWithShape="0">
                  <a:prstClr val="black">
                    <a:alpha val="45000"/>
                  </a:prstClr>
                </a:outerShdw>
              </a:effectLst>
            </p:spPr>
          </p:pic>
          <p:pic>
            <p:nvPicPr>
              <p:cNvPr id="46" name="Picture 45" descr="protection.png"/>
              <p:cNvPicPr>
                <a:picLocks noChangeAspect="1"/>
              </p:cNvPicPr>
              <p:nvPr/>
            </p:nvPicPr>
            <p:blipFill rotWithShape="1">
              <a:blip r:embed="rId16" cstate="print">
                <a:extLst>
                  <a:ext uri="{28A0092B-C50C-407E-A947-70E740481C1C}">
                    <a14:useLocalDpi xmlns:a14="http://schemas.microsoft.com/office/drawing/2010/main" val="0"/>
                  </a:ext>
                </a:extLst>
              </a:blip>
              <a:srcRect b="26426"/>
              <a:stretch/>
            </p:blipFill>
            <p:spPr>
              <a:xfrm>
                <a:off x="973734" y="4817533"/>
                <a:ext cx="866882" cy="670046"/>
              </a:xfrm>
              <a:prstGeom prst="rect">
                <a:avLst/>
              </a:prstGeom>
              <a:effectLst>
                <a:outerShdw blurRad="50800" dist="38100" dir="5400000" algn="t" rotWithShape="0">
                  <a:prstClr val="black">
                    <a:alpha val="40000"/>
                  </a:prstClr>
                </a:outerShdw>
              </a:effectLst>
            </p:spPr>
          </p:pic>
        </p:grpSp>
        <p:grpSp>
          <p:nvGrpSpPr>
            <p:cNvPr id="10" name="Group 9"/>
            <p:cNvGrpSpPr/>
            <p:nvPr/>
          </p:nvGrpSpPr>
          <p:grpSpPr>
            <a:xfrm>
              <a:off x="974275" y="2421472"/>
              <a:ext cx="1820882" cy="1926188"/>
              <a:chOff x="901703" y="3348577"/>
              <a:chExt cx="2235192" cy="2364456"/>
            </a:xfrm>
          </p:grpSpPr>
          <p:sp>
            <p:nvSpPr>
              <p:cNvPr id="31" name="Oval 30"/>
              <p:cNvSpPr/>
              <p:nvPr/>
            </p:nvSpPr>
            <p:spPr bwMode="auto">
              <a:xfrm>
                <a:off x="901703" y="3348577"/>
                <a:ext cx="2235192" cy="2235190"/>
              </a:xfrm>
              <a:prstGeom prst="ellipse">
                <a:avLst/>
              </a:prstGeom>
              <a:gradFill flip="none" rotWithShape="1">
                <a:gsLst>
                  <a:gs pos="0">
                    <a:schemeClr val="bg1">
                      <a:lumMod val="75000"/>
                    </a:schemeClr>
                  </a:gs>
                  <a:gs pos="87000">
                    <a:srgbClr val="FFFFFF">
                      <a:alpha val="0"/>
                    </a:srgbClr>
                  </a:gs>
                </a:gsLst>
                <a:lin ang="4800000" scaled="0"/>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32" name="Rectangle 31"/>
              <p:cNvSpPr/>
              <p:nvPr/>
            </p:nvSpPr>
            <p:spPr bwMode="auto">
              <a:xfrm>
                <a:off x="1071033" y="5196710"/>
                <a:ext cx="1900768" cy="516323"/>
              </a:xfrm>
              <a:prstGeom prst="rect">
                <a:avLst/>
              </a:prstGeom>
              <a:no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200" b="1" dirty="0">
                    <a:solidFill>
                      <a:srgbClr val="404040"/>
                    </a:solidFill>
                    <a:latin typeface="Calibri" pitchFamily="34" charset="0"/>
                    <a:ea typeface="ＭＳ Ｐゴシック" pitchFamily="34" charset="-128"/>
                  </a:rPr>
                  <a:t>Near Site Data Center</a:t>
                </a:r>
              </a:p>
            </p:txBody>
          </p:sp>
          <p:grpSp>
            <p:nvGrpSpPr>
              <p:cNvPr id="33" name="Group 32"/>
              <p:cNvGrpSpPr/>
              <p:nvPr/>
            </p:nvGrpSpPr>
            <p:grpSpPr>
              <a:xfrm>
                <a:off x="1086475" y="4058312"/>
                <a:ext cx="1868393" cy="694584"/>
                <a:chOff x="1010275" y="3414833"/>
                <a:chExt cx="1868393" cy="694584"/>
              </a:xfrm>
            </p:grpSpPr>
            <p:grpSp>
              <p:nvGrpSpPr>
                <p:cNvPr id="35" name="Group 34"/>
                <p:cNvGrpSpPr/>
                <p:nvPr/>
              </p:nvGrpSpPr>
              <p:grpSpPr>
                <a:xfrm>
                  <a:off x="1010275" y="3414833"/>
                  <a:ext cx="606860" cy="694584"/>
                  <a:chOff x="5890196" y="4720407"/>
                  <a:chExt cx="487808" cy="558324"/>
                </a:xfrm>
              </p:grpSpPr>
              <p:pic>
                <p:nvPicPr>
                  <p:cNvPr id="42" name="Picture 41"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43" name="Picture 42"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nvGrpSpPr>
                <p:cNvPr id="36" name="Group 35"/>
                <p:cNvGrpSpPr/>
                <p:nvPr/>
              </p:nvGrpSpPr>
              <p:grpSpPr>
                <a:xfrm>
                  <a:off x="1645275" y="3414833"/>
                  <a:ext cx="606860" cy="694584"/>
                  <a:chOff x="5890196" y="4720407"/>
                  <a:chExt cx="487808" cy="558324"/>
                </a:xfrm>
              </p:grpSpPr>
              <p:pic>
                <p:nvPicPr>
                  <p:cNvPr id="40" name="Picture 39"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41" name="Picture 40"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nvGrpSpPr>
                <p:cNvPr id="37" name="Group 36"/>
                <p:cNvGrpSpPr/>
                <p:nvPr/>
              </p:nvGrpSpPr>
              <p:grpSpPr>
                <a:xfrm>
                  <a:off x="2271808" y="3414833"/>
                  <a:ext cx="606860" cy="694584"/>
                  <a:chOff x="5890196" y="4720407"/>
                  <a:chExt cx="487808" cy="558324"/>
                </a:xfrm>
              </p:grpSpPr>
              <p:pic>
                <p:nvPicPr>
                  <p:cNvPr id="38" name="Picture 37"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39" name="Picture 38"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pic>
            <p:nvPicPr>
              <p:cNvPr id="34" name="Picture 33" descr="datacenter.png"/>
              <p:cNvPicPr>
                <a:picLocks noChangeAspect="1"/>
              </p:cNvPicPr>
              <p:nvPr/>
            </p:nvPicPr>
            <p:blipFill rotWithShape="1">
              <a:blip r:embed="rId18" cstate="print">
                <a:extLst>
                  <a:ext uri="{28A0092B-C50C-407E-A947-70E740481C1C}">
                    <a14:useLocalDpi xmlns:a14="http://schemas.microsoft.com/office/drawing/2010/main" val="0"/>
                  </a:ext>
                </a:extLst>
              </a:blip>
              <a:srcRect l="12839" t="18395" r="5309" b="10124"/>
              <a:stretch/>
            </p:blipFill>
            <p:spPr>
              <a:xfrm>
                <a:off x="1536795" y="4327384"/>
                <a:ext cx="960870" cy="839129"/>
              </a:xfrm>
              <a:prstGeom prst="rect">
                <a:avLst/>
              </a:prstGeom>
              <a:effectLst>
                <a:outerShdw blurRad="76200" dist="38100" dir="10800000" algn="r" rotWithShape="0">
                  <a:prstClr val="black">
                    <a:alpha val="45000"/>
                  </a:prstClr>
                </a:outerShdw>
              </a:effectLst>
            </p:spPr>
          </p:pic>
        </p:grpSp>
        <p:grpSp>
          <p:nvGrpSpPr>
            <p:cNvPr id="11" name="Group 10"/>
            <p:cNvGrpSpPr/>
            <p:nvPr/>
          </p:nvGrpSpPr>
          <p:grpSpPr>
            <a:xfrm>
              <a:off x="6355079" y="2421472"/>
              <a:ext cx="1820882" cy="1926188"/>
              <a:chOff x="901703" y="3348577"/>
              <a:chExt cx="2235192" cy="2364456"/>
            </a:xfrm>
          </p:grpSpPr>
          <p:sp>
            <p:nvSpPr>
              <p:cNvPr id="18" name="Oval 17"/>
              <p:cNvSpPr/>
              <p:nvPr/>
            </p:nvSpPr>
            <p:spPr bwMode="auto">
              <a:xfrm>
                <a:off x="901703" y="3348577"/>
                <a:ext cx="2235192" cy="2235190"/>
              </a:xfrm>
              <a:prstGeom prst="ellipse">
                <a:avLst/>
              </a:prstGeom>
              <a:gradFill flip="none" rotWithShape="1">
                <a:gsLst>
                  <a:gs pos="0">
                    <a:schemeClr val="bg1">
                      <a:lumMod val="75000"/>
                    </a:schemeClr>
                  </a:gs>
                  <a:gs pos="87000">
                    <a:srgbClr val="FFFFFF">
                      <a:alpha val="0"/>
                    </a:srgbClr>
                  </a:gs>
                </a:gsLst>
                <a:lin ang="4800000" scaled="0"/>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9" name="Rectangle 18"/>
              <p:cNvSpPr/>
              <p:nvPr/>
            </p:nvSpPr>
            <p:spPr bwMode="auto">
              <a:xfrm>
                <a:off x="1071033" y="5196710"/>
                <a:ext cx="1900768" cy="516323"/>
              </a:xfrm>
              <a:prstGeom prst="rect">
                <a:avLst/>
              </a:prstGeom>
              <a:no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1200" b="1" dirty="0" smtClean="0">
                    <a:solidFill>
                      <a:srgbClr val="404040"/>
                    </a:solidFill>
                    <a:latin typeface="Calibri" pitchFamily="34" charset="0"/>
                    <a:ea typeface="ＭＳ Ｐゴシック" pitchFamily="34" charset="-128"/>
                  </a:rPr>
                  <a:t> DR Site</a:t>
                </a:r>
                <a:endParaRPr lang="en-US" sz="1200" b="1" dirty="0">
                  <a:solidFill>
                    <a:srgbClr val="404040"/>
                  </a:solidFill>
                  <a:latin typeface="Calibri" pitchFamily="34" charset="0"/>
                  <a:ea typeface="ＭＳ Ｐゴシック" pitchFamily="34" charset="-128"/>
                </a:endParaRPr>
              </a:p>
            </p:txBody>
          </p:sp>
          <p:grpSp>
            <p:nvGrpSpPr>
              <p:cNvPr id="20" name="Group 19"/>
              <p:cNvGrpSpPr/>
              <p:nvPr/>
            </p:nvGrpSpPr>
            <p:grpSpPr>
              <a:xfrm>
                <a:off x="1086475" y="4058312"/>
                <a:ext cx="1868393" cy="694584"/>
                <a:chOff x="1010275" y="3414833"/>
                <a:chExt cx="1868393" cy="694584"/>
              </a:xfrm>
            </p:grpSpPr>
            <p:grpSp>
              <p:nvGrpSpPr>
                <p:cNvPr id="22" name="Group 21"/>
                <p:cNvGrpSpPr/>
                <p:nvPr/>
              </p:nvGrpSpPr>
              <p:grpSpPr>
                <a:xfrm>
                  <a:off x="1010275" y="3414833"/>
                  <a:ext cx="606860" cy="694584"/>
                  <a:chOff x="5890196" y="4720407"/>
                  <a:chExt cx="487808" cy="558324"/>
                </a:xfrm>
              </p:grpSpPr>
              <p:pic>
                <p:nvPicPr>
                  <p:cNvPr id="29" name="Picture 28"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30" name="Picture 29"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nvGrpSpPr>
                <p:cNvPr id="23" name="Group 22"/>
                <p:cNvGrpSpPr/>
                <p:nvPr/>
              </p:nvGrpSpPr>
              <p:grpSpPr>
                <a:xfrm>
                  <a:off x="1645275" y="3414833"/>
                  <a:ext cx="606860" cy="694584"/>
                  <a:chOff x="5890196" y="4720407"/>
                  <a:chExt cx="487808" cy="558324"/>
                </a:xfrm>
              </p:grpSpPr>
              <p:pic>
                <p:nvPicPr>
                  <p:cNvPr id="27" name="Picture 26"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28" name="Picture 27"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nvGrpSpPr>
                <p:cNvPr id="24" name="Group 23"/>
                <p:cNvGrpSpPr/>
                <p:nvPr/>
              </p:nvGrpSpPr>
              <p:grpSpPr>
                <a:xfrm>
                  <a:off x="2271808" y="3414833"/>
                  <a:ext cx="606860" cy="694584"/>
                  <a:chOff x="5890196" y="4720407"/>
                  <a:chExt cx="487808" cy="558324"/>
                </a:xfrm>
              </p:grpSpPr>
              <p:pic>
                <p:nvPicPr>
                  <p:cNvPr id="25" name="Picture 24"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26" name="Picture 25" descr="server.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grpSp>
          <p:pic>
            <p:nvPicPr>
              <p:cNvPr id="21" name="Picture 20" descr="datacenter.png"/>
              <p:cNvPicPr>
                <a:picLocks noChangeAspect="1"/>
              </p:cNvPicPr>
              <p:nvPr/>
            </p:nvPicPr>
            <p:blipFill rotWithShape="1">
              <a:blip r:embed="rId18" cstate="print">
                <a:extLst>
                  <a:ext uri="{28A0092B-C50C-407E-A947-70E740481C1C}">
                    <a14:useLocalDpi xmlns:a14="http://schemas.microsoft.com/office/drawing/2010/main" val="0"/>
                  </a:ext>
                </a:extLst>
              </a:blip>
              <a:srcRect l="12839" t="18395" r="5309" b="10124"/>
              <a:stretch/>
            </p:blipFill>
            <p:spPr>
              <a:xfrm>
                <a:off x="1536795" y="4327384"/>
                <a:ext cx="960870" cy="839129"/>
              </a:xfrm>
              <a:prstGeom prst="rect">
                <a:avLst/>
              </a:prstGeom>
              <a:effectLst>
                <a:outerShdw blurRad="76200" dist="38100" dir="10800000" algn="r" rotWithShape="0">
                  <a:prstClr val="black">
                    <a:alpha val="45000"/>
                  </a:prstClr>
                </a:outerShdw>
              </a:effectLst>
            </p:spPr>
          </p:pic>
        </p:grpSp>
        <p:grpSp>
          <p:nvGrpSpPr>
            <p:cNvPr id="12" name="Group 11"/>
            <p:cNvGrpSpPr/>
            <p:nvPr/>
          </p:nvGrpSpPr>
          <p:grpSpPr>
            <a:xfrm>
              <a:off x="2815135" y="3430948"/>
              <a:ext cx="3525012" cy="1484199"/>
              <a:chOff x="2671196" y="3430948"/>
              <a:chExt cx="3525012" cy="1484199"/>
            </a:xfrm>
          </p:grpSpPr>
          <p:sp>
            <p:nvSpPr>
              <p:cNvPr id="13" name="Right Arrow 12"/>
              <p:cNvSpPr/>
              <p:nvPr/>
            </p:nvSpPr>
            <p:spPr bwMode="auto">
              <a:xfrm rot="20614477">
                <a:off x="5532932" y="3430949"/>
                <a:ext cx="663276" cy="603670"/>
              </a:xfrm>
              <a:prstGeom prst="rightArrow">
                <a:avLst/>
              </a:prstGeom>
              <a:gradFill flip="none" rotWithShape="1">
                <a:gsLst>
                  <a:gs pos="0">
                    <a:schemeClr val="bg1">
                      <a:alpha val="0"/>
                    </a:schemeClr>
                  </a:gs>
                  <a:gs pos="100000">
                    <a:schemeClr val="accent1"/>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5" name="Right Arrow 14"/>
              <p:cNvSpPr/>
              <p:nvPr/>
            </p:nvSpPr>
            <p:spPr bwMode="auto">
              <a:xfrm rot="985523" flipH="1">
                <a:off x="2671196" y="3430948"/>
                <a:ext cx="663276" cy="603670"/>
              </a:xfrm>
              <a:prstGeom prst="rightArrow">
                <a:avLst/>
              </a:prstGeom>
              <a:gradFill flip="none" rotWithShape="1">
                <a:gsLst>
                  <a:gs pos="0">
                    <a:schemeClr val="bg1">
                      <a:alpha val="0"/>
                    </a:schemeClr>
                  </a:gs>
                  <a:gs pos="100000">
                    <a:schemeClr val="accent1"/>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6" name="Right Arrow 15"/>
              <p:cNvSpPr/>
              <p:nvPr/>
            </p:nvSpPr>
            <p:spPr bwMode="auto">
              <a:xfrm rot="985523" flipV="1">
                <a:off x="5532932" y="4311477"/>
                <a:ext cx="663276" cy="603670"/>
              </a:xfrm>
              <a:prstGeom prst="rightArrow">
                <a:avLst/>
              </a:prstGeom>
              <a:gradFill flip="none" rotWithShape="1">
                <a:gsLst>
                  <a:gs pos="0">
                    <a:schemeClr val="bg1">
                      <a:alpha val="0"/>
                    </a:schemeClr>
                  </a:gs>
                  <a:gs pos="100000">
                    <a:schemeClr val="accent1"/>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17" name="Right Arrow 16"/>
              <p:cNvSpPr/>
              <p:nvPr/>
            </p:nvSpPr>
            <p:spPr bwMode="auto">
              <a:xfrm rot="20614477" flipH="1" flipV="1">
                <a:off x="2671196" y="4311476"/>
                <a:ext cx="663276" cy="603670"/>
              </a:xfrm>
              <a:prstGeom prst="rightArrow">
                <a:avLst/>
              </a:prstGeom>
              <a:gradFill flip="none" rotWithShape="1">
                <a:gsLst>
                  <a:gs pos="0">
                    <a:schemeClr val="bg1">
                      <a:alpha val="0"/>
                    </a:schemeClr>
                  </a:gs>
                  <a:gs pos="100000">
                    <a:schemeClr val="accent1"/>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grpSp>
      </p:grpSp>
      <p:sp>
        <p:nvSpPr>
          <p:cNvPr id="72" name="Rounded Rectangle 71"/>
          <p:cNvSpPr/>
          <p:nvPr/>
        </p:nvSpPr>
        <p:spPr bwMode="auto">
          <a:xfrm>
            <a:off x="609599" y="4724400"/>
            <a:ext cx="7772401" cy="1205886"/>
          </a:xfrm>
          <a:prstGeom prst="roundRect">
            <a:avLst/>
          </a:prstGeom>
          <a:gradFill>
            <a:gsLst>
              <a:gs pos="0">
                <a:schemeClr val="bg1">
                  <a:alpha val="0"/>
                </a:schemeClr>
              </a:gs>
              <a:gs pos="99000">
                <a:schemeClr val="accent1"/>
              </a:gs>
            </a:gsLst>
            <a:lin ang="0" scaled="1"/>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dirty="0">
              <a:solidFill>
                <a:schemeClr val="bg1"/>
              </a:solidFill>
              <a:latin typeface="+mn-lt"/>
            </a:endParaRPr>
          </a:p>
        </p:txBody>
      </p:sp>
      <p:sp>
        <p:nvSpPr>
          <p:cNvPr id="73" name="TextBox 72"/>
          <p:cNvSpPr txBox="1"/>
          <p:nvPr/>
        </p:nvSpPr>
        <p:spPr>
          <a:xfrm>
            <a:off x="1066800" y="4800600"/>
            <a:ext cx="1833107" cy="500298"/>
          </a:xfrm>
          <a:prstGeom prst="rect">
            <a:avLst/>
          </a:prstGeom>
          <a:noFill/>
        </p:spPr>
        <p:txBody>
          <a:bodyPr wrap="square" lIns="0" tIns="0" rIns="0" bIns="0" rtlCol="0">
            <a:noAutofit/>
          </a:bodyPr>
          <a:lstStyle/>
          <a:p>
            <a:pPr>
              <a:lnSpc>
                <a:spcPct val="90000"/>
              </a:lnSpc>
            </a:pPr>
            <a:r>
              <a:rPr lang="en-US" sz="2000" b="1" dirty="0" smtClean="0"/>
              <a:t>Visibility?</a:t>
            </a:r>
            <a:endParaRPr lang="en-US" sz="2000" b="1" dirty="0"/>
          </a:p>
        </p:txBody>
      </p:sp>
      <p:sp>
        <p:nvSpPr>
          <p:cNvPr id="74" name="TextBox 73"/>
          <p:cNvSpPr txBox="1"/>
          <p:nvPr/>
        </p:nvSpPr>
        <p:spPr>
          <a:xfrm>
            <a:off x="3653293" y="5334000"/>
            <a:ext cx="1833107" cy="500298"/>
          </a:xfrm>
          <a:prstGeom prst="rect">
            <a:avLst/>
          </a:prstGeom>
          <a:noFill/>
        </p:spPr>
        <p:txBody>
          <a:bodyPr wrap="square" lIns="0" tIns="0" rIns="0" bIns="0" rtlCol="0">
            <a:noAutofit/>
          </a:bodyPr>
          <a:lstStyle/>
          <a:p>
            <a:pPr>
              <a:lnSpc>
                <a:spcPct val="90000"/>
              </a:lnSpc>
            </a:pPr>
            <a:r>
              <a:rPr lang="en-US" sz="2000" b="1" dirty="0" smtClean="0"/>
              <a:t>Flexibility?</a:t>
            </a:r>
            <a:endParaRPr lang="en-US" sz="2000" b="1" dirty="0"/>
          </a:p>
        </p:txBody>
      </p:sp>
      <p:sp>
        <p:nvSpPr>
          <p:cNvPr id="75" name="TextBox 74"/>
          <p:cNvSpPr txBox="1"/>
          <p:nvPr/>
        </p:nvSpPr>
        <p:spPr>
          <a:xfrm>
            <a:off x="2819400" y="4757502"/>
            <a:ext cx="2103636" cy="500298"/>
          </a:xfrm>
          <a:prstGeom prst="rect">
            <a:avLst/>
          </a:prstGeom>
          <a:noFill/>
        </p:spPr>
        <p:txBody>
          <a:bodyPr wrap="square" lIns="0" tIns="0" rIns="0" bIns="0" rtlCol="0">
            <a:noAutofit/>
          </a:bodyPr>
          <a:lstStyle/>
          <a:p>
            <a:pPr algn="ctr">
              <a:lnSpc>
                <a:spcPct val="90000"/>
              </a:lnSpc>
            </a:pPr>
            <a:r>
              <a:rPr lang="en-US" sz="2000" b="1" dirty="0" smtClean="0"/>
              <a:t>Risk Awareness?</a:t>
            </a:r>
            <a:endParaRPr lang="en-US" sz="2000" b="1" dirty="0"/>
          </a:p>
        </p:txBody>
      </p:sp>
      <p:sp>
        <p:nvSpPr>
          <p:cNvPr id="76" name="TextBox 75"/>
          <p:cNvSpPr txBox="1"/>
          <p:nvPr/>
        </p:nvSpPr>
        <p:spPr>
          <a:xfrm>
            <a:off x="1371600" y="5290902"/>
            <a:ext cx="2464225" cy="500298"/>
          </a:xfrm>
          <a:prstGeom prst="rect">
            <a:avLst/>
          </a:prstGeom>
          <a:noFill/>
        </p:spPr>
        <p:txBody>
          <a:bodyPr wrap="square" lIns="0" tIns="0" rIns="0" bIns="0" rtlCol="0">
            <a:noAutofit/>
          </a:bodyPr>
          <a:lstStyle/>
          <a:p>
            <a:pPr>
              <a:lnSpc>
                <a:spcPct val="90000"/>
              </a:lnSpc>
            </a:pPr>
            <a:r>
              <a:rPr lang="en-US" sz="2000" b="1" dirty="0" smtClean="0"/>
              <a:t>Service</a:t>
            </a:r>
            <a:br>
              <a:rPr lang="en-US" sz="2000" b="1" dirty="0" smtClean="0"/>
            </a:br>
            <a:r>
              <a:rPr lang="en-US" sz="2000" b="1" dirty="0" smtClean="0"/>
              <a:t>Recovery?</a:t>
            </a:r>
            <a:endParaRPr lang="en-US" sz="2000" b="1" dirty="0"/>
          </a:p>
        </p:txBody>
      </p:sp>
      <p:sp>
        <p:nvSpPr>
          <p:cNvPr id="77" name="TextBox 76"/>
          <p:cNvSpPr txBox="1"/>
          <p:nvPr/>
        </p:nvSpPr>
        <p:spPr>
          <a:xfrm>
            <a:off x="5329693" y="4800600"/>
            <a:ext cx="1833107" cy="500298"/>
          </a:xfrm>
          <a:prstGeom prst="rect">
            <a:avLst/>
          </a:prstGeom>
          <a:noFill/>
        </p:spPr>
        <p:txBody>
          <a:bodyPr wrap="square" lIns="0" tIns="0" rIns="0" bIns="0" rtlCol="0">
            <a:noAutofit/>
          </a:bodyPr>
          <a:lstStyle/>
          <a:p>
            <a:pPr>
              <a:lnSpc>
                <a:spcPct val="90000"/>
              </a:lnSpc>
            </a:pPr>
            <a:r>
              <a:rPr lang="en-US" sz="2000" b="1" dirty="0" smtClean="0"/>
              <a:t>Security?</a:t>
            </a:r>
            <a:endParaRPr lang="en-US" sz="2000" b="1" dirty="0"/>
          </a:p>
        </p:txBody>
      </p:sp>
      <p:sp>
        <p:nvSpPr>
          <p:cNvPr id="78" name="TextBox 77"/>
          <p:cNvSpPr txBox="1"/>
          <p:nvPr/>
        </p:nvSpPr>
        <p:spPr>
          <a:xfrm>
            <a:off x="5791200" y="5443302"/>
            <a:ext cx="1833107" cy="500298"/>
          </a:xfrm>
          <a:prstGeom prst="rect">
            <a:avLst/>
          </a:prstGeom>
          <a:noFill/>
        </p:spPr>
        <p:txBody>
          <a:bodyPr wrap="square" lIns="0" tIns="0" rIns="0" bIns="0" rtlCol="0">
            <a:noAutofit/>
          </a:bodyPr>
          <a:lstStyle/>
          <a:p>
            <a:pPr>
              <a:lnSpc>
                <a:spcPct val="90000"/>
              </a:lnSpc>
            </a:pPr>
            <a:r>
              <a:rPr lang="en-US" sz="2000" b="1" dirty="0" smtClean="0"/>
              <a:t>Economics?</a:t>
            </a:r>
            <a:endParaRPr lang="en-US" sz="2000" b="1" dirty="0"/>
          </a:p>
        </p:txBody>
      </p:sp>
      <p:sp>
        <p:nvSpPr>
          <p:cNvPr id="79" name="TextBox 78"/>
          <p:cNvSpPr txBox="1"/>
          <p:nvPr/>
        </p:nvSpPr>
        <p:spPr>
          <a:xfrm>
            <a:off x="6929893" y="5062302"/>
            <a:ext cx="1833107" cy="500298"/>
          </a:xfrm>
          <a:prstGeom prst="rect">
            <a:avLst/>
          </a:prstGeom>
          <a:noFill/>
        </p:spPr>
        <p:txBody>
          <a:bodyPr wrap="square" lIns="0" tIns="0" rIns="0" bIns="0" rtlCol="0">
            <a:noAutofit/>
          </a:bodyPr>
          <a:lstStyle/>
          <a:p>
            <a:pPr>
              <a:lnSpc>
                <a:spcPct val="90000"/>
              </a:lnSpc>
            </a:pPr>
            <a:r>
              <a:rPr lang="en-US" sz="2000" b="1" dirty="0" smtClean="0"/>
              <a:t>Scale?</a:t>
            </a:r>
            <a:endParaRPr lang="en-US" sz="2000" b="1" dirty="0"/>
          </a:p>
        </p:txBody>
      </p:sp>
    </p:spTree>
    <p:extLst>
      <p:ext uri="{BB962C8B-B14F-4D97-AF65-F5344CB8AC3E}">
        <p14:creationId xmlns:p14="http://schemas.microsoft.com/office/powerpoint/2010/main" val="27721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6128" y="1676401"/>
            <a:ext cx="5010105" cy="3581400"/>
          </a:xfrm>
          <a:prstGeom prst="rect">
            <a:avLst/>
          </a:prstGeom>
          <a:solidFill>
            <a:schemeClr val="bg1"/>
          </a:solidFill>
          <a:ln w="19050"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a:solidFill>
                <a:srgbClr val="FFFFFF"/>
              </a:solidFill>
              <a:latin typeface="+mn-lt"/>
            </a:endParaRPr>
          </a:p>
        </p:txBody>
      </p:sp>
      <p:sp>
        <p:nvSpPr>
          <p:cNvPr id="14" name="Title 13"/>
          <p:cNvSpPr>
            <a:spLocks noGrp="1"/>
          </p:cNvSpPr>
          <p:nvPr>
            <p:ph type="title"/>
          </p:nvPr>
        </p:nvSpPr>
        <p:spPr/>
        <p:txBody>
          <a:bodyPr/>
          <a:lstStyle/>
          <a:p>
            <a:r>
              <a:rPr lang="en-US" dirty="0" smtClean="0">
                <a:cs typeface="Calibri"/>
              </a:rPr>
              <a:t>Veritas Resiliency Platform Transforms IT Service Continuity </a:t>
            </a:r>
            <a:endParaRPr lang="en-US" dirty="0"/>
          </a:p>
        </p:txBody>
      </p:sp>
      <p:sp>
        <p:nvSpPr>
          <p:cNvPr id="552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A4C806BD-0627-B849-B683-EC8F0F59DB66}" type="slidenum">
              <a:rPr lang="en-US" sz="1000"/>
              <a:pPr eaLnBrk="1" fontAlgn="base" hangingPunct="1">
                <a:spcBef>
                  <a:spcPct val="0"/>
                </a:spcBef>
                <a:spcAft>
                  <a:spcPct val="0"/>
                </a:spcAft>
              </a:pPr>
              <a:t>5</a:t>
            </a:fld>
            <a:endParaRPr lang="en-US" sz="1000"/>
          </a:p>
        </p:txBody>
      </p:sp>
      <p:sp>
        <p:nvSpPr>
          <p:cNvPr id="5" name="TextBox 363"/>
          <p:cNvSpPr txBox="1">
            <a:spLocks noChangeArrowheads="1"/>
          </p:cNvSpPr>
          <p:nvPr/>
        </p:nvSpPr>
        <p:spPr bwMode="ltGray">
          <a:xfrm>
            <a:off x="2342570" y="2688165"/>
            <a:ext cx="1200463" cy="228600"/>
          </a:xfrm>
          <a:prstGeom prst="rect">
            <a:avLst/>
          </a:prstGeom>
          <a:noFill/>
          <a:ln w="9525">
            <a:noFill/>
            <a:miter lim="800000"/>
            <a:headEnd/>
            <a:tailEnd/>
          </a:ln>
        </p:spPr>
        <p:txBody>
          <a:bodyPr lIns="91419" tIns="45710" rIns="91419" bIns="45710"/>
          <a:lstStyle/>
          <a:p>
            <a:pPr algn="ctr" fontAlgn="auto">
              <a:spcBef>
                <a:spcPts val="0"/>
              </a:spcBef>
              <a:spcAft>
                <a:spcPts val="0"/>
              </a:spcAft>
              <a:defRPr/>
            </a:pPr>
            <a:r>
              <a:rPr lang="en-US" sz="1050" b="1" dirty="0">
                <a:solidFill>
                  <a:schemeClr val="tx1">
                    <a:lumMod val="75000"/>
                  </a:schemeClr>
                </a:solidFill>
                <a:latin typeface="Calibri" pitchFamily="34" charset="0"/>
                <a:ea typeface="ＭＳ Ｐゴシック" pitchFamily="34" charset="-128"/>
                <a:cs typeface="+mn-cs"/>
              </a:rPr>
              <a:t>Private Cloud</a:t>
            </a:r>
          </a:p>
        </p:txBody>
      </p:sp>
      <p:sp>
        <p:nvSpPr>
          <p:cNvPr id="55302" name="Rectangle 8"/>
          <p:cNvSpPr>
            <a:spLocks noChangeArrowheads="1"/>
          </p:cNvSpPr>
          <p:nvPr/>
        </p:nvSpPr>
        <p:spPr bwMode="auto">
          <a:xfrm>
            <a:off x="970612" y="4724400"/>
            <a:ext cx="205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p>
            <a:pPr algn="ctr">
              <a:lnSpc>
                <a:spcPct val="90000"/>
              </a:lnSpc>
            </a:pPr>
            <a:r>
              <a:rPr lang="en-US" sz="1500" b="1" dirty="0" smtClean="0">
                <a:solidFill>
                  <a:schemeClr val="tx2">
                    <a:lumMod val="50000"/>
                    <a:lumOff val="50000"/>
                  </a:schemeClr>
                </a:solidFill>
                <a:latin typeface="Calibri" panose="020F0502020204030204" pitchFamily="34" charset="0"/>
              </a:rPr>
              <a:t>Primary </a:t>
            </a:r>
            <a:r>
              <a:rPr lang="en-US" sz="1500" b="1" dirty="0">
                <a:solidFill>
                  <a:schemeClr val="tx2">
                    <a:lumMod val="50000"/>
                    <a:lumOff val="50000"/>
                  </a:schemeClr>
                </a:solidFill>
                <a:latin typeface="Calibri" panose="020F0502020204030204" pitchFamily="34" charset="0"/>
              </a:rPr>
              <a:t>Data Center</a:t>
            </a:r>
          </a:p>
        </p:txBody>
      </p:sp>
      <p:pic>
        <p:nvPicPr>
          <p:cNvPr id="36" name="Picture 35" descr="datacenter.png"/>
          <p:cNvPicPr>
            <a:picLocks noChangeAspect="1"/>
          </p:cNvPicPr>
          <p:nvPr/>
        </p:nvPicPr>
        <p:blipFill rotWithShape="1">
          <a:blip r:embed="rId3" cstate="print">
            <a:extLst>
              <a:ext uri="{28A0092B-C50C-407E-A947-70E740481C1C}">
                <a14:useLocalDpi xmlns:a14="http://schemas.microsoft.com/office/drawing/2010/main" val="0"/>
              </a:ext>
            </a:extLst>
          </a:blip>
          <a:srcRect l="12839" t="18395" r="5309" b="10124"/>
          <a:stretch/>
        </p:blipFill>
        <p:spPr bwMode="auto">
          <a:xfrm>
            <a:off x="2857053" y="2133600"/>
            <a:ext cx="423974" cy="444500"/>
          </a:xfrm>
          <a:prstGeom prst="rect">
            <a:avLst/>
          </a:prstGeom>
          <a:effectLst>
            <a:outerShdw blurRad="76200" dist="38100" dir="10800000" algn="r" rotWithShape="0">
              <a:prstClr val="black">
                <a:alpha val="45000"/>
              </a:prstClr>
            </a:outerShdw>
          </a:effectLst>
        </p:spPr>
      </p:pic>
      <p:sp>
        <p:nvSpPr>
          <p:cNvPr id="39" name="Rectangle 38"/>
          <p:cNvSpPr/>
          <p:nvPr/>
        </p:nvSpPr>
        <p:spPr bwMode="auto">
          <a:xfrm>
            <a:off x="3048059" y="4765680"/>
            <a:ext cx="1371897" cy="274637"/>
          </a:xfrm>
          <a:prstGeom prst="rect">
            <a:avLst/>
          </a:prstGeom>
          <a:noFill/>
          <a:ln w="19050" cap="flat" cmpd="sng" algn="ctr">
            <a:noFill/>
            <a:prstDash val="solid"/>
            <a:miter lim="800000"/>
            <a:headEnd type="none" w="med" len="med"/>
            <a:tailEnd type="none" w="med" len="med"/>
          </a:ln>
          <a:effectLst/>
        </p:spPr>
        <p:txBody>
          <a:bodyPr anchor="ctr"/>
          <a:lstStyle/>
          <a:p>
            <a:pPr algn="ctr" fontAlgn="auto">
              <a:lnSpc>
                <a:spcPct val="90000"/>
              </a:lnSpc>
              <a:spcBef>
                <a:spcPts val="0"/>
              </a:spcBef>
              <a:spcAft>
                <a:spcPts val="0"/>
              </a:spcAft>
              <a:defRPr/>
            </a:pPr>
            <a:r>
              <a:rPr lang="en-US" sz="1050" b="1" dirty="0">
                <a:solidFill>
                  <a:schemeClr val="tx2">
                    <a:lumMod val="50000"/>
                    <a:lumOff val="50000"/>
                  </a:schemeClr>
                </a:solidFill>
                <a:latin typeface="Calibri" pitchFamily="34" charset="0"/>
                <a:ea typeface="ＭＳ Ｐゴシック" pitchFamily="34" charset="-128"/>
                <a:cs typeface="+mn-cs"/>
              </a:rPr>
              <a:t>Campus or DR Site</a:t>
            </a:r>
          </a:p>
        </p:txBody>
      </p:sp>
      <p:grpSp>
        <p:nvGrpSpPr>
          <p:cNvPr id="55305" name="Group 3"/>
          <p:cNvGrpSpPr>
            <a:grpSpLocks/>
          </p:cNvGrpSpPr>
          <p:nvPr/>
        </p:nvGrpSpPr>
        <p:grpSpPr bwMode="auto">
          <a:xfrm>
            <a:off x="3371657" y="4114800"/>
            <a:ext cx="819363" cy="647700"/>
            <a:chOff x="9117013" y="1428750"/>
            <a:chExt cx="1331912" cy="790575"/>
          </a:xfrm>
        </p:grpSpPr>
        <p:grpSp>
          <p:nvGrpSpPr>
            <p:cNvPr id="55350" name="Group 39"/>
            <p:cNvGrpSpPr>
              <a:grpSpLocks/>
            </p:cNvGrpSpPr>
            <p:nvPr/>
          </p:nvGrpSpPr>
          <p:grpSpPr bwMode="auto">
            <a:xfrm>
              <a:off x="9117013" y="1428750"/>
              <a:ext cx="1331912" cy="495300"/>
              <a:chOff x="1010275" y="3414833"/>
              <a:chExt cx="1868393" cy="694584"/>
            </a:xfrm>
          </p:grpSpPr>
          <p:grpSp>
            <p:nvGrpSpPr>
              <p:cNvPr id="55352" name="Group 40"/>
              <p:cNvGrpSpPr>
                <a:grpSpLocks/>
              </p:cNvGrpSpPr>
              <p:nvPr/>
            </p:nvGrpSpPr>
            <p:grpSpPr bwMode="auto">
              <a:xfrm>
                <a:off x="1010275" y="3414833"/>
                <a:ext cx="606860" cy="694584"/>
                <a:chOff x="5890196" y="4720407"/>
                <a:chExt cx="487808" cy="558324"/>
              </a:xfrm>
            </p:grpSpPr>
            <p:pic>
              <p:nvPicPr>
                <p:cNvPr id="48" name="Picture 47"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0196" y="4720407"/>
                  <a:ext cx="235757" cy="559166"/>
                </a:xfrm>
                <a:prstGeom prst="rect">
                  <a:avLst/>
                </a:prstGeom>
                <a:effectLst>
                  <a:outerShdw blurRad="127000" dist="38100" dir="5400000" algn="t" rotWithShape="0">
                    <a:prstClr val="black">
                      <a:alpha val="60000"/>
                    </a:prstClr>
                  </a:outerShdw>
                </a:effectLst>
              </p:spPr>
            </p:pic>
            <p:pic>
              <p:nvPicPr>
                <p:cNvPr id="49" name="Picture 48"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1233" y="4720407"/>
                  <a:ext cx="235757" cy="559166"/>
                </a:xfrm>
                <a:prstGeom prst="rect">
                  <a:avLst/>
                </a:prstGeom>
                <a:effectLst>
                  <a:outerShdw blurRad="127000" dist="38100" dir="5400000" algn="t" rotWithShape="0">
                    <a:prstClr val="black">
                      <a:alpha val="60000"/>
                    </a:prstClr>
                  </a:outerShdw>
                </a:effectLst>
              </p:spPr>
            </p:pic>
          </p:grpSp>
          <p:grpSp>
            <p:nvGrpSpPr>
              <p:cNvPr id="55353" name="Group 41"/>
              <p:cNvGrpSpPr>
                <a:grpSpLocks/>
              </p:cNvGrpSpPr>
              <p:nvPr/>
            </p:nvGrpSpPr>
            <p:grpSpPr bwMode="auto">
              <a:xfrm>
                <a:off x="1645275" y="3414833"/>
                <a:ext cx="606860" cy="694584"/>
                <a:chOff x="5890196" y="4720407"/>
                <a:chExt cx="487808" cy="558324"/>
              </a:xfrm>
            </p:grpSpPr>
            <p:pic>
              <p:nvPicPr>
                <p:cNvPr id="46" name="Picture 45"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0574" y="4720407"/>
                  <a:ext cx="235757" cy="559166"/>
                </a:xfrm>
                <a:prstGeom prst="rect">
                  <a:avLst/>
                </a:prstGeom>
                <a:effectLst>
                  <a:outerShdw blurRad="127000" dist="38100" dir="5400000" algn="t" rotWithShape="0">
                    <a:prstClr val="black">
                      <a:alpha val="60000"/>
                    </a:prstClr>
                  </a:outerShdw>
                </a:effectLst>
              </p:spPr>
            </p:pic>
            <p:pic>
              <p:nvPicPr>
                <p:cNvPr id="47" name="Picture 46"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1611" y="4720407"/>
                  <a:ext cx="235757" cy="559166"/>
                </a:xfrm>
                <a:prstGeom prst="rect">
                  <a:avLst/>
                </a:prstGeom>
                <a:effectLst>
                  <a:outerShdw blurRad="127000" dist="38100" dir="5400000" algn="t" rotWithShape="0">
                    <a:prstClr val="black">
                      <a:alpha val="60000"/>
                    </a:prstClr>
                  </a:outerShdw>
                </a:effectLst>
              </p:spPr>
            </p:pic>
          </p:grpSp>
          <p:grpSp>
            <p:nvGrpSpPr>
              <p:cNvPr id="55354" name="Group 42"/>
              <p:cNvGrpSpPr>
                <a:grpSpLocks/>
              </p:cNvGrpSpPr>
              <p:nvPr/>
            </p:nvGrpSpPr>
            <p:grpSpPr bwMode="auto">
              <a:xfrm>
                <a:off x="2271808" y="3414833"/>
                <a:ext cx="606860" cy="694584"/>
                <a:chOff x="5890196" y="4720407"/>
                <a:chExt cx="487808" cy="558324"/>
              </a:xfrm>
            </p:grpSpPr>
            <p:pic>
              <p:nvPicPr>
                <p:cNvPr id="44" name="Picture 43"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1209" y="4720407"/>
                  <a:ext cx="235757" cy="559166"/>
                </a:xfrm>
                <a:prstGeom prst="rect">
                  <a:avLst/>
                </a:prstGeom>
                <a:effectLst>
                  <a:outerShdw blurRad="127000" dist="38100" dir="5400000" algn="t" rotWithShape="0">
                    <a:prstClr val="black">
                      <a:alpha val="60000"/>
                    </a:prstClr>
                  </a:outerShdw>
                </a:effectLst>
              </p:spPr>
            </p:pic>
            <p:pic>
              <p:nvPicPr>
                <p:cNvPr id="45" name="Picture 44"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2247" y="4720407"/>
                  <a:ext cx="235757" cy="559166"/>
                </a:xfrm>
                <a:prstGeom prst="rect">
                  <a:avLst/>
                </a:prstGeom>
                <a:effectLst>
                  <a:outerShdw blurRad="127000" dist="38100" dir="5400000" algn="t" rotWithShape="0">
                    <a:prstClr val="black">
                      <a:alpha val="60000"/>
                    </a:prstClr>
                  </a:outerShdw>
                </a:effectLst>
              </p:spPr>
            </p:pic>
          </p:grpSp>
        </p:grpSp>
        <p:pic>
          <p:nvPicPr>
            <p:cNvPr id="50" name="Picture 49" descr="datacenter.png"/>
            <p:cNvPicPr>
              <a:picLocks noChangeAspect="1"/>
            </p:cNvPicPr>
            <p:nvPr/>
          </p:nvPicPr>
          <p:blipFill rotWithShape="1">
            <a:blip r:embed="rId5" cstate="print">
              <a:extLst>
                <a:ext uri="{28A0092B-C50C-407E-A947-70E740481C1C}">
                  <a14:useLocalDpi xmlns:a14="http://schemas.microsoft.com/office/drawing/2010/main" val="0"/>
                </a:ext>
              </a:extLst>
            </a:blip>
            <a:srcRect l="12839" t="18395" r="5309" b="10124"/>
            <a:stretch/>
          </p:blipFill>
          <p:spPr>
            <a:xfrm>
              <a:off x="9438375" y="1620581"/>
              <a:ext cx="685315" cy="598744"/>
            </a:xfrm>
            <a:prstGeom prst="rect">
              <a:avLst/>
            </a:prstGeom>
            <a:effectLst>
              <a:outerShdw blurRad="76200" dist="38100" dir="10800000" algn="r" rotWithShape="0">
                <a:prstClr val="black">
                  <a:alpha val="45000"/>
                </a:prstClr>
              </a:outerShdw>
            </a:effectLst>
          </p:spPr>
        </p:pic>
      </p:grpSp>
      <p:cxnSp>
        <p:nvCxnSpPr>
          <p:cNvPr id="69" name="Straight Connector 68"/>
          <p:cNvCxnSpPr/>
          <p:nvPr/>
        </p:nvCxnSpPr>
        <p:spPr>
          <a:xfrm>
            <a:off x="4114800" y="2906712"/>
            <a:ext cx="0" cy="457200"/>
          </a:xfrm>
          <a:prstGeom prst="line">
            <a:avLst/>
          </a:prstGeom>
          <a:ln w="12700" cmpd="sng">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114029" y="3363912"/>
            <a:ext cx="2000771" cy="0"/>
          </a:xfrm>
          <a:prstGeom prst="line">
            <a:avLst/>
          </a:prstGeom>
          <a:ln w="12700" cmpd="sng">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114029" y="3363912"/>
            <a:ext cx="0" cy="457200"/>
          </a:xfrm>
          <a:prstGeom prst="line">
            <a:avLst/>
          </a:prstGeom>
          <a:ln w="12700" cmpd="sng">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sp>
        <p:nvSpPr>
          <p:cNvPr id="55313" name="TextBox 80"/>
          <p:cNvSpPr txBox="1">
            <a:spLocks noChangeArrowheads="1"/>
          </p:cNvSpPr>
          <p:nvPr/>
        </p:nvSpPr>
        <p:spPr bwMode="auto">
          <a:xfrm>
            <a:off x="456128" y="5410200"/>
            <a:ext cx="1600617" cy="762000"/>
          </a:xfrm>
          <a:prstGeom prst="rect">
            <a:avLst/>
          </a:prstGeom>
          <a:solidFill>
            <a:schemeClr val="accent1"/>
          </a:solidFill>
          <a:ln>
            <a:noFill/>
          </a:ln>
          <a:extLst/>
        </p:spPr>
        <p:txBody>
          <a:bodyPr lIns="0" tIns="0" rIns="0" bIns="0"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90000"/>
              </a:lnSpc>
            </a:pPr>
            <a:r>
              <a:rPr lang="en-US" sz="1800" b="1" dirty="0" smtClean="0">
                <a:solidFill>
                  <a:srgbClr val="FFFFFF"/>
                </a:solidFill>
              </a:rPr>
              <a:t>Improves Automation</a:t>
            </a:r>
            <a:endParaRPr lang="en-US" sz="1800" b="1" dirty="0">
              <a:solidFill>
                <a:srgbClr val="FFFFFF"/>
              </a:solidFill>
            </a:endParaRPr>
          </a:p>
        </p:txBody>
      </p:sp>
      <p:sp>
        <p:nvSpPr>
          <p:cNvPr id="55314" name="TextBox 81"/>
          <p:cNvSpPr txBox="1">
            <a:spLocks noChangeArrowheads="1"/>
          </p:cNvSpPr>
          <p:nvPr/>
        </p:nvSpPr>
        <p:spPr bwMode="auto">
          <a:xfrm>
            <a:off x="2171074" y="5410200"/>
            <a:ext cx="1600617" cy="762000"/>
          </a:xfrm>
          <a:prstGeom prst="rect">
            <a:avLst/>
          </a:prstGeom>
          <a:solidFill>
            <a:schemeClr val="accent1"/>
          </a:solidFill>
          <a:ln>
            <a:noFill/>
          </a:ln>
          <a:extLst/>
        </p:spPr>
        <p:txBody>
          <a:bodyPr lIns="0" tIns="0" rIns="0" bIns="0"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90000"/>
              </a:lnSpc>
            </a:pPr>
            <a:r>
              <a:rPr lang="en-US" sz="1800" b="1" dirty="0" smtClean="0">
                <a:solidFill>
                  <a:srgbClr val="FFFFFF"/>
                </a:solidFill>
              </a:rPr>
              <a:t>Reduces Cost &amp; Time</a:t>
            </a:r>
            <a:endParaRPr lang="en-US" sz="1800" b="1" dirty="0">
              <a:solidFill>
                <a:srgbClr val="FFFFFF"/>
              </a:solidFill>
            </a:endParaRPr>
          </a:p>
        </p:txBody>
      </p:sp>
      <p:sp>
        <p:nvSpPr>
          <p:cNvPr id="55315" name="TextBox 82"/>
          <p:cNvSpPr txBox="1">
            <a:spLocks noChangeArrowheads="1"/>
          </p:cNvSpPr>
          <p:nvPr/>
        </p:nvSpPr>
        <p:spPr bwMode="auto">
          <a:xfrm>
            <a:off x="3886021" y="5410200"/>
            <a:ext cx="1600617" cy="762000"/>
          </a:xfrm>
          <a:prstGeom prst="rect">
            <a:avLst/>
          </a:prstGeom>
          <a:solidFill>
            <a:schemeClr val="accent1"/>
          </a:solidFill>
          <a:ln>
            <a:noFill/>
          </a:ln>
          <a:extLst/>
        </p:spPr>
        <p:txBody>
          <a:bodyPr lIns="0" tIns="0" rIns="0" bIns="0"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90000"/>
              </a:lnSpc>
            </a:pPr>
            <a:r>
              <a:rPr lang="en-US" sz="1800" b="1" dirty="0" smtClean="0">
                <a:solidFill>
                  <a:srgbClr val="FFFFFF"/>
                </a:solidFill>
              </a:rPr>
              <a:t>Enables Hybrid Cloud Architectures</a:t>
            </a:r>
            <a:endParaRPr lang="en-US" sz="1800" b="1" dirty="0">
              <a:solidFill>
                <a:srgbClr val="FFFFFF"/>
              </a:solidFill>
            </a:endParaRPr>
          </a:p>
        </p:txBody>
      </p:sp>
      <p:grpSp>
        <p:nvGrpSpPr>
          <p:cNvPr id="4" name="Group 3"/>
          <p:cNvGrpSpPr/>
          <p:nvPr/>
        </p:nvGrpSpPr>
        <p:grpSpPr>
          <a:xfrm>
            <a:off x="1256437" y="3962400"/>
            <a:ext cx="1401730" cy="695326"/>
            <a:chOff x="1674812" y="3962400"/>
            <a:chExt cx="1868487" cy="695326"/>
          </a:xfrm>
        </p:grpSpPr>
        <p:grpSp>
          <p:nvGrpSpPr>
            <p:cNvPr id="55322" name="Group 9"/>
            <p:cNvGrpSpPr>
              <a:grpSpLocks/>
            </p:cNvGrpSpPr>
            <p:nvPr/>
          </p:nvGrpSpPr>
          <p:grpSpPr bwMode="auto">
            <a:xfrm>
              <a:off x="1674812" y="3962400"/>
              <a:ext cx="1868487" cy="695326"/>
              <a:chOff x="1010275" y="3414833"/>
              <a:chExt cx="1868393" cy="694584"/>
            </a:xfrm>
          </p:grpSpPr>
          <p:grpSp>
            <p:nvGrpSpPr>
              <p:cNvPr id="55329" name="Group 11"/>
              <p:cNvGrpSpPr>
                <a:grpSpLocks/>
              </p:cNvGrpSpPr>
              <p:nvPr/>
            </p:nvGrpSpPr>
            <p:grpSpPr bwMode="auto">
              <a:xfrm>
                <a:off x="1010275" y="3414833"/>
                <a:ext cx="606860" cy="694584"/>
                <a:chOff x="5890196" y="4720407"/>
                <a:chExt cx="487808" cy="558324"/>
              </a:xfrm>
            </p:grpSpPr>
            <p:pic>
              <p:nvPicPr>
                <p:cNvPr id="19" name="Picture 18" descr="server.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90196" y="4720407"/>
                  <a:ext cx="236060" cy="558323"/>
                </a:xfrm>
                <a:prstGeom prst="rect">
                  <a:avLst/>
                </a:prstGeom>
                <a:effectLst>
                  <a:outerShdw blurRad="127000" dist="38100" dir="5400000" algn="t" rotWithShape="0">
                    <a:prstClr val="black">
                      <a:alpha val="60000"/>
                    </a:prstClr>
                  </a:outerShdw>
                </a:effectLst>
              </p:spPr>
            </p:pic>
            <p:pic>
              <p:nvPicPr>
                <p:cNvPr id="20" name="Picture 19" descr="server.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41568" y="4720407"/>
                  <a:ext cx="236061" cy="558323"/>
                </a:xfrm>
                <a:prstGeom prst="rect">
                  <a:avLst/>
                </a:prstGeom>
                <a:effectLst>
                  <a:outerShdw blurRad="127000" dist="38100" dir="5400000" algn="t" rotWithShape="0">
                    <a:prstClr val="black">
                      <a:alpha val="60000"/>
                    </a:prstClr>
                  </a:outerShdw>
                </a:effectLst>
              </p:spPr>
            </p:pic>
          </p:grpSp>
          <p:grpSp>
            <p:nvGrpSpPr>
              <p:cNvPr id="55330" name="Group 12"/>
              <p:cNvGrpSpPr>
                <a:grpSpLocks/>
              </p:cNvGrpSpPr>
              <p:nvPr/>
            </p:nvGrpSpPr>
            <p:grpSpPr bwMode="auto">
              <a:xfrm>
                <a:off x="1645275" y="3414833"/>
                <a:ext cx="606860" cy="694584"/>
                <a:chOff x="5890196" y="4720407"/>
                <a:chExt cx="487808" cy="558324"/>
              </a:xfrm>
            </p:grpSpPr>
            <p:pic>
              <p:nvPicPr>
                <p:cNvPr id="17" name="Picture 16" descr="server.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90170" y="4720407"/>
                  <a:ext cx="236060" cy="558323"/>
                </a:xfrm>
                <a:prstGeom prst="rect">
                  <a:avLst/>
                </a:prstGeom>
                <a:effectLst>
                  <a:outerShdw blurRad="127000" dist="38100" dir="5400000" algn="t" rotWithShape="0">
                    <a:prstClr val="black">
                      <a:alpha val="60000"/>
                    </a:prstClr>
                  </a:outerShdw>
                </a:effectLst>
              </p:spPr>
            </p:pic>
            <p:pic>
              <p:nvPicPr>
                <p:cNvPr id="18" name="Picture 17" descr="server.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41543" y="4720407"/>
                  <a:ext cx="236061" cy="558323"/>
                </a:xfrm>
                <a:prstGeom prst="rect">
                  <a:avLst/>
                </a:prstGeom>
                <a:effectLst>
                  <a:outerShdw blurRad="127000" dist="38100" dir="5400000" algn="t" rotWithShape="0">
                    <a:prstClr val="black">
                      <a:alpha val="60000"/>
                    </a:prstClr>
                  </a:outerShdw>
                </a:effectLst>
              </p:spPr>
            </p:pic>
          </p:grpSp>
          <p:grpSp>
            <p:nvGrpSpPr>
              <p:cNvPr id="55331" name="Group 13"/>
              <p:cNvGrpSpPr>
                <a:grpSpLocks/>
              </p:cNvGrpSpPr>
              <p:nvPr/>
            </p:nvGrpSpPr>
            <p:grpSpPr bwMode="auto">
              <a:xfrm>
                <a:off x="2271808" y="3414833"/>
                <a:ext cx="606860" cy="694584"/>
                <a:chOff x="5890196" y="4720407"/>
                <a:chExt cx="487808" cy="558324"/>
              </a:xfrm>
            </p:grpSpPr>
            <p:pic>
              <p:nvPicPr>
                <p:cNvPr id="15" name="Picture 14" descr="server.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90571" y="4720407"/>
                  <a:ext cx="236061" cy="558323"/>
                </a:xfrm>
                <a:prstGeom prst="rect">
                  <a:avLst/>
                </a:prstGeom>
                <a:effectLst>
                  <a:outerShdw blurRad="127000" dist="38100" dir="5400000" algn="t" rotWithShape="0">
                    <a:prstClr val="black">
                      <a:alpha val="60000"/>
                    </a:prstClr>
                  </a:outerShdw>
                </a:effectLst>
              </p:spPr>
            </p:pic>
            <p:pic>
              <p:nvPicPr>
                <p:cNvPr id="16" name="Picture 15" descr="server.png"/>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41944" y="4720407"/>
                  <a:ext cx="236060" cy="558323"/>
                </a:xfrm>
                <a:prstGeom prst="rect">
                  <a:avLst/>
                </a:prstGeom>
                <a:effectLst>
                  <a:outerShdw blurRad="127000" dist="38100" dir="5400000" algn="t" rotWithShape="0">
                    <a:prstClr val="black">
                      <a:alpha val="60000"/>
                    </a:prstClr>
                  </a:outerShdw>
                </a:effectLst>
              </p:spPr>
            </p:pic>
          </p:grpSp>
        </p:grpSp>
        <p:sp>
          <p:nvSpPr>
            <p:cNvPr id="27" name="Rectangle 26"/>
            <p:cNvSpPr/>
            <p:nvPr/>
          </p:nvSpPr>
          <p:spPr bwMode="gray">
            <a:xfrm>
              <a:off x="1674812" y="3962400"/>
              <a:ext cx="1862138" cy="692150"/>
            </a:xfrm>
            <a:prstGeom prst="rect">
              <a:avLst/>
            </a:prstGeom>
            <a:solidFill>
              <a:schemeClr val="bg1">
                <a:alpha val="48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en-US"/>
            </a:p>
          </p:txBody>
        </p:sp>
      </p:grpSp>
      <p:pic>
        <p:nvPicPr>
          <p:cNvPr id="11" name="Picture 10" descr="datacenter.png"/>
          <p:cNvPicPr>
            <a:picLocks noChangeAspect="1"/>
          </p:cNvPicPr>
          <p:nvPr/>
        </p:nvPicPr>
        <p:blipFill rotWithShape="1">
          <a:blip r:embed="rId7" cstate="print">
            <a:extLst>
              <a:ext uri="{28A0092B-C50C-407E-A947-70E740481C1C}">
                <a14:useLocalDpi xmlns:a14="http://schemas.microsoft.com/office/drawing/2010/main" val="0"/>
              </a:ext>
            </a:extLst>
          </a:blip>
          <a:srcRect l="12839" t="18395" r="5309" b="10124"/>
          <a:stretch/>
        </p:blipFill>
        <p:spPr bwMode="auto">
          <a:xfrm>
            <a:off x="1656591" y="4038600"/>
            <a:ext cx="720515" cy="839788"/>
          </a:xfrm>
          <a:prstGeom prst="rect">
            <a:avLst/>
          </a:prstGeom>
          <a:effectLst>
            <a:outerShdw blurRad="76200" dist="38100" dir="10800000" algn="r" rotWithShape="0">
              <a:prstClr val="black">
                <a:alpha val="45000"/>
              </a:prstClr>
            </a:outerShdw>
          </a:effectLst>
        </p:spPr>
      </p:pic>
      <p:pic>
        <p:nvPicPr>
          <p:cNvPr id="55325" name="Picture 53" descr="mshv-overview.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99425" y="3638363"/>
            <a:ext cx="509473" cy="23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6" name="Picture 54" descr="vmware_newlogo.png"/>
          <p:cNvPicPr>
            <a:picLocks noChangeAspect="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2285405" y="3581401"/>
            <a:ext cx="386120" cy="130175"/>
          </a:xfrm>
          <a:prstGeom prst="rect">
            <a:avLst/>
          </a:prstGeom>
          <a:solidFill>
            <a:schemeClr val="bg2">
              <a:lumMod val="90000"/>
            </a:schemeClr>
          </a:solidFill>
          <a:ln>
            <a:noFill/>
          </a:ln>
          <a:extLst/>
        </p:spPr>
      </p:pic>
      <p:pic>
        <p:nvPicPr>
          <p:cNvPr id="55327" name="Picture 55" descr="Linux_logo.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85405" y="3771152"/>
            <a:ext cx="336013" cy="15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8" name="Picture 119" descr="openstack-logo-300x300.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13601" y="3646488"/>
            <a:ext cx="249023" cy="26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1" name="Straight Connector 90"/>
          <p:cNvCxnSpPr/>
          <p:nvPr/>
        </p:nvCxnSpPr>
        <p:spPr>
          <a:xfrm>
            <a:off x="1999698" y="3211512"/>
            <a:ext cx="0" cy="609600"/>
          </a:xfrm>
          <a:prstGeom prst="line">
            <a:avLst/>
          </a:prstGeom>
          <a:ln w="12700" cmpd="sng">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03272" y="3211512"/>
            <a:ext cx="968111" cy="0"/>
          </a:xfrm>
          <a:prstGeom prst="line">
            <a:avLst/>
          </a:prstGeom>
          <a:ln w="12700" cmpd="sng">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971383" y="2906712"/>
            <a:ext cx="0" cy="304800"/>
          </a:xfrm>
          <a:prstGeom prst="line">
            <a:avLst/>
          </a:prstGeom>
          <a:ln w="12700" cmpd="sng">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sp>
        <p:nvSpPr>
          <p:cNvPr id="106" name="AutoShape 9"/>
          <p:cNvSpPr>
            <a:spLocks noChangeAspect="1" noChangeArrowheads="1" noTextEdit="1"/>
          </p:cNvSpPr>
          <p:nvPr/>
        </p:nvSpPr>
        <p:spPr bwMode="auto">
          <a:xfrm>
            <a:off x="4122585" y="2173983"/>
            <a:ext cx="175805" cy="6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0" name="Group 9"/>
          <p:cNvGrpSpPr/>
          <p:nvPr/>
        </p:nvGrpSpPr>
        <p:grpSpPr>
          <a:xfrm>
            <a:off x="3744917" y="2045954"/>
            <a:ext cx="783294" cy="535855"/>
            <a:chOff x="4687123" y="1817353"/>
            <a:chExt cx="1044120" cy="535855"/>
          </a:xfrm>
        </p:grpSpPr>
        <p:pic>
          <p:nvPicPr>
            <p:cNvPr id="102" name="Picture 22" descr="Logo_2013_Google_bw.png"/>
            <p:cNvPicPr>
              <a:picLocks noChangeAspect="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a:off x="4764178" y="2011110"/>
              <a:ext cx="383605" cy="118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8" descr="httptechnozzle"/>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5103021" y="2247736"/>
              <a:ext cx="357447" cy="94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19" descr="logo"/>
            <p:cNvPicPr>
              <a:picLocks noChangeAspect="1" noChangeArrowheads="1"/>
            </p:cNvPicPr>
            <p:nvPr/>
          </p:nvPicPr>
          <p:blipFill>
            <a:blip r:embed="rId14" cstate="print">
              <a:lum bright="70000" contrast="-70000"/>
              <a:extLst>
                <a:ext uri="{28A0092B-C50C-407E-A947-70E740481C1C}">
                  <a14:useLocalDpi xmlns:a14="http://schemas.microsoft.com/office/drawing/2010/main" val="0"/>
                </a:ext>
              </a:extLst>
            </a:blip>
            <a:srcRect/>
            <a:stretch>
              <a:fillRect/>
            </a:stretch>
          </p:blipFill>
          <p:spPr bwMode="auto">
            <a:xfrm>
              <a:off x="5106905" y="2120754"/>
              <a:ext cx="205499" cy="7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23" descr="Verizon_Small_Logo"/>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4689495" y="2129247"/>
              <a:ext cx="234373" cy="11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84" descr="IBM.png"/>
            <p:cNvPicPr>
              <a:picLocks noChangeAspect="1"/>
            </p:cNvPicPr>
            <p:nvPr/>
          </p:nvPicPr>
          <p:blipFill>
            <a:blip r:embed="rId16" cstate="print">
              <a:lum bright="70000" contrast="-70000"/>
              <a:extLst>
                <a:ext uri="{28A0092B-C50C-407E-A947-70E740481C1C}">
                  <a14:useLocalDpi xmlns:a14="http://schemas.microsoft.com/office/drawing/2010/main" val="0"/>
                </a:ext>
              </a:extLst>
            </a:blip>
            <a:srcRect/>
            <a:stretch>
              <a:fillRect/>
            </a:stretch>
          </p:blipFill>
          <p:spPr bwMode="auto">
            <a:xfrm>
              <a:off x="5356854" y="2045608"/>
              <a:ext cx="225812" cy="8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85" descr="gogrid_logo.png"/>
            <p:cNvPicPr>
              <a:picLocks noChangeAspect="1"/>
            </p:cNvPicPr>
            <p:nvPr/>
          </p:nvPicPr>
          <p:blipFill>
            <a:blip r:embed="rId17" cstate="print">
              <a:lum bright="70000" contrast="-70000"/>
              <a:extLst>
                <a:ext uri="{28A0092B-C50C-407E-A947-70E740481C1C}">
                  <a14:useLocalDpi xmlns:a14="http://schemas.microsoft.com/office/drawing/2010/main" val="0"/>
                </a:ext>
              </a:extLst>
            </a:blip>
            <a:srcRect/>
            <a:stretch>
              <a:fillRect/>
            </a:stretch>
          </p:blipFill>
          <p:spPr bwMode="auto">
            <a:xfrm>
              <a:off x="4687123" y="2264918"/>
              <a:ext cx="327481" cy="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 name="Group 42"/>
            <p:cNvGrpSpPr>
              <a:grpSpLocks/>
            </p:cNvGrpSpPr>
            <p:nvPr/>
          </p:nvGrpSpPr>
          <p:grpSpPr bwMode="auto">
            <a:xfrm>
              <a:off x="4935872" y="1817353"/>
              <a:ext cx="248952" cy="182677"/>
              <a:chOff x="5562131" y="3204550"/>
              <a:chExt cx="741420" cy="727375"/>
            </a:xfrm>
          </p:grpSpPr>
          <p:pic>
            <p:nvPicPr>
              <p:cNvPr id="111" name="Picture 213" descr="Windows"/>
              <p:cNvPicPr>
                <a:picLocks noChangeAspect="1" noChangeArrowheads="1"/>
              </p:cNvPicPr>
              <p:nvPr/>
            </p:nvPicPr>
            <p:blipFill>
              <a:blip r:embed="rId18" cstate="print">
                <a:lum bright="70000" contrast="-70000"/>
                <a:extLst>
                  <a:ext uri="{28A0092B-C50C-407E-A947-70E740481C1C}">
                    <a14:useLocalDpi xmlns:a14="http://schemas.microsoft.com/office/drawing/2010/main" val="0"/>
                  </a:ext>
                </a:extLst>
              </a:blip>
              <a:srcRect/>
              <a:stretch>
                <a:fillRect/>
              </a:stretch>
            </p:blipFill>
            <p:spPr bwMode="auto">
              <a:xfrm>
                <a:off x="5642332" y="3204550"/>
                <a:ext cx="536594" cy="47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41" descr="azure-logo_22.png"/>
              <p:cNvPicPr>
                <a:picLocks noChangeAspect="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5562131" y="3657599"/>
                <a:ext cx="741420" cy="27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0" name="Picture 30" descr="openstack.png"/>
            <p:cNvPicPr>
              <a:picLocks noChangeAspect="1"/>
            </p:cNvPicPr>
            <p:nvPr/>
          </p:nvPicPr>
          <p:blipFill>
            <a:blip r:embed="rId20"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18806" y="2158264"/>
              <a:ext cx="212437" cy="19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2" descr="image001"/>
            <p:cNvPicPr>
              <a:picLocks noChangeAspect="1" noChangeArrowheads="1"/>
            </p:cNvPicPr>
            <p:nvPr/>
          </p:nvPicPr>
          <p:blipFill>
            <a:blip r:embed="rId21" cstate="print">
              <a:extLst>
                <a:ext uri="{BEBA8EAE-BF5A-486C-A8C5-ECC9F3942E4B}">
                  <a14:imgProps xmlns:a14="http://schemas.microsoft.com/office/drawing/2010/main">
                    <a14:imgLayer r:embed="rId22">
                      <a14:imgEffect>
                        <a14:saturation sat="0"/>
                      </a14:imgEffect>
                      <a14:imgEffect>
                        <a14:brightnessContrast bright="18000"/>
                      </a14:imgEffect>
                    </a14:imgLayer>
                  </a14:imgProps>
                </a:ext>
                <a:ext uri="{28A0092B-C50C-407E-A947-70E740481C1C}">
                  <a14:useLocalDpi xmlns:a14="http://schemas.microsoft.com/office/drawing/2010/main" val="0"/>
                </a:ext>
              </a:extLst>
            </a:blip>
            <a:srcRect/>
            <a:stretch>
              <a:fillRect/>
            </a:stretch>
          </p:blipFill>
          <p:spPr bwMode="auto">
            <a:xfrm>
              <a:off x="5203346" y="1905000"/>
              <a:ext cx="281465" cy="9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14" name="Straight Connector 113"/>
          <p:cNvCxnSpPr>
            <a:stCxn id="16" idx="3"/>
            <a:endCxn id="48" idx="1"/>
          </p:cNvCxnSpPr>
          <p:nvPr/>
        </p:nvCxnSpPr>
        <p:spPr>
          <a:xfrm>
            <a:off x="2658167" y="4310064"/>
            <a:ext cx="713491" cy="7937"/>
          </a:xfrm>
          <a:prstGeom prst="line">
            <a:avLst/>
          </a:prstGeom>
          <a:ln w="12700" cmpd="sng">
            <a:solidFill>
              <a:schemeClr val="tx1"/>
            </a:solidFill>
            <a:prstDash val="sysDash"/>
            <a:miter lim="800000"/>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bwMode="ltGray">
          <a:xfrm>
            <a:off x="6609591" y="2819400"/>
            <a:ext cx="2382009" cy="1447800"/>
          </a:xfrm>
          <a:prstGeom prst="rect">
            <a:avLst/>
          </a:prstGeom>
          <a:noFill/>
          <a:ln w="9525">
            <a:noFill/>
            <a:miter lim="800000"/>
            <a:headEnd/>
            <a:tailEnd/>
          </a:ln>
        </p:spPr>
        <p:txBody>
          <a:bodyPr wrap="none" lIns="0" tIns="0" rIns="0" bIns="0" rtlCol="0" anchor="t" anchorCtr="0">
            <a:noAutofit/>
          </a:bodyPr>
          <a:lstStyle/>
          <a:p>
            <a:pPr>
              <a:lnSpc>
                <a:spcPct val="90000"/>
              </a:lnSpc>
              <a:spcBef>
                <a:spcPts val="0"/>
              </a:spcBef>
            </a:pPr>
            <a:r>
              <a:rPr lang="en-US" sz="2000" b="1" dirty="0" smtClean="0"/>
              <a:t>PREDICTABILITY</a:t>
            </a:r>
          </a:p>
          <a:p>
            <a:pPr>
              <a:lnSpc>
                <a:spcPct val="90000"/>
              </a:lnSpc>
              <a:spcBef>
                <a:spcPts val="0"/>
              </a:spcBef>
            </a:pPr>
            <a:endParaRPr lang="en-US" sz="2000" b="1" dirty="0" smtClean="0"/>
          </a:p>
          <a:p>
            <a:pPr>
              <a:lnSpc>
                <a:spcPct val="90000"/>
              </a:lnSpc>
              <a:spcBef>
                <a:spcPts val="0"/>
              </a:spcBef>
            </a:pPr>
            <a:r>
              <a:rPr lang="en-US" sz="2000" b="1" dirty="0" smtClean="0"/>
              <a:t>AUTOMATION</a:t>
            </a:r>
          </a:p>
          <a:p>
            <a:pPr>
              <a:lnSpc>
                <a:spcPct val="90000"/>
              </a:lnSpc>
              <a:spcBef>
                <a:spcPts val="0"/>
              </a:spcBef>
            </a:pPr>
            <a:endParaRPr lang="en-US" sz="2000" b="1" dirty="0"/>
          </a:p>
          <a:p>
            <a:pPr>
              <a:lnSpc>
                <a:spcPct val="90000"/>
              </a:lnSpc>
              <a:spcBef>
                <a:spcPts val="0"/>
              </a:spcBef>
            </a:pPr>
            <a:r>
              <a:rPr lang="en-US" sz="2000" b="1" dirty="0" smtClean="0"/>
              <a:t>SIMPLICITY </a:t>
            </a:r>
          </a:p>
        </p:txBody>
      </p:sp>
      <p:sp>
        <p:nvSpPr>
          <p:cNvPr id="81" name="Rectangle 80"/>
          <p:cNvSpPr/>
          <p:nvPr/>
        </p:nvSpPr>
        <p:spPr bwMode="auto">
          <a:xfrm rot="16200000">
            <a:off x="5372204" y="3314596"/>
            <a:ext cx="1676400" cy="381208"/>
          </a:xfrm>
          <a:prstGeom prst="rect">
            <a:avLst/>
          </a:prstGeom>
          <a:solidFill>
            <a:schemeClr val="accent1"/>
          </a:solidFill>
          <a:ln w="19050" cap="flat" cmpd="sng" algn="ctr">
            <a:solidFill>
              <a:srgbClr val="B1181E"/>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r>
              <a:rPr lang="en-US" sz="2000" b="1" dirty="0" smtClean="0"/>
              <a:t>SCALE</a:t>
            </a:r>
            <a:endParaRPr lang="en-US" sz="2000" b="1" dirty="0"/>
          </a:p>
        </p:txBody>
      </p:sp>
      <p:pic>
        <p:nvPicPr>
          <p:cNvPr id="9" name="Picture 8" descr="cloud.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543032" y="1905000"/>
            <a:ext cx="1088419" cy="819912"/>
          </a:xfrm>
          <a:prstGeom prst="rect">
            <a:avLst/>
          </a:prstGeom>
        </p:spPr>
      </p:pic>
      <p:pic>
        <p:nvPicPr>
          <p:cNvPr id="12" name="Picture 11" descr="lock.png"/>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628393" y="2209800"/>
            <a:ext cx="169324" cy="304800"/>
          </a:xfrm>
          <a:prstGeom prst="rect">
            <a:avLst/>
          </a:prstGeom>
        </p:spPr>
      </p:pic>
      <p:pic>
        <p:nvPicPr>
          <p:cNvPr id="84" name="Picture 83" descr="cloud.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399734" y="1905000"/>
            <a:ext cx="1088419" cy="819912"/>
          </a:xfrm>
          <a:prstGeom prst="rect">
            <a:avLst/>
          </a:prstGeom>
        </p:spPr>
      </p:pic>
      <p:sp>
        <p:nvSpPr>
          <p:cNvPr id="87" name="TextBox 363"/>
          <p:cNvSpPr txBox="1">
            <a:spLocks noChangeArrowheads="1"/>
          </p:cNvSpPr>
          <p:nvPr/>
        </p:nvSpPr>
        <p:spPr bwMode="ltGray">
          <a:xfrm>
            <a:off x="3485867" y="2688165"/>
            <a:ext cx="1200463" cy="228600"/>
          </a:xfrm>
          <a:prstGeom prst="rect">
            <a:avLst/>
          </a:prstGeom>
          <a:noFill/>
          <a:ln w="9525">
            <a:noFill/>
            <a:miter lim="800000"/>
            <a:headEnd/>
            <a:tailEnd/>
          </a:ln>
        </p:spPr>
        <p:txBody>
          <a:bodyPr lIns="91419" tIns="45710" rIns="91419" bIns="45710"/>
          <a:lstStyle/>
          <a:p>
            <a:pPr algn="ctr" fontAlgn="auto">
              <a:spcBef>
                <a:spcPts val="0"/>
              </a:spcBef>
              <a:spcAft>
                <a:spcPts val="0"/>
              </a:spcAft>
              <a:defRPr/>
            </a:pPr>
            <a:r>
              <a:rPr lang="en-US" sz="1050" b="1" dirty="0" smtClean="0">
                <a:solidFill>
                  <a:schemeClr val="tx1">
                    <a:lumMod val="75000"/>
                  </a:schemeClr>
                </a:solidFill>
                <a:latin typeface="Calibri" pitchFamily="34" charset="0"/>
                <a:ea typeface="ＭＳ Ｐゴシック" pitchFamily="34" charset="-128"/>
                <a:cs typeface="+mn-cs"/>
              </a:rPr>
              <a:t>Public </a:t>
            </a:r>
            <a:r>
              <a:rPr lang="en-US" sz="1050" b="1" dirty="0">
                <a:solidFill>
                  <a:schemeClr val="tx1">
                    <a:lumMod val="75000"/>
                  </a:schemeClr>
                </a:solidFill>
                <a:latin typeface="Calibri" pitchFamily="34" charset="0"/>
                <a:ea typeface="ＭＳ Ｐゴシック" pitchFamily="34" charset="-128"/>
                <a:cs typeface="+mn-cs"/>
              </a:rPr>
              <a:t>Cloud</a:t>
            </a:r>
          </a:p>
        </p:txBody>
      </p:sp>
      <p:pic>
        <p:nvPicPr>
          <p:cNvPr id="76" name="Picture 2" descr="C:\Users\shamalee_deshpande\AppData\Local\Microsoft\Windows\Temporary Internet Files\Content.Outlook\9HK2GEAO\vrp.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83122" y="1700296"/>
            <a:ext cx="1040878" cy="1042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78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bwMode="auto">
          <a:xfrm>
            <a:off x="787400" y="1456268"/>
            <a:ext cx="3750733" cy="2082800"/>
          </a:xfrm>
          <a:prstGeom prst="rect">
            <a:avLst/>
          </a:prstGeom>
          <a:gradFill flip="none" rotWithShape="1">
            <a:gsLst>
              <a:gs pos="0">
                <a:schemeClr val="tx1">
                  <a:lumMod val="40000"/>
                  <a:lumOff val="60000"/>
                </a:schemeClr>
              </a:gs>
              <a:gs pos="40000">
                <a:schemeClr val="bg1">
                  <a:lumMod val="85000"/>
                </a:schemeClr>
              </a:gs>
            </a:gsLst>
            <a:lin ang="5400000" scaled="0"/>
            <a:tileRect/>
          </a:gradFill>
          <a:ln w="19050" cap="flat" cmpd="sng" algn="ctr">
            <a:no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90000"/>
              </a:lnSpc>
              <a:spcAft>
                <a:spcPts val="800"/>
              </a:spcAft>
            </a:pPr>
            <a:endParaRPr lang="en-US" dirty="0">
              <a:solidFill>
                <a:schemeClr val="tx1">
                  <a:lumMod val="75000"/>
                </a:schemeClr>
              </a:solidFill>
              <a:latin typeface="Calibri" pitchFamily="34" charset="0"/>
            </a:endParaRPr>
          </a:p>
        </p:txBody>
      </p:sp>
      <p:sp>
        <p:nvSpPr>
          <p:cNvPr id="93" name="Rectangle 92"/>
          <p:cNvSpPr/>
          <p:nvPr/>
        </p:nvSpPr>
        <p:spPr bwMode="auto">
          <a:xfrm>
            <a:off x="4631266" y="1456268"/>
            <a:ext cx="3750733" cy="2082800"/>
          </a:xfrm>
          <a:prstGeom prst="rect">
            <a:avLst/>
          </a:prstGeom>
          <a:gradFill flip="none" rotWithShape="1">
            <a:gsLst>
              <a:gs pos="0">
                <a:schemeClr val="tx1">
                  <a:lumMod val="40000"/>
                  <a:lumOff val="60000"/>
                </a:schemeClr>
              </a:gs>
              <a:gs pos="40000">
                <a:schemeClr val="bg1">
                  <a:lumMod val="85000"/>
                </a:schemeClr>
              </a:gs>
            </a:gsLst>
            <a:lin ang="5400000" scaled="0"/>
            <a:tileRect/>
          </a:gradFill>
          <a:ln w="19050" cap="flat" cmpd="sng" algn="ctr">
            <a:no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90000"/>
              </a:lnSpc>
              <a:spcAft>
                <a:spcPts val="800"/>
              </a:spcAft>
            </a:pPr>
            <a:endParaRPr lang="en-US" dirty="0">
              <a:solidFill>
                <a:schemeClr val="tx1">
                  <a:lumMod val="75000"/>
                </a:schemeClr>
              </a:solidFill>
              <a:latin typeface="Calibri" pitchFamily="34" charset="0"/>
            </a:endParaRPr>
          </a:p>
        </p:txBody>
      </p:sp>
      <p:grpSp>
        <p:nvGrpSpPr>
          <p:cNvPr id="109" name="Group 108"/>
          <p:cNvGrpSpPr/>
          <p:nvPr/>
        </p:nvGrpSpPr>
        <p:grpSpPr>
          <a:xfrm>
            <a:off x="3826933" y="2032545"/>
            <a:ext cx="1574800" cy="784682"/>
            <a:chOff x="3826933" y="2032545"/>
            <a:chExt cx="1574800" cy="784682"/>
          </a:xfrm>
        </p:grpSpPr>
        <p:sp>
          <p:nvSpPr>
            <p:cNvPr id="110" name="Left-Right Arrow 109"/>
            <p:cNvSpPr/>
            <p:nvPr/>
          </p:nvSpPr>
          <p:spPr bwMode="auto">
            <a:xfrm>
              <a:off x="3905854" y="2345267"/>
              <a:ext cx="1351946" cy="471960"/>
            </a:xfrm>
            <a:prstGeom prst="leftRightArrow">
              <a:avLst>
                <a:gd name="adj1" fmla="val 62957"/>
                <a:gd name="adj2" fmla="val 50000"/>
              </a:avLst>
            </a:prstGeom>
            <a:solidFill>
              <a:schemeClr val="tx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IE" sz="2400" i="0" u="none" strike="noStrike" cap="none" normalizeH="0" baseline="0" dirty="0" err="1" smtClean="0">
                <a:ln>
                  <a:noFill/>
                </a:ln>
                <a:solidFill>
                  <a:schemeClr val="bg1"/>
                </a:solidFill>
                <a:effectLst/>
                <a:latin typeface="+mn-lt"/>
              </a:endParaRPr>
            </a:p>
          </p:txBody>
        </p:sp>
        <p:sp>
          <p:nvSpPr>
            <p:cNvPr id="111" name="TextBox 110"/>
            <p:cNvSpPr txBox="1"/>
            <p:nvPr/>
          </p:nvSpPr>
          <p:spPr bwMode="ltGray">
            <a:xfrm>
              <a:off x="4080934" y="2354277"/>
              <a:ext cx="1082211" cy="422788"/>
            </a:xfrm>
            <a:prstGeom prst="rect">
              <a:avLst/>
            </a:prstGeom>
            <a:noFill/>
            <a:ln w="9525">
              <a:noFill/>
              <a:miter lim="800000"/>
              <a:headEnd/>
              <a:tailEnd/>
            </a:ln>
          </p:spPr>
          <p:txBody>
            <a:bodyPr wrap="square" lIns="91419" tIns="45710" rIns="91419" bIns="45710" rtlCol="0" anchor="t" anchorCtr="0">
              <a:noAutofit/>
            </a:bodyPr>
            <a:lstStyle/>
            <a:p>
              <a:pPr algn="ctr">
                <a:lnSpc>
                  <a:spcPct val="130000"/>
                </a:lnSpc>
                <a:spcBef>
                  <a:spcPts val="0"/>
                </a:spcBef>
                <a:spcAft>
                  <a:spcPts val="0"/>
                </a:spcAft>
              </a:pPr>
              <a:r>
                <a:rPr lang="en-US" sz="1400" b="1" dirty="0" smtClean="0">
                  <a:solidFill>
                    <a:schemeClr val="bg1"/>
                  </a:solidFill>
                  <a:latin typeface="+mj-lt"/>
                  <a:cs typeface="Arial" pitchFamily="34" charset="0"/>
                </a:rPr>
                <a:t>Replication</a:t>
              </a:r>
            </a:p>
          </p:txBody>
        </p:sp>
        <p:sp>
          <p:nvSpPr>
            <p:cNvPr id="112" name="TextBox 111"/>
            <p:cNvSpPr txBox="1"/>
            <p:nvPr/>
          </p:nvSpPr>
          <p:spPr bwMode="ltGray">
            <a:xfrm>
              <a:off x="3826933" y="2032545"/>
              <a:ext cx="1574800" cy="371989"/>
            </a:xfrm>
            <a:prstGeom prst="rect">
              <a:avLst/>
            </a:prstGeom>
            <a:noFill/>
            <a:ln w="9525">
              <a:noFill/>
              <a:miter lim="800000"/>
              <a:headEnd/>
              <a:tailEnd/>
            </a:ln>
          </p:spPr>
          <p:txBody>
            <a:bodyPr wrap="square" lIns="91419" tIns="45710" rIns="91419" bIns="45710" rtlCol="0" anchor="t" anchorCtr="0">
              <a:noAutofit/>
            </a:bodyPr>
            <a:lstStyle/>
            <a:p>
              <a:pPr>
                <a:lnSpc>
                  <a:spcPct val="90000"/>
                </a:lnSpc>
                <a:spcBef>
                  <a:spcPts val="0"/>
                </a:spcBef>
                <a:spcAft>
                  <a:spcPts val="1600"/>
                </a:spcAft>
              </a:pPr>
              <a:r>
                <a:rPr lang="en-US" sz="1400" b="1" dirty="0" smtClean="0">
                  <a:solidFill>
                    <a:srgbClr val="404040"/>
                  </a:solidFill>
                  <a:latin typeface="+mj-lt"/>
                  <a:cs typeface="Arial" pitchFamily="34" charset="0"/>
                </a:rPr>
                <a:t>Secure Replication</a:t>
              </a:r>
            </a:p>
          </p:txBody>
        </p:sp>
      </p:grpSp>
      <p:grpSp>
        <p:nvGrpSpPr>
          <p:cNvPr id="23" name="Group 22"/>
          <p:cNvGrpSpPr/>
          <p:nvPr/>
        </p:nvGrpSpPr>
        <p:grpSpPr>
          <a:xfrm>
            <a:off x="4631267" y="3632200"/>
            <a:ext cx="3750733" cy="999744"/>
            <a:chOff x="4631267" y="4715934"/>
            <a:chExt cx="3750733" cy="999744"/>
          </a:xfrm>
        </p:grpSpPr>
        <p:sp>
          <p:nvSpPr>
            <p:cNvPr id="306" name="Rectangle 305"/>
            <p:cNvSpPr/>
            <p:nvPr/>
          </p:nvSpPr>
          <p:spPr bwMode="auto">
            <a:xfrm>
              <a:off x="4631267" y="4715934"/>
              <a:ext cx="3750733" cy="999744"/>
            </a:xfrm>
            <a:prstGeom prst="rect">
              <a:avLst/>
            </a:prstGeom>
            <a:solidFill>
              <a:srgbClr val="404040"/>
            </a:solidFill>
            <a:ln w="19050" cap="flat" cmpd="sng" algn="ctr">
              <a:noFill/>
              <a:prstDash val="solid"/>
              <a:miter lim="800000"/>
              <a:headEnd type="none" w="med" len="med"/>
              <a:tailEnd type="none" w="med" len="med"/>
            </a:ln>
            <a:effectLst/>
          </p:spPr>
          <p:txBody>
            <a:bodyPr vert="horz" wrap="square" lIns="182880" tIns="182880" rIns="182880" bIns="45720" numCol="1" rtlCol="0" anchor="t" anchorCtr="0" compatLnSpc="1">
              <a:prstTxWarp prst="textNoShape">
                <a:avLst/>
              </a:prstTxWarp>
            </a:bodyPr>
            <a:lstStyle/>
            <a:p>
              <a:endParaRPr lang="en-US" dirty="0"/>
            </a:p>
          </p:txBody>
        </p:sp>
        <p:sp>
          <p:nvSpPr>
            <p:cNvPr id="307" name="Oval 306"/>
            <p:cNvSpPr/>
            <p:nvPr/>
          </p:nvSpPr>
          <p:spPr bwMode="auto">
            <a:xfrm>
              <a:off x="4758267" y="4876802"/>
              <a:ext cx="338666" cy="338666"/>
            </a:xfrm>
            <a:prstGeom prst="ellipse">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69" name="TextBox 68"/>
            <p:cNvSpPr txBox="1"/>
            <p:nvPr/>
          </p:nvSpPr>
          <p:spPr bwMode="ltGray">
            <a:xfrm>
              <a:off x="4741333" y="4724401"/>
              <a:ext cx="3393463" cy="990600"/>
            </a:xfrm>
            <a:prstGeom prst="rect">
              <a:avLst/>
            </a:prstGeom>
            <a:noFill/>
            <a:ln w="9525">
              <a:noFill/>
              <a:miter lim="800000"/>
              <a:headEnd/>
              <a:tailEnd/>
            </a:ln>
          </p:spPr>
          <p:txBody>
            <a:bodyPr wrap="square" lIns="91419" tIns="45710" rIns="91419" bIns="45710" rtlCol="0" anchor="ctr" anchorCtr="0">
              <a:noAutofit/>
            </a:bodyPr>
            <a:lstStyle/>
            <a:p>
              <a:pPr marL="342900" indent="-342900" algn="l">
                <a:lnSpc>
                  <a:spcPct val="90000"/>
                </a:lnSpc>
                <a:spcBef>
                  <a:spcPts val="0"/>
                </a:spcBef>
                <a:spcAft>
                  <a:spcPts val="800"/>
                </a:spcAft>
                <a:buClr>
                  <a:schemeClr val="bg1"/>
                </a:buClr>
                <a:buFont typeface="Wingdings" panose="05000000000000000000" pitchFamily="2" charset="2"/>
                <a:buChar char="ü"/>
              </a:pPr>
              <a:r>
                <a:rPr lang="en-US" sz="2000" b="1" dirty="0" smtClean="0">
                  <a:solidFill>
                    <a:srgbClr val="FFFFFF"/>
                  </a:solidFill>
                  <a:latin typeface="Calibri" pitchFamily="34" charset="0"/>
                </a:rPr>
                <a:t>Simplified non-disruptive DR Testing and Reporting</a:t>
              </a:r>
            </a:p>
          </p:txBody>
        </p:sp>
      </p:grpSp>
      <p:grpSp>
        <p:nvGrpSpPr>
          <p:cNvPr id="9" name="Group 8"/>
          <p:cNvGrpSpPr/>
          <p:nvPr/>
        </p:nvGrpSpPr>
        <p:grpSpPr>
          <a:xfrm>
            <a:off x="2100388" y="2097572"/>
            <a:ext cx="1124756" cy="818897"/>
            <a:chOff x="2087784" y="2097572"/>
            <a:chExt cx="1124756" cy="818897"/>
          </a:xfrm>
        </p:grpSpPr>
        <p:pic>
          <p:nvPicPr>
            <p:cNvPr id="154" name="Picture 153" descr="server.png"/>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2866719" y="2097572"/>
              <a:ext cx="345821" cy="818897"/>
            </a:xfrm>
            <a:prstGeom prst="rect">
              <a:avLst/>
            </a:prstGeom>
            <a:effectLst>
              <a:outerShdw blurRad="127000" dist="38100" dir="5400000" algn="t" rotWithShape="0">
                <a:prstClr val="black">
                  <a:alpha val="60000"/>
                </a:prstClr>
              </a:outerShdw>
            </a:effectLst>
          </p:spPr>
        </p:pic>
        <p:pic>
          <p:nvPicPr>
            <p:cNvPr id="165" name="Picture 164" descr="server.png"/>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2087784" y="2097572"/>
              <a:ext cx="345821" cy="818897"/>
            </a:xfrm>
            <a:prstGeom prst="rect">
              <a:avLst/>
            </a:prstGeom>
            <a:effectLst>
              <a:outerShdw blurRad="127000" dist="38100" dir="5400000" algn="t" rotWithShape="0">
                <a:prstClr val="black">
                  <a:alpha val="60000"/>
                </a:prstClr>
              </a:outerShdw>
            </a:effectLst>
          </p:spPr>
        </p:pic>
      </p:grpSp>
      <p:grpSp>
        <p:nvGrpSpPr>
          <p:cNvPr id="15" name="Group 14"/>
          <p:cNvGrpSpPr/>
          <p:nvPr/>
        </p:nvGrpSpPr>
        <p:grpSpPr>
          <a:xfrm>
            <a:off x="3019982" y="1971891"/>
            <a:ext cx="510616" cy="324352"/>
            <a:chOff x="-1314951" y="1895691"/>
            <a:chExt cx="510616" cy="324352"/>
          </a:xfrm>
        </p:grpSpPr>
        <p:sp>
          <p:nvSpPr>
            <p:cNvPr id="231" name="Oval 230"/>
            <p:cNvSpPr/>
            <p:nvPr/>
          </p:nvSpPr>
          <p:spPr bwMode="auto">
            <a:xfrm>
              <a:off x="-1128687" y="1895691"/>
              <a:ext cx="324352" cy="324352"/>
            </a:xfrm>
            <a:prstGeom prst="ellipse">
              <a:avLst/>
            </a:prstGeom>
            <a:solidFill>
              <a:srgbClr val="B03716">
                <a:alpha val="50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32" name="Oval 231"/>
            <p:cNvSpPr/>
            <p:nvPr/>
          </p:nvSpPr>
          <p:spPr bwMode="auto">
            <a:xfrm>
              <a:off x="-1221820" y="1895691"/>
              <a:ext cx="324352" cy="324352"/>
            </a:xfrm>
            <a:prstGeom prst="ellipse">
              <a:avLst/>
            </a:prstGeom>
            <a:solidFill>
              <a:srgbClr val="B03716">
                <a:alpha val="50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34" name="Oval 233"/>
            <p:cNvSpPr/>
            <p:nvPr/>
          </p:nvSpPr>
          <p:spPr bwMode="auto">
            <a:xfrm>
              <a:off x="-1314951" y="1895691"/>
              <a:ext cx="324352" cy="324352"/>
            </a:xfrm>
            <a:prstGeom prst="ellipse">
              <a:avLst/>
            </a:prstGeom>
            <a:solidFill>
              <a:srgbClr val="B03716">
                <a:alpha val="50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35" name="Rectangle 234"/>
            <p:cNvSpPr/>
            <p:nvPr/>
          </p:nvSpPr>
          <p:spPr bwMode="auto">
            <a:xfrm>
              <a:off x="-1288278" y="1972900"/>
              <a:ext cx="254072" cy="169935"/>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APP</a:t>
              </a:r>
              <a:endParaRPr lang="en-US" sz="1000" dirty="0">
                <a:solidFill>
                  <a:schemeClr val="bg1"/>
                </a:solidFill>
              </a:endParaRPr>
            </a:p>
          </p:txBody>
        </p:sp>
      </p:grpSp>
      <p:grpSp>
        <p:nvGrpSpPr>
          <p:cNvPr id="14" name="Group 13"/>
          <p:cNvGrpSpPr/>
          <p:nvPr/>
        </p:nvGrpSpPr>
        <p:grpSpPr>
          <a:xfrm>
            <a:off x="2232222" y="1972732"/>
            <a:ext cx="491736" cy="305861"/>
            <a:chOff x="-2229711" y="1972732"/>
            <a:chExt cx="491736" cy="305861"/>
          </a:xfrm>
        </p:grpSpPr>
        <p:sp>
          <p:nvSpPr>
            <p:cNvPr id="237" name="Rounded Rectangle 236"/>
            <p:cNvSpPr/>
            <p:nvPr/>
          </p:nvSpPr>
          <p:spPr bwMode="auto">
            <a:xfrm>
              <a:off x="-2094247" y="1972732"/>
              <a:ext cx="356272" cy="204260"/>
            </a:xfrm>
            <a:prstGeom prst="roundRect">
              <a:avLst/>
            </a:prstGeom>
            <a:solidFill>
              <a:schemeClr val="accent2">
                <a:alpha val="40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38" name="Rounded Rectangle 237"/>
            <p:cNvSpPr/>
            <p:nvPr/>
          </p:nvSpPr>
          <p:spPr bwMode="auto">
            <a:xfrm>
              <a:off x="-2161979" y="2031999"/>
              <a:ext cx="356272" cy="204260"/>
            </a:xfrm>
            <a:prstGeom prst="roundRect">
              <a:avLst/>
            </a:prstGeom>
            <a:solidFill>
              <a:schemeClr val="accent2">
                <a:alpha val="40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40" name="Rounded Rectangle 239"/>
            <p:cNvSpPr/>
            <p:nvPr/>
          </p:nvSpPr>
          <p:spPr bwMode="auto">
            <a:xfrm>
              <a:off x="-2229711" y="2074333"/>
              <a:ext cx="356272" cy="204260"/>
            </a:xfrm>
            <a:prstGeom prst="roundRect">
              <a:avLst/>
            </a:prstGeom>
            <a:solidFill>
              <a:schemeClr val="accent2">
                <a:alpha val="40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41" name="Rectangle 240"/>
            <p:cNvSpPr/>
            <p:nvPr/>
          </p:nvSpPr>
          <p:spPr bwMode="auto">
            <a:xfrm>
              <a:off x="-2210710" y="2074334"/>
              <a:ext cx="297681" cy="199100"/>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VM</a:t>
              </a:r>
              <a:endParaRPr lang="en-US" sz="1000" dirty="0">
                <a:solidFill>
                  <a:schemeClr val="bg1"/>
                </a:solidFill>
              </a:endParaRPr>
            </a:p>
          </p:txBody>
        </p:sp>
      </p:grpSp>
      <p:grpSp>
        <p:nvGrpSpPr>
          <p:cNvPr id="10" name="Group 9"/>
          <p:cNvGrpSpPr/>
          <p:nvPr/>
        </p:nvGrpSpPr>
        <p:grpSpPr>
          <a:xfrm>
            <a:off x="1823139" y="2232749"/>
            <a:ext cx="1004728" cy="663276"/>
            <a:chOff x="1823139" y="2156546"/>
            <a:chExt cx="1004728" cy="663276"/>
          </a:xfrm>
        </p:grpSpPr>
        <p:sp>
          <p:nvSpPr>
            <p:cNvPr id="223" name="Right Arrow 222"/>
            <p:cNvSpPr/>
            <p:nvPr/>
          </p:nvSpPr>
          <p:spPr bwMode="auto">
            <a:xfrm rot="16200000" flipH="1">
              <a:off x="1604398" y="2375287"/>
              <a:ext cx="663276" cy="225794"/>
            </a:xfrm>
            <a:prstGeom prst="rightArrow">
              <a:avLst/>
            </a:prstGeom>
            <a:gradFill flip="none" rotWithShape="1">
              <a:gsLst>
                <a:gs pos="0">
                  <a:schemeClr val="bg1">
                    <a:alpha val="0"/>
                  </a:schemeClr>
                </a:gs>
                <a:gs pos="100000">
                  <a:schemeClr val="accent2"/>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24" name="Right Arrow 223"/>
            <p:cNvSpPr/>
            <p:nvPr/>
          </p:nvSpPr>
          <p:spPr bwMode="auto">
            <a:xfrm rot="16200000" flipH="1">
              <a:off x="2383332" y="2375287"/>
              <a:ext cx="663276" cy="225794"/>
            </a:xfrm>
            <a:prstGeom prst="rightArrow">
              <a:avLst/>
            </a:prstGeom>
            <a:gradFill flip="none" rotWithShape="1">
              <a:gsLst>
                <a:gs pos="0">
                  <a:schemeClr val="bg1">
                    <a:alpha val="0"/>
                  </a:schemeClr>
                </a:gs>
                <a:gs pos="100000">
                  <a:schemeClr val="accent2"/>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grpSp>
      <p:sp>
        <p:nvSpPr>
          <p:cNvPr id="4" name="Title 3"/>
          <p:cNvSpPr>
            <a:spLocks noGrp="1"/>
          </p:cNvSpPr>
          <p:nvPr>
            <p:ph type="title"/>
          </p:nvPr>
        </p:nvSpPr>
        <p:spPr>
          <a:xfrm>
            <a:off x="381000" y="76200"/>
            <a:ext cx="8382000" cy="838200"/>
          </a:xfrm>
        </p:spPr>
        <p:txBody>
          <a:bodyPr/>
          <a:lstStyle/>
          <a:p>
            <a:r>
              <a:rPr lang="en-US" dirty="0" smtClean="0"/>
              <a:t>Introducing </a:t>
            </a:r>
            <a:r>
              <a:rPr lang="en-US" dirty="0" err="1" smtClean="0"/>
              <a:t>Veritas</a:t>
            </a:r>
            <a:r>
              <a:rPr lang="en-US" dirty="0" smtClean="0"/>
              <a:t> Resiliency Platform</a:t>
            </a:r>
            <a:endParaRPr lang="en-US" dirty="0"/>
          </a:p>
        </p:txBody>
      </p:sp>
      <p:sp>
        <p:nvSpPr>
          <p:cNvPr id="101" name="TextBox 100"/>
          <p:cNvSpPr txBox="1"/>
          <p:nvPr/>
        </p:nvSpPr>
        <p:spPr bwMode="ltGray">
          <a:xfrm>
            <a:off x="795867" y="1532465"/>
            <a:ext cx="3725332" cy="457200"/>
          </a:xfrm>
          <a:prstGeom prst="rect">
            <a:avLst/>
          </a:prstGeom>
          <a:noFill/>
          <a:ln w="9525">
            <a:noFill/>
            <a:miter lim="800000"/>
            <a:headEnd/>
            <a:tailEnd/>
          </a:ln>
        </p:spPr>
        <p:txBody>
          <a:bodyPr wrap="square" lIns="91419" tIns="45710" rIns="91419" bIns="45710" rtlCol="0" anchor="t" anchorCtr="0">
            <a:noAutofit/>
          </a:bodyPr>
          <a:lstStyle/>
          <a:p>
            <a:pPr algn="ctr">
              <a:lnSpc>
                <a:spcPct val="90000"/>
              </a:lnSpc>
              <a:spcBef>
                <a:spcPts val="0"/>
              </a:spcBef>
              <a:spcAft>
                <a:spcPts val="800"/>
              </a:spcAft>
            </a:pPr>
            <a:r>
              <a:rPr lang="en-US" sz="1800" b="1" dirty="0" smtClean="0">
                <a:latin typeface="+mj-lt"/>
                <a:cs typeface="Arial" pitchFamily="34" charset="0"/>
              </a:rPr>
              <a:t>Primary </a:t>
            </a:r>
            <a:r>
              <a:rPr lang="en-US" sz="1800" dirty="0" smtClean="0">
                <a:latin typeface="+mj-lt"/>
                <a:cs typeface="Arial" pitchFamily="34" charset="0"/>
              </a:rPr>
              <a:t>Data Center</a:t>
            </a:r>
            <a:endParaRPr lang="en-IE" sz="1800" dirty="0" smtClean="0">
              <a:latin typeface="+mj-lt"/>
              <a:cs typeface="Arial" pitchFamily="34" charset="0"/>
            </a:endParaRPr>
          </a:p>
        </p:txBody>
      </p:sp>
      <p:sp>
        <p:nvSpPr>
          <p:cNvPr id="94" name="TextBox 93"/>
          <p:cNvSpPr txBox="1"/>
          <p:nvPr/>
        </p:nvSpPr>
        <p:spPr bwMode="ltGray">
          <a:xfrm>
            <a:off x="4639733" y="1532465"/>
            <a:ext cx="3725332" cy="457200"/>
          </a:xfrm>
          <a:prstGeom prst="rect">
            <a:avLst/>
          </a:prstGeom>
          <a:noFill/>
          <a:ln w="9525">
            <a:noFill/>
            <a:miter lim="800000"/>
            <a:headEnd/>
            <a:tailEnd/>
          </a:ln>
        </p:spPr>
        <p:txBody>
          <a:bodyPr wrap="square" lIns="91419" tIns="45710" rIns="91419" bIns="45710" rtlCol="0" anchor="t" anchorCtr="0">
            <a:noAutofit/>
          </a:bodyPr>
          <a:lstStyle/>
          <a:p>
            <a:pPr algn="ctr">
              <a:lnSpc>
                <a:spcPct val="90000"/>
              </a:lnSpc>
              <a:spcBef>
                <a:spcPts val="0"/>
              </a:spcBef>
              <a:spcAft>
                <a:spcPts val="800"/>
              </a:spcAft>
            </a:pPr>
            <a:r>
              <a:rPr lang="en-US" sz="1800" b="1" dirty="0" smtClean="0">
                <a:latin typeface="+mj-lt"/>
                <a:cs typeface="Arial" pitchFamily="34" charset="0"/>
              </a:rPr>
              <a:t>Secondary </a:t>
            </a:r>
            <a:r>
              <a:rPr lang="en-US" sz="1800" dirty="0" smtClean="0">
                <a:latin typeface="+mj-lt"/>
                <a:cs typeface="Arial" pitchFamily="34" charset="0"/>
              </a:rPr>
              <a:t>Data Center</a:t>
            </a:r>
            <a:endParaRPr lang="en-IE" sz="1800" dirty="0" smtClean="0">
              <a:latin typeface="+mj-lt"/>
              <a:cs typeface="Arial" pitchFamily="34" charset="0"/>
            </a:endParaRPr>
          </a:p>
        </p:txBody>
      </p:sp>
      <p:grpSp>
        <p:nvGrpSpPr>
          <p:cNvPr id="95" name="Group 94"/>
          <p:cNvGrpSpPr/>
          <p:nvPr/>
        </p:nvGrpSpPr>
        <p:grpSpPr>
          <a:xfrm>
            <a:off x="4574230" y="1210733"/>
            <a:ext cx="775747" cy="812800"/>
            <a:chOff x="5890195" y="4422979"/>
            <a:chExt cx="1137138" cy="1191452"/>
          </a:xfrm>
        </p:grpSpPr>
        <p:grpSp>
          <p:nvGrpSpPr>
            <p:cNvPr id="96" name="Group 95"/>
            <p:cNvGrpSpPr/>
            <p:nvPr/>
          </p:nvGrpSpPr>
          <p:grpSpPr>
            <a:xfrm>
              <a:off x="5890195" y="4422979"/>
              <a:ext cx="747671" cy="855752"/>
              <a:chOff x="5890196" y="4720407"/>
              <a:chExt cx="487808" cy="558324"/>
            </a:xfrm>
          </p:grpSpPr>
          <p:pic>
            <p:nvPicPr>
              <p:cNvPr id="98" name="Picture 97"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99" name="Picture 98"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pic>
          <p:nvPicPr>
            <p:cNvPr id="97" name="Picture 96" descr="datacenter.png"/>
            <p:cNvPicPr>
              <a:picLocks noChangeAspect="1"/>
            </p:cNvPicPr>
            <p:nvPr/>
          </p:nvPicPr>
          <p:blipFill rotWithShape="1">
            <a:blip r:embed="rId5" cstate="print">
              <a:extLst>
                <a:ext uri="{28A0092B-C50C-407E-A947-70E740481C1C}">
                  <a14:useLocalDpi xmlns:a14="http://schemas.microsoft.com/office/drawing/2010/main" val="0"/>
                </a:ext>
              </a:extLst>
            </a:blip>
            <a:srcRect l="12839" t="18395" r="5309" b="10124"/>
            <a:stretch/>
          </p:blipFill>
          <p:spPr>
            <a:xfrm>
              <a:off x="6094245" y="4799565"/>
              <a:ext cx="933088" cy="814866"/>
            </a:xfrm>
            <a:prstGeom prst="rect">
              <a:avLst/>
            </a:prstGeom>
            <a:effectLst>
              <a:outerShdw blurRad="76200" dist="38100" dir="10800000" algn="r" rotWithShape="0">
                <a:prstClr val="black">
                  <a:alpha val="45000"/>
                </a:prstClr>
              </a:outerShdw>
            </a:effectLst>
          </p:spPr>
        </p:pic>
      </p:grpSp>
      <p:grpSp>
        <p:nvGrpSpPr>
          <p:cNvPr id="100" name="Group 99"/>
          <p:cNvGrpSpPr/>
          <p:nvPr/>
        </p:nvGrpSpPr>
        <p:grpSpPr>
          <a:xfrm>
            <a:off x="721897" y="1210733"/>
            <a:ext cx="775747" cy="812800"/>
            <a:chOff x="5890195" y="4422979"/>
            <a:chExt cx="1137138" cy="1191452"/>
          </a:xfrm>
        </p:grpSpPr>
        <p:grpSp>
          <p:nvGrpSpPr>
            <p:cNvPr id="103" name="Group 102"/>
            <p:cNvGrpSpPr/>
            <p:nvPr/>
          </p:nvGrpSpPr>
          <p:grpSpPr>
            <a:xfrm>
              <a:off x="5890195" y="4422979"/>
              <a:ext cx="747671" cy="855752"/>
              <a:chOff x="5890196" y="4720407"/>
              <a:chExt cx="487808" cy="558324"/>
            </a:xfrm>
          </p:grpSpPr>
          <p:pic>
            <p:nvPicPr>
              <p:cNvPr id="105" name="Picture 104"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0196" y="4720407"/>
                <a:ext cx="235780" cy="558324"/>
              </a:xfrm>
              <a:prstGeom prst="rect">
                <a:avLst/>
              </a:prstGeom>
              <a:effectLst>
                <a:outerShdw blurRad="127000" dist="38100" dir="5400000" algn="t" rotWithShape="0">
                  <a:prstClr val="black">
                    <a:alpha val="60000"/>
                  </a:prstClr>
                </a:outerShdw>
              </a:effectLst>
            </p:spPr>
          </p:pic>
          <p:pic>
            <p:nvPicPr>
              <p:cNvPr id="106" name="Picture 105" descr="serv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2224" y="4720407"/>
                <a:ext cx="235780" cy="558324"/>
              </a:xfrm>
              <a:prstGeom prst="rect">
                <a:avLst/>
              </a:prstGeom>
              <a:effectLst>
                <a:outerShdw blurRad="127000" dist="38100" dir="5400000" algn="t" rotWithShape="0">
                  <a:prstClr val="black">
                    <a:alpha val="60000"/>
                  </a:prstClr>
                </a:outerShdw>
              </a:effectLst>
            </p:spPr>
          </p:pic>
        </p:grpSp>
        <p:pic>
          <p:nvPicPr>
            <p:cNvPr id="104" name="Picture 103" descr="datacenter.png"/>
            <p:cNvPicPr>
              <a:picLocks noChangeAspect="1"/>
            </p:cNvPicPr>
            <p:nvPr/>
          </p:nvPicPr>
          <p:blipFill rotWithShape="1">
            <a:blip r:embed="rId5" cstate="print">
              <a:extLst>
                <a:ext uri="{28A0092B-C50C-407E-A947-70E740481C1C}">
                  <a14:useLocalDpi xmlns:a14="http://schemas.microsoft.com/office/drawing/2010/main" val="0"/>
                </a:ext>
              </a:extLst>
            </a:blip>
            <a:srcRect l="12839" t="18395" r="5309" b="10124"/>
            <a:stretch/>
          </p:blipFill>
          <p:spPr>
            <a:xfrm>
              <a:off x="6094245" y="4799565"/>
              <a:ext cx="933088" cy="814866"/>
            </a:xfrm>
            <a:prstGeom prst="rect">
              <a:avLst/>
            </a:prstGeom>
            <a:effectLst>
              <a:outerShdw blurRad="76200" dist="38100" dir="10800000" algn="r" rotWithShape="0">
                <a:prstClr val="black">
                  <a:alpha val="45000"/>
                </a:prstClr>
              </a:outerShdw>
            </a:effectLst>
          </p:spPr>
        </p:pic>
      </p:grpSp>
      <p:grpSp>
        <p:nvGrpSpPr>
          <p:cNvPr id="11" name="Group 10"/>
          <p:cNvGrpSpPr/>
          <p:nvPr/>
        </p:nvGrpSpPr>
        <p:grpSpPr>
          <a:xfrm>
            <a:off x="936760" y="3071065"/>
            <a:ext cx="3482841" cy="411070"/>
            <a:chOff x="936760" y="3071065"/>
            <a:chExt cx="3482841" cy="411070"/>
          </a:xfrm>
        </p:grpSpPr>
        <p:pic>
          <p:nvPicPr>
            <p:cNvPr id="125" name="Picture 124" descr="mshv-overvie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35864" y="3093057"/>
              <a:ext cx="856536" cy="367086"/>
            </a:xfrm>
            <a:prstGeom prst="rect">
              <a:avLst/>
            </a:prstGeom>
          </p:spPr>
        </p:pic>
        <p:pic>
          <p:nvPicPr>
            <p:cNvPr id="126" name="Picture 125" descr="vmware_newlog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760" y="3173652"/>
              <a:ext cx="815840" cy="205896"/>
            </a:xfrm>
            <a:prstGeom prst="rect">
              <a:avLst/>
            </a:prstGeom>
          </p:spPr>
        </p:pic>
        <p:pic>
          <p:nvPicPr>
            <p:cNvPr id="127" name="Picture 126" descr="Linux_logo.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143461"/>
              <a:ext cx="626538" cy="266279"/>
            </a:xfrm>
            <a:prstGeom prst="rect">
              <a:avLst/>
            </a:prstGeom>
          </p:spPr>
        </p:pic>
        <p:pic>
          <p:nvPicPr>
            <p:cNvPr id="128" name="Picture 6"/>
            <p:cNvPicPr>
              <a:picLocks noChangeAspect="1" noChangeArrowheads="1"/>
            </p:cNvPicPr>
            <p:nvPr/>
          </p:nvPicPr>
          <p:blipFill>
            <a:blip r:embed="rId9" cstate="print">
              <a:clrChange>
                <a:clrFrom>
                  <a:srgbClr val="FFFCFC"/>
                </a:clrFrom>
                <a:clrTo>
                  <a:srgbClr val="FFFCFC">
                    <a:alpha val="0"/>
                  </a:srgbClr>
                </a:clrTo>
              </a:clrChange>
              <a:extLst>
                <a:ext uri="{28A0092B-C50C-407E-A947-70E740481C1C}">
                  <a14:useLocalDpi xmlns:a14="http://schemas.microsoft.com/office/drawing/2010/main" val="0"/>
                </a:ext>
              </a:extLst>
            </a:blip>
            <a:srcRect/>
            <a:stretch>
              <a:fillRect/>
            </a:stretch>
          </p:blipFill>
          <p:spPr bwMode="auto">
            <a:xfrm>
              <a:off x="4008531" y="3071065"/>
              <a:ext cx="411070" cy="411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Microsoft-SQL-Server-Databas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26268" y="3109592"/>
              <a:ext cx="406400" cy="334016"/>
            </a:xfrm>
            <a:prstGeom prst="rect">
              <a:avLst/>
            </a:prstGeom>
          </p:spPr>
        </p:pic>
      </p:grpSp>
      <p:grpSp>
        <p:nvGrpSpPr>
          <p:cNvPr id="16" name="Group 15"/>
          <p:cNvGrpSpPr/>
          <p:nvPr/>
        </p:nvGrpSpPr>
        <p:grpSpPr>
          <a:xfrm>
            <a:off x="3019981" y="1980358"/>
            <a:ext cx="510616" cy="324352"/>
            <a:chOff x="3019981" y="1980358"/>
            <a:chExt cx="510616" cy="324352"/>
          </a:xfrm>
        </p:grpSpPr>
        <p:sp>
          <p:nvSpPr>
            <p:cNvPr id="169" name="Oval 168"/>
            <p:cNvSpPr/>
            <p:nvPr/>
          </p:nvSpPr>
          <p:spPr bwMode="auto">
            <a:xfrm>
              <a:off x="3206245" y="1980358"/>
              <a:ext cx="324352" cy="324352"/>
            </a:xfrm>
            <a:prstGeom prst="ellipse">
              <a:avLst/>
            </a:prstGeom>
            <a:solidFill>
              <a:schemeClr val="accent1"/>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167" name="Oval 166"/>
            <p:cNvSpPr/>
            <p:nvPr/>
          </p:nvSpPr>
          <p:spPr bwMode="auto">
            <a:xfrm>
              <a:off x="3113112" y="1980358"/>
              <a:ext cx="324352" cy="324352"/>
            </a:xfrm>
            <a:prstGeom prst="ellipse">
              <a:avLst/>
            </a:prstGeom>
            <a:solidFill>
              <a:schemeClr val="accent1"/>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grpSp>
          <p:nvGrpSpPr>
            <p:cNvPr id="155" name="Group 154"/>
            <p:cNvGrpSpPr/>
            <p:nvPr/>
          </p:nvGrpSpPr>
          <p:grpSpPr>
            <a:xfrm>
              <a:off x="3019981" y="1980358"/>
              <a:ext cx="324352" cy="324352"/>
              <a:chOff x="-922867" y="1803400"/>
              <a:chExt cx="254000" cy="254000"/>
            </a:xfrm>
          </p:grpSpPr>
          <p:sp>
            <p:nvSpPr>
              <p:cNvPr id="156" name="Oval 155"/>
              <p:cNvSpPr/>
              <p:nvPr/>
            </p:nvSpPr>
            <p:spPr bwMode="auto">
              <a:xfrm>
                <a:off x="-922867" y="1803400"/>
                <a:ext cx="254000" cy="254000"/>
              </a:xfrm>
              <a:prstGeom prst="ellipse">
                <a:avLst/>
              </a:prstGeom>
              <a:solidFill>
                <a:schemeClr val="accent1"/>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157" name="Rectangle 156"/>
              <p:cNvSpPr/>
              <p:nvPr/>
            </p:nvSpPr>
            <p:spPr bwMode="auto">
              <a:xfrm>
                <a:off x="-901979" y="1863727"/>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APP</a:t>
                </a:r>
                <a:endParaRPr lang="en-US" sz="1000" dirty="0">
                  <a:solidFill>
                    <a:schemeClr val="bg1"/>
                  </a:solidFill>
                </a:endParaRPr>
              </a:p>
            </p:txBody>
          </p:sp>
        </p:grpSp>
      </p:grpSp>
      <p:grpSp>
        <p:nvGrpSpPr>
          <p:cNvPr id="217" name="Group 216"/>
          <p:cNvGrpSpPr/>
          <p:nvPr/>
        </p:nvGrpSpPr>
        <p:grpSpPr>
          <a:xfrm>
            <a:off x="2232222" y="1972732"/>
            <a:ext cx="491736" cy="305861"/>
            <a:chOff x="-2957845" y="237066"/>
            <a:chExt cx="491736" cy="305861"/>
          </a:xfrm>
        </p:grpSpPr>
        <p:sp>
          <p:nvSpPr>
            <p:cNvPr id="218" name="Rounded Rectangle 217"/>
            <p:cNvSpPr/>
            <p:nvPr/>
          </p:nvSpPr>
          <p:spPr bwMode="auto">
            <a:xfrm>
              <a:off x="-2822381" y="237066"/>
              <a:ext cx="356272" cy="204260"/>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19" name="Rounded Rectangle 218"/>
            <p:cNvSpPr/>
            <p:nvPr/>
          </p:nvSpPr>
          <p:spPr bwMode="auto">
            <a:xfrm>
              <a:off x="-2890113" y="296333"/>
              <a:ext cx="356272" cy="204260"/>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grpSp>
          <p:nvGrpSpPr>
            <p:cNvPr id="220" name="Group 219"/>
            <p:cNvGrpSpPr/>
            <p:nvPr/>
          </p:nvGrpSpPr>
          <p:grpSpPr>
            <a:xfrm>
              <a:off x="-2957845" y="338667"/>
              <a:ext cx="356272" cy="204260"/>
              <a:chOff x="1289050" y="2619374"/>
              <a:chExt cx="238125" cy="136525"/>
            </a:xfrm>
          </p:grpSpPr>
          <p:sp>
            <p:nvSpPr>
              <p:cNvPr id="221" name="Rounded Rectangle 220"/>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22" name="Rectangle 221"/>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VM</a:t>
                </a:r>
                <a:endParaRPr lang="en-US" sz="1000" dirty="0">
                  <a:solidFill>
                    <a:schemeClr val="bg1"/>
                  </a:solidFill>
                </a:endParaRPr>
              </a:p>
            </p:txBody>
          </p:sp>
        </p:grpSp>
      </p:grpSp>
      <p:grpSp>
        <p:nvGrpSpPr>
          <p:cNvPr id="225" name="Group 224"/>
          <p:cNvGrpSpPr/>
          <p:nvPr/>
        </p:nvGrpSpPr>
        <p:grpSpPr>
          <a:xfrm>
            <a:off x="4755226" y="3071065"/>
            <a:ext cx="3482841" cy="411070"/>
            <a:chOff x="936760" y="3071065"/>
            <a:chExt cx="3482841" cy="411070"/>
          </a:xfrm>
        </p:grpSpPr>
        <p:pic>
          <p:nvPicPr>
            <p:cNvPr id="226" name="Picture 225" descr="mshv-overview.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35864" y="3093057"/>
              <a:ext cx="856536" cy="367086"/>
            </a:xfrm>
            <a:prstGeom prst="rect">
              <a:avLst/>
            </a:prstGeom>
          </p:spPr>
        </p:pic>
        <p:pic>
          <p:nvPicPr>
            <p:cNvPr id="227" name="Picture 226" descr="vmware_newlog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6760" y="3173652"/>
              <a:ext cx="815840" cy="205896"/>
            </a:xfrm>
            <a:prstGeom prst="rect">
              <a:avLst/>
            </a:prstGeom>
          </p:spPr>
        </p:pic>
        <p:pic>
          <p:nvPicPr>
            <p:cNvPr id="228" name="Picture 227" descr="Linux_logo.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143461"/>
              <a:ext cx="626538" cy="266279"/>
            </a:xfrm>
            <a:prstGeom prst="rect">
              <a:avLst/>
            </a:prstGeom>
          </p:spPr>
        </p:pic>
        <p:pic>
          <p:nvPicPr>
            <p:cNvPr id="229" name="Picture 6"/>
            <p:cNvPicPr>
              <a:picLocks noChangeAspect="1" noChangeArrowheads="1"/>
            </p:cNvPicPr>
            <p:nvPr/>
          </p:nvPicPr>
          <p:blipFill>
            <a:blip r:embed="rId9" cstate="print">
              <a:clrChange>
                <a:clrFrom>
                  <a:srgbClr val="FFFCFC"/>
                </a:clrFrom>
                <a:clrTo>
                  <a:srgbClr val="FFFCFC">
                    <a:alpha val="0"/>
                  </a:srgbClr>
                </a:clrTo>
              </a:clrChange>
              <a:extLst>
                <a:ext uri="{28A0092B-C50C-407E-A947-70E740481C1C}">
                  <a14:useLocalDpi xmlns:a14="http://schemas.microsoft.com/office/drawing/2010/main" val="0"/>
                </a:ext>
              </a:extLst>
            </a:blip>
            <a:srcRect/>
            <a:stretch>
              <a:fillRect/>
            </a:stretch>
          </p:blipFill>
          <p:spPr bwMode="auto">
            <a:xfrm>
              <a:off x="4008531" y="3071065"/>
              <a:ext cx="411070" cy="411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0" name="Picture 229" descr="Microsoft-SQL-Server-Databas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26268" y="3109592"/>
              <a:ext cx="406400" cy="334016"/>
            </a:xfrm>
            <a:prstGeom prst="rect">
              <a:avLst/>
            </a:prstGeom>
          </p:spPr>
        </p:pic>
      </p:grpSp>
      <p:grpSp>
        <p:nvGrpSpPr>
          <p:cNvPr id="269" name="Group 268"/>
          <p:cNvGrpSpPr/>
          <p:nvPr/>
        </p:nvGrpSpPr>
        <p:grpSpPr>
          <a:xfrm>
            <a:off x="5952721" y="2097572"/>
            <a:ext cx="1124756" cy="818897"/>
            <a:chOff x="2087784" y="2097572"/>
            <a:chExt cx="1124756" cy="818897"/>
          </a:xfrm>
        </p:grpSpPr>
        <p:pic>
          <p:nvPicPr>
            <p:cNvPr id="270" name="Picture 269" descr="server.png"/>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2866719" y="2097572"/>
              <a:ext cx="345821" cy="818897"/>
            </a:xfrm>
            <a:prstGeom prst="rect">
              <a:avLst/>
            </a:prstGeom>
            <a:effectLst>
              <a:outerShdw blurRad="127000" dist="38100" dir="5400000" algn="t" rotWithShape="0">
                <a:prstClr val="black">
                  <a:alpha val="60000"/>
                </a:prstClr>
              </a:outerShdw>
            </a:effectLst>
          </p:spPr>
        </p:pic>
        <p:pic>
          <p:nvPicPr>
            <p:cNvPr id="271" name="Picture 270" descr="server.png"/>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2087784" y="2097572"/>
              <a:ext cx="345821" cy="818897"/>
            </a:xfrm>
            <a:prstGeom prst="rect">
              <a:avLst/>
            </a:prstGeom>
            <a:effectLst>
              <a:outerShdw blurRad="127000" dist="38100" dir="5400000" algn="t" rotWithShape="0">
                <a:prstClr val="black">
                  <a:alpha val="60000"/>
                </a:prstClr>
              </a:outerShdw>
            </a:effectLst>
          </p:spPr>
        </p:pic>
      </p:grpSp>
      <p:grpSp>
        <p:nvGrpSpPr>
          <p:cNvPr id="17" name="Group 16"/>
          <p:cNvGrpSpPr/>
          <p:nvPr/>
        </p:nvGrpSpPr>
        <p:grpSpPr>
          <a:xfrm>
            <a:off x="6872315" y="1971891"/>
            <a:ext cx="510616" cy="324352"/>
            <a:chOff x="6872315" y="1971891"/>
            <a:chExt cx="510616" cy="324352"/>
          </a:xfrm>
        </p:grpSpPr>
        <p:sp>
          <p:nvSpPr>
            <p:cNvPr id="273" name="Oval 272"/>
            <p:cNvSpPr/>
            <p:nvPr/>
          </p:nvSpPr>
          <p:spPr bwMode="auto">
            <a:xfrm>
              <a:off x="7058579" y="1971891"/>
              <a:ext cx="324352" cy="324352"/>
            </a:xfrm>
            <a:prstGeom prst="ellipse">
              <a:avLst/>
            </a:prstGeom>
            <a:solidFill>
              <a:schemeClr val="bg1">
                <a:lumMod val="50000"/>
                <a:alpha val="50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74" name="Oval 273"/>
            <p:cNvSpPr/>
            <p:nvPr/>
          </p:nvSpPr>
          <p:spPr bwMode="auto">
            <a:xfrm>
              <a:off x="6965446" y="1971891"/>
              <a:ext cx="324352" cy="324352"/>
            </a:xfrm>
            <a:prstGeom prst="ellipse">
              <a:avLst/>
            </a:prstGeom>
            <a:solidFill>
              <a:schemeClr val="bg1">
                <a:lumMod val="50000"/>
                <a:alpha val="50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75" name="Oval 274"/>
            <p:cNvSpPr/>
            <p:nvPr/>
          </p:nvSpPr>
          <p:spPr bwMode="auto">
            <a:xfrm>
              <a:off x="6872315" y="1971891"/>
              <a:ext cx="324352" cy="324352"/>
            </a:xfrm>
            <a:prstGeom prst="ellipse">
              <a:avLst/>
            </a:prstGeom>
            <a:solidFill>
              <a:schemeClr val="bg1">
                <a:lumMod val="50000"/>
                <a:alpha val="50000"/>
              </a:scheme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76" name="Rectangle 275"/>
            <p:cNvSpPr/>
            <p:nvPr/>
          </p:nvSpPr>
          <p:spPr bwMode="auto">
            <a:xfrm>
              <a:off x="6898988" y="2049100"/>
              <a:ext cx="254072" cy="169935"/>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APP</a:t>
              </a:r>
              <a:endParaRPr lang="en-US" sz="1000" dirty="0">
                <a:solidFill>
                  <a:schemeClr val="bg1"/>
                </a:solidFill>
              </a:endParaRPr>
            </a:p>
          </p:txBody>
        </p:sp>
      </p:grpSp>
      <p:grpSp>
        <p:nvGrpSpPr>
          <p:cNvPr id="18" name="Group 17"/>
          <p:cNvGrpSpPr/>
          <p:nvPr/>
        </p:nvGrpSpPr>
        <p:grpSpPr>
          <a:xfrm>
            <a:off x="6084555" y="1972732"/>
            <a:ext cx="491736" cy="305861"/>
            <a:chOff x="6084555" y="1972732"/>
            <a:chExt cx="491736" cy="305861"/>
          </a:xfrm>
        </p:grpSpPr>
        <p:sp>
          <p:nvSpPr>
            <p:cNvPr id="278" name="Rounded Rectangle 277"/>
            <p:cNvSpPr/>
            <p:nvPr/>
          </p:nvSpPr>
          <p:spPr bwMode="auto">
            <a:xfrm>
              <a:off x="6220019" y="1972732"/>
              <a:ext cx="356272" cy="204260"/>
            </a:xfrm>
            <a:prstGeom prst="roundRect">
              <a:avLst/>
            </a:prstGeom>
            <a:solidFill>
              <a:srgbClr val="7F7F7F">
                <a:alpha val="40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79" name="Rounded Rectangle 278"/>
            <p:cNvSpPr/>
            <p:nvPr/>
          </p:nvSpPr>
          <p:spPr bwMode="auto">
            <a:xfrm>
              <a:off x="6152287" y="2031999"/>
              <a:ext cx="356272" cy="204260"/>
            </a:xfrm>
            <a:prstGeom prst="roundRect">
              <a:avLst/>
            </a:prstGeom>
            <a:solidFill>
              <a:srgbClr val="7F7F7F">
                <a:alpha val="40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0" name="Rounded Rectangle 279"/>
            <p:cNvSpPr/>
            <p:nvPr/>
          </p:nvSpPr>
          <p:spPr bwMode="auto">
            <a:xfrm>
              <a:off x="6084555" y="2074333"/>
              <a:ext cx="356272" cy="204260"/>
            </a:xfrm>
            <a:prstGeom prst="roundRect">
              <a:avLst/>
            </a:prstGeom>
            <a:solidFill>
              <a:srgbClr val="7F7F7F">
                <a:alpha val="40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1" name="Rectangle 280"/>
            <p:cNvSpPr/>
            <p:nvPr/>
          </p:nvSpPr>
          <p:spPr bwMode="auto">
            <a:xfrm>
              <a:off x="6103556" y="2074334"/>
              <a:ext cx="297681" cy="199100"/>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VM</a:t>
              </a:r>
              <a:endParaRPr lang="en-US" sz="1000" dirty="0">
                <a:solidFill>
                  <a:schemeClr val="bg1"/>
                </a:solidFill>
              </a:endParaRPr>
            </a:p>
          </p:txBody>
        </p:sp>
      </p:grpSp>
      <p:grpSp>
        <p:nvGrpSpPr>
          <p:cNvPr id="282" name="Group 281"/>
          <p:cNvGrpSpPr/>
          <p:nvPr/>
        </p:nvGrpSpPr>
        <p:grpSpPr>
          <a:xfrm flipV="1">
            <a:off x="5675472" y="2232749"/>
            <a:ext cx="1004728" cy="663276"/>
            <a:chOff x="1823139" y="2156546"/>
            <a:chExt cx="1004728" cy="663276"/>
          </a:xfrm>
        </p:grpSpPr>
        <p:sp>
          <p:nvSpPr>
            <p:cNvPr id="283" name="Right Arrow 282"/>
            <p:cNvSpPr/>
            <p:nvPr/>
          </p:nvSpPr>
          <p:spPr bwMode="auto">
            <a:xfrm rot="16200000" flipH="1">
              <a:off x="1604398" y="2375287"/>
              <a:ext cx="663276" cy="225794"/>
            </a:xfrm>
            <a:prstGeom prst="rightArrow">
              <a:avLst/>
            </a:prstGeom>
            <a:gradFill flip="none" rotWithShape="1">
              <a:gsLst>
                <a:gs pos="0">
                  <a:schemeClr val="bg1">
                    <a:alpha val="0"/>
                  </a:schemeClr>
                </a:gs>
                <a:gs pos="100000">
                  <a:schemeClr val="accent3"/>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84" name="Right Arrow 283"/>
            <p:cNvSpPr/>
            <p:nvPr/>
          </p:nvSpPr>
          <p:spPr bwMode="auto">
            <a:xfrm rot="16200000" flipH="1">
              <a:off x="2383332" y="2375287"/>
              <a:ext cx="663276" cy="225794"/>
            </a:xfrm>
            <a:prstGeom prst="rightArrow">
              <a:avLst/>
            </a:prstGeom>
            <a:gradFill flip="none" rotWithShape="1">
              <a:gsLst>
                <a:gs pos="0">
                  <a:schemeClr val="bg1">
                    <a:alpha val="0"/>
                  </a:schemeClr>
                </a:gs>
                <a:gs pos="100000">
                  <a:schemeClr val="accent3"/>
                </a:gs>
              </a:gsLst>
              <a:lin ang="0" scaled="1"/>
              <a:tileRect/>
            </a:gra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grpSp>
      <p:grpSp>
        <p:nvGrpSpPr>
          <p:cNvPr id="285" name="Group 284"/>
          <p:cNvGrpSpPr/>
          <p:nvPr/>
        </p:nvGrpSpPr>
        <p:grpSpPr>
          <a:xfrm>
            <a:off x="6876547" y="1971891"/>
            <a:ext cx="510616" cy="324352"/>
            <a:chOff x="3019981" y="1980358"/>
            <a:chExt cx="510616" cy="324352"/>
          </a:xfrm>
        </p:grpSpPr>
        <p:sp>
          <p:nvSpPr>
            <p:cNvPr id="286" name="Oval 285"/>
            <p:cNvSpPr/>
            <p:nvPr/>
          </p:nvSpPr>
          <p:spPr bwMode="auto">
            <a:xfrm>
              <a:off x="3206245" y="1980358"/>
              <a:ext cx="324352" cy="324352"/>
            </a:xfrm>
            <a:prstGeom prst="ellipse">
              <a:avLst/>
            </a:prstGeom>
            <a:solidFill>
              <a:schemeClr val="accent1"/>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87" name="Oval 286"/>
            <p:cNvSpPr/>
            <p:nvPr/>
          </p:nvSpPr>
          <p:spPr bwMode="auto">
            <a:xfrm>
              <a:off x="3113112" y="1980358"/>
              <a:ext cx="324352" cy="324352"/>
            </a:xfrm>
            <a:prstGeom prst="ellipse">
              <a:avLst/>
            </a:prstGeom>
            <a:solidFill>
              <a:schemeClr val="accent1"/>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grpSp>
          <p:nvGrpSpPr>
            <p:cNvPr id="288" name="Group 287"/>
            <p:cNvGrpSpPr/>
            <p:nvPr/>
          </p:nvGrpSpPr>
          <p:grpSpPr>
            <a:xfrm>
              <a:off x="3019981" y="1980358"/>
              <a:ext cx="324352" cy="324352"/>
              <a:chOff x="-922867" y="1803400"/>
              <a:chExt cx="254000" cy="254000"/>
            </a:xfrm>
          </p:grpSpPr>
          <p:sp>
            <p:nvSpPr>
              <p:cNvPr id="289" name="Oval 288"/>
              <p:cNvSpPr/>
              <p:nvPr/>
            </p:nvSpPr>
            <p:spPr bwMode="auto">
              <a:xfrm>
                <a:off x="-922867" y="1803400"/>
                <a:ext cx="254000" cy="254000"/>
              </a:xfrm>
              <a:prstGeom prst="ellipse">
                <a:avLst/>
              </a:prstGeom>
              <a:solidFill>
                <a:schemeClr val="accent1"/>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b="1">
                  <a:solidFill>
                    <a:schemeClr val="bg1"/>
                  </a:solidFill>
                </a:endParaRPr>
              </a:p>
            </p:txBody>
          </p:sp>
          <p:sp>
            <p:nvSpPr>
              <p:cNvPr id="290" name="Rectangle 289"/>
              <p:cNvSpPr/>
              <p:nvPr/>
            </p:nvSpPr>
            <p:spPr bwMode="auto">
              <a:xfrm>
                <a:off x="-901979" y="1863727"/>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APP</a:t>
                </a:r>
                <a:endParaRPr lang="en-US" sz="1000" dirty="0">
                  <a:solidFill>
                    <a:schemeClr val="bg1"/>
                  </a:solidFill>
                </a:endParaRPr>
              </a:p>
            </p:txBody>
          </p:sp>
        </p:grpSp>
      </p:grpSp>
      <p:grpSp>
        <p:nvGrpSpPr>
          <p:cNvPr id="291" name="Group 290"/>
          <p:cNvGrpSpPr/>
          <p:nvPr/>
        </p:nvGrpSpPr>
        <p:grpSpPr>
          <a:xfrm>
            <a:off x="6084554" y="1972732"/>
            <a:ext cx="491736" cy="305861"/>
            <a:chOff x="-2957845" y="237066"/>
            <a:chExt cx="491736" cy="305861"/>
          </a:xfrm>
        </p:grpSpPr>
        <p:sp>
          <p:nvSpPr>
            <p:cNvPr id="292" name="Rounded Rectangle 291"/>
            <p:cNvSpPr/>
            <p:nvPr/>
          </p:nvSpPr>
          <p:spPr bwMode="auto">
            <a:xfrm>
              <a:off x="-2822381" y="237066"/>
              <a:ext cx="356272" cy="204260"/>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93" name="Rounded Rectangle 292"/>
            <p:cNvSpPr/>
            <p:nvPr/>
          </p:nvSpPr>
          <p:spPr bwMode="auto">
            <a:xfrm>
              <a:off x="-2890113" y="296333"/>
              <a:ext cx="356272" cy="204260"/>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grpSp>
          <p:nvGrpSpPr>
            <p:cNvPr id="294" name="Group 293"/>
            <p:cNvGrpSpPr/>
            <p:nvPr/>
          </p:nvGrpSpPr>
          <p:grpSpPr>
            <a:xfrm>
              <a:off x="-2957845" y="338667"/>
              <a:ext cx="356272" cy="204260"/>
              <a:chOff x="1289050" y="2619374"/>
              <a:chExt cx="238125" cy="136525"/>
            </a:xfrm>
          </p:grpSpPr>
          <p:sp>
            <p:nvSpPr>
              <p:cNvPr id="295" name="Rounded Rectangle 294"/>
              <p:cNvSpPr/>
              <p:nvPr/>
            </p:nvSpPr>
            <p:spPr bwMode="auto">
              <a:xfrm>
                <a:off x="1289050" y="2619374"/>
                <a:ext cx="238125" cy="136525"/>
              </a:xfrm>
              <a:prstGeom prst="roundRect">
                <a:avLst/>
              </a:prstGeom>
              <a:solidFill>
                <a:srgbClr val="159DEE">
                  <a:alpha val="61000"/>
                </a:srgbClr>
              </a:solidFill>
              <a:ln>
                <a:headEnd type="none" w="med" len="med"/>
                <a:tailEnd type="none" w="med" len="med"/>
              </a:ln>
              <a:scene3d>
                <a:camera prst="orthographicFront">
                  <a:rot lat="0" lon="0" rev="0"/>
                </a:camera>
                <a:lightRig rig="threePt" dir="t">
                  <a:rot lat="0" lon="0" rev="1200000"/>
                </a:lightRig>
              </a:scene3d>
              <a:sp3d>
                <a:bevelT w="19050" h="31750"/>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296" name="Rectangle 295"/>
              <p:cNvSpPr/>
              <p:nvPr/>
            </p:nvSpPr>
            <p:spPr bwMode="auto">
              <a:xfrm>
                <a:off x="1301750" y="2619375"/>
                <a:ext cx="198964" cy="133076"/>
              </a:xfrm>
              <a:prstGeom prst="rect">
                <a:avLst/>
              </a:prstGeom>
              <a:noFill/>
              <a:ln w="1905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a:lnSpc>
                    <a:spcPct val="90000"/>
                  </a:lnSpc>
                </a:pPr>
                <a:r>
                  <a:rPr lang="en-US" sz="1000" dirty="0" smtClean="0">
                    <a:solidFill>
                      <a:schemeClr val="bg1"/>
                    </a:solidFill>
                  </a:rPr>
                  <a:t>VM</a:t>
                </a:r>
                <a:endParaRPr lang="en-US" sz="1000" dirty="0">
                  <a:solidFill>
                    <a:schemeClr val="bg1"/>
                  </a:solidFill>
                </a:endParaRPr>
              </a:p>
            </p:txBody>
          </p:sp>
        </p:grpSp>
      </p:grpSp>
      <p:grpSp>
        <p:nvGrpSpPr>
          <p:cNvPr id="20" name="Group 19"/>
          <p:cNvGrpSpPr/>
          <p:nvPr/>
        </p:nvGrpSpPr>
        <p:grpSpPr>
          <a:xfrm>
            <a:off x="4631267" y="4715934"/>
            <a:ext cx="3750734" cy="999744"/>
            <a:chOff x="4631267" y="3632201"/>
            <a:chExt cx="3750734" cy="999744"/>
          </a:xfrm>
        </p:grpSpPr>
        <p:sp>
          <p:nvSpPr>
            <p:cNvPr id="305" name="Rectangle 304"/>
            <p:cNvSpPr/>
            <p:nvPr/>
          </p:nvSpPr>
          <p:spPr bwMode="auto">
            <a:xfrm>
              <a:off x="4631267" y="3632201"/>
              <a:ext cx="3750733" cy="999744"/>
            </a:xfrm>
            <a:prstGeom prst="rect">
              <a:avLst/>
            </a:prstGeom>
            <a:solidFill>
              <a:srgbClr val="404040"/>
            </a:solidFill>
            <a:ln w="19050" cap="flat" cmpd="sng" algn="ctr">
              <a:noFill/>
              <a:prstDash val="solid"/>
              <a:miter lim="800000"/>
              <a:headEnd type="none" w="med" len="med"/>
              <a:tailEnd type="none" w="med" len="med"/>
            </a:ln>
            <a:effectLst/>
          </p:spPr>
          <p:txBody>
            <a:bodyPr vert="horz" wrap="square" lIns="182880" tIns="182880" rIns="182880" bIns="45720" numCol="1" rtlCol="0" anchor="t" anchorCtr="0" compatLnSpc="1">
              <a:prstTxWarp prst="textNoShape">
                <a:avLst/>
              </a:prstTxWarp>
            </a:bodyPr>
            <a:lstStyle/>
            <a:p>
              <a:endParaRPr lang="en-US" dirty="0"/>
            </a:p>
          </p:txBody>
        </p:sp>
        <p:sp>
          <p:nvSpPr>
            <p:cNvPr id="19" name="Oval 18"/>
            <p:cNvSpPr/>
            <p:nvPr/>
          </p:nvSpPr>
          <p:spPr bwMode="auto">
            <a:xfrm>
              <a:off x="4758267" y="3708400"/>
              <a:ext cx="338666" cy="338666"/>
            </a:xfrm>
            <a:prstGeom prst="ellipse">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67" name="TextBox 66"/>
            <p:cNvSpPr txBox="1"/>
            <p:nvPr/>
          </p:nvSpPr>
          <p:spPr bwMode="ltGray">
            <a:xfrm>
              <a:off x="4741333" y="3649134"/>
              <a:ext cx="3640668" cy="982134"/>
            </a:xfrm>
            <a:prstGeom prst="rect">
              <a:avLst/>
            </a:prstGeom>
            <a:noFill/>
            <a:ln w="9525">
              <a:noFill/>
              <a:miter lim="800000"/>
              <a:headEnd/>
              <a:tailEnd/>
            </a:ln>
          </p:spPr>
          <p:txBody>
            <a:bodyPr wrap="square" lIns="91419" tIns="45710" rIns="91419" bIns="45710" rtlCol="0" anchor="ctr" anchorCtr="0">
              <a:noAutofit/>
            </a:bodyPr>
            <a:lstStyle/>
            <a:p>
              <a:pPr marL="342900" indent="-342900" algn="l">
                <a:lnSpc>
                  <a:spcPct val="90000"/>
                </a:lnSpc>
                <a:spcBef>
                  <a:spcPts val="0"/>
                </a:spcBef>
                <a:spcAft>
                  <a:spcPts val="800"/>
                </a:spcAft>
                <a:buClr>
                  <a:schemeClr val="bg1"/>
                </a:buClr>
                <a:buFont typeface="Wingdings" panose="05000000000000000000" pitchFamily="2" charset="2"/>
                <a:buChar char="ü"/>
              </a:pPr>
              <a:r>
                <a:rPr lang="en-US" sz="1800" b="1" dirty="0" smtClean="0">
                  <a:solidFill>
                    <a:srgbClr val="FFFFFF"/>
                  </a:solidFill>
                  <a:latin typeface="Calibri" pitchFamily="34" charset="0"/>
                </a:rPr>
                <a:t>Flexible Recovery </a:t>
              </a:r>
              <a:br>
                <a:rPr lang="en-US" sz="1800" b="1" dirty="0" smtClean="0">
                  <a:solidFill>
                    <a:srgbClr val="FFFFFF"/>
                  </a:solidFill>
                  <a:latin typeface="Calibri" pitchFamily="34" charset="0"/>
                </a:rPr>
              </a:br>
              <a:r>
                <a:rPr lang="en-US" sz="1800" b="1" dirty="0" smtClean="0">
                  <a:solidFill>
                    <a:srgbClr val="FFFFFF"/>
                  </a:solidFill>
                  <a:latin typeface="Calibri" pitchFamily="34" charset="0"/>
                </a:rPr>
                <a:t>Orchestration </a:t>
              </a:r>
            </a:p>
            <a:p>
              <a:pPr marL="548640" lvl="1" indent="-137160" algn="l">
                <a:lnSpc>
                  <a:spcPct val="90000"/>
                </a:lnSpc>
                <a:spcBef>
                  <a:spcPts val="0"/>
                </a:spcBef>
                <a:spcAft>
                  <a:spcPts val="400"/>
                </a:spcAft>
                <a:buFont typeface="Lucida Grande"/>
                <a:buChar char="–"/>
              </a:pPr>
              <a:r>
                <a:rPr lang="en-US" sz="1200" b="1" dirty="0" smtClean="0">
                  <a:solidFill>
                    <a:srgbClr val="FFFFFF"/>
                  </a:solidFill>
                  <a:latin typeface="Calibri" pitchFamily="34" charset="0"/>
                </a:rPr>
                <a:t>VM, Application, Multi-tier Business App, Site</a:t>
              </a:r>
            </a:p>
          </p:txBody>
        </p:sp>
      </p:grpSp>
      <p:grpSp>
        <p:nvGrpSpPr>
          <p:cNvPr id="21" name="Group 20"/>
          <p:cNvGrpSpPr/>
          <p:nvPr/>
        </p:nvGrpSpPr>
        <p:grpSpPr>
          <a:xfrm>
            <a:off x="787400" y="3623734"/>
            <a:ext cx="3750733" cy="999744"/>
            <a:chOff x="787400" y="3632201"/>
            <a:chExt cx="3750733" cy="999744"/>
          </a:xfrm>
        </p:grpSpPr>
        <p:sp>
          <p:nvSpPr>
            <p:cNvPr id="309" name="Rectangle 308"/>
            <p:cNvSpPr/>
            <p:nvPr/>
          </p:nvSpPr>
          <p:spPr bwMode="auto">
            <a:xfrm>
              <a:off x="787400" y="3632201"/>
              <a:ext cx="3750733" cy="999744"/>
            </a:xfrm>
            <a:prstGeom prst="rect">
              <a:avLst/>
            </a:prstGeom>
            <a:solidFill>
              <a:srgbClr val="404040"/>
            </a:solidFill>
            <a:ln w="19050" cap="flat" cmpd="sng" algn="ctr">
              <a:noFill/>
              <a:prstDash val="solid"/>
              <a:miter lim="800000"/>
              <a:headEnd type="none" w="med" len="med"/>
              <a:tailEnd type="none" w="med" len="med"/>
            </a:ln>
            <a:effectLst/>
          </p:spPr>
          <p:txBody>
            <a:bodyPr vert="horz" wrap="square" lIns="182880" tIns="182880" rIns="182880" bIns="45720" numCol="1" rtlCol="0" anchor="t" anchorCtr="0" compatLnSpc="1">
              <a:prstTxWarp prst="textNoShape">
                <a:avLst/>
              </a:prstTxWarp>
            </a:bodyPr>
            <a:lstStyle/>
            <a:p>
              <a:endParaRPr lang="en-US" dirty="0"/>
            </a:p>
          </p:txBody>
        </p:sp>
        <p:sp>
          <p:nvSpPr>
            <p:cNvPr id="310" name="Oval 309"/>
            <p:cNvSpPr/>
            <p:nvPr/>
          </p:nvSpPr>
          <p:spPr bwMode="auto">
            <a:xfrm>
              <a:off x="914400" y="3793069"/>
              <a:ext cx="338666" cy="338666"/>
            </a:xfrm>
            <a:prstGeom prst="ellipse">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311" name="TextBox 310"/>
            <p:cNvSpPr txBox="1"/>
            <p:nvPr/>
          </p:nvSpPr>
          <p:spPr bwMode="ltGray">
            <a:xfrm>
              <a:off x="897466" y="3640668"/>
              <a:ext cx="3393463" cy="990600"/>
            </a:xfrm>
            <a:prstGeom prst="rect">
              <a:avLst/>
            </a:prstGeom>
            <a:noFill/>
            <a:ln w="9525">
              <a:noFill/>
              <a:miter lim="800000"/>
              <a:headEnd/>
              <a:tailEnd/>
            </a:ln>
          </p:spPr>
          <p:txBody>
            <a:bodyPr wrap="square" lIns="91419" tIns="45710" rIns="91419" bIns="45710" rtlCol="0" anchor="ctr" anchorCtr="0">
              <a:noAutofit/>
            </a:bodyPr>
            <a:lstStyle/>
            <a:p>
              <a:pPr marL="342900" indent="-342900">
                <a:lnSpc>
                  <a:spcPct val="90000"/>
                </a:lnSpc>
                <a:spcAft>
                  <a:spcPts val="800"/>
                </a:spcAft>
                <a:buClr>
                  <a:schemeClr val="bg1"/>
                </a:buClr>
                <a:buFont typeface="Wingdings" panose="05000000000000000000" pitchFamily="2" charset="2"/>
                <a:buChar char="ü"/>
              </a:pPr>
              <a:r>
                <a:rPr lang="en-US" sz="2000" b="1" dirty="0" smtClean="0">
                  <a:solidFill>
                    <a:schemeClr val="bg1"/>
                  </a:solidFill>
                  <a:latin typeface="Calibri" pitchFamily="34" charset="0"/>
                </a:rPr>
                <a:t>Predictable </a:t>
              </a:r>
              <a:r>
                <a:rPr lang="en-US" sz="2000" b="1" dirty="0">
                  <a:solidFill>
                    <a:schemeClr val="bg1"/>
                  </a:solidFill>
                  <a:latin typeface="Calibri" pitchFamily="34" charset="0"/>
                </a:rPr>
                <a:t>Recovery across </a:t>
              </a:r>
              <a:r>
                <a:rPr lang="en-US" sz="2000" b="1" dirty="0" smtClean="0">
                  <a:solidFill>
                    <a:schemeClr val="bg1"/>
                  </a:solidFill>
                  <a:latin typeface="Calibri" pitchFamily="34" charset="0"/>
                </a:rPr>
                <a:t>Physical </a:t>
              </a:r>
              <a:r>
                <a:rPr lang="en-US" sz="2000" b="1" dirty="0">
                  <a:solidFill>
                    <a:schemeClr val="bg1"/>
                  </a:solidFill>
                  <a:latin typeface="Calibri" pitchFamily="34" charset="0"/>
                </a:rPr>
                <a:t>&amp; </a:t>
              </a:r>
              <a:r>
                <a:rPr lang="en-US" sz="2000" b="1" dirty="0" smtClean="0">
                  <a:solidFill>
                    <a:schemeClr val="bg1"/>
                  </a:solidFill>
                  <a:latin typeface="Calibri" pitchFamily="34" charset="0"/>
                </a:rPr>
                <a:t>Virtual</a:t>
              </a:r>
              <a:endParaRPr lang="en-US" sz="2000" b="1" dirty="0">
                <a:solidFill>
                  <a:schemeClr val="bg1"/>
                </a:solidFill>
                <a:latin typeface="Calibri" pitchFamily="34" charset="0"/>
              </a:endParaRPr>
            </a:p>
          </p:txBody>
        </p:sp>
      </p:grpSp>
      <p:grpSp>
        <p:nvGrpSpPr>
          <p:cNvPr id="22" name="Group 21"/>
          <p:cNvGrpSpPr/>
          <p:nvPr/>
        </p:nvGrpSpPr>
        <p:grpSpPr>
          <a:xfrm>
            <a:off x="787400" y="4715934"/>
            <a:ext cx="3750734" cy="999744"/>
            <a:chOff x="787400" y="4715934"/>
            <a:chExt cx="3750734" cy="999744"/>
          </a:xfrm>
        </p:grpSpPr>
        <p:sp>
          <p:nvSpPr>
            <p:cNvPr id="312" name="Rectangle 311"/>
            <p:cNvSpPr/>
            <p:nvPr/>
          </p:nvSpPr>
          <p:spPr bwMode="auto">
            <a:xfrm>
              <a:off x="787400" y="4715934"/>
              <a:ext cx="3750733" cy="999744"/>
            </a:xfrm>
            <a:prstGeom prst="rect">
              <a:avLst/>
            </a:prstGeom>
            <a:solidFill>
              <a:schemeClr val="tx1"/>
            </a:solidFill>
            <a:ln w="19050" cap="flat" cmpd="sng" algn="ctr">
              <a:noFill/>
              <a:prstDash val="solid"/>
              <a:miter lim="800000"/>
              <a:headEnd type="none" w="med" len="med"/>
              <a:tailEnd type="none" w="med" len="med"/>
            </a:ln>
            <a:effectLst/>
          </p:spPr>
          <p:txBody>
            <a:bodyPr vert="horz" wrap="square" lIns="182880" tIns="182880" rIns="182880" bIns="45720" numCol="1" rtlCol="0" anchor="t" anchorCtr="0" compatLnSpc="1">
              <a:prstTxWarp prst="textNoShape">
                <a:avLst/>
              </a:prstTxWarp>
            </a:bodyPr>
            <a:lstStyle/>
            <a:p>
              <a:endParaRPr lang="en-US" dirty="0"/>
            </a:p>
          </p:txBody>
        </p:sp>
        <p:sp>
          <p:nvSpPr>
            <p:cNvPr id="313" name="Oval 312"/>
            <p:cNvSpPr/>
            <p:nvPr/>
          </p:nvSpPr>
          <p:spPr bwMode="auto">
            <a:xfrm>
              <a:off x="914400" y="4792133"/>
              <a:ext cx="338666" cy="338666"/>
            </a:xfrm>
            <a:prstGeom prst="ellipse">
              <a:avLst/>
            </a:prstGeom>
            <a:solidFill>
              <a:schemeClr val="accent1"/>
            </a:solidFill>
            <a:ln w="19050"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lnSpc>
                  <a:spcPct val="90000"/>
                </a:lnSpc>
              </a:pPr>
              <a:endParaRPr lang="en-US" sz="1800" b="1">
                <a:solidFill>
                  <a:schemeClr val="bg1"/>
                </a:solidFill>
                <a:latin typeface="+mn-lt"/>
              </a:endParaRPr>
            </a:p>
          </p:txBody>
        </p:sp>
        <p:sp>
          <p:nvSpPr>
            <p:cNvPr id="314" name="TextBox 313"/>
            <p:cNvSpPr txBox="1"/>
            <p:nvPr/>
          </p:nvSpPr>
          <p:spPr bwMode="ltGray">
            <a:xfrm>
              <a:off x="897466" y="4732867"/>
              <a:ext cx="3640668" cy="982134"/>
            </a:xfrm>
            <a:prstGeom prst="rect">
              <a:avLst/>
            </a:prstGeom>
            <a:noFill/>
            <a:ln w="9525">
              <a:noFill/>
              <a:miter lim="800000"/>
              <a:headEnd/>
              <a:tailEnd/>
            </a:ln>
          </p:spPr>
          <p:txBody>
            <a:bodyPr wrap="square" lIns="91419" tIns="45710" rIns="91419" bIns="45710" rtlCol="0" anchor="ctr" anchorCtr="0">
              <a:noAutofit/>
            </a:bodyPr>
            <a:lstStyle/>
            <a:p>
              <a:pPr marL="342900" indent="-342900">
                <a:lnSpc>
                  <a:spcPct val="90000"/>
                </a:lnSpc>
                <a:spcAft>
                  <a:spcPts val="800"/>
                </a:spcAft>
                <a:buClr>
                  <a:schemeClr val="bg1"/>
                </a:buClr>
                <a:buFont typeface="Wingdings" panose="05000000000000000000" pitchFamily="2" charset="2"/>
                <a:buChar char="ü"/>
              </a:pPr>
              <a:r>
                <a:rPr lang="en-US" b="1" dirty="0">
                  <a:solidFill>
                    <a:srgbClr val="FFFFFF"/>
                  </a:solidFill>
                  <a:latin typeface="Calibri" pitchFamily="34" charset="0"/>
                </a:rPr>
                <a:t>Co-ordinated Recovery across </a:t>
              </a:r>
              <a:r>
                <a:rPr lang="en-US" b="1" dirty="0" smtClean="0">
                  <a:solidFill>
                    <a:srgbClr val="FFFFFF"/>
                  </a:solidFill>
                  <a:latin typeface="Calibri" pitchFamily="34" charset="0"/>
                </a:rPr>
                <a:t>Data </a:t>
              </a:r>
              <a:r>
                <a:rPr lang="en-US" b="1" dirty="0">
                  <a:solidFill>
                    <a:srgbClr val="FFFFFF"/>
                  </a:solidFill>
                  <a:latin typeface="Calibri" pitchFamily="34" charset="0"/>
                </a:rPr>
                <a:t>Movers</a:t>
              </a:r>
            </a:p>
            <a:p>
              <a:pPr marL="548640" lvl="1" indent="-137160">
                <a:lnSpc>
                  <a:spcPct val="90000"/>
                </a:lnSpc>
                <a:spcAft>
                  <a:spcPts val="400"/>
                </a:spcAft>
                <a:buFont typeface="Lucida Grande"/>
                <a:buChar char="–"/>
              </a:pPr>
              <a:r>
                <a:rPr lang="en-US" sz="1200" b="1" dirty="0" smtClean="0">
                  <a:solidFill>
                    <a:srgbClr val="FFFFFF"/>
                  </a:solidFill>
                  <a:latin typeface="Calibri" pitchFamily="34" charset="0"/>
                </a:rPr>
                <a:t>Array- and Hypervisor-based</a:t>
              </a:r>
              <a:endParaRPr lang="en-US" sz="1200" b="1" dirty="0">
                <a:solidFill>
                  <a:srgbClr val="FFFFFF"/>
                </a:solidFill>
                <a:latin typeface="Calibri" pitchFamily="34" charset="0"/>
              </a:endParaRPr>
            </a:p>
          </p:txBody>
        </p:sp>
      </p:grpSp>
      <p:sp>
        <p:nvSpPr>
          <p:cNvPr id="107" name="Slide Number Placeholder 5"/>
          <p:cNvSpPr>
            <a:spLocks noGrp="1"/>
          </p:cNvSpPr>
          <p:nvPr>
            <p:ph type="sldNum" sz="quarter" idx="12"/>
          </p:nvPr>
        </p:nvSpPr>
        <p:spPr>
          <a:xfrm>
            <a:off x="457200" y="6425184"/>
            <a:ext cx="304800" cy="182880"/>
          </a:xfrm>
        </p:spPr>
        <p:txBody>
          <a:bodyPr/>
          <a:lstStyle/>
          <a:p>
            <a:pPr algn="l"/>
            <a:fld id="{C1960183-D323-4677-9D78-78D1D39B0029}" type="slidenum">
              <a:rPr lang="en-US" smtClean="0"/>
              <a:pPr algn="l"/>
              <a:t>6</a:t>
            </a:fld>
            <a:endParaRPr lang="en-US"/>
          </a:p>
        </p:txBody>
      </p:sp>
    </p:spTree>
    <p:extLst>
      <p:ext uri="{BB962C8B-B14F-4D97-AF65-F5344CB8AC3E}">
        <p14:creationId xmlns:p14="http://schemas.microsoft.com/office/powerpoint/2010/main" val="284772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217"/>
                                        </p:tgtEl>
                                      </p:cBhvr>
                                    </p:animEffect>
                                    <p:set>
                                      <p:cBhvr>
                                        <p:cTn id="11" dur="1" fill="hold">
                                          <p:stCondLst>
                                            <p:cond delay="499"/>
                                          </p:stCondLst>
                                        </p:cTn>
                                        <p:tgtEl>
                                          <p:spTgt spid="21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wipe(left)">
                                      <p:cBhvr>
                                        <p:cTn id="18" dur="500"/>
                                        <p:tgtEl>
                                          <p:spTgt spid="109"/>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91"/>
                                        </p:tgtEl>
                                        <p:attrNameLst>
                                          <p:attrName>style.visibility</p:attrName>
                                        </p:attrNameLst>
                                      </p:cBhvr>
                                      <p:to>
                                        <p:strVal val="visible"/>
                                      </p:to>
                                    </p:set>
                                    <p:animEffect transition="in" filter="fade">
                                      <p:cBhvr>
                                        <p:cTn id="26" dur="500"/>
                                        <p:tgtEl>
                                          <p:spTgt spid="291"/>
                                        </p:tgtEl>
                                      </p:cBhvr>
                                    </p:animEffect>
                                  </p:childTnLst>
                                </p:cTn>
                              </p:par>
                              <p:par>
                                <p:cTn id="27" presetID="10" presetClass="entr" presetSubtype="0" fill="hold" nodeType="withEffect">
                                  <p:stCondLst>
                                    <p:cond delay="0"/>
                                  </p:stCondLst>
                                  <p:childTnLst>
                                    <p:set>
                                      <p:cBhvr>
                                        <p:cTn id="28" dur="1" fill="hold">
                                          <p:stCondLst>
                                            <p:cond delay="0"/>
                                          </p:stCondLst>
                                        </p:cTn>
                                        <p:tgtEl>
                                          <p:spTgt spid="285"/>
                                        </p:tgtEl>
                                        <p:attrNameLst>
                                          <p:attrName>style.visibility</p:attrName>
                                        </p:attrNameLst>
                                      </p:cBhvr>
                                      <p:to>
                                        <p:strVal val="visible"/>
                                      </p:to>
                                    </p:set>
                                    <p:animEffect transition="in" filter="fade">
                                      <p:cBhvr>
                                        <p:cTn id="29" dur="500"/>
                                        <p:tgtEl>
                                          <p:spTgt spid="28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304800"/>
            <a:ext cx="8229598" cy="533400"/>
          </a:xfrm>
        </p:spPr>
        <p:txBody>
          <a:bodyPr/>
          <a:lstStyle/>
          <a:p>
            <a:r>
              <a:rPr lang="en-US" altLang="zh-CN" dirty="0" err="1" smtClean="0"/>
              <a:t>VRP</a:t>
            </a:r>
            <a:r>
              <a:rPr lang="en-US" altLang="zh-CN" dirty="0" smtClean="0"/>
              <a:t> </a:t>
            </a:r>
            <a:r>
              <a:rPr lang="en-US" dirty="0" smtClean="0"/>
              <a:t>Terminology </a:t>
            </a:r>
            <a:r>
              <a:rPr lang="en-US" dirty="0" smtClean="0"/>
              <a:t>introduction</a:t>
            </a:r>
            <a:endParaRPr lang="en-US" dirty="0"/>
          </a:p>
        </p:txBody>
      </p:sp>
      <p:sp>
        <p:nvSpPr>
          <p:cNvPr id="18" name="Straight Connector 17"/>
          <p:cNvSpPr/>
          <p:nvPr/>
        </p:nvSpPr>
        <p:spPr>
          <a:xfrm>
            <a:off x="533400" y="6084805"/>
            <a:ext cx="80772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Straight Connector 18"/>
          <p:cNvSpPr/>
          <p:nvPr/>
        </p:nvSpPr>
        <p:spPr>
          <a:xfrm>
            <a:off x="533400" y="5019538"/>
            <a:ext cx="80772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Straight Connector 19"/>
          <p:cNvSpPr/>
          <p:nvPr/>
        </p:nvSpPr>
        <p:spPr>
          <a:xfrm>
            <a:off x="533400" y="3738574"/>
            <a:ext cx="80772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1" name="Straight Connector 20"/>
          <p:cNvSpPr/>
          <p:nvPr/>
        </p:nvSpPr>
        <p:spPr>
          <a:xfrm>
            <a:off x="533400" y="2443174"/>
            <a:ext cx="80772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2" name="Straight Connector 21"/>
          <p:cNvSpPr/>
          <p:nvPr/>
        </p:nvSpPr>
        <p:spPr>
          <a:xfrm>
            <a:off x="533400" y="1377905"/>
            <a:ext cx="80772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22"/>
          <p:cNvSpPr/>
          <p:nvPr/>
        </p:nvSpPr>
        <p:spPr>
          <a:xfrm>
            <a:off x="2785872" y="992131"/>
            <a:ext cx="5977128" cy="385773"/>
          </a:xfrm>
          <a:custGeom>
            <a:avLst/>
            <a:gdLst>
              <a:gd name="connsiteX0" fmla="*/ 0 w 5977128"/>
              <a:gd name="connsiteY0" fmla="*/ 0 h 385773"/>
              <a:gd name="connsiteX1" fmla="*/ 5977128 w 5977128"/>
              <a:gd name="connsiteY1" fmla="*/ 0 h 385773"/>
              <a:gd name="connsiteX2" fmla="*/ 5977128 w 5977128"/>
              <a:gd name="connsiteY2" fmla="*/ 385773 h 385773"/>
              <a:gd name="connsiteX3" fmla="*/ 0 w 5977128"/>
              <a:gd name="connsiteY3" fmla="*/ 385773 h 385773"/>
              <a:gd name="connsiteX4" fmla="*/ 0 w 5977128"/>
              <a:gd name="connsiteY4" fmla="*/ 0 h 38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7128" h="385773">
                <a:moveTo>
                  <a:pt x="0" y="0"/>
                </a:moveTo>
                <a:lnTo>
                  <a:pt x="5977128" y="0"/>
                </a:lnTo>
                <a:lnTo>
                  <a:pt x="5977128" y="385773"/>
                </a:lnTo>
                <a:lnTo>
                  <a:pt x="0" y="3857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Resiliency Manager </a:t>
            </a:r>
            <a:endParaRPr lang="en-US" sz="2000" kern="1200" dirty="0"/>
          </a:p>
        </p:txBody>
      </p:sp>
      <p:sp>
        <p:nvSpPr>
          <p:cNvPr id="24" name="Freeform 23"/>
          <p:cNvSpPr/>
          <p:nvPr/>
        </p:nvSpPr>
        <p:spPr>
          <a:xfrm>
            <a:off x="533400" y="992131"/>
            <a:ext cx="2100072" cy="385773"/>
          </a:xfrm>
          <a:custGeom>
            <a:avLst/>
            <a:gdLst>
              <a:gd name="connsiteX0" fmla="*/ 64308 w 2100072"/>
              <a:gd name="connsiteY0" fmla="*/ 0 h 385773"/>
              <a:gd name="connsiteX1" fmla="*/ 2035764 w 2100072"/>
              <a:gd name="connsiteY1" fmla="*/ 0 h 385773"/>
              <a:gd name="connsiteX2" fmla="*/ 2100072 w 2100072"/>
              <a:gd name="connsiteY2" fmla="*/ 64308 h 385773"/>
              <a:gd name="connsiteX3" fmla="*/ 2100072 w 2100072"/>
              <a:gd name="connsiteY3" fmla="*/ 385773 h 385773"/>
              <a:gd name="connsiteX4" fmla="*/ 2100072 w 2100072"/>
              <a:gd name="connsiteY4" fmla="*/ 385773 h 385773"/>
              <a:gd name="connsiteX5" fmla="*/ 0 w 2100072"/>
              <a:gd name="connsiteY5" fmla="*/ 385773 h 385773"/>
              <a:gd name="connsiteX6" fmla="*/ 0 w 2100072"/>
              <a:gd name="connsiteY6" fmla="*/ 385773 h 385773"/>
              <a:gd name="connsiteX7" fmla="*/ 0 w 2100072"/>
              <a:gd name="connsiteY7" fmla="*/ 64308 h 385773"/>
              <a:gd name="connsiteX8" fmla="*/ 64308 w 2100072"/>
              <a:gd name="connsiteY8" fmla="*/ 0 h 38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0072" h="385773">
                <a:moveTo>
                  <a:pt x="64308" y="0"/>
                </a:moveTo>
                <a:lnTo>
                  <a:pt x="2035764" y="0"/>
                </a:lnTo>
                <a:cubicBezTo>
                  <a:pt x="2071280" y="0"/>
                  <a:pt x="2100072" y="28792"/>
                  <a:pt x="2100072" y="64308"/>
                </a:cubicBezTo>
                <a:lnTo>
                  <a:pt x="2100072" y="385773"/>
                </a:lnTo>
                <a:lnTo>
                  <a:pt x="2100072" y="385773"/>
                </a:lnTo>
                <a:lnTo>
                  <a:pt x="0" y="385773"/>
                </a:lnTo>
                <a:lnTo>
                  <a:pt x="0" y="385773"/>
                </a:lnTo>
                <a:lnTo>
                  <a:pt x="0" y="64308"/>
                </a:lnTo>
                <a:cubicBezTo>
                  <a:pt x="0" y="28792"/>
                  <a:pt x="28792" y="0"/>
                  <a:pt x="64308"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935" tIns="56935" rIns="56935" bIns="38100" numCol="1" spcCol="1270" anchor="ctr" anchorCtr="0">
            <a:noAutofit/>
          </a:bodyPr>
          <a:lstStyle/>
          <a:p>
            <a:pPr lvl="0" algn="ctr" defTabSz="889000">
              <a:lnSpc>
                <a:spcPct val="90000"/>
              </a:lnSpc>
              <a:spcBef>
                <a:spcPct val="0"/>
              </a:spcBef>
              <a:spcAft>
                <a:spcPct val="35000"/>
              </a:spcAft>
            </a:pPr>
            <a:r>
              <a:rPr lang="en-US" sz="2000" kern="1200" dirty="0" smtClean="0"/>
              <a:t>RM</a:t>
            </a:r>
            <a:endParaRPr lang="en-US" sz="2000" kern="1200" dirty="0"/>
          </a:p>
        </p:txBody>
      </p:sp>
      <p:sp>
        <p:nvSpPr>
          <p:cNvPr id="25" name="Freeform 24"/>
          <p:cNvSpPr/>
          <p:nvPr/>
        </p:nvSpPr>
        <p:spPr>
          <a:xfrm>
            <a:off x="533400" y="1377905"/>
            <a:ext cx="8077200" cy="771662"/>
          </a:xfrm>
          <a:custGeom>
            <a:avLst/>
            <a:gdLst>
              <a:gd name="connsiteX0" fmla="*/ 0 w 8077200"/>
              <a:gd name="connsiteY0" fmla="*/ 0 h 771662"/>
              <a:gd name="connsiteX1" fmla="*/ 8077200 w 8077200"/>
              <a:gd name="connsiteY1" fmla="*/ 0 h 771662"/>
              <a:gd name="connsiteX2" fmla="*/ 8077200 w 8077200"/>
              <a:gd name="connsiteY2" fmla="*/ 771662 h 771662"/>
              <a:gd name="connsiteX3" fmla="*/ 0 w 8077200"/>
              <a:gd name="connsiteY3" fmla="*/ 771662 h 771662"/>
              <a:gd name="connsiteX4" fmla="*/ 0 w 8077200"/>
              <a:gd name="connsiteY4" fmla="*/ 0 h 771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771662">
                <a:moveTo>
                  <a:pt x="0" y="0"/>
                </a:moveTo>
                <a:lnTo>
                  <a:pt x="8077200" y="0"/>
                </a:lnTo>
                <a:lnTo>
                  <a:pt x="8077200" y="771662"/>
                </a:lnTo>
                <a:lnTo>
                  <a:pt x="0" y="7716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US" sz="1600" kern="1200" dirty="0" smtClean="0"/>
              <a:t>Deployed as a software appliance (VSA), one per site</a:t>
            </a:r>
            <a:endParaRPr lang="en-US" sz="1600" kern="1200" dirty="0"/>
          </a:p>
          <a:p>
            <a:pPr marL="114300" lvl="1" indent="-114300" algn="l" defTabSz="666750">
              <a:lnSpc>
                <a:spcPct val="90000"/>
              </a:lnSpc>
              <a:spcBef>
                <a:spcPct val="0"/>
              </a:spcBef>
              <a:spcAft>
                <a:spcPct val="15000"/>
              </a:spcAft>
              <a:buChar char="••"/>
            </a:pPr>
            <a:r>
              <a:rPr lang="en-US" sz="1600" kern="1200" dirty="0" smtClean="0"/>
              <a:t>Provides Resiliency Platform Console with consistent experience across sites</a:t>
            </a:r>
            <a:endParaRPr lang="en-US" sz="1600" kern="1200" dirty="0"/>
          </a:p>
        </p:txBody>
      </p:sp>
      <p:sp>
        <p:nvSpPr>
          <p:cNvPr id="26" name="Freeform 25"/>
          <p:cNvSpPr/>
          <p:nvPr/>
        </p:nvSpPr>
        <p:spPr>
          <a:xfrm>
            <a:off x="2785872" y="2057400"/>
            <a:ext cx="5977128" cy="385773"/>
          </a:xfrm>
          <a:custGeom>
            <a:avLst/>
            <a:gdLst>
              <a:gd name="connsiteX0" fmla="*/ 0 w 5977128"/>
              <a:gd name="connsiteY0" fmla="*/ 0 h 385773"/>
              <a:gd name="connsiteX1" fmla="*/ 5977128 w 5977128"/>
              <a:gd name="connsiteY1" fmla="*/ 0 h 385773"/>
              <a:gd name="connsiteX2" fmla="*/ 5977128 w 5977128"/>
              <a:gd name="connsiteY2" fmla="*/ 385773 h 385773"/>
              <a:gd name="connsiteX3" fmla="*/ 0 w 5977128"/>
              <a:gd name="connsiteY3" fmla="*/ 385773 h 385773"/>
              <a:gd name="connsiteX4" fmla="*/ 0 w 5977128"/>
              <a:gd name="connsiteY4" fmla="*/ 0 h 38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7128" h="385773">
                <a:moveTo>
                  <a:pt x="0" y="0"/>
                </a:moveTo>
                <a:lnTo>
                  <a:pt x="5977128" y="0"/>
                </a:lnTo>
                <a:lnTo>
                  <a:pt x="5977128" y="385773"/>
                </a:lnTo>
                <a:lnTo>
                  <a:pt x="0" y="3857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Infrastructure Management Server</a:t>
            </a:r>
            <a:endParaRPr lang="en-US" sz="2000" kern="1200" dirty="0"/>
          </a:p>
        </p:txBody>
      </p:sp>
      <p:sp>
        <p:nvSpPr>
          <p:cNvPr id="27" name="Freeform 26"/>
          <p:cNvSpPr/>
          <p:nvPr/>
        </p:nvSpPr>
        <p:spPr>
          <a:xfrm>
            <a:off x="533400" y="2057400"/>
            <a:ext cx="2100072" cy="385773"/>
          </a:xfrm>
          <a:custGeom>
            <a:avLst/>
            <a:gdLst>
              <a:gd name="connsiteX0" fmla="*/ 64308 w 2100072"/>
              <a:gd name="connsiteY0" fmla="*/ 0 h 385773"/>
              <a:gd name="connsiteX1" fmla="*/ 2035764 w 2100072"/>
              <a:gd name="connsiteY1" fmla="*/ 0 h 385773"/>
              <a:gd name="connsiteX2" fmla="*/ 2100072 w 2100072"/>
              <a:gd name="connsiteY2" fmla="*/ 64308 h 385773"/>
              <a:gd name="connsiteX3" fmla="*/ 2100072 w 2100072"/>
              <a:gd name="connsiteY3" fmla="*/ 385773 h 385773"/>
              <a:gd name="connsiteX4" fmla="*/ 2100072 w 2100072"/>
              <a:gd name="connsiteY4" fmla="*/ 385773 h 385773"/>
              <a:gd name="connsiteX5" fmla="*/ 0 w 2100072"/>
              <a:gd name="connsiteY5" fmla="*/ 385773 h 385773"/>
              <a:gd name="connsiteX6" fmla="*/ 0 w 2100072"/>
              <a:gd name="connsiteY6" fmla="*/ 385773 h 385773"/>
              <a:gd name="connsiteX7" fmla="*/ 0 w 2100072"/>
              <a:gd name="connsiteY7" fmla="*/ 64308 h 385773"/>
              <a:gd name="connsiteX8" fmla="*/ 64308 w 2100072"/>
              <a:gd name="connsiteY8" fmla="*/ 0 h 38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0072" h="385773">
                <a:moveTo>
                  <a:pt x="64308" y="0"/>
                </a:moveTo>
                <a:lnTo>
                  <a:pt x="2035764" y="0"/>
                </a:lnTo>
                <a:cubicBezTo>
                  <a:pt x="2071280" y="0"/>
                  <a:pt x="2100072" y="28792"/>
                  <a:pt x="2100072" y="64308"/>
                </a:cubicBezTo>
                <a:lnTo>
                  <a:pt x="2100072" y="385773"/>
                </a:lnTo>
                <a:lnTo>
                  <a:pt x="2100072" y="385773"/>
                </a:lnTo>
                <a:lnTo>
                  <a:pt x="0" y="385773"/>
                </a:lnTo>
                <a:lnTo>
                  <a:pt x="0" y="385773"/>
                </a:lnTo>
                <a:lnTo>
                  <a:pt x="0" y="64308"/>
                </a:lnTo>
                <a:cubicBezTo>
                  <a:pt x="0" y="28792"/>
                  <a:pt x="28792" y="0"/>
                  <a:pt x="64308"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935" tIns="56935" rIns="56935" bIns="38100" numCol="1" spcCol="1270" anchor="ctr" anchorCtr="0">
            <a:noAutofit/>
          </a:bodyPr>
          <a:lstStyle/>
          <a:p>
            <a:pPr lvl="0" algn="ctr" defTabSz="889000">
              <a:lnSpc>
                <a:spcPct val="90000"/>
              </a:lnSpc>
              <a:spcBef>
                <a:spcPct val="0"/>
              </a:spcBef>
              <a:spcAft>
                <a:spcPct val="35000"/>
              </a:spcAft>
            </a:pPr>
            <a:r>
              <a:rPr lang="en-US" sz="2000" kern="1200" dirty="0" smtClean="0"/>
              <a:t>IMS</a:t>
            </a:r>
            <a:endParaRPr lang="en-US" sz="2000" kern="1200" dirty="0"/>
          </a:p>
        </p:txBody>
      </p:sp>
      <p:sp>
        <p:nvSpPr>
          <p:cNvPr id="28" name="Freeform 27"/>
          <p:cNvSpPr/>
          <p:nvPr/>
        </p:nvSpPr>
        <p:spPr>
          <a:xfrm>
            <a:off x="533400" y="2443174"/>
            <a:ext cx="8077200" cy="771662"/>
          </a:xfrm>
          <a:custGeom>
            <a:avLst/>
            <a:gdLst>
              <a:gd name="connsiteX0" fmla="*/ 0 w 8077200"/>
              <a:gd name="connsiteY0" fmla="*/ 0 h 771662"/>
              <a:gd name="connsiteX1" fmla="*/ 8077200 w 8077200"/>
              <a:gd name="connsiteY1" fmla="*/ 0 h 771662"/>
              <a:gd name="connsiteX2" fmla="*/ 8077200 w 8077200"/>
              <a:gd name="connsiteY2" fmla="*/ 771662 h 771662"/>
              <a:gd name="connsiteX3" fmla="*/ 0 w 8077200"/>
              <a:gd name="connsiteY3" fmla="*/ 771662 h 771662"/>
              <a:gd name="connsiteX4" fmla="*/ 0 w 8077200"/>
              <a:gd name="connsiteY4" fmla="*/ 0 h 771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771662">
                <a:moveTo>
                  <a:pt x="0" y="0"/>
                </a:moveTo>
                <a:lnTo>
                  <a:pt x="8077200" y="0"/>
                </a:lnTo>
                <a:lnTo>
                  <a:pt x="8077200" y="771662"/>
                </a:lnTo>
                <a:lnTo>
                  <a:pt x="0" y="7716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US" sz="1600" kern="1200" dirty="0" smtClean="0"/>
              <a:t>Discovers Virtual and Physical Servers, Storage and Replication infrastructure, and Applications</a:t>
            </a:r>
            <a:endParaRPr lang="en-US" sz="1600" kern="1200" dirty="0"/>
          </a:p>
          <a:p>
            <a:pPr marL="114300" lvl="1" indent="-114300" algn="l" defTabSz="666750">
              <a:lnSpc>
                <a:spcPct val="90000"/>
              </a:lnSpc>
              <a:spcBef>
                <a:spcPct val="0"/>
              </a:spcBef>
              <a:spcAft>
                <a:spcPct val="15000"/>
              </a:spcAft>
              <a:buChar char="••"/>
            </a:pPr>
            <a:r>
              <a:rPr lang="en-US" sz="1600" kern="1200" dirty="0" smtClean="0"/>
              <a:t>Deployed as a software appliance (VSA), one or more per site (scale)</a:t>
            </a:r>
            <a:endParaRPr lang="en-US" sz="1600" kern="1200" dirty="0"/>
          </a:p>
          <a:p>
            <a:pPr marL="114300" lvl="1" indent="-114300" algn="l" defTabSz="666750">
              <a:lnSpc>
                <a:spcPct val="90000"/>
              </a:lnSpc>
              <a:spcBef>
                <a:spcPct val="0"/>
              </a:spcBef>
              <a:spcAft>
                <a:spcPct val="15000"/>
              </a:spcAft>
              <a:buChar char="••"/>
            </a:pPr>
            <a:r>
              <a:rPr lang="en-US" sz="1600" kern="1200" dirty="0" smtClean="0"/>
              <a:t>Can co-locate with RM for </a:t>
            </a:r>
            <a:r>
              <a:rPr lang="en-US" sz="1600" kern="1200" dirty="0" err="1" smtClean="0"/>
              <a:t>PoC</a:t>
            </a:r>
            <a:r>
              <a:rPr lang="en-US" sz="1600" kern="1200" dirty="0" smtClean="0"/>
              <a:t>/Test only</a:t>
            </a:r>
            <a:endParaRPr lang="en-US" sz="1600" kern="1200" dirty="0"/>
          </a:p>
        </p:txBody>
      </p:sp>
      <p:sp>
        <p:nvSpPr>
          <p:cNvPr id="29" name="Freeform 28"/>
          <p:cNvSpPr/>
          <p:nvPr/>
        </p:nvSpPr>
        <p:spPr>
          <a:xfrm>
            <a:off x="2785872" y="3352800"/>
            <a:ext cx="5977128" cy="385773"/>
          </a:xfrm>
          <a:custGeom>
            <a:avLst/>
            <a:gdLst>
              <a:gd name="connsiteX0" fmla="*/ 0 w 5977128"/>
              <a:gd name="connsiteY0" fmla="*/ 0 h 385773"/>
              <a:gd name="connsiteX1" fmla="*/ 5977128 w 5977128"/>
              <a:gd name="connsiteY1" fmla="*/ 0 h 385773"/>
              <a:gd name="connsiteX2" fmla="*/ 5977128 w 5977128"/>
              <a:gd name="connsiteY2" fmla="*/ 385773 h 385773"/>
              <a:gd name="connsiteX3" fmla="*/ 0 w 5977128"/>
              <a:gd name="connsiteY3" fmla="*/ 385773 h 385773"/>
              <a:gd name="connsiteX4" fmla="*/ 0 w 5977128"/>
              <a:gd name="connsiteY4" fmla="*/ 0 h 38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7128" h="385773">
                <a:moveTo>
                  <a:pt x="0" y="0"/>
                </a:moveTo>
                <a:lnTo>
                  <a:pt x="5977128" y="0"/>
                </a:lnTo>
                <a:lnTo>
                  <a:pt x="5977128" y="385773"/>
                </a:lnTo>
                <a:lnTo>
                  <a:pt x="0" y="3857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Resiliency Group</a:t>
            </a:r>
            <a:endParaRPr lang="en-US" sz="2000" kern="1200" dirty="0"/>
          </a:p>
        </p:txBody>
      </p:sp>
      <p:sp>
        <p:nvSpPr>
          <p:cNvPr id="30" name="Freeform 29"/>
          <p:cNvSpPr/>
          <p:nvPr/>
        </p:nvSpPr>
        <p:spPr>
          <a:xfrm>
            <a:off x="533400" y="3352800"/>
            <a:ext cx="2100072" cy="385773"/>
          </a:xfrm>
          <a:custGeom>
            <a:avLst/>
            <a:gdLst>
              <a:gd name="connsiteX0" fmla="*/ 64308 w 2100072"/>
              <a:gd name="connsiteY0" fmla="*/ 0 h 385773"/>
              <a:gd name="connsiteX1" fmla="*/ 2035764 w 2100072"/>
              <a:gd name="connsiteY1" fmla="*/ 0 h 385773"/>
              <a:gd name="connsiteX2" fmla="*/ 2100072 w 2100072"/>
              <a:gd name="connsiteY2" fmla="*/ 64308 h 385773"/>
              <a:gd name="connsiteX3" fmla="*/ 2100072 w 2100072"/>
              <a:gd name="connsiteY3" fmla="*/ 385773 h 385773"/>
              <a:gd name="connsiteX4" fmla="*/ 2100072 w 2100072"/>
              <a:gd name="connsiteY4" fmla="*/ 385773 h 385773"/>
              <a:gd name="connsiteX5" fmla="*/ 0 w 2100072"/>
              <a:gd name="connsiteY5" fmla="*/ 385773 h 385773"/>
              <a:gd name="connsiteX6" fmla="*/ 0 w 2100072"/>
              <a:gd name="connsiteY6" fmla="*/ 385773 h 385773"/>
              <a:gd name="connsiteX7" fmla="*/ 0 w 2100072"/>
              <a:gd name="connsiteY7" fmla="*/ 64308 h 385773"/>
              <a:gd name="connsiteX8" fmla="*/ 64308 w 2100072"/>
              <a:gd name="connsiteY8" fmla="*/ 0 h 38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0072" h="385773">
                <a:moveTo>
                  <a:pt x="64308" y="0"/>
                </a:moveTo>
                <a:lnTo>
                  <a:pt x="2035764" y="0"/>
                </a:lnTo>
                <a:cubicBezTo>
                  <a:pt x="2071280" y="0"/>
                  <a:pt x="2100072" y="28792"/>
                  <a:pt x="2100072" y="64308"/>
                </a:cubicBezTo>
                <a:lnTo>
                  <a:pt x="2100072" y="385773"/>
                </a:lnTo>
                <a:lnTo>
                  <a:pt x="2100072" y="385773"/>
                </a:lnTo>
                <a:lnTo>
                  <a:pt x="0" y="385773"/>
                </a:lnTo>
                <a:lnTo>
                  <a:pt x="0" y="385773"/>
                </a:lnTo>
                <a:lnTo>
                  <a:pt x="0" y="64308"/>
                </a:lnTo>
                <a:cubicBezTo>
                  <a:pt x="0" y="28792"/>
                  <a:pt x="28792" y="0"/>
                  <a:pt x="64308"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935" tIns="56935" rIns="56935" bIns="38100" numCol="1" spcCol="1270" anchor="ctr" anchorCtr="0">
            <a:noAutofit/>
          </a:bodyPr>
          <a:lstStyle/>
          <a:p>
            <a:pPr lvl="0" algn="ctr" defTabSz="889000">
              <a:lnSpc>
                <a:spcPct val="90000"/>
              </a:lnSpc>
              <a:spcBef>
                <a:spcPct val="0"/>
              </a:spcBef>
              <a:spcAft>
                <a:spcPct val="35000"/>
              </a:spcAft>
            </a:pPr>
            <a:r>
              <a:rPr lang="en-US" sz="2000" kern="1200" dirty="0" smtClean="0"/>
              <a:t>RG</a:t>
            </a:r>
            <a:endParaRPr lang="en-US" sz="2000" kern="1200" dirty="0"/>
          </a:p>
        </p:txBody>
      </p:sp>
      <p:sp>
        <p:nvSpPr>
          <p:cNvPr id="31" name="Freeform 30"/>
          <p:cNvSpPr/>
          <p:nvPr/>
        </p:nvSpPr>
        <p:spPr>
          <a:xfrm>
            <a:off x="533400" y="3738574"/>
            <a:ext cx="8077200" cy="771662"/>
          </a:xfrm>
          <a:custGeom>
            <a:avLst/>
            <a:gdLst>
              <a:gd name="connsiteX0" fmla="*/ 0 w 8077200"/>
              <a:gd name="connsiteY0" fmla="*/ 0 h 771662"/>
              <a:gd name="connsiteX1" fmla="*/ 8077200 w 8077200"/>
              <a:gd name="connsiteY1" fmla="*/ 0 h 771662"/>
              <a:gd name="connsiteX2" fmla="*/ 8077200 w 8077200"/>
              <a:gd name="connsiteY2" fmla="*/ 771662 h 771662"/>
              <a:gd name="connsiteX3" fmla="*/ 0 w 8077200"/>
              <a:gd name="connsiteY3" fmla="*/ 771662 h 771662"/>
              <a:gd name="connsiteX4" fmla="*/ 0 w 8077200"/>
              <a:gd name="connsiteY4" fmla="*/ 0 h 771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771662">
                <a:moveTo>
                  <a:pt x="0" y="0"/>
                </a:moveTo>
                <a:lnTo>
                  <a:pt x="8077200" y="0"/>
                </a:lnTo>
                <a:lnTo>
                  <a:pt x="8077200" y="771662"/>
                </a:lnTo>
                <a:lnTo>
                  <a:pt x="0" y="7716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US" sz="1600" kern="1200" dirty="0" smtClean="0"/>
              <a:t>Basic unit of automation and recovery</a:t>
            </a:r>
            <a:endParaRPr lang="en-US" sz="1600" kern="1200" dirty="0"/>
          </a:p>
          <a:p>
            <a:pPr marL="114300" lvl="1" indent="-114300" algn="l" defTabSz="666750">
              <a:lnSpc>
                <a:spcPct val="90000"/>
              </a:lnSpc>
              <a:spcBef>
                <a:spcPct val="0"/>
              </a:spcBef>
              <a:spcAft>
                <a:spcPct val="15000"/>
              </a:spcAft>
              <a:buChar char="••"/>
            </a:pPr>
            <a:r>
              <a:rPr lang="en-US" sz="1600" kern="1200" dirty="0" smtClean="0"/>
              <a:t>Composed of 1 or more Virtual Machines OR Applications</a:t>
            </a:r>
            <a:endParaRPr lang="en-US" sz="1600" kern="1200" dirty="0"/>
          </a:p>
          <a:p>
            <a:pPr marL="114300" lvl="1" indent="-114300" algn="l" defTabSz="666750">
              <a:lnSpc>
                <a:spcPct val="90000"/>
              </a:lnSpc>
              <a:spcBef>
                <a:spcPct val="0"/>
              </a:spcBef>
              <a:spcAft>
                <a:spcPct val="15000"/>
              </a:spcAft>
              <a:buChar char="••"/>
            </a:pPr>
            <a:r>
              <a:rPr lang="en-US" sz="1600" kern="1200" dirty="0" smtClean="0"/>
              <a:t>Operations include: start, stop, migrate, takeover, and rehearse</a:t>
            </a:r>
            <a:endParaRPr lang="en-US" sz="1600" kern="1200" dirty="0"/>
          </a:p>
        </p:txBody>
      </p:sp>
      <p:sp>
        <p:nvSpPr>
          <p:cNvPr id="32" name="Freeform 31"/>
          <p:cNvSpPr/>
          <p:nvPr/>
        </p:nvSpPr>
        <p:spPr>
          <a:xfrm>
            <a:off x="2785872" y="4633764"/>
            <a:ext cx="5977128" cy="385773"/>
          </a:xfrm>
          <a:custGeom>
            <a:avLst/>
            <a:gdLst>
              <a:gd name="connsiteX0" fmla="*/ 0 w 5977128"/>
              <a:gd name="connsiteY0" fmla="*/ 0 h 385773"/>
              <a:gd name="connsiteX1" fmla="*/ 5977128 w 5977128"/>
              <a:gd name="connsiteY1" fmla="*/ 0 h 385773"/>
              <a:gd name="connsiteX2" fmla="*/ 5977128 w 5977128"/>
              <a:gd name="connsiteY2" fmla="*/ 385773 h 385773"/>
              <a:gd name="connsiteX3" fmla="*/ 0 w 5977128"/>
              <a:gd name="connsiteY3" fmla="*/ 385773 h 385773"/>
              <a:gd name="connsiteX4" fmla="*/ 0 w 5977128"/>
              <a:gd name="connsiteY4" fmla="*/ 0 h 38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7128" h="385773">
                <a:moveTo>
                  <a:pt x="0" y="0"/>
                </a:moveTo>
                <a:lnTo>
                  <a:pt x="5977128" y="0"/>
                </a:lnTo>
                <a:lnTo>
                  <a:pt x="5977128" y="385773"/>
                </a:lnTo>
                <a:lnTo>
                  <a:pt x="0" y="3857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Virtual Business Services</a:t>
            </a:r>
            <a:endParaRPr lang="en-US" sz="2000" kern="1200" dirty="0"/>
          </a:p>
        </p:txBody>
      </p:sp>
      <p:sp>
        <p:nvSpPr>
          <p:cNvPr id="33" name="Freeform 32"/>
          <p:cNvSpPr/>
          <p:nvPr/>
        </p:nvSpPr>
        <p:spPr>
          <a:xfrm>
            <a:off x="533400" y="4633764"/>
            <a:ext cx="2100072" cy="385773"/>
          </a:xfrm>
          <a:custGeom>
            <a:avLst/>
            <a:gdLst>
              <a:gd name="connsiteX0" fmla="*/ 64308 w 2100072"/>
              <a:gd name="connsiteY0" fmla="*/ 0 h 385773"/>
              <a:gd name="connsiteX1" fmla="*/ 2035764 w 2100072"/>
              <a:gd name="connsiteY1" fmla="*/ 0 h 385773"/>
              <a:gd name="connsiteX2" fmla="*/ 2100072 w 2100072"/>
              <a:gd name="connsiteY2" fmla="*/ 64308 h 385773"/>
              <a:gd name="connsiteX3" fmla="*/ 2100072 w 2100072"/>
              <a:gd name="connsiteY3" fmla="*/ 385773 h 385773"/>
              <a:gd name="connsiteX4" fmla="*/ 2100072 w 2100072"/>
              <a:gd name="connsiteY4" fmla="*/ 385773 h 385773"/>
              <a:gd name="connsiteX5" fmla="*/ 0 w 2100072"/>
              <a:gd name="connsiteY5" fmla="*/ 385773 h 385773"/>
              <a:gd name="connsiteX6" fmla="*/ 0 w 2100072"/>
              <a:gd name="connsiteY6" fmla="*/ 385773 h 385773"/>
              <a:gd name="connsiteX7" fmla="*/ 0 w 2100072"/>
              <a:gd name="connsiteY7" fmla="*/ 64308 h 385773"/>
              <a:gd name="connsiteX8" fmla="*/ 64308 w 2100072"/>
              <a:gd name="connsiteY8" fmla="*/ 0 h 38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0072" h="385773">
                <a:moveTo>
                  <a:pt x="64308" y="0"/>
                </a:moveTo>
                <a:lnTo>
                  <a:pt x="2035764" y="0"/>
                </a:lnTo>
                <a:cubicBezTo>
                  <a:pt x="2071280" y="0"/>
                  <a:pt x="2100072" y="28792"/>
                  <a:pt x="2100072" y="64308"/>
                </a:cubicBezTo>
                <a:lnTo>
                  <a:pt x="2100072" y="385773"/>
                </a:lnTo>
                <a:lnTo>
                  <a:pt x="2100072" y="385773"/>
                </a:lnTo>
                <a:lnTo>
                  <a:pt x="0" y="385773"/>
                </a:lnTo>
                <a:lnTo>
                  <a:pt x="0" y="385773"/>
                </a:lnTo>
                <a:lnTo>
                  <a:pt x="0" y="64308"/>
                </a:lnTo>
                <a:cubicBezTo>
                  <a:pt x="0" y="28792"/>
                  <a:pt x="28792" y="0"/>
                  <a:pt x="64308"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935" tIns="56935" rIns="56935" bIns="38100" numCol="1" spcCol="1270" anchor="ctr" anchorCtr="0">
            <a:noAutofit/>
          </a:bodyPr>
          <a:lstStyle/>
          <a:p>
            <a:pPr lvl="0" algn="ctr" defTabSz="889000">
              <a:lnSpc>
                <a:spcPct val="90000"/>
              </a:lnSpc>
              <a:spcBef>
                <a:spcPct val="0"/>
              </a:spcBef>
              <a:spcAft>
                <a:spcPct val="35000"/>
              </a:spcAft>
            </a:pPr>
            <a:r>
              <a:rPr lang="en-US" sz="2000" kern="1200" dirty="0" smtClean="0"/>
              <a:t>VBS</a:t>
            </a:r>
            <a:endParaRPr lang="en-US" sz="2000" kern="1200" dirty="0"/>
          </a:p>
        </p:txBody>
      </p:sp>
      <p:sp>
        <p:nvSpPr>
          <p:cNvPr id="34" name="Freeform 33"/>
          <p:cNvSpPr/>
          <p:nvPr/>
        </p:nvSpPr>
        <p:spPr>
          <a:xfrm>
            <a:off x="533400" y="5019538"/>
            <a:ext cx="8077200" cy="771662"/>
          </a:xfrm>
          <a:custGeom>
            <a:avLst/>
            <a:gdLst>
              <a:gd name="connsiteX0" fmla="*/ 0 w 8077200"/>
              <a:gd name="connsiteY0" fmla="*/ 0 h 771662"/>
              <a:gd name="connsiteX1" fmla="*/ 8077200 w 8077200"/>
              <a:gd name="connsiteY1" fmla="*/ 0 h 771662"/>
              <a:gd name="connsiteX2" fmla="*/ 8077200 w 8077200"/>
              <a:gd name="connsiteY2" fmla="*/ 771662 h 771662"/>
              <a:gd name="connsiteX3" fmla="*/ 0 w 8077200"/>
              <a:gd name="connsiteY3" fmla="*/ 771662 h 771662"/>
              <a:gd name="connsiteX4" fmla="*/ 0 w 8077200"/>
              <a:gd name="connsiteY4" fmla="*/ 0 h 771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771662">
                <a:moveTo>
                  <a:pt x="0" y="0"/>
                </a:moveTo>
                <a:lnTo>
                  <a:pt x="8077200" y="0"/>
                </a:lnTo>
                <a:lnTo>
                  <a:pt x="8077200" y="771662"/>
                </a:lnTo>
                <a:lnTo>
                  <a:pt x="0" y="7716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114300" lvl="1" indent="-114300" algn="l" defTabSz="666750">
              <a:lnSpc>
                <a:spcPct val="90000"/>
              </a:lnSpc>
              <a:spcBef>
                <a:spcPct val="0"/>
              </a:spcBef>
              <a:spcAft>
                <a:spcPct val="15000"/>
              </a:spcAft>
              <a:buChar char="••"/>
            </a:pPr>
            <a:r>
              <a:rPr lang="en-US" sz="1600" kern="1200" dirty="0" smtClean="0"/>
              <a:t>Composed of multiple Resiliency Groups</a:t>
            </a:r>
          </a:p>
          <a:p>
            <a:pPr marL="114300" lvl="1" indent="-114300" algn="l" defTabSz="666750">
              <a:lnSpc>
                <a:spcPct val="90000"/>
              </a:lnSpc>
              <a:spcBef>
                <a:spcPct val="0"/>
              </a:spcBef>
              <a:spcAft>
                <a:spcPct val="15000"/>
              </a:spcAft>
              <a:buChar char="••"/>
            </a:pPr>
            <a:r>
              <a:rPr lang="en-US" sz="1600" kern="1200" dirty="0" smtClean="0"/>
              <a:t>Operations include: start, stop, migrate, and takeover</a:t>
            </a:r>
            <a:endParaRPr lang="en-US" sz="1600" kern="1200" dirty="0"/>
          </a:p>
        </p:txBody>
      </p:sp>
      <p:sp>
        <p:nvSpPr>
          <p:cNvPr id="35" name="Freeform 34"/>
          <p:cNvSpPr/>
          <p:nvPr/>
        </p:nvSpPr>
        <p:spPr>
          <a:xfrm>
            <a:off x="2785872" y="5699031"/>
            <a:ext cx="5977128" cy="385773"/>
          </a:xfrm>
          <a:custGeom>
            <a:avLst/>
            <a:gdLst>
              <a:gd name="connsiteX0" fmla="*/ 0 w 5977128"/>
              <a:gd name="connsiteY0" fmla="*/ 0 h 385773"/>
              <a:gd name="connsiteX1" fmla="*/ 5977128 w 5977128"/>
              <a:gd name="connsiteY1" fmla="*/ 0 h 385773"/>
              <a:gd name="connsiteX2" fmla="*/ 5977128 w 5977128"/>
              <a:gd name="connsiteY2" fmla="*/ 385773 h 385773"/>
              <a:gd name="connsiteX3" fmla="*/ 0 w 5977128"/>
              <a:gd name="connsiteY3" fmla="*/ 385773 h 385773"/>
              <a:gd name="connsiteX4" fmla="*/ 0 w 5977128"/>
              <a:gd name="connsiteY4" fmla="*/ 0 h 38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7128" h="385773">
                <a:moveTo>
                  <a:pt x="0" y="0"/>
                </a:moveTo>
                <a:lnTo>
                  <a:pt x="5977128" y="0"/>
                </a:lnTo>
                <a:lnTo>
                  <a:pt x="5977128" y="385773"/>
                </a:lnTo>
                <a:lnTo>
                  <a:pt x="0" y="3857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smtClean="0"/>
              <a:t>Resiliency Domain </a:t>
            </a:r>
            <a:endParaRPr lang="en-US" sz="2000" kern="1200" dirty="0"/>
          </a:p>
        </p:txBody>
      </p:sp>
      <p:sp>
        <p:nvSpPr>
          <p:cNvPr id="36" name="Freeform 35"/>
          <p:cNvSpPr/>
          <p:nvPr/>
        </p:nvSpPr>
        <p:spPr>
          <a:xfrm>
            <a:off x="533400" y="5699031"/>
            <a:ext cx="2100072" cy="385773"/>
          </a:xfrm>
          <a:custGeom>
            <a:avLst/>
            <a:gdLst>
              <a:gd name="connsiteX0" fmla="*/ 64308 w 2100072"/>
              <a:gd name="connsiteY0" fmla="*/ 0 h 385773"/>
              <a:gd name="connsiteX1" fmla="*/ 2035764 w 2100072"/>
              <a:gd name="connsiteY1" fmla="*/ 0 h 385773"/>
              <a:gd name="connsiteX2" fmla="*/ 2100072 w 2100072"/>
              <a:gd name="connsiteY2" fmla="*/ 64308 h 385773"/>
              <a:gd name="connsiteX3" fmla="*/ 2100072 w 2100072"/>
              <a:gd name="connsiteY3" fmla="*/ 385773 h 385773"/>
              <a:gd name="connsiteX4" fmla="*/ 2100072 w 2100072"/>
              <a:gd name="connsiteY4" fmla="*/ 385773 h 385773"/>
              <a:gd name="connsiteX5" fmla="*/ 0 w 2100072"/>
              <a:gd name="connsiteY5" fmla="*/ 385773 h 385773"/>
              <a:gd name="connsiteX6" fmla="*/ 0 w 2100072"/>
              <a:gd name="connsiteY6" fmla="*/ 385773 h 385773"/>
              <a:gd name="connsiteX7" fmla="*/ 0 w 2100072"/>
              <a:gd name="connsiteY7" fmla="*/ 64308 h 385773"/>
              <a:gd name="connsiteX8" fmla="*/ 64308 w 2100072"/>
              <a:gd name="connsiteY8" fmla="*/ 0 h 38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0072" h="385773">
                <a:moveTo>
                  <a:pt x="64308" y="0"/>
                </a:moveTo>
                <a:lnTo>
                  <a:pt x="2035764" y="0"/>
                </a:lnTo>
                <a:cubicBezTo>
                  <a:pt x="2071280" y="0"/>
                  <a:pt x="2100072" y="28792"/>
                  <a:pt x="2100072" y="64308"/>
                </a:cubicBezTo>
                <a:lnTo>
                  <a:pt x="2100072" y="385773"/>
                </a:lnTo>
                <a:lnTo>
                  <a:pt x="2100072" y="385773"/>
                </a:lnTo>
                <a:lnTo>
                  <a:pt x="0" y="385773"/>
                </a:lnTo>
                <a:lnTo>
                  <a:pt x="0" y="385773"/>
                </a:lnTo>
                <a:lnTo>
                  <a:pt x="0" y="64308"/>
                </a:lnTo>
                <a:cubicBezTo>
                  <a:pt x="0" y="28792"/>
                  <a:pt x="28792" y="0"/>
                  <a:pt x="64308" y="0"/>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935" tIns="56935" rIns="56935" bIns="38100" numCol="1" spcCol="1270" anchor="ctr" anchorCtr="0">
            <a:noAutofit/>
          </a:bodyPr>
          <a:lstStyle/>
          <a:p>
            <a:pPr lvl="0" algn="ctr" defTabSz="889000">
              <a:lnSpc>
                <a:spcPct val="90000"/>
              </a:lnSpc>
              <a:spcBef>
                <a:spcPct val="0"/>
              </a:spcBef>
              <a:spcAft>
                <a:spcPct val="35000"/>
              </a:spcAft>
            </a:pPr>
            <a:r>
              <a:rPr lang="en-US" sz="2000" kern="1200" dirty="0" smtClean="0"/>
              <a:t>RD</a:t>
            </a:r>
            <a:endParaRPr lang="en-US" sz="2000" kern="1200" dirty="0"/>
          </a:p>
        </p:txBody>
      </p:sp>
      <p:sp>
        <p:nvSpPr>
          <p:cNvPr id="37" name="Freeform 36"/>
          <p:cNvSpPr/>
          <p:nvPr/>
        </p:nvSpPr>
        <p:spPr>
          <a:xfrm>
            <a:off x="533400" y="6084805"/>
            <a:ext cx="8077200" cy="771662"/>
          </a:xfrm>
          <a:custGeom>
            <a:avLst/>
            <a:gdLst>
              <a:gd name="connsiteX0" fmla="*/ 0 w 8077200"/>
              <a:gd name="connsiteY0" fmla="*/ 0 h 771662"/>
              <a:gd name="connsiteX1" fmla="*/ 8077200 w 8077200"/>
              <a:gd name="connsiteY1" fmla="*/ 0 h 771662"/>
              <a:gd name="connsiteX2" fmla="*/ 8077200 w 8077200"/>
              <a:gd name="connsiteY2" fmla="*/ 771662 h 771662"/>
              <a:gd name="connsiteX3" fmla="*/ 0 w 8077200"/>
              <a:gd name="connsiteY3" fmla="*/ 771662 h 771662"/>
              <a:gd name="connsiteX4" fmla="*/ 0 w 8077200"/>
              <a:gd name="connsiteY4" fmla="*/ 0 h 771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771662">
                <a:moveTo>
                  <a:pt x="0" y="0"/>
                </a:moveTo>
                <a:lnTo>
                  <a:pt x="8077200" y="0"/>
                </a:lnTo>
                <a:lnTo>
                  <a:pt x="8077200" y="771662"/>
                </a:lnTo>
                <a:lnTo>
                  <a:pt x="0" y="7716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114300" lvl="1" indent="-114300" defTabSz="666750">
              <a:lnSpc>
                <a:spcPct val="90000"/>
              </a:lnSpc>
              <a:spcBef>
                <a:spcPct val="0"/>
              </a:spcBef>
              <a:spcAft>
                <a:spcPct val="15000"/>
              </a:spcAft>
              <a:buChar char="••"/>
            </a:pPr>
            <a:r>
              <a:rPr lang="en-US" sz="1600" dirty="0" smtClean="0"/>
              <a:t>The </a:t>
            </a:r>
            <a:r>
              <a:rPr lang="en-US" sz="1600" dirty="0"/>
              <a:t>management domain of a VRP </a:t>
            </a:r>
            <a:r>
              <a:rPr lang="en-US" sz="1600" dirty="0" smtClean="0"/>
              <a:t>deployment</a:t>
            </a:r>
            <a:endParaRPr lang="en-US" sz="1600" kern="1200" dirty="0"/>
          </a:p>
        </p:txBody>
      </p:sp>
      <p:sp>
        <p:nvSpPr>
          <p:cNvPr id="38" name="Slide Number Placeholder 5"/>
          <p:cNvSpPr>
            <a:spLocks noGrp="1"/>
          </p:cNvSpPr>
          <p:nvPr>
            <p:ph type="sldNum" sz="quarter" idx="12"/>
          </p:nvPr>
        </p:nvSpPr>
        <p:spPr>
          <a:xfrm>
            <a:off x="457200" y="6425184"/>
            <a:ext cx="304800" cy="182880"/>
          </a:xfrm>
        </p:spPr>
        <p:txBody>
          <a:bodyPr/>
          <a:lstStyle/>
          <a:p>
            <a:pPr algn="l"/>
            <a:fld id="{C1960183-D323-4677-9D78-78D1D39B0029}" type="slidenum">
              <a:rPr lang="en-US" smtClean="0"/>
              <a:pPr algn="l"/>
              <a:t>7</a:t>
            </a:fld>
            <a:endParaRPr lang="en-US"/>
          </a:p>
        </p:txBody>
      </p:sp>
    </p:spTree>
    <p:extLst>
      <p:ext uri="{BB962C8B-B14F-4D97-AF65-F5344CB8AC3E}">
        <p14:creationId xmlns:p14="http://schemas.microsoft.com/office/powerpoint/2010/main" val="356034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VRP</a:t>
            </a:r>
            <a:r>
              <a:rPr lang="en-US" dirty="0" smtClean="0"/>
              <a:t> </a:t>
            </a:r>
            <a:r>
              <a:rPr lang="en-US" dirty="0"/>
              <a:t>A</a:t>
            </a:r>
            <a:r>
              <a:rPr lang="en-US" dirty="0" smtClean="0"/>
              <a:t>rchitecture</a:t>
            </a:r>
            <a:endParaRPr lang="en-US" dirty="0"/>
          </a:p>
        </p:txBody>
      </p:sp>
      <p:sp>
        <p:nvSpPr>
          <p:cNvPr id="286" name="Rectangle 285"/>
          <p:cNvSpPr/>
          <p:nvPr/>
        </p:nvSpPr>
        <p:spPr>
          <a:xfrm>
            <a:off x="1129260" y="1295400"/>
            <a:ext cx="2299740" cy="4797819"/>
          </a:xfrm>
          <a:prstGeom prst="rect">
            <a:avLst/>
          </a:prstGeom>
          <a:gradFill rotWithShape="1">
            <a:gsLst>
              <a:gs pos="0">
                <a:srgbClr val="4F81BD">
                  <a:tint val="100000"/>
                  <a:shade val="100000"/>
                  <a:satMod val="130000"/>
                  <a:alpha val="30000"/>
                </a:srgbClr>
              </a:gs>
              <a:gs pos="100000">
                <a:srgbClr val="4F81BD">
                  <a:tint val="50000"/>
                  <a:shade val="100000"/>
                  <a:satMod val="350000"/>
                  <a:alpha val="3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nchorCtr="1"/>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Mountain View</a:t>
            </a:r>
          </a:p>
        </p:txBody>
      </p:sp>
      <p:sp>
        <p:nvSpPr>
          <p:cNvPr id="288" name="Rectangle 287"/>
          <p:cNvSpPr/>
          <p:nvPr/>
        </p:nvSpPr>
        <p:spPr>
          <a:xfrm>
            <a:off x="5486400" y="1295400"/>
            <a:ext cx="2166894" cy="4797819"/>
          </a:xfrm>
          <a:prstGeom prst="rect">
            <a:avLst/>
          </a:prstGeom>
          <a:gradFill rotWithShape="1">
            <a:gsLst>
              <a:gs pos="0">
                <a:srgbClr val="4F81BD">
                  <a:tint val="100000"/>
                  <a:shade val="100000"/>
                  <a:satMod val="130000"/>
                  <a:alpha val="30000"/>
                </a:srgbClr>
              </a:gs>
              <a:gs pos="100000">
                <a:srgbClr val="4F81BD">
                  <a:tint val="50000"/>
                  <a:shade val="100000"/>
                  <a:satMod val="350000"/>
                  <a:alpha val="3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Pune</a:t>
            </a:r>
          </a:p>
        </p:txBody>
      </p:sp>
      <p:sp>
        <p:nvSpPr>
          <p:cNvPr id="291" name="Rounded Rectangle 290"/>
          <p:cNvSpPr/>
          <p:nvPr/>
        </p:nvSpPr>
        <p:spPr bwMode="auto">
          <a:xfrm>
            <a:off x="7644905" y="1892511"/>
            <a:ext cx="279895" cy="4193781"/>
          </a:xfrm>
          <a:prstGeom prst="roundRect">
            <a:avLst/>
          </a:prstGeom>
          <a:solidFill>
            <a:schemeClr val="accent3">
              <a:lumMod val="20000"/>
              <a:lumOff val="80000"/>
            </a:schemeClr>
          </a:solidFill>
          <a:ln w="9525" cap="flat" cmpd="sng" algn="ctr">
            <a:solidFill>
              <a:schemeClr val="accent3">
                <a:lumMod val="50000"/>
              </a:scheme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smtClean="0">
                <a:ln>
                  <a:noFill/>
                </a:ln>
                <a:solidFill>
                  <a:prstClr val="black"/>
                </a:solidFill>
                <a:effectLst/>
                <a:uLnTx/>
                <a:uFillTx/>
                <a:latin typeface="Calibri"/>
                <a:ea typeface="+mn-ea"/>
                <a:cs typeface="+mn-cs"/>
              </a:rPr>
              <a:t>Resiliency management Layer</a:t>
            </a:r>
          </a:p>
        </p:txBody>
      </p:sp>
      <p:sp>
        <p:nvSpPr>
          <p:cNvPr id="292" name="Rectangle 291"/>
          <p:cNvSpPr/>
          <p:nvPr/>
        </p:nvSpPr>
        <p:spPr>
          <a:xfrm>
            <a:off x="1143000" y="1893757"/>
            <a:ext cx="6510294" cy="4202243"/>
          </a:xfrm>
          <a:prstGeom prst="rect">
            <a:avLst/>
          </a:prstGeom>
          <a:gradFill rotWithShape="1">
            <a:gsLst>
              <a:gs pos="0">
                <a:srgbClr val="4F81BD">
                  <a:tint val="100000"/>
                  <a:shade val="100000"/>
                  <a:satMod val="130000"/>
                  <a:alpha val="30000"/>
                </a:srgbClr>
              </a:gs>
              <a:gs pos="100000">
                <a:srgbClr val="4F81BD">
                  <a:tint val="50000"/>
                  <a:shade val="100000"/>
                  <a:satMod val="350000"/>
                  <a:alpha val="3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endParaRPr>
          </a:p>
        </p:txBody>
      </p:sp>
      <p:sp>
        <p:nvSpPr>
          <p:cNvPr id="293" name="Rounded Rectangle 292"/>
          <p:cNvSpPr/>
          <p:nvPr/>
        </p:nvSpPr>
        <p:spPr bwMode="auto">
          <a:xfrm>
            <a:off x="1219200" y="2133600"/>
            <a:ext cx="6092787" cy="3817162"/>
          </a:xfrm>
          <a:prstGeom prst="roundRect">
            <a:avLst/>
          </a:prstGeom>
          <a:gradFill rotWithShape="1">
            <a:gsLst>
              <a:gs pos="0">
                <a:srgbClr val="7CA295">
                  <a:tint val="50000"/>
                  <a:satMod val="300000"/>
                </a:srgbClr>
              </a:gs>
              <a:gs pos="35000">
                <a:srgbClr val="7CA295">
                  <a:tint val="37000"/>
                  <a:satMod val="300000"/>
                </a:srgbClr>
              </a:gs>
              <a:gs pos="100000">
                <a:srgbClr val="7CA295">
                  <a:tint val="15000"/>
                  <a:satMod val="350000"/>
                </a:srgbClr>
              </a:gs>
            </a:gsLst>
            <a:lin ang="16200000" scaled="1"/>
          </a:gradFill>
          <a:ln w="9525" cap="flat" cmpd="sng" algn="ctr">
            <a:solidFill>
              <a:srgbClr val="7CA295">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0" rIns="0" bIns="0" numCol="1" rtlCol="0" anchor="t" anchorCtr="1" compatLnSpc="1">
            <a:prstTxWarp prst="textNoShape">
              <a:avLst/>
            </a:prstTxWarp>
          </a:bodyPr>
          <a:lstStyle/>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Calibri"/>
                <a:ea typeface="+mn-ea"/>
                <a:cs typeface="+mn-cs"/>
              </a:rPr>
              <a:t>Resiliency Domain</a:t>
            </a:r>
          </a:p>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Calibri"/>
                <a:ea typeface="+mn-ea"/>
                <a:cs typeface="+mn-cs"/>
              </a:rPr>
              <a:t>(Namespace: ABC Corp.)</a:t>
            </a:r>
          </a:p>
        </p:txBody>
      </p:sp>
      <p:grpSp>
        <p:nvGrpSpPr>
          <p:cNvPr id="294" name="Group 293"/>
          <p:cNvGrpSpPr/>
          <p:nvPr/>
        </p:nvGrpSpPr>
        <p:grpSpPr>
          <a:xfrm>
            <a:off x="826943" y="3240616"/>
            <a:ext cx="6826351" cy="1481003"/>
            <a:chOff x="2234705" y="3395797"/>
            <a:chExt cx="6826351" cy="1481003"/>
          </a:xfrm>
        </p:grpSpPr>
        <p:sp>
          <p:nvSpPr>
            <p:cNvPr id="295" name="Rounded Rectangle 294"/>
            <p:cNvSpPr/>
            <p:nvPr/>
          </p:nvSpPr>
          <p:spPr bwMode="auto">
            <a:xfrm>
              <a:off x="2234705" y="3395797"/>
              <a:ext cx="279895" cy="1447800"/>
            </a:xfrm>
            <a:prstGeom prst="roundRect">
              <a:avLst/>
            </a:prstGeom>
            <a:solidFill>
              <a:schemeClr val="accent3">
                <a:lumMod val="40000"/>
                <a:lumOff val="60000"/>
              </a:schemeClr>
            </a:solidFill>
            <a:ln w="9525" cap="flat" cmpd="sng" algn="ctr">
              <a:solidFill>
                <a:schemeClr val="accent3">
                  <a:lumMod val="50000"/>
                </a:scheme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prstClr val="black"/>
                  </a:solidFill>
                  <a:effectLst/>
                  <a:uLnTx/>
                  <a:uFillTx/>
                  <a:latin typeface="Calibri"/>
                  <a:ea typeface="+mn-ea"/>
                  <a:cs typeface="+mn-cs"/>
                </a:rPr>
                <a:t>Infrastructure Management Layer</a:t>
              </a:r>
            </a:p>
          </p:txBody>
        </p:sp>
        <p:sp>
          <p:nvSpPr>
            <p:cNvPr id="296" name="Rectangle 295"/>
            <p:cNvSpPr/>
            <p:nvPr/>
          </p:nvSpPr>
          <p:spPr>
            <a:xfrm>
              <a:off x="2526044" y="3420237"/>
              <a:ext cx="6535012" cy="1456563"/>
            </a:xfrm>
            <a:prstGeom prst="rect">
              <a:avLst/>
            </a:prstGeom>
            <a:gradFill rotWithShape="1">
              <a:gsLst>
                <a:gs pos="0">
                  <a:srgbClr val="4F81BD">
                    <a:tint val="100000"/>
                    <a:shade val="100000"/>
                    <a:satMod val="130000"/>
                    <a:alpha val="30000"/>
                  </a:srgbClr>
                </a:gs>
                <a:gs pos="100000">
                  <a:srgbClr val="4F81BD">
                    <a:tint val="50000"/>
                    <a:shade val="100000"/>
                    <a:satMod val="350000"/>
                    <a:alpha val="30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prstClr val="white"/>
                </a:solidFill>
                <a:effectLst/>
                <a:uLnTx/>
                <a:uFillTx/>
              </a:endParaRPr>
            </a:p>
          </p:txBody>
        </p:sp>
        <p:sp>
          <p:nvSpPr>
            <p:cNvPr id="297" name="Rounded Rectangle 296"/>
            <p:cNvSpPr/>
            <p:nvPr/>
          </p:nvSpPr>
          <p:spPr bwMode="auto">
            <a:xfrm>
              <a:off x="2920532" y="3706368"/>
              <a:ext cx="1459030" cy="758952"/>
            </a:xfrm>
            <a:prstGeom prst="roundRect">
              <a:avLst/>
            </a:prstGeom>
            <a:gradFill rotWithShape="1">
              <a:gsLst>
                <a:gs pos="0">
                  <a:srgbClr val="5482AB">
                    <a:tint val="50000"/>
                    <a:satMod val="300000"/>
                  </a:srgbClr>
                </a:gs>
                <a:gs pos="35000">
                  <a:srgbClr val="5482AB">
                    <a:tint val="37000"/>
                    <a:satMod val="300000"/>
                  </a:srgbClr>
                </a:gs>
                <a:gs pos="100000">
                  <a:srgbClr val="5482AB">
                    <a:tint val="15000"/>
                    <a:satMod val="350000"/>
                  </a:srgbClr>
                </a:gs>
              </a:gsLst>
              <a:lin ang="16200000" scaled="1"/>
            </a:gradFill>
            <a:ln w="9525" cap="flat" cmpd="sng" algn="ctr">
              <a:solidFill>
                <a:srgbClr val="5482A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0" rIns="0" bIns="0" numCol="1" rtlCol="0" anchor="ctr" anchorCtr="0" compatLnSpc="1">
              <a:prstTxWarp prst="textNoShape">
                <a:avLst/>
              </a:prstTxWarp>
            </a:bodyPr>
            <a:lstStyle/>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Infra. Domain       (IMS)</a:t>
              </a:r>
            </a:p>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(Location: MV)</a:t>
              </a:r>
            </a:p>
            <a:p>
              <a:pPr marL="0" marR="0" lvl="0" indent="0" algn="ctr" defTabSz="457200" eaLnBrk="1" fontAlgn="auto" latinLnBrk="0" hangingPunct="1">
                <a:lnSpc>
                  <a:spcPct val="9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latin typeface="Calibri"/>
                <a:ea typeface="+mn-ea"/>
                <a:cs typeface="+mn-cs"/>
              </a:endParaRPr>
            </a:p>
          </p:txBody>
        </p:sp>
        <p:sp>
          <p:nvSpPr>
            <p:cNvPr id="299" name="Rounded Rectangle 298"/>
            <p:cNvSpPr/>
            <p:nvPr/>
          </p:nvSpPr>
          <p:spPr bwMode="auto">
            <a:xfrm>
              <a:off x="7351362" y="3769042"/>
              <a:ext cx="1285275" cy="758952"/>
            </a:xfrm>
            <a:prstGeom prst="roundRect">
              <a:avLst/>
            </a:prstGeom>
            <a:gradFill rotWithShape="1">
              <a:gsLst>
                <a:gs pos="0">
                  <a:srgbClr val="5482AB">
                    <a:tint val="50000"/>
                    <a:satMod val="300000"/>
                  </a:srgbClr>
                </a:gs>
                <a:gs pos="35000">
                  <a:srgbClr val="5482AB">
                    <a:tint val="37000"/>
                    <a:satMod val="300000"/>
                  </a:srgbClr>
                </a:gs>
                <a:gs pos="100000">
                  <a:srgbClr val="5482AB">
                    <a:tint val="15000"/>
                    <a:satMod val="350000"/>
                  </a:srgbClr>
                </a:gs>
              </a:gsLst>
              <a:lin ang="16200000" scaled="1"/>
            </a:gradFill>
            <a:ln w="9525" cap="flat" cmpd="sng" algn="ctr">
              <a:solidFill>
                <a:srgbClr val="5482A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0" rIns="0" bIns="0" numCol="1" rtlCol="0" anchor="ctr" anchorCtr="0" compatLnSpc="1">
              <a:prstTxWarp prst="textNoShape">
                <a:avLst/>
              </a:prstTxWarp>
            </a:bodyPr>
            <a:lstStyle/>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Infra. Domain</a:t>
              </a:r>
            </a:p>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(IMS)</a:t>
              </a:r>
            </a:p>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(Location: PU)</a:t>
              </a:r>
            </a:p>
            <a:p>
              <a:pPr marL="0" marR="0" lvl="0" indent="0" algn="ctr" defTabSz="457200" eaLnBrk="1" fontAlgn="auto" latinLnBrk="0" hangingPunct="1">
                <a:lnSpc>
                  <a:spcPct val="9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000000"/>
                </a:solidFill>
                <a:effectLst/>
                <a:uLnTx/>
                <a:uFillTx/>
                <a:latin typeface="Calibri"/>
                <a:ea typeface="+mn-ea"/>
                <a:cs typeface="+mn-cs"/>
              </a:endParaRPr>
            </a:p>
          </p:txBody>
        </p:sp>
      </p:grpSp>
      <p:grpSp>
        <p:nvGrpSpPr>
          <p:cNvPr id="300" name="Group 299"/>
          <p:cNvGrpSpPr/>
          <p:nvPr/>
        </p:nvGrpSpPr>
        <p:grpSpPr>
          <a:xfrm>
            <a:off x="1512769" y="4521975"/>
            <a:ext cx="5812137" cy="417706"/>
            <a:chOff x="2920531" y="4677156"/>
            <a:chExt cx="5812137" cy="417706"/>
          </a:xfrm>
        </p:grpSpPr>
        <p:sp>
          <p:nvSpPr>
            <p:cNvPr id="301" name="Up-Down Arrow 300"/>
            <p:cNvSpPr/>
            <p:nvPr/>
          </p:nvSpPr>
          <p:spPr>
            <a:xfrm>
              <a:off x="2920531" y="4677156"/>
              <a:ext cx="282372" cy="417706"/>
            </a:xfrm>
            <a:prstGeom prst="up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sp>
          <p:nvSpPr>
            <p:cNvPr id="302" name="Up-Down Arrow 301"/>
            <p:cNvSpPr/>
            <p:nvPr/>
          </p:nvSpPr>
          <p:spPr>
            <a:xfrm>
              <a:off x="3885186" y="4677156"/>
              <a:ext cx="282372" cy="417706"/>
            </a:xfrm>
            <a:prstGeom prst="up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sp>
          <p:nvSpPr>
            <p:cNvPr id="305" name="Up-Down Arrow 304"/>
            <p:cNvSpPr/>
            <p:nvPr/>
          </p:nvSpPr>
          <p:spPr>
            <a:xfrm>
              <a:off x="7485641" y="4677156"/>
              <a:ext cx="282372" cy="417706"/>
            </a:xfrm>
            <a:prstGeom prst="up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sp>
          <p:nvSpPr>
            <p:cNvPr id="306" name="Up-Down Arrow 305"/>
            <p:cNvSpPr/>
            <p:nvPr/>
          </p:nvSpPr>
          <p:spPr>
            <a:xfrm>
              <a:off x="8450296" y="4677156"/>
              <a:ext cx="282372" cy="417706"/>
            </a:xfrm>
            <a:prstGeom prst="up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grpSp>
      <p:sp>
        <p:nvSpPr>
          <p:cNvPr id="308" name="Rounded Rectangle 307"/>
          <p:cNvSpPr/>
          <p:nvPr/>
        </p:nvSpPr>
        <p:spPr bwMode="auto">
          <a:xfrm>
            <a:off x="828862" y="4648200"/>
            <a:ext cx="289420" cy="1447800"/>
          </a:xfrm>
          <a:prstGeom prst="roundRect">
            <a:avLst/>
          </a:prstGeom>
          <a:solidFill>
            <a:schemeClr val="accent3">
              <a:lumMod val="60000"/>
              <a:lumOff val="40000"/>
            </a:schemeClr>
          </a:solidFill>
          <a:ln w="9525" cap="flat" cmpd="sng" algn="ctr">
            <a:solidFill>
              <a:schemeClr val="accent3">
                <a:lumMod val="50000"/>
              </a:schemeClr>
            </a:solidFill>
            <a:prstDash val="solid"/>
            <a:headEnd type="none" w="med" len="med"/>
            <a:tailEnd type="none" w="med" len="med"/>
          </a:ln>
          <a:effectLst>
            <a:outerShdw blurRad="40000" dist="20000" dir="5400000" rotWithShape="0">
              <a:srgbClr val="000000">
                <a:alpha val="38000"/>
              </a:srgbClr>
            </a:outerShdw>
          </a:effectLst>
        </p:spPr>
        <p:txBody>
          <a:bodyPr vert="vert270"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prstClr val="black"/>
                </a:solidFill>
                <a:effectLst/>
                <a:uLnTx/>
                <a:uFillTx/>
                <a:latin typeface="Calibri"/>
                <a:ea typeface="+mn-ea"/>
                <a:cs typeface="+mn-cs"/>
              </a:rPr>
              <a:t>Asset Layer</a:t>
            </a:r>
          </a:p>
        </p:txBody>
      </p:sp>
      <p:sp>
        <p:nvSpPr>
          <p:cNvPr id="335" name="Rounded Rectangle 334"/>
          <p:cNvSpPr/>
          <p:nvPr/>
        </p:nvSpPr>
        <p:spPr bwMode="auto">
          <a:xfrm>
            <a:off x="1752600" y="2283219"/>
            <a:ext cx="967418" cy="556068"/>
          </a:xfrm>
          <a:prstGeom prst="roundRect">
            <a:avLst/>
          </a:prstGeom>
          <a:gradFill rotWithShape="1">
            <a:gsLst>
              <a:gs pos="0">
                <a:srgbClr val="7CA295">
                  <a:shade val="51000"/>
                  <a:satMod val="130000"/>
                </a:srgbClr>
              </a:gs>
              <a:gs pos="80000">
                <a:srgbClr val="7CA295">
                  <a:shade val="93000"/>
                  <a:satMod val="130000"/>
                </a:srgbClr>
              </a:gs>
              <a:gs pos="100000">
                <a:srgbClr val="7CA295">
                  <a:shade val="94000"/>
                  <a:satMod val="135000"/>
                </a:srgbClr>
              </a:gs>
            </a:gsLst>
            <a:lin ang="16200000" scaled="0"/>
          </a:gradFill>
          <a:ln w="9525" cap="flat" cmpd="sng" algn="ctr">
            <a:solidFill>
              <a:srgbClr val="7CA295">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Resiliency Manager</a:t>
            </a:r>
          </a:p>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(RM)</a:t>
            </a:r>
          </a:p>
        </p:txBody>
      </p:sp>
      <p:sp>
        <p:nvSpPr>
          <p:cNvPr id="336" name="Rounded Rectangle 335"/>
          <p:cNvSpPr/>
          <p:nvPr/>
        </p:nvSpPr>
        <p:spPr bwMode="auto">
          <a:xfrm>
            <a:off x="6096000" y="2339532"/>
            <a:ext cx="967418" cy="556068"/>
          </a:xfrm>
          <a:prstGeom prst="roundRect">
            <a:avLst/>
          </a:prstGeom>
          <a:gradFill rotWithShape="1">
            <a:gsLst>
              <a:gs pos="0">
                <a:srgbClr val="7CA295">
                  <a:shade val="51000"/>
                  <a:satMod val="130000"/>
                </a:srgbClr>
              </a:gs>
              <a:gs pos="80000">
                <a:srgbClr val="7CA295">
                  <a:shade val="93000"/>
                  <a:satMod val="130000"/>
                </a:srgbClr>
              </a:gs>
              <a:gs pos="100000">
                <a:srgbClr val="7CA295">
                  <a:shade val="94000"/>
                  <a:satMod val="135000"/>
                </a:srgbClr>
              </a:gs>
            </a:gsLst>
            <a:lin ang="16200000" scaled="0"/>
          </a:gradFill>
          <a:ln w="9525" cap="flat" cmpd="sng" algn="ctr">
            <a:solidFill>
              <a:srgbClr val="7CA295">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Resiliency Manager</a:t>
            </a:r>
          </a:p>
          <a:p>
            <a:pPr marL="0" marR="0" lvl="0" indent="0" algn="ctr" defTabSz="4572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Calibri"/>
                <a:ea typeface="+mn-ea"/>
                <a:cs typeface="+mn-cs"/>
              </a:rPr>
              <a:t>(RM)</a:t>
            </a:r>
          </a:p>
        </p:txBody>
      </p:sp>
      <p:sp>
        <p:nvSpPr>
          <p:cNvPr id="337" name="Left-Right Arrow 336"/>
          <p:cNvSpPr/>
          <p:nvPr/>
        </p:nvSpPr>
        <p:spPr>
          <a:xfrm>
            <a:off x="2743200" y="2667000"/>
            <a:ext cx="3334679" cy="228600"/>
          </a:xfrm>
          <a:prstGeom prst="lef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57200"/>
            <a:endParaRPr lang="en-US" kern="0">
              <a:solidFill>
                <a:prstClr val="white"/>
              </a:solidFill>
            </a:endParaRPr>
          </a:p>
        </p:txBody>
      </p:sp>
      <p:sp>
        <p:nvSpPr>
          <p:cNvPr id="339" name="Up-Down Arrow 338"/>
          <p:cNvSpPr/>
          <p:nvPr/>
        </p:nvSpPr>
        <p:spPr>
          <a:xfrm>
            <a:off x="2098964" y="2819400"/>
            <a:ext cx="282372" cy="722887"/>
          </a:xfrm>
          <a:prstGeom prst="up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sp>
        <p:nvSpPr>
          <p:cNvPr id="341" name="Up-Down Arrow 340"/>
          <p:cNvSpPr/>
          <p:nvPr/>
        </p:nvSpPr>
        <p:spPr>
          <a:xfrm>
            <a:off x="6518564" y="2858513"/>
            <a:ext cx="282372" cy="722887"/>
          </a:xfrm>
          <a:prstGeom prst="up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sp>
        <p:nvSpPr>
          <p:cNvPr id="342" name="TextBox 341"/>
          <p:cNvSpPr txBox="1"/>
          <p:nvPr/>
        </p:nvSpPr>
        <p:spPr>
          <a:xfrm>
            <a:off x="1676400" y="5102619"/>
            <a:ext cx="914400" cy="914400"/>
          </a:xfrm>
          <a:prstGeom prst="rect">
            <a:avLst/>
          </a:prstGeom>
          <a:noFill/>
        </p:spPr>
        <p:txBody>
          <a:bodyPr wrap="none" lIns="0" tIns="0" rIns="0" bIns="0" rtlCol="0">
            <a:noAutofit/>
          </a:bodyPr>
          <a:lstStyle/>
          <a:p>
            <a:pPr algn="ctr">
              <a:lnSpc>
                <a:spcPct val="90000"/>
              </a:lnSpc>
            </a:pPr>
            <a:r>
              <a:rPr lang="en-US" sz="1200" b="1" kern="0" dirty="0">
                <a:solidFill>
                  <a:srgbClr val="000000"/>
                </a:solidFill>
                <a:latin typeface="Calibri"/>
              </a:rPr>
              <a:t>Host</a:t>
            </a:r>
          </a:p>
          <a:p>
            <a:pPr algn="ctr">
              <a:lnSpc>
                <a:spcPct val="90000"/>
              </a:lnSpc>
            </a:pPr>
            <a:r>
              <a:rPr lang="en-US" sz="1200" b="1" kern="0" dirty="0">
                <a:solidFill>
                  <a:srgbClr val="000000"/>
                </a:solidFill>
                <a:latin typeface="Calibri"/>
              </a:rPr>
              <a:t>Database</a:t>
            </a:r>
          </a:p>
          <a:p>
            <a:pPr algn="ctr">
              <a:lnSpc>
                <a:spcPct val="90000"/>
              </a:lnSpc>
            </a:pPr>
            <a:r>
              <a:rPr lang="en-US" sz="1200" b="1" kern="0" dirty="0">
                <a:solidFill>
                  <a:srgbClr val="000000"/>
                </a:solidFill>
                <a:latin typeface="Calibri"/>
              </a:rPr>
              <a:t>Virtualization</a:t>
            </a:r>
          </a:p>
          <a:p>
            <a:pPr algn="ctr">
              <a:lnSpc>
                <a:spcPct val="90000"/>
              </a:lnSpc>
            </a:pPr>
            <a:r>
              <a:rPr lang="en-US" sz="1200" b="1" kern="0" dirty="0" smtClean="0">
                <a:solidFill>
                  <a:srgbClr val="000000"/>
                </a:solidFill>
                <a:latin typeface="Calibri"/>
              </a:rPr>
              <a:t>Enclosure</a:t>
            </a:r>
            <a:endParaRPr lang="en-US" sz="1200" b="1" kern="0" dirty="0">
              <a:solidFill>
                <a:srgbClr val="000000"/>
              </a:solidFill>
              <a:latin typeface="Calibri"/>
            </a:endParaRPr>
          </a:p>
        </p:txBody>
      </p:sp>
      <p:sp>
        <p:nvSpPr>
          <p:cNvPr id="344" name="TextBox 343"/>
          <p:cNvSpPr txBox="1"/>
          <p:nvPr/>
        </p:nvSpPr>
        <p:spPr>
          <a:xfrm>
            <a:off x="6248400" y="5102619"/>
            <a:ext cx="914400" cy="914400"/>
          </a:xfrm>
          <a:prstGeom prst="rect">
            <a:avLst/>
          </a:prstGeom>
          <a:noFill/>
        </p:spPr>
        <p:txBody>
          <a:bodyPr wrap="none" lIns="0" tIns="0" rIns="0" bIns="0" rtlCol="0">
            <a:noAutofit/>
          </a:bodyPr>
          <a:lstStyle/>
          <a:p>
            <a:pPr algn="ctr">
              <a:lnSpc>
                <a:spcPct val="90000"/>
              </a:lnSpc>
            </a:pPr>
            <a:r>
              <a:rPr lang="en-US" sz="1200" b="1" kern="0" dirty="0">
                <a:solidFill>
                  <a:srgbClr val="000000"/>
                </a:solidFill>
                <a:latin typeface="Calibri"/>
              </a:rPr>
              <a:t>Host</a:t>
            </a:r>
          </a:p>
          <a:p>
            <a:pPr algn="ctr">
              <a:lnSpc>
                <a:spcPct val="90000"/>
              </a:lnSpc>
            </a:pPr>
            <a:r>
              <a:rPr lang="en-US" sz="1200" b="1" kern="0" dirty="0">
                <a:solidFill>
                  <a:srgbClr val="000000"/>
                </a:solidFill>
                <a:latin typeface="Calibri"/>
              </a:rPr>
              <a:t>Database</a:t>
            </a:r>
          </a:p>
          <a:p>
            <a:pPr algn="ctr">
              <a:lnSpc>
                <a:spcPct val="90000"/>
              </a:lnSpc>
            </a:pPr>
            <a:r>
              <a:rPr lang="en-US" sz="1200" b="1" kern="0" dirty="0">
                <a:solidFill>
                  <a:srgbClr val="000000"/>
                </a:solidFill>
                <a:latin typeface="Calibri"/>
              </a:rPr>
              <a:t>Virtualization</a:t>
            </a:r>
          </a:p>
          <a:p>
            <a:pPr algn="ctr">
              <a:lnSpc>
                <a:spcPct val="90000"/>
              </a:lnSpc>
            </a:pPr>
            <a:r>
              <a:rPr lang="en-US" sz="1200" b="1" kern="0" dirty="0" smtClean="0">
                <a:solidFill>
                  <a:srgbClr val="000000"/>
                </a:solidFill>
                <a:latin typeface="Calibri"/>
              </a:rPr>
              <a:t>Enclosure</a:t>
            </a:r>
            <a:endParaRPr lang="en-US" sz="1200" b="1" kern="0" dirty="0">
              <a:solidFill>
                <a:srgbClr val="000000"/>
              </a:solidFill>
              <a:latin typeface="Calibri"/>
            </a:endParaRPr>
          </a:p>
        </p:txBody>
      </p:sp>
      <p:sp>
        <p:nvSpPr>
          <p:cNvPr id="42" name="Rectangle 41"/>
          <p:cNvSpPr/>
          <p:nvPr/>
        </p:nvSpPr>
        <p:spPr>
          <a:xfrm>
            <a:off x="1129260" y="4739620"/>
            <a:ext cx="6535012" cy="1362391"/>
          </a:xfrm>
          <a:prstGeom prst="rect">
            <a:avLst/>
          </a:prstGeom>
          <a:gradFill rotWithShape="1">
            <a:gsLst>
              <a:gs pos="0">
                <a:srgbClr val="4F81BD">
                  <a:tint val="100000"/>
                  <a:shade val="100000"/>
                  <a:satMod val="130000"/>
                  <a:alpha val="30000"/>
                </a:srgbClr>
              </a:gs>
              <a:gs pos="100000">
                <a:srgbClr val="4F81BD">
                  <a:tint val="50000"/>
                  <a:shade val="100000"/>
                  <a:satMod val="350000"/>
                  <a:alpha val="30000"/>
                </a:srgbClr>
              </a:gs>
            </a:gsLst>
            <a:lin ang="16200000" scaled="0"/>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endParaRPr>
          </a:p>
        </p:txBody>
      </p:sp>
      <p:sp>
        <p:nvSpPr>
          <p:cNvPr id="29" name="Slide Number Placeholder 5"/>
          <p:cNvSpPr>
            <a:spLocks noGrp="1"/>
          </p:cNvSpPr>
          <p:nvPr>
            <p:ph type="sldNum" sz="quarter" idx="12"/>
          </p:nvPr>
        </p:nvSpPr>
        <p:spPr>
          <a:xfrm>
            <a:off x="457200" y="6425184"/>
            <a:ext cx="304800" cy="182880"/>
          </a:xfrm>
        </p:spPr>
        <p:txBody>
          <a:bodyPr/>
          <a:lstStyle/>
          <a:p>
            <a:pPr algn="l"/>
            <a:fld id="{C1960183-D323-4677-9D78-78D1D39B0029}" type="slidenum">
              <a:rPr lang="en-US" smtClean="0"/>
              <a:pPr algn="l"/>
              <a:t>8</a:t>
            </a:fld>
            <a:endParaRPr lang="en-US"/>
          </a:p>
        </p:txBody>
      </p:sp>
    </p:spTree>
    <p:extLst>
      <p:ext uri="{BB962C8B-B14F-4D97-AF65-F5344CB8AC3E}">
        <p14:creationId xmlns:p14="http://schemas.microsoft.com/office/powerpoint/2010/main" val="93201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VRP</a:t>
            </a:r>
            <a:r>
              <a:rPr lang="zh-CN" altLang="en-US" dirty="0" smtClean="0"/>
              <a:t>：</a:t>
            </a:r>
            <a:r>
              <a:rPr lang="en-US" dirty="0" smtClean="0"/>
              <a:t>Resiliency manager</a:t>
            </a:r>
            <a:r>
              <a:rPr lang="zh-CN" altLang="en-US" dirty="0" smtClean="0"/>
              <a:t>（</a:t>
            </a:r>
            <a:r>
              <a:rPr lang="en-US" altLang="zh-CN" dirty="0" smtClean="0"/>
              <a:t>RM</a:t>
            </a:r>
            <a:r>
              <a:rPr lang="zh-CN" altLang="en-US" dirty="0" smtClean="0"/>
              <a:t>）</a:t>
            </a:r>
            <a:endParaRPr lang="en-US" dirty="0"/>
          </a:p>
        </p:txBody>
      </p:sp>
      <p:sp>
        <p:nvSpPr>
          <p:cNvPr id="46" name="Rounded Rectangle 45"/>
          <p:cNvSpPr/>
          <p:nvPr/>
        </p:nvSpPr>
        <p:spPr>
          <a:xfrm>
            <a:off x="1243914" y="1371600"/>
            <a:ext cx="6528486" cy="4686628"/>
          </a:xfrm>
          <a:prstGeom prst="roundRect">
            <a:avLst>
              <a:gd name="adj" fmla="val 9911"/>
            </a:avLst>
          </a:prstGeom>
          <a:solidFill>
            <a:srgbClr val="9BBB59">
              <a:lumMod val="20000"/>
              <a:lumOff val="80000"/>
            </a:srgbClr>
          </a:solidFill>
          <a:ln>
            <a:noFill/>
          </a:ln>
          <a:effectLst>
            <a:innerShdw blurRad="63500" dist="50800">
              <a:prstClr val="black">
                <a:alpha val="50000"/>
              </a:prstClr>
            </a:innerShdw>
          </a:effectLst>
        </p:spPr>
        <p:txBody>
          <a:bodyPr wrap="square" lIns="0" rIns="0" anchor="t" anchorCtr="1">
            <a:noAutofit/>
          </a:bodyPr>
          <a:lstStyle/>
          <a:p>
            <a:pPr marL="0" marR="0" lvl="0" indent="0" defTabSz="457200" eaLnBrk="1" fontAlgn="auto" latinLnBrk="0" hangingPunct="1">
              <a:lnSpc>
                <a:spcPct val="90000"/>
              </a:lnSpc>
              <a:spcBef>
                <a:spcPts val="0"/>
              </a:spcBef>
              <a:spcAft>
                <a:spcPts val="800"/>
              </a:spcAft>
              <a:buClrTx/>
              <a:buSzTx/>
              <a:buFontTx/>
              <a:buNone/>
              <a:tabLst/>
              <a:defRPr/>
            </a:pPr>
            <a:r>
              <a:rPr kumimoji="0" lang="en-US" b="1" i="0" u="none" strike="noStrike" kern="0" cap="none" spc="0" normalizeH="0" baseline="0" noProof="0" dirty="0" smtClean="0">
                <a:ln>
                  <a:noFill/>
                </a:ln>
                <a:solidFill>
                  <a:srgbClr val="C00000"/>
                </a:solidFill>
                <a:effectLst/>
                <a:uLnTx/>
                <a:uFillTx/>
              </a:rPr>
              <a:t>Resiliency Manager</a:t>
            </a:r>
            <a:endParaRPr kumimoji="0" lang="en-US" b="0" i="0" u="none" strike="noStrike" kern="0" cap="none" spc="0" normalizeH="0" baseline="0" noProof="0" dirty="0" smtClean="0">
              <a:ln>
                <a:noFill/>
              </a:ln>
              <a:solidFill>
                <a:srgbClr val="C00000"/>
              </a:solidFill>
              <a:effectLst/>
              <a:uLnTx/>
              <a:uFillTx/>
            </a:endParaRPr>
          </a:p>
        </p:txBody>
      </p:sp>
      <p:grpSp>
        <p:nvGrpSpPr>
          <p:cNvPr id="47" name="Group 46"/>
          <p:cNvGrpSpPr/>
          <p:nvPr/>
        </p:nvGrpSpPr>
        <p:grpSpPr>
          <a:xfrm>
            <a:off x="1344051" y="1788727"/>
            <a:ext cx="682458" cy="3763558"/>
            <a:chOff x="1344051" y="1674099"/>
            <a:chExt cx="682458" cy="3763558"/>
          </a:xfrm>
        </p:grpSpPr>
        <p:sp>
          <p:nvSpPr>
            <p:cNvPr id="48" name="Rectangle 47"/>
            <p:cNvSpPr/>
            <p:nvPr/>
          </p:nvSpPr>
          <p:spPr bwMode="auto">
            <a:xfrm>
              <a:off x="1720593" y="1674099"/>
              <a:ext cx="305916" cy="3763558"/>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0800000" scaled="0"/>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vert270"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Platform UI Pluggability Interfaces</a:t>
              </a:r>
            </a:p>
          </p:txBody>
        </p:sp>
        <p:sp>
          <p:nvSpPr>
            <p:cNvPr id="49" name="Rectangle 48"/>
            <p:cNvSpPr/>
            <p:nvPr/>
          </p:nvSpPr>
          <p:spPr bwMode="auto">
            <a:xfrm>
              <a:off x="1344051" y="1674099"/>
              <a:ext cx="311754" cy="3763558"/>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0800000" scaled="0"/>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vert270"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VRP User Interface Framework &amp; Server</a:t>
              </a:r>
            </a:p>
          </p:txBody>
        </p:sp>
      </p:grpSp>
      <p:grpSp>
        <p:nvGrpSpPr>
          <p:cNvPr id="50" name="Group 49"/>
          <p:cNvGrpSpPr/>
          <p:nvPr/>
        </p:nvGrpSpPr>
        <p:grpSpPr>
          <a:xfrm>
            <a:off x="2147331" y="3794874"/>
            <a:ext cx="5374496" cy="2175483"/>
            <a:chOff x="2147331" y="3680246"/>
            <a:chExt cx="5374496" cy="2175483"/>
          </a:xfrm>
        </p:grpSpPr>
        <p:sp>
          <p:nvSpPr>
            <p:cNvPr id="51" name="Rectangle 50"/>
            <p:cNvSpPr/>
            <p:nvPr/>
          </p:nvSpPr>
          <p:spPr bwMode="auto">
            <a:xfrm>
              <a:off x="3880494" y="4741981"/>
              <a:ext cx="803189" cy="459150"/>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Asset Relationship Service</a:t>
              </a:r>
            </a:p>
          </p:txBody>
        </p:sp>
        <p:sp>
          <p:nvSpPr>
            <p:cNvPr id="52" name="Rectangle 51"/>
            <p:cNvSpPr/>
            <p:nvPr/>
          </p:nvSpPr>
          <p:spPr bwMode="auto">
            <a:xfrm>
              <a:off x="2160972" y="4023495"/>
              <a:ext cx="2580623" cy="282385"/>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Basic Application Orchestration Workflows</a:t>
              </a:r>
            </a:p>
          </p:txBody>
        </p:sp>
        <p:sp>
          <p:nvSpPr>
            <p:cNvPr id="53" name="Can 52"/>
            <p:cNvSpPr/>
            <p:nvPr/>
          </p:nvSpPr>
          <p:spPr bwMode="auto">
            <a:xfrm>
              <a:off x="3938407" y="5318484"/>
              <a:ext cx="803189" cy="502920"/>
            </a:xfrm>
            <a:prstGeom prst="can">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Asset </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Repository</a:t>
              </a:r>
            </a:p>
          </p:txBody>
        </p:sp>
        <p:sp>
          <p:nvSpPr>
            <p:cNvPr id="54" name="Can 53"/>
            <p:cNvSpPr/>
            <p:nvPr/>
          </p:nvSpPr>
          <p:spPr bwMode="auto">
            <a:xfrm>
              <a:off x="4786669" y="5318484"/>
              <a:ext cx="803189" cy="502920"/>
            </a:xfrm>
            <a:prstGeom prst="can">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Log, Alert, Event Repository</a:t>
              </a:r>
            </a:p>
          </p:txBody>
        </p:sp>
        <p:sp>
          <p:nvSpPr>
            <p:cNvPr id="55" name="Can 54"/>
            <p:cNvSpPr/>
            <p:nvPr/>
          </p:nvSpPr>
          <p:spPr bwMode="auto">
            <a:xfrm>
              <a:off x="5647972" y="5318484"/>
              <a:ext cx="803189" cy="502920"/>
            </a:xfrm>
            <a:prstGeom prst="can">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Tasks, </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Workflows …</a:t>
              </a:r>
            </a:p>
          </p:txBody>
        </p:sp>
        <p:sp>
          <p:nvSpPr>
            <p:cNvPr id="56" name="Rectangle 55"/>
            <p:cNvSpPr/>
            <p:nvPr/>
          </p:nvSpPr>
          <p:spPr bwMode="auto">
            <a:xfrm>
              <a:off x="4801760" y="4741981"/>
              <a:ext cx="803189" cy="459150"/>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Workflow Service</a:t>
              </a:r>
            </a:p>
          </p:txBody>
        </p:sp>
        <p:sp>
          <p:nvSpPr>
            <p:cNvPr id="57" name="Rectangle 56"/>
            <p:cNvSpPr/>
            <p:nvPr/>
          </p:nvSpPr>
          <p:spPr bwMode="auto">
            <a:xfrm>
              <a:off x="5709296" y="4741981"/>
              <a:ext cx="999051" cy="459150"/>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Logging, Scheduling, Reporting, Tasking … service</a:t>
              </a:r>
            </a:p>
          </p:txBody>
        </p:sp>
        <p:sp>
          <p:nvSpPr>
            <p:cNvPr id="58" name="Rectangle 57"/>
            <p:cNvSpPr/>
            <p:nvPr/>
          </p:nvSpPr>
          <p:spPr bwMode="auto">
            <a:xfrm>
              <a:off x="3009330" y="5277294"/>
              <a:ext cx="747128" cy="494991"/>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Authentication Service</a:t>
              </a:r>
            </a:p>
          </p:txBody>
        </p:sp>
        <p:sp>
          <p:nvSpPr>
            <p:cNvPr id="59" name="Rectangle 58"/>
            <p:cNvSpPr/>
            <p:nvPr/>
          </p:nvSpPr>
          <p:spPr bwMode="auto">
            <a:xfrm>
              <a:off x="3009329" y="4741980"/>
              <a:ext cx="747128" cy="459150"/>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Authorization Service</a:t>
              </a:r>
            </a:p>
          </p:txBody>
        </p:sp>
        <p:sp>
          <p:nvSpPr>
            <p:cNvPr id="60" name="Rounded Rectangle 59"/>
            <p:cNvSpPr/>
            <p:nvPr/>
          </p:nvSpPr>
          <p:spPr bwMode="auto">
            <a:xfrm>
              <a:off x="3812535" y="5290375"/>
              <a:ext cx="2895812" cy="565354"/>
            </a:xfrm>
            <a:prstGeom prst="roundRect">
              <a:avLst/>
            </a:prstGeom>
            <a:gradFill rotWithShape="1">
              <a:gsLst>
                <a:gs pos="0">
                  <a:srgbClr val="9BBB59">
                    <a:lumMod val="50000"/>
                    <a:alpha val="18000"/>
                  </a:srgbClr>
                </a:gs>
                <a:gs pos="100000">
                  <a:srgbClr val="9BBB59">
                    <a:lumMod val="75000"/>
                    <a:alpha val="15000"/>
                  </a:srgbClr>
                </a:gs>
              </a:gsLst>
              <a:lin ang="16200000" scaled="0"/>
            </a:gradFill>
            <a:ln w="9525" cap="flat" cmpd="sng" algn="ctr">
              <a:solidFill>
                <a:srgbClr val="9BBB59">
                  <a:lumMod val="50000"/>
                </a:srgbClr>
              </a:solidFill>
              <a:prstDash val="solid"/>
              <a:headEnd type="none" w="med" len="med"/>
              <a:tailEnd type="none" w="med" len="med"/>
            </a:ln>
            <a:effectLst>
              <a:innerShdw blurRad="63500" dist="50800">
                <a:prstClr val="black">
                  <a:alpha val="50000"/>
                </a:prstClr>
              </a:innerShdw>
            </a:effectLst>
          </p:spPr>
          <p:txBody>
            <a:bodyPr vert="vert270" wrap="square" lIns="0" tIns="0" rIns="0" bIns="0" numCol="1" rtlCol="0" anchor="ctr" anchorCtr="0" compatLnSpc="1">
              <a:prstTxWarp prst="textNoShape">
                <a:avLst/>
              </a:prstTxWarp>
            </a:bodyPr>
            <a:lstStyle/>
            <a:p>
              <a:pPr marL="0" marR="0" lvl="0" indent="0" defTabSz="457200" eaLnBrk="1" fontAlgn="auto" latinLnBrk="0" hangingPunct="1">
                <a:lnSpc>
                  <a:spcPct val="9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000000"/>
                </a:solidFill>
                <a:effectLst/>
                <a:uLnTx/>
                <a:uFillTx/>
              </a:endParaRPr>
            </a:p>
          </p:txBody>
        </p:sp>
        <p:sp>
          <p:nvSpPr>
            <p:cNvPr id="61" name="Can 60"/>
            <p:cNvSpPr/>
            <p:nvPr/>
          </p:nvSpPr>
          <p:spPr>
            <a:xfrm rot="16200000">
              <a:off x="4676688" y="1823655"/>
              <a:ext cx="315783" cy="5374495"/>
            </a:xfrm>
            <a:prstGeom prst="can">
              <a:avLst/>
            </a:prstGeom>
            <a:gradFill flip="none" rotWithShape="1">
              <a:gsLst>
                <a:gs pos="0">
                  <a:srgbClr val="9BBB59">
                    <a:lumMod val="75000"/>
                  </a:srgbClr>
                </a:gs>
                <a:gs pos="35000">
                  <a:srgbClr val="9BBB59">
                    <a:lumMod val="60000"/>
                    <a:lumOff val="40000"/>
                  </a:srgbClr>
                </a:gs>
                <a:gs pos="100000">
                  <a:srgbClr val="9BBB59">
                    <a:lumMod val="40000"/>
                    <a:lumOff val="60000"/>
                  </a:srgbClr>
                </a:gs>
              </a:gsLst>
              <a:lin ang="0" scaled="1"/>
              <a:tileRect/>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vert"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Message Bus</a:t>
              </a:r>
            </a:p>
          </p:txBody>
        </p:sp>
        <p:sp>
          <p:nvSpPr>
            <p:cNvPr id="62" name="Rectangle 61"/>
            <p:cNvSpPr/>
            <p:nvPr/>
          </p:nvSpPr>
          <p:spPr bwMode="auto">
            <a:xfrm>
              <a:off x="4801760" y="4023495"/>
              <a:ext cx="2720066" cy="282385"/>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Basic Notifications, Reports… </a:t>
              </a:r>
            </a:p>
          </p:txBody>
        </p:sp>
        <p:sp>
          <p:nvSpPr>
            <p:cNvPr id="63" name="Rectangle 62"/>
            <p:cNvSpPr/>
            <p:nvPr/>
          </p:nvSpPr>
          <p:spPr bwMode="auto">
            <a:xfrm>
              <a:off x="6774699" y="5277295"/>
              <a:ext cx="747128" cy="494991"/>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Deployment Service</a:t>
              </a:r>
            </a:p>
          </p:txBody>
        </p:sp>
        <p:sp>
          <p:nvSpPr>
            <p:cNvPr id="64" name="Rectangle 63"/>
            <p:cNvSpPr/>
            <p:nvPr/>
          </p:nvSpPr>
          <p:spPr bwMode="auto">
            <a:xfrm>
              <a:off x="6774698" y="4741981"/>
              <a:ext cx="747128" cy="459150"/>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Service Lifecycle Manager</a:t>
              </a:r>
            </a:p>
          </p:txBody>
        </p:sp>
        <p:sp>
          <p:nvSpPr>
            <p:cNvPr id="65" name="Rectangle 64"/>
            <p:cNvSpPr/>
            <p:nvPr/>
          </p:nvSpPr>
          <p:spPr bwMode="auto">
            <a:xfrm>
              <a:off x="2160973" y="3680246"/>
              <a:ext cx="5360851" cy="282385"/>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C00000"/>
                  </a:solidFill>
                  <a:effectLst/>
                  <a:uLnTx/>
                  <a:uFillTx/>
                </a:rPr>
                <a:t>Core Platform Pluggability Interfaces</a:t>
              </a:r>
            </a:p>
          </p:txBody>
        </p:sp>
        <p:sp>
          <p:nvSpPr>
            <p:cNvPr id="66" name="Rectangle 65"/>
            <p:cNvSpPr/>
            <p:nvPr/>
          </p:nvSpPr>
          <p:spPr bwMode="auto">
            <a:xfrm>
              <a:off x="2147331" y="5437657"/>
              <a:ext cx="803189" cy="333269"/>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6200000" scaled="1"/>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Downstream Communications</a:t>
              </a:r>
            </a:p>
          </p:txBody>
        </p:sp>
        <p:sp>
          <p:nvSpPr>
            <p:cNvPr id="67" name="Rectangle 66"/>
            <p:cNvSpPr/>
            <p:nvPr/>
          </p:nvSpPr>
          <p:spPr bwMode="auto">
            <a:xfrm>
              <a:off x="2147331" y="4741980"/>
              <a:ext cx="415324" cy="695677"/>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0800000" scaled="0"/>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vert270"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Data Facade</a:t>
              </a:r>
            </a:p>
          </p:txBody>
        </p:sp>
        <p:sp>
          <p:nvSpPr>
            <p:cNvPr id="68" name="Rectangle 67"/>
            <p:cNvSpPr/>
            <p:nvPr/>
          </p:nvSpPr>
          <p:spPr bwMode="auto">
            <a:xfrm>
              <a:off x="2562655" y="4741980"/>
              <a:ext cx="387865" cy="695677"/>
            </a:xfrm>
            <a:prstGeom prst="rect">
              <a:avLst/>
            </a:prstGeom>
            <a:gradFill rotWithShape="1">
              <a:gsLst>
                <a:gs pos="0">
                  <a:srgbClr val="9BBB59">
                    <a:lumMod val="75000"/>
                  </a:srgbClr>
                </a:gs>
                <a:gs pos="35000">
                  <a:srgbClr val="9BBB59">
                    <a:lumMod val="60000"/>
                    <a:lumOff val="40000"/>
                  </a:srgbClr>
                </a:gs>
                <a:gs pos="100000">
                  <a:srgbClr val="9BBB59">
                    <a:lumMod val="40000"/>
                    <a:lumOff val="60000"/>
                  </a:srgbClr>
                </a:gs>
              </a:gsLst>
              <a:lin ang="10800000" scaled="0"/>
            </a:gradFill>
            <a:ln w="9525" cap="flat" cmpd="sng" algn="ctr">
              <a:solidFill>
                <a:srgbClr val="9BBB59">
                  <a:lumMod val="50000"/>
                </a:srgbClr>
              </a:solidFill>
              <a:prstDash val="solid"/>
              <a:headEnd type="none" w="med" len="med"/>
              <a:tailEnd type="none" w="med" len="med"/>
            </a:ln>
            <a:effectLst>
              <a:outerShdw blurRad="40000" dist="20000" dir="5400000" rotWithShape="0">
                <a:srgbClr val="000000">
                  <a:alpha val="38000"/>
                </a:srgbClr>
              </a:outerShdw>
            </a:effectLst>
          </p:spPr>
          <p:txBody>
            <a:bodyPr vert="vert270"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Command Facade</a:t>
              </a:r>
            </a:p>
          </p:txBody>
        </p:sp>
      </p:grpSp>
      <p:grpSp>
        <p:nvGrpSpPr>
          <p:cNvPr id="69" name="Group 68"/>
          <p:cNvGrpSpPr/>
          <p:nvPr/>
        </p:nvGrpSpPr>
        <p:grpSpPr>
          <a:xfrm>
            <a:off x="2146642" y="1788727"/>
            <a:ext cx="5375183" cy="1951234"/>
            <a:chOff x="2146642" y="1674099"/>
            <a:chExt cx="5375183" cy="1951234"/>
          </a:xfrm>
        </p:grpSpPr>
        <p:sp>
          <p:nvSpPr>
            <p:cNvPr id="70" name="Rounded Rectangle 69"/>
            <p:cNvSpPr/>
            <p:nvPr/>
          </p:nvSpPr>
          <p:spPr>
            <a:xfrm>
              <a:off x="2146642" y="1674099"/>
              <a:ext cx="5375183" cy="1951234"/>
            </a:xfrm>
            <a:prstGeom prst="roundRect">
              <a:avLst>
                <a:gd name="adj" fmla="val 9911"/>
              </a:avLst>
            </a:prstGeom>
            <a:solidFill>
              <a:srgbClr val="1F497D">
                <a:lumMod val="20000"/>
                <a:lumOff val="80000"/>
              </a:srgbClr>
            </a:solidFill>
            <a:ln>
              <a:noFill/>
            </a:ln>
            <a:effectLst>
              <a:innerShdw blurRad="63500" dist="50800">
                <a:prstClr val="black">
                  <a:alpha val="50000"/>
                </a:prstClr>
              </a:innerShdw>
            </a:effectLst>
          </p:spPr>
          <p:txBody>
            <a:bodyPr wrap="square" lIns="0" rIns="0">
              <a:noAutofit/>
            </a:bodyPr>
            <a:lstStyle/>
            <a:p>
              <a:pPr marL="0" marR="0" lvl="0" indent="0" defTabSz="457200" eaLnBrk="1" fontAlgn="auto" latinLnBrk="0" hangingPunct="1">
                <a:lnSpc>
                  <a:spcPct val="90000"/>
                </a:lnSpc>
                <a:spcBef>
                  <a:spcPts val="0"/>
                </a:spcBef>
                <a:spcAft>
                  <a:spcPts val="800"/>
                </a:spcAft>
                <a:buClrTx/>
                <a:buSzTx/>
                <a:buFontTx/>
                <a:buNone/>
                <a:tabLst/>
                <a:defRPr/>
              </a:pPr>
              <a:endParaRPr kumimoji="0" lang="en-US" sz="1600" b="0" i="0" u="none" strike="noStrike" kern="0" cap="none" spc="0" normalizeH="0" baseline="0" noProof="0" dirty="0" smtClean="0">
                <a:ln>
                  <a:noFill/>
                </a:ln>
                <a:solidFill>
                  <a:srgbClr val="EEECE1">
                    <a:lumMod val="50000"/>
                  </a:srgbClr>
                </a:solidFill>
                <a:effectLst/>
                <a:uLnTx/>
                <a:uFillTx/>
              </a:endParaRPr>
            </a:p>
            <a:p>
              <a:pPr marL="0" marR="0" lvl="0" indent="0" defTabSz="457200" eaLnBrk="1" fontAlgn="auto" latinLnBrk="0" hangingPunct="1">
                <a:lnSpc>
                  <a:spcPct val="100000"/>
                </a:lnSpc>
                <a:spcBef>
                  <a:spcPts val="0"/>
                </a:spcBef>
                <a:spcAft>
                  <a:spcPts val="600"/>
                </a:spcAft>
                <a:buClrTx/>
                <a:buSzTx/>
                <a:buFontTx/>
                <a:buNone/>
                <a:tabLst/>
                <a:defRPr/>
              </a:pPr>
              <a:endParaRPr kumimoji="0" lang="en-US" sz="1600" b="1" i="0" u="none" strike="noStrike" kern="0" cap="none" spc="0" normalizeH="0" baseline="0" noProof="0" dirty="0" smtClean="0">
                <a:ln>
                  <a:noFill/>
                </a:ln>
                <a:solidFill>
                  <a:srgbClr val="EEECE1">
                    <a:lumMod val="50000"/>
                  </a:srgbClr>
                </a:solidFill>
                <a:effectLst/>
                <a:uLnTx/>
                <a:uFillTx/>
              </a:endParaRPr>
            </a:p>
          </p:txBody>
        </p:sp>
        <p:sp>
          <p:nvSpPr>
            <p:cNvPr id="71" name="Can 70"/>
            <p:cNvSpPr/>
            <p:nvPr/>
          </p:nvSpPr>
          <p:spPr bwMode="auto">
            <a:xfrm>
              <a:off x="2601588" y="3247719"/>
              <a:ext cx="599075" cy="263202"/>
            </a:xfrm>
            <a:prstGeom prst="can">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Solution DB</a:t>
              </a:r>
            </a:p>
          </p:txBody>
        </p:sp>
        <p:sp>
          <p:nvSpPr>
            <p:cNvPr id="72" name="Can 71"/>
            <p:cNvSpPr/>
            <p:nvPr/>
          </p:nvSpPr>
          <p:spPr bwMode="auto">
            <a:xfrm>
              <a:off x="3230171" y="3247719"/>
              <a:ext cx="313478" cy="263202"/>
            </a:xfrm>
            <a:prstGeom prst="can">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a:t>
              </a:r>
            </a:p>
          </p:txBody>
        </p:sp>
        <p:sp>
          <p:nvSpPr>
            <p:cNvPr id="73" name="Rectangle 72"/>
            <p:cNvSpPr/>
            <p:nvPr/>
          </p:nvSpPr>
          <p:spPr bwMode="auto">
            <a:xfrm>
              <a:off x="3681401" y="3240807"/>
              <a:ext cx="1681891" cy="295877"/>
            </a:xfrm>
            <a:prstGeom prst="rect">
              <a:avLst/>
            </a:prstGeom>
            <a:gradFill rotWithShape="1">
              <a:gsLst>
                <a:gs pos="0">
                  <a:srgbClr val="4F81BD">
                    <a:lumMod val="75000"/>
                  </a:srgbClr>
                </a:gs>
                <a:gs pos="35000">
                  <a:srgbClr val="4F81BD">
                    <a:lumMod val="60000"/>
                    <a:lumOff val="40000"/>
                  </a:srgbClr>
                </a:gs>
                <a:gs pos="100000">
                  <a:srgbClr val="4F81BD">
                    <a:lumMod val="40000"/>
                    <a:lumOff val="6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Application and Data Recovery Workflows</a:t>
              </a:r>
            </a:p>
          </p:txBody>
        </p:sp>
        <p:sp>
          <p:nvSpPr>
            <p:cNvPr id="74" name="Rectangle 73"/>
            <p:cNvSpPr/>
            <p:nvPr/>
          </p:nvSpPr>
          <p:spPr bwMode="auto">
            <a:xfrm>
              <a:off x="5424620" y="3240807"/>
              <a:ext cx="1271372" cy="310832"/>
            </a:xfrm>
            <a:prstGeom prst="rect">
              <a:avLst/>
            </a:prstGeom>
            <a:gradFill rotWithShape="1">
              <a:gsLst>
                <a:gs pos="0">
                  <a:srgbClr val="4F81BD">
                    <a:lumMod val="75000"/>
                  </a:srgbClr>
                </a:gs>
                <a:gs pos="35000">
                  <a:srgbClr val="4F81BD">
                    <a:lumMod val="60000"/>
                    <a:lumOff val="40000"/>
                  </a:srgbClr>
                </a:gs>
                <a:gs pos="100000">
                  <a:srgbClr val="4F81BD">
                    <a:lumMod val="40000"/>
                    <a:lumOff val="6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Workload Aware Events and Notifications</a:t>
              </a:r>
            </a:p>
          </p:txBody>
        </p:sp>
        <p:sp>
          <p:nvSpPr>
            <p:cNvPr id="75" name="Rectangle 74"/>
            <p:cNvSpPr/>
            <p:nvPr/>
          </p:nvSpPr>
          <p:spPr bwMode="auto">
            <a:xfrm>
              <a:off x="6763267" y="3240853"/>
              <a:ext cx="578021" cy="310785"/>
            </a:xfrm>
            <a:prstGeom prst="rect">
              <a:avLst/>
            </a:prstGeom>
            <a:gradFill rotWithShape="1">
              <a:gsLst>
                <a:gs pos="0">
                  <a:srgbClr val="4F81BD">
                    <a:lumMod val="75000"/>
                  </a:srgbClr>
                </a:gs>
                <a:gs pos="35000">
                  <a:srgbClr val="4F81BD">
                    <a:lumMod val="60000"/>
                    <a:lumOff val="40000"/>
                  </a:srgbClr>
                </a:gs>
                <a:gs pos="100000">
                  <a:srgbClr val="4F81BD">
                    <a:lumMod val="40000"/>
                    <a:lumOff val="6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rPr>
                <a:t>Reports</a:t>
              </a:r>
            </a:p>
          </p:txBody>
        </p:sp>
        <p:sp>
          <p:nvSpPr>
            <p:cNvPr id="76" name="Rectangle 75"/>
            <p:cNvSpPr/>
            <p:nvPr/>
          </p:nvSpPr>
          <p:spPr bwMode="auto">
            <a:xfrm>
              <a:off x="2555563" y="1799279"/>
              <a:ext cx="4785724" cy="1362436"/>
            </a:xfrm>
            <a:prstGeom prst="rect">
              <a:avLst/>
            </a:prstGeom>
            <a:gradFill rotWithShape="1">
              <a:gsLst>
                <a:gs pos="0">
                  <a:srgbClr val="4F81BD">
                    <a:lumMod val="50000"/>
                    <a:alpha val="18000"/>
                  </a:srgbClr>
                </a:gs>
                <a:gs pos="100000">
                  <a:srgbClr val="4F81BD">
                    <a:lumMod val="75000"/>
                    <a:alpha val="15000"/>
                  </a:srgbClr>
                </a:gs>
              </a:gsLst>
              <a:lin ang="16200000" scaled="0"/>
            </a:gradFill>
            <a:ln w="9525" cap="flat" cmpd="sng" algn="ctr">
              <a:solidFill>
                <a:srgbClr val="1F497D"/>
              </a:solidFill>
              <a:prstDash val="solid"/>
              <a:headEnd type="none" w="med" len="med"/>
              <a:tailEnd type="none" w="med" len="med"/>
            </a:ln>
            <a:effectLst>
              <a:innerShdw blurRad="63500" dist="50800">
                <a:prstClr val="black">
                  <a:alpha val="50000"/>
                </a:prstClr>
              </a:innerShdw>
            </a:effectLst>
          </p:spPr>
          <p:txBody>
            <a:bodyPr vert="horz" wrap="square" lIns="0" tIns="0" rIns="0" bIns="0" numCol="1" rtlCol="0" anchor="b" anchorCtr="1" compatLnSpc="1">
              <a:prstTxWarp prst="textNoShape">
                <a:avLst/>
              </a:prstTxWarp>
            </a:bodyPr>
            <a:lstStyle/>
            <a:p>
              <a:pPr marL="0" marR="0" lvl="0" indent="0" defTabSz="45720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000000"/>
                  </a:solidFill>
                  <a:effectLst/>
                  <a:uLnTx/>
                  <a:uFillTx/>
                </a:rPr>
                <a:t>Solution Specific Services</a:t>
              </a:r>
            </a:p>
          </p:txBody>
        </p:sp>
        <p:sp>
          <p:nvSpPr>
            <p:cNvPr id="77" name="Rounded Rectangle 76"/>
            <p:cNvSpPr/>
            <p:nvPr/>
          </p:nvSpPr>
          <p:spPr bwMode="auto">
            <a:xfrm>
              <a:off x="2555563" y="3240854"/>
              <a:ext cx="1043004" cy="295877"/>
            </a:xfrm>
            <a:prstGeom prst="roundRect">
              <a:avLst/>
            </a:prstGeom>
            <a:gradFill rotWithShape="1">
              <a:gsLst>
                <a:gs pos="0">
                  <a:srgbClr val="4F81BD">
                    <a:lumMod val="50000"/>
                    <a:alpha val="18000"/>
                  </a:srgbClr>
                </a:gs>
                <a:gs pos="100000">
                  <a:srgbClr val="4F81BD">
                    <a:lumMod val="75000"/>
                    <a:alpha val="15000"/>
                  </a:srgbClr>
                </a:gs>
              </a:gsLst>
              <a:lin ang="16200000" scaled="0"/>
            </a:gradFill>
            <a:ln w="9525" cap="flat" cmpd="sng" algn="ctr">
              <a:solidFill>
                <a:srgbClr val="1F497D"/>
              </a:solidFill>
              <a:prstDash val="solid"/>
              <a:headEnd type="none" w="med" len="med"/>
              <a:tailEnd type="none" w="med" len="med"/>
            </a:ln>
            <a:effectLst>
              <a:innerShdw blurRad="63500" dist="50800">
                <a:prstClr val="black">
                  <a:alpha val="50000"/>
                </a:prstClr>
              </a:innerShdw>
            </a:effectLst>
          </p:spPr>
          <p:txBody>
            <a:bodyPr vert="vert270" wrap="square" lIns="0" tIns="0" rIns="0" bIns="0" numCol="1" rtlCol="0" anchor="ctr" anchorCtr="0" compatLnSpc="1">
              <a:prstTxWarp prst="textNoShape">
                <a:avLst/>
              </a:prstTxWarp>
            </a:bodyPr>
            <a:lstStyle/>
            <a:p>
              <a:pPr marL="0" marR="0" lvl="0" indent="0" defTabSz="457200" eaLnBrk="1" fontAlgn="auto" latinLnBrk="0" hangingPunct="1">
                <a:lnSpc>
                  <a:spcPct val="9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000000"/>
                </a:solidFill>
                <a:effectLst/>
                <a:uLnTx/>
                <a:uFillTx/>
              </a:endParaRPr>
            </a:p>
          </p:txBody>
        </p:sp>
        <p:sp>
          <p:nvSpPr>
            <p:cNvPr id="78" name="Rounded Rectangle 77"/>
            <p:cNvSpPr/>
            <p:nvPr/>
          </p:nvSpPr>
          <p:spPr bwMode="auto">
            <a:xfrm>
              <a:off x="2276655" y="1799279"/>
              <a:ext cx="215094" cy="1737405"/>
            </a:xfrm>
            <a:prstGeom prst="roundRect">
              <a:avLst/>
            </a:prstGeom>
            <a:gradFill rotWithShape="1">
              <a:gsLst>
                <a:gs pos="0">
                  <a:srgbClr val="4F81BD">
                    <a:lumMod val="75000"/>
                  </a:srgbClr>
                </a:gs>
                <a:gs pos="35000">
                  <a:srgbClr val="4F81BD">
                    <a:lumMod val="60000"/>
                    <a:lumOff val="40000"/>
                  </a:srgbClr>
                </a:gs>
                <a:gs pos="100000">
                  <a:srgbClr val="4F81BD">
                    <a:lumMod val="40000"/>
                    <a:lumOff val="60000"/>
                  </a:srgbClr>
                </a:gs>
              </a:gsLst>
              <a:lin ang="10800000" scaled="0"/>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vert270"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solidFill>
                  <a:effectLst/>
                  <a:uLnTx/>
                  <a:uFillTx/>
                </a:rPr>
                <a:t>Solution Specific </a:t>
              </a:r>
              <a:r>
                <a:rPr kumimoji="0" lang="en-US" sz="1000" b="0" i="0" u="none" strike="noStrike" kern="0" cap="none" spc="0" normalizeH="0" baseline="0" noProof="0" dirty="0" err="1" smtClean="0">
                  <a:ln>
                    <a:noFill/>
                  </a:ln>
                  <a:solidFill>
                    <a:prstClr val="black"/>
                  </a:solidFill>
                  <a:effectLst/>
                  <a:uLnTx/>
                  <a:uFillTx/>
                </a:rPr>
                <a:t>UIlets</a:t>
              </a:r>
              <a:endParaRPr kumimoji="0" lang="en-US" sz="1000" b="0" i="0" u="none" strike="noStrike" kern="0" cap="none" spc="0" normalizeH="0" baseline="0" noProof="0" dirty="0" smtClean="0">
                <a:ln>
                  <a:noFill/>
                </a:ln>
                <a:solidFill>
                  <a:prstClr val="black"/>
                </a:solidFill>
                <a:effectLst/>
                <a:uLnTx/>
                <a:uFillTx/>
              </a:endParaRPr>
            </a:p>
          </p:txBody>
        </p:sp>
        <p:sp>
          <p:nvSpPr>
            <p:cNvPr id="79" name="Rounded Rectangle 78"/>
            <p:cNvSpPr/>
            <p:nvPr/>
          </p:nvSpPr>
          <p:spPr bwMode="auto">
            <a:xfrm>
              <a:off x="6299024" y="2012089"/>
              <a:ext cx="994209" cy="756507"/>
            </a:xfrm>
            <a:prstGeom prst="roundRect">
              <a:avLst/>
            </a:prstGeom>
            <a:gradFill rotWithShape="1">
              <a:gsLst>
                <a:gs pos="0">
                  <a:srgbClr val="4BACC6">
                    <a:lumMod val="75000"/>
                  </a:srgbClr>
                </a:gs>
                <a:gs pos="35000">
                  <a:srgbClr val="4BACC6">
                    <a:lumMod val="60000"/>
                    <a:lumOff val="40000"/>
                  </a:srgbClr>
                </a:gs>
                <a:gs pos="100000">
                  <a:srgbClr val="4BACC6">
                    <a:lumMod val="40000"/>
                    <a:lumOff val="6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lang="en-US" sz="1000" kern="0" dirty="0" smtClean="0">
                  <a:solidFill>
                    <a:prstClr val="black"/>
                  </a:solidFill>
                </a:rPr>
                <a:t>Future Service</a:t>
              </a:r>
              <a:endParaRPr kumimoji="0" lang="en-US" sz="1000" b="0" i="0" u="none" strike="noStrike" kern="0" cap="none" spc="0" normalizeH="0" baseline="0" noProof="0" dirty="0" smtClean="0">
                <a:ln>
                  <a:noFill/>
                </a:ln>
                <a:solidFill>
                  <a:prstClr val="black"/>
                </a:solidFill>
                <a:effectLst/>
                <a:uLnTx/>
                <a:uFillTx/>
              </a:endParaRPr>
            </a:p>
          </p:txBody>
        </p:sp>
        <p:sp>
          <p:nvSpPr>
            <p:cNvPr id="80" name="Rounded Rectangle 79"/>
            <p:cNvSpPr/>
            <p:nvPr/>
          </p:nvSpPr>
          <p:spPr bwMode="auto">
            <a:xfrm>
              <a:off x="5047634" y="2016508"/>
              <a:ext cx="994732" cy="763371"/>
            </a:xfrm>
            <a:prstGeom prst="roundRect">
              <a:avLst/>
            </a:prstGeom>
            <a:gradFill rotWithShape="1">
              <a:gsLst>
                <a:gs pos="0">
                  <a:srgbClr val="4BACC6">
                    <a:lumMod val="75000"/>
                  </a:srgbClr>
                </a:gs>
                <a:gs pos="35000">
                  <a:srgbClr val="4BACC6">
                    <a:lumMod val="60000"/>
                    <a:lumOff val="40000"/>
                  </a:srgbClr>
                </a:gs>
                <a:gs pos="100000">
                  <a:srgbClr val="4BACC6">
                    <a:lumMod val="40000"/>
                    <a:lumOff val="6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lang="en-US" sz="1000" kern="0" dirty="0" smtClean="0">
                  <a:solidFill>
                    <a:prstClr val="black"/>
                  </a:solidFill>
                </a:rPr>
                <a:t>Future Service</a:t>
              </a:r>
              <a:endParaRPr kumimoji="0" lang="en-US" sz="1000" b="0" i="0" u="none" strike="noStrike" kern="0" cap="none" spc="0" normalizeH="0" baseline="0" noProof="0" dirty="0" smtClean="0">
                <a:ln>
                  <a:noFill/>
                </a:ln>
                <a:solidFill>
                  <a:prstClr val="black"/>
                </a:solidFill>
                <a:effectLst/>
                <a:uLnTx/>
                <a:uFillTx/>
              </a:endParaRPr>
            </a:p>
          </p:txBody>
        </p:sp>
        <p:sp>
          <p:nvSpPr>
            <p:cNvPr id="81" name="Rounded Rectangle 80"/>
            <p:cNvSpPr/>
            <p:nvPr/>
          </p:nvSpPr>
          <p:spPr bwMode="auto">
            <a:xfrm>
              <a:off x="2756587" y="2020926"/>
              <a:ext cx="2056000" cy="950873"/>
            </a:xfrm>
            <a:prstGeom prst="roundRect">
              <a:avLst/>
            </a:prstGeom>
            <a:gradFill rotWithShape="1">
              <a:gsLst>
                <a:gs pos="0">
                  <a:srgbClr val="4BACC6">
                    <a:lumMod val="75000"/>
                  </a:srgbClr>
                </a:gs>
                <a:gs pos="35000">
                  <a:srgbClr val="4BACC6">
                    <a:lumMod val="60000"/>
                    <a:lumOff val="40000"/>
                  </a:srgbClr>
                </a:gs>
                <a:gs pos="100000">
                  <a:srgbClr val="4BACC6">
                    <a:lumMod val="40000"/>
                    <a:lumOff val="60000"/>
                  </a:srgbClr>
                </a:gs>
              </a:gsLst>
              <a:lin ang="16200000" scaled="1"/>
            </a:gra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t"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C00000"/>
                  </a:solidFill>
                  <a:effectLst/>
                  <a:uLnTx/>
                  <a:uFillTx/>
                </a:rPr>
                <a:t>Recovery Orchestration Framework</a:t>
              </a:r>
            </a:p>
          </p:txBody>
        </p:sp>
        <p:sp>
          <p:nvSpPr>
            <p:cNvPr id="82" name="Rounded Rectangle 81"/>
            <p:cNvSpPr/>
            <p:nvPr/>
          </p:nvSpPr>
          <p:spPr bwMode="auto">
            <a:xfrm>
              <a:off x="3006920" y="2514600"/>
              <a:ext cx="650680" cy="284916"/>
            </a:xfrm>
            <a:prstGeom prst="roundRect">
              <a:avLst/>
            </a:prstGeom>
            <a:solidFill>
              <a:srgbClr val="5482AB">
                <a:lumMod val="40000"/>
                <a:lumOff val="60000"/>
              </a:srgbClr>
            </a:soli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Recovery</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Automation</a:t>
              </a:r>
            </a:p>
          </p:txBody>
        </p:sp>
        <p:sp>
          <p:nvSpPr>
            <p:cNvPr id="83" name="Rounded Rectangle 82"/>
            <p:cNvSpPr/>
            <p:nvPr/>
          </p:nvSpPr>
          <p:spPr bwMode="auto">
            <a:xfrm>
              <a:off x="3908699" y="2413004"/>
              <a:ext cx="599458" cy="482596"/>
            </a:xfrm>
            <a:prstGeom prst="roundRect">
              <a:avLst/>
            </a:prstGeom>
            <a:solidFill>
              <a:srgbClr val="5482AB">
                <a:lumMod val="40000"/>
                <a:lumOff val="60000"/>
              </a:srgbClr>
            </a:solidFill>
            <a:ln w="9525" cap="flat" cmpd="sng" algn="ctr">
              <a:solidFill>
                <a:srgbClr val="1F497D"/>
              </a:solidFill>
              <a:prstDash val="solid"/>
              <a:headEnd type="none" w="med" len="med"/>
              <a:tailEnd type="none" w="med" len="med"/>
            </a:ln>
            <a:effectLst>
              <a:outerShdw blurRad="40000" dist="20000" dir="5400000" rotWithShape="0">
                <a:srgbClr val="000000">
                  <a:alpha val="38000"/>
                </a:srgbClr>
              </a:outerShdw>
            </a:effectLst>
          </p:spPr>
          <p:txBody>
            <a:bodyPr vert="horz" wrap="square" lIns="0" tIns="45720" rIns="0" bIns="45720" numCol="1" rtlCol="0" anchor="ctr" anchorCtr="0" compatLnSpc="1">
              <a:prstTxWarp prst="textNoShape">
                <a:avLst/>
              </a:prstTxWarp>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Recovery as-a</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rPr>
                <a:t>Service </a:t>
              </a:r>
            </a:p>
          </p:txBody>
        </p:sp>
      </p:grpSp>
      <p:sp>
        <p:nvSpPr>
          <p:cNvPr id="43" name="Slide Number Placeholder 5"/>
          <p:cNvSpPr>
            <a:spLocks noGrp="1"/>
          </p:cNvSpPr>
          <p:nvPr>
            <p:ph type="sldNum" sz="quarter" idx="12"/>
          </p:nvPr>
        </p:nvSpPr>
        <p:spPr>
          <a:xfrm>
            <a:off x="457200" y="6425184"/>
            <a:ext cx="304800" cy="182880"/>
          </a:xfrm>
        </p:spPr>
        <p:txBody>
          <a:bodyPr/>
          <a:lstStyle/>
          <a:p>
            <a:pPr algn="l"/>
            <a:fld id="{C1960183-D323-4677-9D78-78D1D39B0029}" type="slidenum">
              <a:rPr lang="en-US" smtClean="0"/>
              <a:pPr algn="l"/>
              <a:t>9</a:t>
            </a:fld>
            <a:endParaRPr lang="en-US"/>
          </a:p>
        </p:txBody>
      </p:sp>
    </p:spTree>
    <p:extLst>
      <p:ext uri="{BB962C8B-B14F-4D97-AF65-F5344CB8AC3E}">
        <p14:creationId xmlns:p14="http://schemas.microsoft.com/office/powerpoint/2010/main" val="40188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heme/theme1.xml><?xml version="1.0" encoding="utf-8"?>
<a:theme xmlns:a="http://schemas.openxmlformats.org/drawingml/2006/main" name="Veritas_Resiliency_Platform_How_To_Sell">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ppt/theme/theme2.xml><?xml version="1.0" encoding="utf-8"?>
<a:theme xmlns:a="http://schemas.openxmlformats.org/drawingml/2006/main" name="Office Theme">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ppt/theme/theme3.xml><?xml version="1.0" encoding="utf-8"?>
<a:theme xmlns:a="http://schemas.openxmlformats.org/drawingml/2006/main" name="Office Theme">
  <a:themeElements>
    <a:clrScheme name="Veritas">
      <a:dk1>
        <a:srgbClr val="414142"/>
      </a:dk1>
      <a:lt1>
        <a:sysClr val="window" lastClr="FFFFFF"/>
      </a:lt1>
      <a:dk2>
        <a:srgbClr val="000000"/>
      </a:dk2>
      <a:lt2>
        <a:srgbClr val="C9CFD4"/>
      </a:lt2>
      <a:accent1>
        <a:srgbClr val="B1181E"/>
      </a:accent1>
      <a:accent2>
        <a:srgbClr val="838B8F"/>
      </a:accent2>
      <a:accent3>
        <a:srgbClr val="3DA1B9"/>
      </a:accent3>
      <a:accent4>
        <a:srgbClr val="A3C9CD"/>
      </a:accent4>
      <a:accent5>
        <a:srgbClr val="F57D7D"/>
      </a:accent5>
      <a:accent6>
        <a:srgbClr val="C9CFD4"/>
      </a:accent6>
      <a:hlink>
        <a:srgbClr val="3DA1B9"/>
      </a:hlink>
      <a:folHlink>
        <a:srgbClr val="838B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err="1" smtClean="0">
            <a:solidFill>
              <a:srgbClr val="FFFFFF"/>
            </a:solidFill>
            <a:latin typeface="+mn-lt"/>
          </a:defRPr>
        </a:defPPr>
      </a:lstStyle>
    </a:spDef>
    <a:lnDef>
      <a:spPr bwMode="auto">
        <a:solidFill>
          <a:schemeClr val="accent1"/>
        </a:solidFill>
        <a:ln w="19050" cap="flat" cmpd="sng" algn="ctr">
          <a:solidFill>
            <a:schemeClr val="accent2"/>
          </a:solidFill>
          <a:prstDash val="solid"/>
          <a:miter lim="800000"/>
          <a:headEnd type="none" w="med" len="med"/>
          <a:tailEnd type="none" w="lg" len="lg"/>
        </a:ln>
        <a:effectLst/>
      </a:spPr>
      <a:bodyPr/>
      <a:lstStyle/>
    </a:lnDef>
    <a:txDef>
      <a:spPr bwMode="ltGray">
        <a:noFill/>
        <a:ln w="9525">
          <a:noFill/>
          <a:miter lim="800000"/>
          <a:headEnd/>
          <a:tailEnd/>
        </a:ln>
      </a:spPr>
      <a:bodyPr wrap="square" lIns="0" tIns="0" rIns="0" bIns="0" rtlCol="0" anchor="t" anchorCtr="0">
        <a:noAutofit/>
      </a:bodyPr>
      <a:lstStyle>
        <a:defPPr>
          <a:lnSpc>
            <a:spcPct val="90000"/>
          </a:lnSpc>
          <a:spcBef>
            <a:spcPts val="0"/>
          </a:spcBef>
          <a:defRPr/>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theme>
</file>

<file path=docProps/app.xml><?xml version="1.0" encoding="utf-8"?>
<Properties xmlns="http://schemas.openxmlformats.org/officeDocument/2006/extended-properties" xmlns:vt="http://schemas.openxmlformats.org/officeDocument/2006/docPropsVTypes">
  <Template>Veritas_Resiliency_Platform_How_To_Sell</Template>
  <TotalTime>1065</TotalTime>
  <Words>1795</Words>
  <Application>Microsoft Office PowerPoint</Application>
  <PresentationFormat>全屏显示(4:3)</PresentationFormat>
  <Paragraphs>355</Paragraphs>
  <Slides>15</Slides>
  <Notes>11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Veritas_Resiliency_Platform_How_To_Sell</vt:lpstr>
      <vt:lpstr>Veritas Resiliency Platform  Veritas弹性平台介绍</vt:lpstr>
      <vt:lpstr>Veritas容灾管理平台发展</vt:lpstr>
      <vt:lpstr>Technology Shift in Industry</vt:lpstr>
      <vt:lpstr>IT Service Continuity Becomes Challenging as Organizations Adopt New Trends</vt:lpstr>
      <vt:lpstr>Veritas Resiliency Platform Transforms IT Service Continuity </vt:lpstr>
      <vt:lpstr>Introducing Veritas Resiliency Platform</vt:lpstr>
      <vt:lpstr>VRP Terminology introduction</vt:lpstr>
      <vt:lpstr>VRP Architecture</vt:lpstr>
      <vt:lpstr>VRP：Resiliency manager（RM）</vt:lpstr>
      <vt:lpstr>VRP：Infrastructure Management Server（IMS）</vt:lpstr>
      <vt:lpstr>VRP：Resiliency domain</vt:lpstr>
      <vt:lpstr>VRP Just-in-time Recovery for Virtualization</vt:lpstr>
      <vt:lpstr>VRP Global Dashboard</vt:lpstr>
      <vt:lpstr>Reference：Veritas VRP with HP Helion </vt:lpstr>
      <vt:lpstr>PowerPoint 演示文稿</vt:lpstr>
    </vt:vector>
  </TitlesOfParts>
  <Company>Symantec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Blue with Name</dc:title>
  <dc:creator>Windows User</dc:creator>
  <cp:lastModifiedBy>Windows User</cp:lastModifiedBy>
  <cp:revision>157</cp:revision>
  <dcterms:created xsi:type="dcterms:W3CDTF">2015-05-25T02:41:38Z</dcterms:created>
  <dcterms:modified xsi:type="dcterms:W3CDTF">2015-12-07T06:10:55Z</dcterms:modified>
</cp:coreProperties>
</file>