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479" r:id="rId3"/>
    <p:sldId id="489" r:id="rId4"/>
    <p:sldId id="485" r:id="rId5"/>
    <p:sldId id="482" r:id="rId6"/>
    <p:sldId id="493" r:id="rId7"/>
    <p:sldId id="494" r:id="rId8"/>
    <p:sldId id="495" r:id="rId9"/>
    <p:sldId id="497" r:id="rId10"/>
    <p:sldId id="483" r:id="rId11"/>
    <p:sldId id="488" r:id="rId12"/>
    <p:sldId id="484" r:id="rId13"/>
    <p:sldId id="498" r:id="rId14"/>
    <p:sldId id="280" r:id="rId15"/>
  </p:sldIdLst>
  <p:sldSz cx="9144000" cy="6858000" type="screen4x3"/>
  <p:notesSz cx="6797675" cy="987425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003366"/>
    <a:srgbClr val="000066"/>
    <a:srgbClr val="333399"/>
    <a:srgbClr val="33CC33"/>
    <a:srgbClr val="008000"/>
    <a:srgbClr val="99FF33"/>
    <a:srgbClr val="3A669C"/>
    <a:srgbClr val="FFFFCC"/>
    <a:srgbClr val="61F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6" autoAdjust="0"/>
    <p:restoredTop sz="84238" autoAdjust="0"/>
  </p:normalViewPr>
  <p:slideViewPr>
    <p:cSldViewPr>
      <p:cViewPr varScale="1">
        <p:scale>
          <a:sx n="89" d="100"/>
          <a:sy n="89" d="100"/>
        </p:scale>
        <p:origin x="-14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340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C565907-5ACA-4678-A1D0-2ACAF98CF1C0}" type="datetimeFigureOut">
              <a:rPr lang="zh-CN" altLang="en-US"/>
              <a:pPr>
                <a:defRPr/>
              </a:pPr>
              <a:t>2016/1/27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F94CE9F-AE46-44D7-880F-B51BD10ABA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063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5440B66-4854-4147-A724-9A8D1ACADE18}" type="datetimeFigureOut">
              <a:rPr lang="zh-CN" altLang="en-US"/>
              <a:pPr>
                <a:defRPr/>
              </a:pPr>
              <a:t>2016/1/27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652A7C5-81EC-4FA2-B46A-45AE9145C6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276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DCCDC5F-23EF-4BE3-A8CB-8448518529A8}" type="slidenum">
              <a:rPr lang="zh-CN" altLang="en-US" smtClean="0"/>
              <a:pPr eaLnBrk="1" hangingPunct="1"/>
              <a:t>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43429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6C8B-15AA-4385-B11D-0682C0C36C5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982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6C8B-15AA-4385-B11D-0682C0C36C5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982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6C8B-15AA-4385-B11D-0682C0C36C5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982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7A57142-B4F6-4CE8-AE79-1AEF17FE6FC9}" type="slidenum">
              <a:rPr lang="zh-CN" altLang="en-US" smtClean="0"/>
              <a:pPr eaLnBrk="1" hangingPunct="1"/>
              <a:t>13</a:t>
            </a:fld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98798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6C8B-15AA-4385-B11D-0682C0C36C5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982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6C8B-15AA-4385-B11D-0682C0C36C5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982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6C8B-15AA-4385-B11D-0682C0C36C5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982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6C8B-15AA-4385-B11D-0682C0C36C5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982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6C8B-15AA-4385-B11D-0682C0C36C5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982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6C8B-15AA-4385-B11D-0682C0C36C5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982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6C8B-15AA-4385-B11D-0682C0C36C5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982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6C8B-15AA-4385-B11D-0682C0C36C5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982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guoliang_liu\桌面\中国移动通信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222250"/>
            <a:ext cx="1919287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Documents and Settings\guoliang_liu\桌面\移动改变生活副本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7235825" y="446088"/>
            <a:ext cx="15779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Administrator\Desktop\qrcode_for_gh_0ac841316986_258 (1)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19672" cy="161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951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88600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638" indent="-274638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Pct val="70000"/>
              <a:buFontTx/>
              <a:buBlip>
                <a:blip r:embed="rId2"/>
              </a:buBlip>
              <a:defRPr sz="20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542925" indent="-268288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Pct val="70000"/>
              <a:buFontTx/>
              <a:buBlip>
                <a:blip r:embed="rId3"/>
              </a:buBlip>
              <a:defRPr sz="1600">
                <a:latin typeface="微软雅黑" pitchFamily="34" charset="-122"/>
                <a:ea typeface="微软雅黑" pitchFamily="34" charset="-122"/>
              </a:defRPr>
            </a:lvl2pPr>
            <a:lvl3pPr marL="542925" indent="-268288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Pct val="70000"/>
              <a:buFontTx/>
              <a:buBlip>
                <a:blip r:embed="rId3"/>
              </a:buBlip>
              <a:defRPr sz="1600">
                <a:latin typeface="微软雅黑" pitchFamily="34" charset="-122"/>
                <a:ea typeface="微软雅黑" pitchFamily="34" charset="-122"/>
              </a:defRPr>
            </a:lvl3pPr>
            <a:lvl4pPr marL="542925" indent="-268288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Pct val="70000"/>
              <a:buFontTx/>
              <a:buBlip>
                <a:blip r:embed="rId3"/>
              </a:buBlip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542925" indent="-268288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Pct val="70000"/>
              <a:buFontTx/>
              <a:buBlip>
                <a:blip r:embed="rId3"/>
              </a:buBlip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-27384"/>
            <a:ext cx="91344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6421"/>
            <a:ext cx="8219256" cy="604267"/>
          </a:xfrm>
          <a:prstGeom prst="rect">
            <a:avLst/>
          </a:prstGeom>
        </p:spPr>
        <p:txBody>
          <a:bodyPr anchor="ctr" anchorCtr="0"/>
          <a:lstStyle>
            <a:lvl1pPr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03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0263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8748464" y="6608385"/>
            <a:ext cx="3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73ED6-4A69-4FA8-8A09-51FC87ACF5D8}" type="slidenum">
              <a:rPr lang="zh-CN" altLang="en-US" sz="1200" b="1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pPr algn="r"/>
              <a:t>‹#›</a:t>
            </a:fld>
            <a:endParaRPr lang="zh-CN" altLang="en-US" sz="1200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4" y="7735"/>
            <a:ext cx="9023882" cy="662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806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604448" y="6525344"/>
            <a:ext cx="504056" cy="2746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b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r" eaLnBrk="1" hangingPunct="1">
              <a:defRPr/>
            </a:pPr>
            <a:fld id="{52C9C546-F77A-4476-8F3B-72E7D1C0E303}" type="slidenum">
              <a:rPr kumimoji="0" lang="en-US" altLang="zh-CN" sz="1200" b="1" smtClean="0">
                <a:solidFill>
                  <a:schemeClr val="accent3">
                    <a:lumMod val="75000"/>
                  </a:schemeClr>
                </a:solidFill>
              </a:rPr>
              <a:pPr algn="r" eaLnBrk="1" hangingPunct="1">
                <a:defRPr/>
              </a:pPr>
              <a:t>‹#›</a:t>
            </a:fld>
            <a:endParaRPr kumimoji="0" lang="en-US" altLang="zh-CN" sz="1200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6" r:id="rId2"/>
    <p:sldLayoutId id="2147483908" r:id="rId3"/>
    <p:sldLayoutId id="214748390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>
            <a:spLocks noChangeArrowheads="1"/>
          </p:cNvSpPr>
          <p:nvPr/>
        </p:nvSpPr>
        <p:spPr bwMode="auto">
          <a:xfrm>
            <a:off x="0" y="2349500"/>
            <a:ext cx="9144000" cy="122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贾斯</a:t>
            </a:r>
            <a:r>
              <a:rPr lang="zh-CN" altLang="en-US" sz="3600" b="1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特干</a:t>
            </a:r>
            <a:r>
              <a:rPr lang="en-US" altLang="zh-CN" sz="3600" b="1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CMDB</a:t>
            </a:r>
            <a:endParaRPr lang="en-US" altLang="zh-CN" sz="3600" b="1" dirty="0">
              <a:solidFill>
                <a:schemeClr val="accent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58794" y="5029154"/>
            <a:ext cx="1491114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30000"/>
              </a:spcBef>
              <a:defRPr/>
            </a:pPr>
            <a:endParaRPr lang="en-US" altLang="zh-CN" sz="2000" b="1" dirty="0" smtClean="0">
              <a:solidFill>
                <a:schemeClr val="accent1"/>
              </a:solidFill>
              <a:latin typeface="华文中宋" pitchFamily="2" charset="-122"/>
              <a:ea typeface="华文中宋" pitchFamily="2" charset="-122"/>
            </a:endParaRPr>
          </a:p>
          <a:p>
            <a:pPr algn="ctr">
              <a:spcBef>
                <a:spcPct val="30000"/>
              </a:spcBef>
              <a:defRPr/>
            </a:pPr>
            <a:r>
              <a:rPr lang="en-US" altLang="zh-CN" sz="2000" b="1" dirty="0" smtClean="0">
                <a:solidFill>
                  <a:schemeClr val="accent1"/>
                </a:solidFill>
                <a:latin typeface="华文中宋" pitchFamily="2" charset="-122"/>
                <a:ea typeface="华文中宋" pitchFamily="2" charset="-122"/>
              </a:rPr>
              <a:t>2016</a:t>
            </a:r>
            <a:r>
              <a:rPr lang="zh-CN" altLang="en-US" sz="2000" b="1" dirty="0" smtClean="0">
                <a:solidFill>
                  <a:schemeClr val="accent1"/>
                </a:solidFill>
                <a:latin typeface="华文中宋" pitchFamily="2" charset="-122"/>
                <a:ea typeface="华文中宋" pitchFamily="2" charset="-122"/>
              </a:rPr>
              <a:t>年</a:t>
            </a:r>
            <a:r>
              <a:rPr lang="en-US" altLang="zh-CN" sz="2000" b="1" dirty="0" smtClean="0">
                <a:solidFill>
                  <a:schemeClr val="accent1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en-US" sz="2000" b="1" dirty="0" smtClean="0">
                <a:solidFill>
                  <a:schemeClr val="accent1"/>
                </a:solidFill>
                <a:latin typeface="华文中宋" pitchFamily="2" charset="-122"/>
                <a:ea typeface="华文中宋" pitchFamily="2" charset="-122"/>
              </a:rPr>
              <a:t>月</a:t>
            </a:r>
            <a:endParaRPr lang="zh-CN" altLang="en-US" sz="2000" b="1" dirty="0">
              <a:solidFill>
                <a:schemeClr val="accent1"/>
              </a:solidFill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290183"/>
            <a:ext cx="1447056" cy="144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116632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初步建成</a:t>
            </a:r>
            <a:r>
              <a:rPr lang="en-US" altLang="zh-CN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-CMDB</a:t>
            </a:r>
            <a:r>
              <a:rPr lang="zh-CN" altLang="en-US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功能特点及数据共享</a:t>
            </a:r>
            <a:endParaRPr lang="zh-CN" altLang="en-US" sz="24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574329" y="2169346"/>
            <a:ext cx="1711183" cy="2702427"/>
            <a:chOff x="3320570" y="1643889"/>
            <a:chExt cx="1711183" cy="2702427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gray">
            <a:xfrm>
              <a:off x="3320570" y="1643889"/>
              <a:ext cx="1711183" cy="2702427"/>
            </a:xfrm>
            <a:prstGeom prst="can">
              <a:avLst>
                <a:gd name="adj" fmla="val 25000"/>
              </a:avLst>
            </a:prstGeom>
            <a:ln/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gray">
            <a:xfrm>
              <a:off x="3486709" y="2810437"/>
              <a:ext cx="137890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b="1" dirty="0" smtClean="0">
                  <a:latin typeface="微软雅黑" pitchFamily="34" charset="-122"/>
                  <a:ea typeface="微软雅黑" pitchFamily="34" charset="-122"/>
                </a:rPr>
                <a:t>CMDB</a:t>
              </a: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数据</a:t>
              </a:r>
              <a:endParaRPr lang="en-US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61444" y="1199365"/>
            <a:ext cx="1620000" cy="4097841"/>
            <a:chOff x="827585" y="1052736"/>
            <a:chExt cx="1620000" cy="4097841"/>
          </a:xfrm>
        </p:grpSpPr>
        <p:sp>
          <p:nvSpPr>
            <p:cNvPr id="4" name="矩形 14"/>
            <p:cNvSpPr/>
            <p:nvPr/>
          </p:nvSpPr>
          <p:spPr>
            <a:xfrm>
              <a:off x="827585" y="1052736"/>
              <a:ext cx="1620000" cy="5078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平台功能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935585" y="4826577"/>
              <a:ext cx="1404000" cy="324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配置项维护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935585" y="4165685"/>
              <a:ext cx="1404000" cy="47508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资产管理和资产结算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935585" y="3655879"/>
              <a:ext cx="1404000" cy="324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报表展示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935585" y="3146073"/>
              <a:ext cx="1404000" cy="324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拓扑图展示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935585" y="2636267"/>
              <a:ext cx="1404000" cy="324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扩展属性管理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935585" y="2126461"/>
              <a:ext cx="1404000" cy="324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数据变更查询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935585" y="1616655"/>
              <a:ext cx="1404000" cy="324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配置项</a:t>
              </a:r>
              <a:r>
                <a:rPr lang="zh-CN" altLang="en-US" sz="1400" kern="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管理</a:t>
              </a:r>
              <a:endParaRPr lang="en-US" altLang="zh-CN" sz="14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75987" y="1199365"/>
            <a:ext cx="1836000" cy="4097841"/>
            <a:chOff x="6642128" y="1052736"/>
            <a:chExt cx="1836000" cy="4097841"/>
          </a:xfrm>
        </p:grpSpPr>
        <p:sp>
          <p:nvSpPr>
            <p:cNvPr id="26" name="矩形 14"/>
            <p:cNvSpPr/>
            <p:nvPr/>
          </p:nvSpPr>
          <p:spPr>
            <a:xfrm>
              <a:off x="6642128" y="1052736"/>
              <a:ext cx="1836000" cy="5078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外部调用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6858128" y="4327887"/>
              <a:ext cx="1404000" cy="432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变更对象查询</a:t>
              </a:r>
              <a:r>
                <a:rPr lang="zh-CN" altLang="en-US" sz="1400" kern="0" dirty="0" smtClea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定位</a:t>
              </a:r>
              <a:endParaRPr lang="zh-CN" altLang="en-US" sz="14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858128" y="3786110"/>
              <a:ext cx="1404000" cy="475086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故障体查询定位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6858128" y="3395419"/>
              <a:ext cx="1404000" cy="324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告警关联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6858128" y="2896728"/>
              <a:ext cx="1404000" cy="432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历史故障</a:t>
              </a:r>
              <a:r>
                <a:rPr lang="en-US" altLang="zh-CN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变更查询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6858128" y="2398037"/>
              <a:ext cx="1404000" cy="432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告警平台自动派单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6858128" y="2007346"/>
              <a:ext cx="1404000" cy="324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4A</a:t>
              </a:r>
              <a:r>
                <a:rPr lang="zh-CN" altLang="en-US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同步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858128" y="1616655"/>
              <a:ext cx="1404000" cy="324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EOMS</a:t>
              </a:r>
              <a:r>
                <a:rPr lang="zh-CN" altLang="en-US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同步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6858128" y="4826577"/>
              <a:ext cx="1404000" cy="3240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监控系统调用</a:t>
              </a:r>
            </a:p>
          </p:txBody>
        </p:sp>
      </p:grpSp>
      <p:sp>
        <p:nvSpPr>
          <p:cNvPr id="38" name="左箭头 37"/>
          <p:cNvSpPr/>
          <p:nvPr/>
        </p:nvSpPr>
        <p:spPr>
          <a:xfrm>
            <a:off x="2284892" y="2970419"/>
            <a:ext cx="1116303" cy="1100280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左箭头 38"/>
          <p:cNvSpPr/>
          <p:nvPr/>
        </p:nvSpPr>
        <p:spPr>
          <a:xfrm flipH="1">
            <a:off x="5449796" y="2970419"/>
            <a:ext cx="1116303" cy="1100280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14"/>
          <p:cNvSpPr/>
          <p:nvPr/>
        </p:nvSpPr>
        <p:spPr>
          <a:xfrm>
            <a:off x="604647" y="5689897"/>
            <a:ext cx="76505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CMDB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系统拥有丰富的平台功能及多方向数据共享，并已将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CMDB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数据纳入自动化维护流程中。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应用：告警关联、</a:t>
            </a:r>
            <a:r>
              <a:rPr lang="zh-CN" altLang="zh-CN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历史故障及变更范围查询</a:t>
            </a:r>
            <a:r>
              <a:rPr lang="zh-CN" altLang="en-US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1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为大数据运维分析提供</a:t>
            </a:r>
            <a:r>
              <a:rPr lang="zh-CN" altLang="zh-CN" sz="1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1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en-US" altLang="zh-CN" sz="1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314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16632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初步建成</a:t>
            </a:r>
            <a:r>
              <a:rPr lang="en-US" altLang="zh-CN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-CMDB</a:t>
            </a:r>
            <a:r>
              <a:rPr lang="zh-CN" altLang="en-US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数据共享举例：告警关联</a:t>
            </a:r>
            <a:endParaRPr lang="zh-CN" altLang="en-US" sz="24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31640" y="5949280"/>
            <a:ext cx="66800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工单系统</a:t>
            </a:r>
            <a:r>
              <a:rPr lang="zh-CN" sz="1400" b="1" dirty="0" smtClean="0"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CMDB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系统上的配置项间关系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，判断是否收到关联设备的故障告警。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5" name="图片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060" y="1025488"/>
            <a:ext cx="7091369" cy="456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191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116632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拨云见日：</a:t>
            </a:r>
            <a:r>
              <a:rPr lang="en-US" altLang="zh-CN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CMDB</a:t>
            </a:r>
            <a:r>
              <a:rPr lang="zh-CN" altLang="en-US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实施效果及收益</a:t>
            </a:r>
            <a:endParaRPr lang="zh-CN" altLang="en-US" sz="24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4427983" y="1340768"/>
            <a:ext cx="4608512" cy="4032448"/>
          </a:xfrm>
          <a:prstGeom prst="rect">
            <a:avLst/>
          </a:prstGeom>
        </p:spPr>
      </p:pic>
      <p:sp>
        <p:nvSpPr>
          <p:cNvPr id="5" name="矩形 14"/>
          <p:cNvSpPr/>
          <p:nvPr/>
        </p:nvSpPr>
        <p:spPr>
          <a:xfrm>
            <a:off x="332734" y="764704"/>
            <a:ext cx="4095249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全面管理配置</a:t>
            </a:r>
            <a:r>
              <a:rPr lang="zh-CN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CMDB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配置信息填充及持续管理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，生成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集中、完整且准确的配置数据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承载多种上层应用</a:t>
            </a:r>
          </a:p>
          <a:p>
            <a:pPr lvl="0"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通过平台功能及数据共享，使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CMDB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数据承载包括告警关联、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4A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接入、派单自动化等上层应用。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日常维护效率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提升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集中完整准确的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CMDB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日常维护无需耗费配置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查找、配置检查及配置核对工作的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时间。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平台数据共享节约日常维护配置查看时间。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准确的配置信息避免数据错误造成的变更排障误操作。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36096" y="5335186"/>
            <a:ext cx="266429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CMDB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配置数据集中管理展示</a:t>
            </a:r>
            <a:endParaRPr lang="en-US" altLang="zh-CN" sz="14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314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116632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展望未来：</a:t>
            </a:r>
            <a:r>
              <a:rPr lang="zh-CN" altLang="zh-CN" sz="24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处理好数据生产与消费之间的</a:t>
            </a:r>
            <a:r>
              <a:rPr lang="zh-CN" altLang="zh-CN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平衡</a:t>
            </a:r>
            <a:endParaRPr lang="zh-CN" altLang="en-US" sz="24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331640" y="1484784"/>
            <a:ext cx="640871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3"/>
          <p:cNvSpPr>
            <a:spLocks noChangeArrowheads="1"/>
          </p:cNvSpPr>
          <p:nvPr/>
        </p:nvSpPr>
        <p:spPr bwMode="auto">
          <a:xfrm>
            <a:off x="539552" y="2348880"/>
            <a:ext cx="835292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zh-CN" altLang="en-US" sz="4800" dirty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谢谢</a:t>
            </a:r>
            <a:r>
              <a:rPr lang="zh-CN" altLang="en-US" sz="4800" dirty="0" smtClean="0">
                <a:solidFill>
                  <a:schemeClr val="accent1"/>
                </a:solidFill>
                <a:latin typeface="黑体" pitchFamily="49" charset="-122"/>
                <a:ea typeface="黑体" pitchFamily="49" charset="-122"/>
              </a:rPr>
              <a:t>！</a:t>
            </a:r>
            <a:endParaRPr lang="zh-CN" altLang="en-US" sz="4800" dirty="0">
              <a:solidFill>
                <a:schemeClr val="accent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116632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CMDB</a:t>
            </a:r>
            <a:r>
              <a:rPr lang="zh-CN" altLang="en-US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概念及意义</a:t>
            </a:r>
            <a:endParaRPr lang="zh-CN" altLang="en-US" sz="24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318512" y="3998033"/>
            <a:ext cx="2811653" cy="2702427"/>
            <a:chOff x="5424861" y="3998033"/>
            <a:chExt cx="2811653" cy="2702427"/>
          </a:xfrm>
        </p:grpSpPr>
        <p:sp>
          <p:nvSpPr>
            <p:cNvPr id="17" name="AutoShape 6"/>
            <p:cNvSpPr>
              <a:spLocks noChangeArrowheads="1"/>
            </p:cNvSpPr>
            <p:nvPr/>
          </p:nvSpPr>
          <p:spPr bwMode="gray">
            <a:xfrm>
              <a:off x="5424861" y="3998033"/>
              <a:ext cx="2811653" cy="2702427"/>
            </a:xfrm>
            <a:prstGeom prst="can">
              <a:avLst>
                <a:gd name="adj" fmla="val 25000"/>
              </a:avLst>
            </a:prstGeom>
            <a:ln/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gray">
            <a:xfrm>
              <a:off x="6250240" y="4047455"/>
              <a:ext cx="116089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400" b="1" dirty="0" smtClean="0">
                  <a:latin typeface="微软雅黑" pitchFamily="34" charset="-122"/>
                  <a:ea typeface="微软雅黑" pitchFamily="34" charset="-122"/>
                </a:rPr>
                <a:t>CMDB</a:t>
              </a:r>
              <a:endParaRPr lang="en-US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5666195" y="4784641"/>
              <a:ext cx="2328984" cy="1612842"/>
              <a:chOff x="5724128" y="4793094"/>
              <a:chExt cx="2328984" cy="1612842"/>
            </a:xfrm>
          </p:grpSpPr>
          <p:sp>
            <p:nvSpPr>
              <p:cNvPr id="19" name="Rectangle 502"/>
              <p:cNvSpPr>
                <a:spLocks noChangeArrowheads="1"/>
              </p:cNvSpPr>
              <p:nvPr/>
            </p:nvSpPr>
            <p:spPr bwMode="auto">
              <a:xfrm>
                <a:off x="5724128" y="5357700"/>
                <a:ext cx="648000" cy="4667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zh-CN" altLang="en-US" sz="1050" b="1" dirty="0">
                    <a:latin typeface="微软雅黑" pitchFamily="34" charset="-122"/>
                    <a:ea typeface="微软雅黑" pitchFamily="34" charset="-122"/>
                    <a:cs typeface="楷体_GB2312"/>
                  </a:rPr>
                  <a:t>网络</a:t>
                </a:r>
                <a:endParaRPr kumimoji="1" lang="en-US" altLang="zh-CN" sz="1050" b="1" dirty="0">
                  <a:latin typeface="微软雅黑" pitchFamily="34" charset="-122"/>
                  <a:ea typeface="微软雅黑" pitchFamily="34" charset="-122"/>
                  <a:cs typeface="楷体_GB2312"/>
                </a:endParaRPr>
              </a:p>
            </p:txBody>
          </p:sp>
          <p:sp>
            <p:nvSpPr>
              <p:cNvPr id="20" name="Rectangle 502"/>
              <p:cNvSpPr>
                <a:spLocks noChangeArrowheads="1"/>
              </p:cNvSpPr>
              <p:nvPr/>
            </p:nvSpPr>
            <p:spPr bwMode="auto">
              <a:xfrm>
                <a:off x="6564620" y="5357700"/>
                <a:ext cx="648000" cy="4667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zh-CN" altLang="en-US" sz="1050" b="1" dirty="0">
                    <a:latin typeface="微软雅黑" pitchFamily="34" charset="-122"/>
                    <a:ea typeface="微软雅黑" pitchFamily="34" charset="-122"/>
                    <a:cs typeface="楷体_GB2312"/>
                  </a:rPr>
                  <a:t>虚拟化</a:t>
                </a:r>
                <a:endParaRPr kumimoji="1" lang="en-US" altLang="zh-CN" sz="1050" b="1" dirty="0">
                  <a:latin typeface="微软雅黑" pitchFamily="34" charset="-122"/>
                  <a:ea typeface="微软雅黑" pitchFamily="34" charset="-122"/>
                  <a:cs typeface="楷体_GB2312"/>
                </a:endParaRPr>
              </a:p>
            </p:txBody>
          </p:sp>
          <p:sp>
            <p:nvSpPr>
              <p:cNvPr id="21" name="Rectangle 502"/>
              <p:cNvSpPr>
                <a:spLocks noChangeArrowheads="1"/>
              </p:cNvSpPr>
              <p:nvPr/>
            </p:nvSpPr>
            <p:spPr bwMode="auto">
              <a:xfrm>
                <a:off x="7405112" y="5357700"/>
                <a:ext cx="648000" cy="4667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zh-CN" altLang="en-US" sz="1050" b="1" dirty="0" smtClean="0">
                    <a:latin typeface="微软雅黑" pitchFamily="34" charset="-122"/>
                    <a:ea typeface="微软雅黑" pitchFamily="34" charset="-122"/>
                    <a:cs typeface="楷体_GB2312"/>
                  </a:rPr>
                  <a:t> 逻辑实体 </a:t>
                </a:r>
                <a:endParaRPr kumimoji="1" lang="en-US" altLang="zh-CN" sz="1050" b="1" dirty="0">
                  <a:latin typeface="微软雅黑" pitchFamily="34" charset="-122"/>
                  <a:ea typeface="微软雅黑" pitchFamily="34" charset="-122"/>
                  <a:cs typeface="楷体_GB2312"/>
                </a:endParaRPr>
              </a:p>
            </p:txBody>
          </p:sp>
          <p:sp>
            <p:nvSpPr>
              <p:cNvPr id="22" name="Rectangle 502"/>
              <p:cNvSpPr>
                <a:spLocks noChangeArrowheads="1"/>
              </p:cNvSpPr>
              <p:nvPr/>
            </p:nvSpPr>
            <p:spPr bwMode="auto">
              <a:xfrm>
                <a:off x="5724128" y="5939211"/>
                <a:ext cx="648000" cy="4667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zh-CN" altLang="en-US" sz="1050" b="1" dirty="0" smtClean="0">
                    <a:latin typeface="微软雅黑" pitchFamily="34" charset="-122"/>
                    <a:ea typeface="微软雅黑" pitchFamily="34" charset="-122"/>
                    <a:cs typeface="楷体_GB2312"/>
                  </a:rPr>
                  <a:t> 业务应用 </a:t>
                </a:r>
                <a:endParaRPr kumimoji="1" lang="en-US" altLang="zh-CN" sz="1050" b="1" dirty="0">
                  <a:latin typeface="微软雅黑" pitchFamily="34" charset="-122"/>
                  <a:ea typeface="微软雅黑" pitchFamily="34" charset="-122"/>
                  <a:cs typeface="楷体_GB2312"/>
                </a:endParaRPr>
              </a:p>
            </p:txBody>
          </p:sp>
          <p:sp>
            <p:nvSpPr>
              <p:cNvPr id="23" name="Rectangle 502"/>
              <p:cNvSpPr>
                <a:spLocks noChangeArrowheads="1"/>
              </p:cNvSpPr>
              <p:nvPr/>
            </p:nvSpPr>
            <p:spPr bwMode="auto">
              <a:xfrm>
                <a:off x="6564620" y="5939211"/>
                <a:ext cx="648000" cy="4667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zh-CN" altLang="en-US" sz="1050" b="1" dirty="0" smtClean="0">
                    <a:latin typeface="微软雅黑" pitchFamily="34" charset="-122"/>
                    <a:ea typeface="微软雅黑" pitchFamily="34" charset="-122"/>
                    <a:cs typeface="楷体_GB2312"/>
                  </a:rPr>
                  <a:t>人员</a:t>
                </a:r>
                <a:endParaRPr kumimoji="1" lang="en-US" altLang="zh-CN" sz="1050" b="1" dirty="0">
                  <a:latin typeface="微软雅黑" pitchFamily="34" charset="-122"/>
                  <a:ea typeface="微软雅黑" pitchFamily="34" charset="-122"/>
                  <a:cs typeface="楷体_GB2312"/>
                </a:endParaRPr>
              </a:p>
            </p:txBody>
          </p:sp>
          <p:sp>
            <p:nvSpPr>
              <p:cNvPr id="24" name="Rectangle 502"/>
              <p:cNvSpPr>
                <a:spLocks noChangeArrowheads="1"/>
              </p:cNvSpPr>
              <p:nvPr/>
            </p:nvSpPr>
            <p:spPr bwMode="auto">
              <a:xfrm>
                <a:off x="7405112" y="5939211"/>
                <a:ext cx="648000" cy="4667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1050" b="1" dirty="0">
                    <a:latin typeface="微软雅黑" pitchFamily="34" charset="-122"/>
                    <a:ea typeface="微软雅黑" pitchFamily="34" charset="-122"/>
                    <a:cs typeface="楷体_GB2312"/>
                  </a:rPr>
                  <a:t>……</a:t>
                </a:r>
                <a:r>
                  <a:rPr kumimoji="1" lang="zh-CN" altLang="en-US" sz="1050" b="1" dirty="0" smtClean="0">
                    <a:latin typeface="微软雅黑" pitchFamily="34" charset="-122"/>
                    <a:ea typeface="微软雅黑" pitchFamily="34" charset="-122"/>
                    <a:cs typeface="楷体_GB2312"/>
                  </a:rPr>
                  <a:t> </a:t>
                </a:r>
                <a:endParaRPr kumimoji="1" lang="en-US" altLang="zh-CN" sz="1050" b="1" dirty="0">
                  <a:latin typeface="微软雅黑" pitchFamily="34" charset="-122"/>
                  <a:ea typeface="微软雅黑" pitchFamily="34" charset="-122"/>
                  <a:cs typeface="楷体_GB2312"/>
                </a:endParaRPr>
              </a:p>
            </p:txBody>
          </p:sp>
          <p:sp>
            <p:nvSpPr>
              <p:cNvPr id="25" name="Rectangle 502"/>
              <p:cNvSpPr>
                <a:spLocks noChangeArrowheads="1"/>
              </p:cNvSpPr>
              <p:nvPr/>
            </p:nvSpPr>
            <p:spPr bwMode="auto">
              <a:xfrm>
                <a:off x="5724128" y="4793094"/>
                <a:ext cx="648000" cy="4667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zh-CN" altLang="en-US" sz="1050" b="1" dirty="0">
                    <a:latin typeface="微软雅黑" pitchFamily="34" charset="-122"/>
                    <a:ea typeface="微软雅黑" pitchFamily="34" charset="-122"/>
                    <a:cs typeface="楷体_GB2312"/>
                  </a:rPr>
                  <a:t>主机</a:t>
                </a:r>
                <a:endParaRPr kumimoji="1" lang="en-US" altLang="zh-CN" sz="1050" b="1" dirty="0">
                  <a:latin typeface="微软雅黑" pitchFamily="34" charset="-122"/>
                  <a:ea typeface="微软雅黑" pitchFamily="34" charset="-122"/>
                  <a:cs typeface="楷体_GB2312"/>
                </a:endParaRPr>
              </a:p>
            </p:txBody>
          </p:sp>
          <p:sp>
            <p:nvSpPr>
              <p:cNvPr id="26" name="Rectangle 502"/>
              <p:cNvSpPr>
                <a:spLocks noChangeArrowheads="1"/>
              </p:cNvSpPr>
              <p:nvPr/>
            </p:nvSpPr>
            <p:spPr bwMode="auto">
              <a:xfrm>
                <a:off x="6564620" y="4793094"/>
                <a:ext cx="648000" cy="4667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zh-CN" altLang="en-US" sz="1050" b="1" dirty="0">
                    <a:latin typeface="微软雅黑" pitchFamily="34" charset="-122"/>
                    <a:ea typeface="微软雅黑" pitchFamily="34" charset="-122"/>
                    <a:cs typeface="楷体_GB2312"/>
                  </a:rPr>
                  <a:t>存储</a:t>
                </a:r>
                <a:endParaRPr kumimoji="1" lang="en-US" altLang="zh-CN" sz="1050" b="1" dirty="0">
                  <a:latin typeface="微软雅黑" pitchFamily="34" charset="-122"/>
                  <a:ea typeface="微软雅黑" pitchFamily="34" charset="-122"/>
                  <a:cs typeface="楷体_GB2312"/>
                </a:endParaRPr>
              </a:p>
            </p:txBody>
          </p:sp>
          <p:sp>
            <p:nvSpPr>
              <p:cNvPr id="27" name="Rectangle 502"/>
              <p:cNvSpPr>
                <a:spLocks noChangeArrowheads="1"/>
              </p:cNvSpPr>
              <p:nvPr/>
            </p:nvSpPr>
            <p:spPr bwMode="auto">
              <a:xfrm>
                <a:off x="7405112" y="4793094"/>
                <a:ext cx="648000" cy="4667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zh-CN" altLang="en-US" sz="1050" b="1" dirty="0">
                    <a:latin typeface="微软雅黑" pitchFamily="34" charset="-122"/>
                    <a:ea typeface="微软雅黑" pitchFamily="34" charset="-122"/>
                    <a:cs typeface="楷体_GB2312"/>
                  </a:rPr>
                  <a:t>数</a:t>
                </a:r>
                <a:r>
                  <a:rPr kumimoji="1" lang="zh-CN" altLang="en-US" sz="1050" b="1" dirty="0" smtClean="0">
                    <a:latin typeface="微软雅黑" pitchFamily="34" charset="-122"/>
                    <a:ea typeface="微软雅黑" pitchFamily="34" charset="-122"/>
                    <a:cs typeface="楷体_GB2312"/>
                  </a:rPr>
                  <a:t>据库</a:t>
                </a:r>
                <a:endParaRPr kumimoji="1" lang="en-US" altLang="zh-CN" sz="1050" b="1" dirty="0">
                  <a:latin typeface="微软雅黑" pitchFamily="34" charset="-122"/>
                  <a:ea typeface="微软雅黑" pitchFamily="34" charset="-122"/>
                  <a:cs typeface="楷体_GB2312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427983" y="836712"/>
            <a:ext cx="4592711" cy="2520280"/>
            <a:chOff x="4427983" y="836712"/>
            <a:chExt cx="4592711" cy="2520280"/>
          </a:xfrm>
        </p:grpSpPr>
        <p:sp>
          <p:nvSpPr>
            <p:cNvPr id="30" name="云形 29"/>
            <p:cNvSpPr/>
            <p:nvPr/>
          </p:nvSpPr>
          <p:spPr>
            <a:xfrm>
              <a:off x="4427983" y="836712"/>
              <a:ext cx="4592711" cy="2520280"/>
            </a:xfrm>
            <a:prstGeom prst="cloud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 Box 8"/>
            <p:cNvSpPr txBox="1">
              <a:spLocks noChangeArrowheads="1"/>
            </p:cNvSpPr>
            <p:nvPr/>
          </p:nvSpPr>
          <p:spPr bwMode="gray">
            <a:xfrm>
              <a:off x="5549177" y="1124744"/>
              <a:ext cx="235032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自动化运维体系</a:t>
              </a:r>
              <a:endParaRPr lang="en-US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5559846" y="1744150"/>
              <a:ext cx="2328984" cy="1031331"/>
              <a:chOff x="5724128" y="4793094"/>
              <a:chExt cx="2328984" cy="1031331"/>
            </a:xfrm>
          </p:grpSpPr>
          <p:sp>
            <p:nvSpPr>
              <p:cNvPr id="33" name="Rectangle 502"/>
              <p:cNvSpPr>
                <a:spLocks noChangeArrowheads="1"/>
              </p:cNvSpPr>
              <p:nvPr/>
            </p:nvSpPr>
            <p:spPr bwMode="auto">
              <a:xfrm>
                <a:off x="5724128" y="5357700"/>
                <a:ext cx="648000" cy="4667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zh-CN" altLang="en-US" sz="1050" b="1" dirty="0" smtClean="0">
                    <a:latin typeface="微软雅黑" pitchFamily="34" charset="-122"/>
                    <a:ea typeface="微软雅黑" pitchFamily="34" charset="-122"/>
                    <a:cs typeface="楷体_GB2312"/>
                  </a:rPr>
                  <a:t>故障处理</a:t>
                </a:r>
                <a:endParaRPr kumimoji="1" lang="en-US" altLang="zh-CN" sz="1050" b="1" dirty="0">
                  <a:latin typeface="微软雅黑" pitchFamily="34" charset="-122"/>
                  <a:ea typeface="微软雅黑" pitchFamily="34" charset="-122"/>
                  <a:cs typeface="楷体_GB2312"/>
                </a:endParaRPr>
              </a:p>
            </p:txBody>
          </p:sp>
          <p:sp>
            <p:nvSpPr>
              <p:cNvPr id="34" name="Rectangle 502"/>
              <p:cNvSpPr>
                <a:spLocks noChangeArrowheads="1"/>
              </p:cNvSpPr>
              <p:nvPr/>
            </p:nvSpPr>
            <p:spPr bwMode="auto">
              <a:xfrm>
                <a:off x="6564620" y="5357700"/>
                <a:ext cx="648000" cy="4667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zh-CN" altLang="en-US" sz="1050" b="1" dirty="0" smtClean="0">
                    <a:latin typeface="微软雅黑" pitchFamily="34" charset="-122"/>
                    <a:ea typeface="微软雅黑" pitchFamily="34" charset="-122"/>
                    <a:cs typeface="楷体_GB2312"/>
                  </a:rPr>
                  <a:t>变更流程</a:t>
                </a:r>
                <a:endParaRPr kumimoji="1" lang="en-US" altLang="zh-CN" sz="1050" b="1" dirty="0">
                  <a:latin typeface="微软雅黑" pitchFamily="34" charset="-122"/>
                  <a:ea typeface="微软雅黑" pitchFamily="34" charset="-122"/>
                  <a:cs typeface="楷体_GB2312"/>
                </a:endParaRPr>
              </a:p>
            </p:txBody>
          </p:sp>
          <p:sp>
            <p:nvSpPr>
              <p:cNvPr id="35" name="Rectangle 502"/>
              <p:cNvSpPr>
                <a:spLocks noChangeArrowheads="1"/>
              </p:cNvSpPr>
              <p:nvPr/>
            </p:nvSpPr>
            <p:spPr bwMode="auto">
              <a:xfrm>
                <a:off x="7405112" y="5357700"/>
                <a:ext cx="648000" cy="4667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zh-CN" altLang="en-US" sz="1050" b="1" dirty="0" smtClean="0">
                    <a:latin typeface="微软雅黑" pitchFamily="34" charset="-122"/>
                    <a:ea typeface="微软雅黑" pitchFamily="34" charset="-122"/>
                    <a:cs typeface="楷体_GB2312"/>
                  </a:rPr>
                  <a:t> </a:t>
                </a:r>
                <a:r>
                  <a:rPr kumimoji="1" lang="en-US" altLang="zh-CN" sz="1050" b="1" dirty="0" smtClean="0">
                    <a:latin typeface="微软雅黑" pitchFamily="34" charset="-122"/>
                    <a:ea typeface="微软雅黑" pitchFamily="34" charset="-122"/>
                    <a:cs typeface="楷体_GB2312"/>
                  </a:rPr>
                  <a:t>……</a:t>
                </a:r>
                <a:endParaRPr kumimoji="1" lang="en-US" altLang="zh-CN" sz="1050" b="1" dirty="0">
                  <a:latin typeface="微软雅黑" pitchFamily="34" charset="-122"/>
                  <a:ea typeface="微软雅黑" pitchFamily="34" charset="-122"/>
                  <a:cs typeface="楷体_GB2312"/>
                </a:endParaRPr>
              </a:p>
            </p:txBody>
          </p:sp>
          <p:sp>
            <p:nvSpPr>
              <p:cNvPr id="39" name="Rectangle 502"/>
              <p:cNvSpPr>
                <a:spLocks noChangeArrowheads="1"/>
              </p:cNvSpPr>
              <p:nvPr/>
            </p:nvSpPr>
            <p:spPr bwMode="auto">
              <a:xfrm>
                <a:off x="5724128" y="4793094"/>
                <a:ext cx="648000" cy="4667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zh-CN" altLang="en-US" sz="1050" b="1" dirty="0" smtClean="0">
                    <a:latin typeface="微软雅黑" pitchFamily="34" charset="-122"/>
                    <a:ea typeface="微软雅黑" pitchFamily="34" charset="-122"/>
                    <a:cs typeface="楷体_GB2312"/>
                  </a:rPr>
                  <a:t>监控体统</a:t>
                </a:r>
                <a:endParaRPr kumimoji="1" lang="en-US" altLang="zh-CN" sz="1050" b="1" dirty="0">
                  <a:latin typeface="微软雅黑" pitchFamily="34" charset="-122"/>
                  <a:ea typeface="微软雅黑" pitchFamily="34" charset="-122"/>
                  <a:cs typeface="楷体_GB2312"/>
                </a:endParaRPr>
              </a:p>
            </p:txBody>
          </p:sp>
          <p:sp>
            <p:nvSpPr>
              <p:cNvPr id="40" name="Rectangle 502"/>
              <p:cNvSpPr>
                <a:spLocks noChangeArrowheads="1"/>
              </p:cNvSpPr>
              <p:nvPr/>
            </p:nvSpPr>
            <p:spPr bwMode="auto">
              <a:xfrm>
                <a:off x="6564620" y="4793094"/>
                <a:ext cx="648000" cy="4667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zh-CN" altLang="en-US" sz="1050" b="1" dirty="0" smtClean="0">
                    <a:latin typeface="微软雅黑" pitchFamily="34" charset="-122"/>
                    <a:ea typeface="微软雅黑" pitchFamily="34" charset="-122"/>
                    <a:cs typeface="楷体_GB2312"/>
                  </a:rPr>
                  <a:t>派单系统</a:t>
                </a:r>
                <a:endParaRPr kumimoji="1" lang="en-US" altLang="zh-CN" sz="1050" b="1" dirty="0">
                  <a:latin typeface="微软雅黑" pitchFamily="34" charset="-122"/>
                  <a:ea typeface="微软雅黑" pitchFamily="34" charset="-122"/>
                  <a:cs typeface="楷体_GB2312"/>
                </a:endParaRPr>
              </a:p>
            </p:txBody>
          </p:sp>
          <p:sp>
            <p:nvSpPr>
              <p:cNvPr id="41" name="Rectangle 502"/>
              <p:cNvSpPr>
                <a:spLocks noChangeArrowheads="1"/>
              </p:cNvSpPr>
              <p:nvPr/>
            </p:nvSpPr>
            <p:spPr bwMode="auto">
              <a:xfrm>
                <a:off x="7405112" y="4793094"/>
                <a:ext cx="648000" cy="46672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zh-CN" altLang="en-US" sz="1050" b="1" dirty="0" smtClean="0">
                    <a:latin typeface="微软雅黑" pitchFamily="34" charset="-122"/>
                    <a:ea typeface="微软雅黑" pitchFamily="34" charset="-122"/>
                    <a:cs typeface="楷体_GB2312"/>
                  </a:rPr>
                  <a:t>告警分析</a:t>
                </a:r>
                <a:endParaRPr kumimoji="1" lang="en-US" altLang="zh-CN" sz="1050" b="1" dirty="0">
                  <a:latin typeface="微软雅黑" pitchFamily="34" charset="-122"/>
                  <a:ea typeface="微软雅黑" pitchFamily="34" charset="-122"/>
                  <a:cs typeface="楷体_GB2312"/>
                </a:endParaRPr>
              </a:p>
            </p:txBody>
          </p:sp>
        </p:grpSp>
      </p:grpSp>
      <p:sp>
        <p:nvSpPr>
          <p:cNvPr id="43" name="矩形 14"/>
          <p:cNvSpPr/>
          <p:nvPr/>
        </p:nvSpPr>
        <p:spPr>
          <a:xfrm>
            <a:off x="332734" y="877299"/>
            <a:ext cx="409524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CMDB</a:t>
            </a:r>
            <a:endParaRPr lang="zh-CN" altLang="en-US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配置管理数据库（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Configuration management Database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CMDB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用于在整个生命周期中存储配置记录的数据库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存储</a:t>
            </a:r>
            <a:r>
              <a:rPr lang="en-US" altLang="zh-CN" sz="14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CI</a:t>
            </a:r>
            <a:r>
              <a:rPr lang="zh-CN" altLang="en-US" sz="14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的属性</a:t>
            </a:r>
            <a:r>
              <a:rPr lang="zh-CN" altLang="en-US" sz="14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，及</a:t>
            </a:r>
            <a:r>
              <a:rPr lang="zh-CN" altLang="en-US" sz="14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其与其它</a:t>
            </a:r>
            <a:r>
              <a:rPr lang="en-US" altLang="zh-CN" sz="14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CI</a:t>
            </a:r>
            <a:r>
              <a:rPr lang="zh-CN" altLang="en-US" sz="14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的关</a:t>
            </a:r>
            <a:r>
              <a:rPr lang="zh-CN" altLang="en-US" sz="1400" b="1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系</a:t>
            </a:r>
            <a:endParaRPr lang="en-US" altLang="zh-CN" sz="1400" b="1" kern="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还记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录员工、供应商、位置和机构构成等组织数据</a:t>
            </a:r>
            <a:endParaRPr lang="zh-CN" altLang="en-US" sz="1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意义</a:t>
            </a:r>
            <a:endParaRPr lang="en-US" altLang="zh-CN" sz="16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为其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他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服务管理流程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提供准确的信息支持</a:t>
            </a:r>
            <a:r>
              <a:rPr lang="zh-CN" altLang="en-US" sz="1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4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en-US" altLang="zh-CN" sz="14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4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运维工作能够在</a:t>
            </a:r>
            <a:r>
              <a:rPr lang="zh-CN" altLang="en-US" sz="14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正确的时间做出正确的决</a:t>
            </a:r>
            <a:r>
              <a:rPr lang="zh-CN" altLang="en-US" sz="1400" b="1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定；</a:t>
            </a:r>
            <a:endParaRPr lang="en-US" altLang="zh-CN" sz="1400" b="1" kern="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配置项记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录得到完整的记录和维护；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确保配</a:t>
            </a:r>
            <a:r>
              <a:rPr lang="zh-CN" altLang="en-US" sz="14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置信息是</a:t>
            </a:r>
            <a:r>
              <a:rPr lang="zh-CN" altLang="en-US" sz="14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随时、随地可用</a:t>
            </a:r>
            <a:r>
              <a:rPr lang="zh-CN" altLang="en-US" sz="1400" b="1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的；</a:t>
            </a:r>
            <a:endParaRPr lang="en-US" altLang="zh-CN" sz="1400" b="1" kern="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确</a:t>
            </a:r>
            <a:r>
              <a:rPr lang="zh-CN" altLang="en-US" sz="14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保</a:t>
            </a:r>
            <a:r>
              <a:rPr lang="en-US" altLang="zh-CN" sz="14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CMDB</a:t>
            </a:r>
            <a:r>
              <a:rPr lang="zh-CN" altLang="en-US" sz="1400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平台是</a:t>
            </a:r>
            <a:r>
              <a:rPr lang="zh-CN" altLang="en-US" sz="14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统一运维消费场景的来源</a:t>
            </a:r>
            <a:endParaRPr lang="en-US" altLang="zh-CN" sz="14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045846" y="3431282"/>
            <a:ext cx="1356984" cy="432048"/>
            <a:chOff x="6263602" y="3431282"/>
            <a:chExt cx="1356984" cy="432048"/>
          </a:xfrm>
        </p:grpSpPr>
        <p:sp>
          <p:nvSpPr>
            <p:cNvPr id="42" name="上箭头 41"/>
            <p:cNvSpPr/>
            <p:nvPr/>
          </p:nvSpPr>
          <p:spPr>
            <a:xfrm>
              <a:off x="6263602" y="3431282"/>
              <a:ext cx="1356984" cy="432048"/>
            </a:xfrm>
            <a:prstGeom prst="up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580457" y="3607132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50" b="1" dirty="0" smtClean="0">
                  <a:latin typeface="微软雅黑" pitchFamily="34" charset="-122"/>
                  <a:ea typeface="微软雅黑" pitchFamily="34" charset="-122"/>
                </a:rPr>
                <a:t>数据共享</a:t>
              </a:r>
              <a:endParaRPr lang="zh-CN" altLang="en-US" sz="105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14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116632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业界主流产品</a:t>
            </a:r>
            <a:endParaRPr lang="zh-CN" altLang="en-US" sz="24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14"/>
          <p:cNvSpPr/>
          <p:nvPr/>
        </p:nvSpPr>
        <p:spPr>
          <a:xfrm>
            <a:off x="332734" y="877299"/>
            <a:ext cx="805569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主流产品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BMC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Atrium CMDB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（其相关的一整套方案软件叫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Remedy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HP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UCMDB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（其相关的一整套方案软件叫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openview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IBM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CCMDB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（其相关的一整套方案软件叫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Tivoli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CA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Unicenter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开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源：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oneCMDB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itop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CMDB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RapidOSS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ECDB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i-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doit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CMDBuild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en-US" altLang="zh-CN" sz="1400" dirty="0"/>
              <a:t> </a:t>
            </a:r>
          </a:p>
          <a:p>
            <a:pPr lvl="0">
              <a:lnSpc>
                <a:spcPct val="150000"/>
              </a:lnSpc>
            </a:pP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727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116632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CMDB</a:t>
            </a:r>
            <a:r>
              <a:rPr lang="zh-CN" altLang="en-US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建设背景</a:t>
            </a:r>
            <a:endParaRPr lang="zh-CN" altLang="en-US" sz="24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8420" y="1628800"/>
            <a:ext cx="6408712" cy="4176464"/>
            <a:chOff x="395536" y="1488556"/>
            <a:chExt cx="6408712" cy="4176464"/>
          </a:xfrm>
        </p:grpSpPr>
        <p:sp>
          <p:nvSpPr>
            <p:cNvPr id="6" name="矩形 5"/>
            <p:cNvSpPr/>
            <p:nvPr/>
          </p:nvSpPr>
          <p:spPr bwMode="auto">
            <a:xfrm>
              <a:off x="395536" y="1488556"/>
              <a:ext cx="6408712" cy="41764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82"/>
              <a:endParaRPr lang="zh-CN" altLang="en-US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3059831" y="1632573"/>
              <a:ext cx="3600400" cy="151216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82"/>
              <a:r>
                <a:rPr lang="zh-CN" altLang="en-US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上层业务</a:t>
              </a:r>
              <a:endPara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3059831" y="4008837"/>
              <a:ext cx="3600400" cy="151216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IT</a:t>
              </a:r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设备</a:t>
              </a:r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539551" y="1848597"/>
              <a:ext cx="1368152" cy="100811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业务</a:t>
              </a:r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室</a:t>
              </a:r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539551" y="4080845"/>
              <a:ext cx="1368152" cy="144016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IT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维护室</a:t>
              </a:r>
              <a:endPara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3275856" y="2136629"/>
              <a:ext cx="576064" cy="28803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82"/>
              <a:r>
                <a:rPr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短信</a:t>
              </a:r>
            </a:p>
          </p:txBody>
        </p:sp>
        <p:sp>
          <p:nvSpPr>
            <p:cNvPr id="12" name="圆角矩形 11"/>
            <p:cNvSpPr/>
            <p:nvPr/>
          </p:nvSpPr>
          <p:spPr bwMode="auto">
            <a:xfrm>
              <a:off x="3923928" y="2136629"/>
              <a:ext cx="576064" cy="28803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彩信</a:t>
              </a:r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4571999" y="2136629"/>
              <a:ext cx="576064" cy="28803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彩铃</a:t>
              </a:r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5292080" y="2136629"/>
              <a:ext cx="1152128" cy="28803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手机阅读</a:t>
              </a:r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275855" y="2568677"/>
              <a:ext cx="1224136" cy="28803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行业网关</a:t>
              </a:r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4571999" y="2568677"/>
              <a:ext cx="1224136" cy="28803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来电助手</a:t>
              </a:r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5868143" y="2568677"/>
              <a:ext cx="576064" cy="28803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上箭头 17"/>
            <p:cNvSpPr/>
            <p:nvPr/>
          </p:nvSpPr>
          <p:spPr bwMode="auto">
            <a:xfrm>
              <a:off x="4355975" y="3166256"/>
              <a:ext cx="1008112" cy="720080"/>
            </a:xfrm>
            <a:prstGeom prst="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支撑</a:t>
              </a:r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347863" y="4584901"/>
              <a:ext cx="1224136" cy="28803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非刀片服务器</a:t>
              </a:r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4644008" y="4584901"/>
              <a:ext cx="576064" cy="28803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刀片</a:t>
              </a:r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5364088" y="4584901"/>
              <a:ext cx="1152128" cy="28803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数据库</a:t>
              </a:r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3347863" y="5016949"/>
              <a:ext cx="1224136" cy="28803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磁盘阵列</a:t>
              </a:r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4644007" y="5016949"/>
              <a:ext cx="1224136" cy="28803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光纤交换机</a:t>
              </a:r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5940152" y="5016949"/>
              <a:ext cx="576064" cy="28803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……</a:t>
              </a:r>
              <a:endPara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上箭头 24"/>
            <p:cNvSpPr/>
            <p:nvPr/>
          </p:nvSpPr>
          <p:spPr bwMode="auto">
            <a:xfrm>
              <a:off x="827583" y="3173716"/>
              <a:ext cx="1008112" cy="720080"/>
            </a:xfrm>
            <a:prstGeom prst="up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服务</a:t>
              </a:r>
            </a:p>
          </p:txBody>
        </p:sp>
        <p:sp>
          <p:nvSpPr>
            <p:cNvPr id="26" name="右箭头 25"/>
            <p:cNvSpPr/>
            <p:nvPr/>
          </p:nvSpPr>
          <p:spPr bwMode="auto">
            <a:xfrm>
              <a:off x="2051719" y="1992613"/>
              <a:ext cx="936104" cy="720080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defTabSz="914482"/>
              <a:r>
                <a:rPr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维护</a:t>
              </a:r>
            </a:p>
          </p:txBody>
        </p:sp>
        <p:sp>
          <p:nvSpPr>
            <p:cNvPr id="27" name="右箭头 26"/>
            <p:cNvSpPr/>
            <p:nvPr/>
          </p:nvSpPr>
          <p:spPr bwMode="auto">
            <a:xfrm>
              <a:off x="2051719" y="4368876"/>
              <a:ext cx="936104" cy="792088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维护</a:t>
              </a:r>
            </a:p>
          </p:txBody>
        </p:sp>
      </p:grpSp>
      <p:sp>
        <p:nvSpPr>
          <p:cNvPr id="29" name="矩形 28"/>
          <p:cNvSpPr/>
          <p:nvPr/>
        </p:nvSpPr>
        <p:spPr>
          <a:xfrm>
            <a:off x="7020472" y="3270773"/>
            <a:ext cx="1800000" cy="468000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设备管理集中化</a:t>
            </a:r>
            <a:endParaRPr lang="en-US" altLang="zh-CN" sz="1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020472" y="3987812"/>
            <a:ext cx="1800000" cy="468000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配置信息分布松散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020472" y="4704851"/>
            <a:ext cx="1800000" cy="468000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配置信息不完整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020472" y="5421889"/>
            <a:ext cx="1800000" cy="468000"/>
          </a:xfrm>
          <a:prstGeom prst="rect">
            <a:avLst/>
          </a:prstGeom>
          <a:ln w="19050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配置信息过期</a:t>
            </a: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6633115" y="4938851"/>
            <a:ext cx="35918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>
            <a:off x="6661288" y="4224861"/>
            <a:ext cx="35918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endCxn id="50" idx="1"/>
          </p:cNvCxnSpPr>
          <p:nvPr/>
        </p:nvCxnSpPr>
        <p:spPr>
          <a:xfrm>
            <a:off x="6129059" y="5376989"/>
            <a:ext cx="891413" cy="278900"/>
          </a:xfrm>
          <a:prstGeom prst="bent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29" idx="1"/>
          </p:cNvCxnSpPr>
          <p:nvPr/>
        </p:nvCxnSpPr>
        <p:spPr>
          <a:xfrm rot="10800000" flipV="1">
            <a:off x="6129074" y="3504773"/>
            <a:ext cx="891399" cy="360048"/>
          </a:xfrm>
          <a:prstGeom prst="bentConnector3">
            <a:avLst>
              <a:gd name="adj1" fmla="val 50000"/>
            </a:avLst>
          </a:prstGeom>
          <a:ln w="190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8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116632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CMDB</a:t>
            </a:r>
            <a:r>
              <a:rPr lang="zh-CN" altLang="en-US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模型设计</a:t>
            </a:r>
            <a:endParaRPr lang="zh-CN" altLang="en-US" sz="24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268759"/>
            <a:ext cx="8862871" cy="4580217"/>
          </a:xfrm>
          <a:prstGeom prst="rect">
            <a:avLst/>
          </a:prstGeom>
        </p:spPr>
      </p:pic>
      <p:sp>
        <p:nvSpPr>
          <p:cNvPr id="10" name="矩形 14"/>
          <p:cNvSpPr/>
          <p:nvPr/>
        </p:nvSpPr>
        <p:spPr>
          <a:xfrm>
            <a:off x="542495" y="6102211"/>
            <a:ext cx="813690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CMDB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模型共包含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59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类基础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配置项（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CI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），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1476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类配置项属性以及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162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类配置项关系。</a:t>
            </a:r>
            <a:endParaRPr lang="en-US" altLang="zh-CN" sz="14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314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116632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深陷</a:t>
            </a:r>
            <a:r>
              <a:rPr lang="zh-CN" altLang="en-US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泥潭</a:t>
            </a:r>
            <a:r>
              <a:rPr lang="en-US" altLang="zh-CN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痛苦的</a:t>
            </a:r>
            <a:r>
              <a:rPr lang="en-US" altLang="zh-CN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CMDB</a:t>
            </a:r>
            <a:r>
              <a:rPr lang="zh-CN" altLang="en-US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建设之路</a:t>
            </a:r>
            <a:endParaRPr lang="zh-CN" altLang="en-US" sz="24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14"/>
          <p:cNvSpPr/>
          <p:nvPr/>
        </p:nvSpPr>
        <p:spPr>
          <a:xfrm>
            <a:off x="332734" y="877299"/>
            <a:ext cx="80556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CMDB</a:t>
            </a:r>
            <a:r>
              <a:rPr lang="zh-CN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管理的对象到底有哪些</a:t>
            </a:r>
            <a:endParaRPr lang="en-US" altLang="zh-CN" sz="20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endParaRPr lang="zh-CN" altLang="en-US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6405602" cy="3873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364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116632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深陷</a:t>
            </a:r>
            <a:r>
              <a:rPr lang="zh-CN" altLang="en-US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泥潭</a:t>
            </a:r>
            <a:r>
              <a:rPr lang="en-US" altLang="zh-CN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痛苦的</a:t>
            </a:r>
            <a:r>
              <a:rPr lang="en-US" altLang="zh-CN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CMDB</a:t>
            </a:r>
            <a:r>
              <a:rPr lang="zh-CN" altLang="en-US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建设之路</a:t>
            </a:r>
            <a:endParaRPr lang="zh-CN" altLang="en-US" sz="24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14"/>
          <p:cNvSpPr/>
          <p:nvPr/>
        </p:nvSpPr>
        <p:spPr>
          <a:xfrm>
            <a:off x="332734" y="877299"/>
            <a:ext cx="80556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配置和管理关系怎么获取</a:t>
            </a:r>
          </a:p>
          <a:p>
            <a:pPr lvl="0">
              <a:lnSpc>
                <a:spcPct val="150000"/>
              </a:lnSpc>
            </a:pP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395536" y="1700808"/>
            <a:ext cx="7488832" cy="3600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7544" y="5517232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CMDB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采集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必须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自动化，但不可能也不需要百分百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自动化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个重要指标：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CI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采集覆盖率与属性采集覆盖率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015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116632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深陷</a:t>
            </a:r>
            <a:r>
              <a:rPr lang="zh-CN" altLang="en-US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泥潭</a:t>
            </a:r>
            <a:r>
              <a:rPr lang="en-US" altLang="zh-CN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痛苦的</a:t>
            </a:r>
            <a:r>
              <a:rPr lang="en-US" altLang="zh-CN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CMDB</a:t>
            </a:r>
            <a:r>
              <a:rPr lang="zh-CN" altLang="en-US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建设之路</a:t>
            </a:r>
            <a:endParaRPr lang="zh-CN" altLang="en-US" sz="24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14"/>
          <p:cNvSpPr/>
          <p:nvPr/>
        </p:nvSpPr>
        <p:spPr>
          <a:xfrm>
            <a:off x="332734" y="877299"/>
            <a:ext cx="805569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采集来的数据，如何管理、如何展示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66" y="1376923"/>
            <a:ext cx="4032448" cy="3816424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4860032" y="1376923"/>
            <a:ext cx="3816424" cy="38164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544" y="5517232"/>
            <a:ext cx="619268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数据采集很重要，数据处理和展示更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重要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536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116632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深陷</a:t>
            </a:r>
            <a:r>
              <a:rPr lang="zh-CN" altLang="en-US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泥潭</a:t>
            </a:r>
            <a:r>
              <a:rPr lang="en-US" altLang="zh-CN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痛苦的</a:t>
            </a:r>
            <a:r>
              <a:rPr lang="en-US" altLang="zh-CN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CMDB</a:t>
            </a:r>
            <a:r>
              <a:rPr lang="zh-CN" altLang="en-US" sz="24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建设之路</a:t>
            </a:r>
            <a:endParaRPr lang="zh-CN" altLang="en-US" sz="24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14"/>
          <p:cNvSpPr/>
          <p:nvPr/>
        </p:nvSpPr>
        <p:spPr>
          <a:xfrm>
            <a:off x="332734" y="877299"/>
            <a:ext cx="805569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基线系统如何发布</a:t>
            </a:r>
            <a:endParaRPr lang="en-US" altLang="zh-CN" sz="2000" b="1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http://img1.imgtn.bdimg.com/it/u=2459605657,1888374244&amp;fm=206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5904656" cy="328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971600" y="5733256"/>
            <a:ext cx="5833648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CMDB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永远不可能十全十美，接地气的基线系统很重要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362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12302</TotalTime>
  <Words>667</Words>
  <Application>Microsoft Office PowerPoint</Application>
  <PresentationFormat>全屏显示(4:3)</PresentationFormat>
  <Paragraphs>132</Paragraphs>
  <Slides>14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面向应用的共享型CMDB系统建设及优化</dc:title>
  <dc:creator>杨晓敏</dc:creator>
  <cp:lastModifiedBy>admin</cp:lastModifiedBy>
  <cp:revision>1203</cp:revision>
  <dcterms:created xsi:type="dcterms:W3CDTF">2010-10-09T06:43:21Z</dcterms:created>
  <dcterms:modified xsi:type="dcterms:W3CDTF">2016-01-27T05:08:56Z</dcterms:modified>
</cp:coreProperties>
</file>