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8" r:id="rId20"/>
    <p:sldId id="279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FD83B683-7B53-40F1-BA84-39F47638CE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FD8187-759F-43F9-9026-FA8574524845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9B40C505-D2AD-4F2F-AEF0-9A6993A74C47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23DCE7-B126-4E1D-805A-150C4C7B03C6}" type="slidenum">
              <a:rPr lang="en-US"/>
              <a:pPr/>
              <a:t>10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E8219EEA-9D88-4C0F-9E65-04171D934F5A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80C7E7-9180-46B9-8961-3262A6362230}" type="slidenum">
              <a:rPr lang="en-US"/>
              <a:pPr/>
              <a:t>11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DCCE6AB0-C644-467B-A54F-B5606206D7D1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8E32C4-0A1F-4AAC-ABF4-B9F93C1DF49C}" type="slidenum">
              <a:rPr lang="en-US"/>
              <a:pPr/>
              <a:t>12</a:t>
            </a:fld>
            <a:endParaRPr 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6B9CECDE-1111-4BBC-8B80-D8365B19A068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A6BA53-F7C0-49F6-A9FB-87B3360CE88F}" type="slidenum">
              <a:rPr lang="en-US"/>
              <a:pPr/>
              <a:t>13</a:t>
            </a:fld>
            <a:endParaRPr lang="en-U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09E199C0-DE2B-45C1-8915-1C5C808B6F7F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58D93C-163D-4BCE-85D7-375F8A8B8389}" type="slidenum">
              <a:rPr lang="en-US"/>
              <a:pPr/>
              <a:t>14</a:t>
            </a:fld>
            <a:endParaRPr lang="en-U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CE122CC4-E032-4593-B06C-B561B60C7A8D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0E970D-1588-4285-93B4-C7CB4C54CED1}" type="slidenum">
              <a:rPr lang="en-US"/>
              <a:pPr/>
              <a:t>15</a:t>
            </a:fld>
            <a:endParaRPr lang="en-U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216697D7-AF2E-458F-B93E-BD4836A09D30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15CB92-A53E-4ABA-A712-7E32975EE27C}" type="slidenum">
              <a:rPr lang="en-US"/>
              <a:pPr/>
              <a:t>16</a:t>
            </a:fld>
            <a:endParaRPr lang="en-U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22041FE0-8BEB-4EE9-852C-992840952931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F02275-0E0F-48CB-845B-DFE6B7E5B76F}" type="slidenum">
              <a:rPr lang="en-US"/>
              <a:pPr/>
              <a:t>17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83F7BBE5-0469-4EF4-9A7C-67A1B1603BF9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5AF68C-D5FF-4679-9D58-1F160B38C575}" type="slidenum">
              <a:rPr lang="en-US"/>
              <a:pPr/>
              <a:t>18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006C447D-FE77-481E-B7E8-7BDD335EB9AE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834EAA-DD07-4F5B-B222-F9C10E601EB3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61773094-74DC-4A26-912C-A5F6F242DD77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C4A1-EC33-44F4-A901-18304CE692D7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549D7231-8E9D-4091-A4CA-2BE02405BB0A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A9B8FF-6DCE-4DD5-88D3-825A5B8EE019}" type="slidenum">
              <a:rPr lang="en-US"/>
              <a:pPr/>
              <a:t>20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0EE3589D-56BA-4519-8EE3-7E74318C05B1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95C0F-8AFA-4861-B740-01735F1648E4}" type="slidenum">
              <a:rPr lang="en-US"/>
              <a:pPr/>
              <a:t>3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2BBC7F-A59B-49A2-B879-BD01EC19173B}" type="slidenum">
              <a:rPr lang="en-US"/>
              <a:pPr/>
              <a:t>4</a:t>
            </a:fld>
            <a:endParaRPr 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62ECE6-1D77-49CD-8E60-3B6BCDBB76E3}" type="slidenum">
              <a:rPr lang="en-US"/>
              <a:pPr/>
              <a:t>5</a:t>
            </a:fld>
            <a:endParaRPr 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633EA1C1-599D-414F-BF7E-19DBDF6DBD0C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41A9A6-973E-451F-B63D-FEABDCDB4B89}" type="slidenum">
              <a:rPr lang="en-US"/>
              <a:pPr/>
              <a:t>6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C8389FF0-5B88-4B6A-A097-835E39CCFB01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28D3C-A9DF-45EC-AE51-217892C2DD24}" type="slidenum">
              <a:rPr lang="en-US"/>
              <a:pPr/>
              <a:t>7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3769C39C-6571-4364-96BD-2DB6BABEBAA4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48FEDC-B1B6-422A-91ED-B83163812E45}" type="slidenum">
              <a:rPr lang="en-US"/>
              <a:pPr/>
              <a:t>8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C21C631D-CA64-43E9-B7B2-8F5309CFEB9F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829CF-C61C-4FB7-8664-37FE0D21F45C}" type="slidenum">
              <a:rPr lang="en-US"/>
              <a:pPr/>
              <a:t>9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buClrTx/>
              <a:buFontTx/>
              <a:buNone/>
            </a:pPr>
            <a:fld id="{542483B0-7F87-4119-80FA-2E4D533C2967}" type="slidenum">
              <a:rPr lang="en-US" sz="12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CC71B0-C06A-4392-892C-E00C0A1BDF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8379A98-EB05-4B29-9356-6680FD86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E88E1BC-128F-4AD7-9125-F9D663E78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8838" cy="471488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28838" cy="471488"/>
          </a:xfrm>
        </p:spPr>
        <p:txBody>
          <a:bodyPr/>
          <a:lstStyle>
            <a:lvl1pPr>
              <a:defRPr/>
            </a:lvl1pPr>
          </a:lstStyle>
          <a:p>
            <a:fld id="{4147E61D-B96F-42BB-9641-88F1B2256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34109-3122-432E-A7A0-FCE779378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6FBF6D-1492-4D6C-A755-F425136A6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3715BD-8AF9-4D3F-8464-2FC11E28C9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B170BC-AA5F-4720-823E-B51B68A700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AF500A-ABE6-4ACB-A340-B1B0C760A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1C310AE-99F4-43EE-8A38-73A2603FA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52CCF8-CFA6-4EC2-85D6-4E1E1F783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22D4D46-DE76-478E-80FE-66A9CAD41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单击鼠标编辑标题文的格式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88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zh-CN"/>
              <a:t>14／5／22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88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0DF60185-DB7B-4CC6-BEE1-D760EBD8D2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宋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488" y="-196850"/>
            <a:ext cx="9280526" cy="636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7938"/>
            <a:ext cx="9144000" cy="6867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2279650"/>
            <a:ext cx="9144000" cy="2016125"/>
          </a:xfrm>
          <a:prstGeom prst="flowChartProcess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7160" rIns="90000" bIns="471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6000" b="1" dirty="0">
                <a:solidFill>
                  <a:srgbClr val="FFFFFF"/>
                </a:solidFill>
              </a:rPr>
              <a:t>百货购</a:t>
            </a:r>
            <a:r>
              <a:rPr lang="zh-CN" sz="6000" b="1" dirty="0" smtClean="0">
                <a:solidFill>
                  <a:srgbClr val="FFFFFF"/>
                </a:solidFill>
              </a:rPr>
              <a:t>OFB</a:t>
            </a:r>
            <a:r>
              <a:rPr lang="en-US" altLang="zh-CN" sz="6000" b="1" dirty="0" err="1" smtClean="0">
                <a:solidFill>
                  <a:srgbClr val="FFFFFF"/>
                </a:solidFill>
              </a:rPr>
              <a:t>iz</a:t>
            </a:r>
            <a:r>
              <a:rPr lang="zh-CN" sz="6000" b="1" dirty="0" smtClean="0">
                <a:solidFill>
                  <a:srgbClr val="FFFFFF"/>
                </a:solidFill>
              </a:rPr>
              <a:t>(</a:t>
            </a:r>
            <a:r>
              <a:rPr lang="zh-CN" sz="6000" b="1" dirty="0">
                <a:solidFill>
                  <a:srgbClr val="FFFFFF"/>
                </a:solidFill>
              </a:rPr>
              <a:t>13.07)实践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9388" y="622300"/>
            <a:ext cx="55133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黄柏华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huangbaihua@100hg.com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2014-05-22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589588"/>
            <a:ext cx="2419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5111750" y="4248150"/>
            <a:ext cx="3384550" cy="2087563"/>
          </a:xfrm>
          <a:prstGeom prst="roundRect">
            <a:avLst>
              <a:gd name="adj" fmla="val 74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  </a:t>
            </a:r>
            <a:r>
              <a:rPr lang="zh-CN">
                <a:solidFill>
                  <a:srgbClr val="000000"/>
                </a:solidFill>
              </a:rPr>
              <a:t>包装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2592388" y="1152525"/>
            <a:ext cx="2663825" cy="2376488"/>
          </a:xfrm>
          <a:prstGeom prst="roundRect">
            <a:avLst>
              <a:gd name="adj" fmla="val 65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zh-CN" dirty="0" smtClean="0">
                <a:solidFill>
                  <a:srgbClr val="000000"/>
                </a:solidFill>
              </a:rPr>
              <a:t>库存</a:t>
            </a: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215900" y="3887788"/>
            <a:ext cx="2232025" cy="2303462"/>
          </a:xfrm>
          <a:prstGeom prst="roundRect">
            <a:avLst>
              <a:gd name="adj" fmla="val 69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</a:t>
            </a:r>
            <a:r>
              <a:rPr lang="zh-CN">
                <a:solidFill>
                  <a:srgbClr val="000000"/>
                </a:solidFill>
              </a:rPr>
              <a:t>订单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735263" y="4103688"/>
            <a:ext cx="2087562" cy="1655762"/>
          </a:xfrm>
          <a:prstGeom prst="roundRect">
            <a:avLst>
              <a:gd name="adj" fmla="val 9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</a:t>
            </a:r>
            <a:r>
              <a:rPr lang="zh-CN">
                <a:solidFill>
                  <a:srgbClr val="000000"/>
                </a:solidFill>
              </a:rPr>
              <a:t>物流运输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360363" y="1079500"/>
            <a:ext cx="2087562" cy="2232025"/>
          </a:xfrm>
          <a:prstGeom prst="roundRect">
            <a:avLst>
              <a:gd name="adj" fmla="val 74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</a:t>
            </a:r>
            <a:r>
              <a:rPr lang="zh-CN">
                <a:solidFill>
                  <a:srgbClr val="000000"/>
                </a:solidFill>
              </a:rPr>
              <a:t>仓库</a:t>
            </a:r>
            <a:r>
              <a:rPr lang="en-US">
                <a:solidFill>
                  <a:srgbClr val="000000"/>
                </a:solidFill>
              </a:rPr>
              <a:t>/</a:t>
            </a:r>
            <a:r>
              <a:rPr lang="zh-CN">
                <a:solidFill>
                  <a:srgbClr val="000000"/>
                </a:solidFill>
              </a:rPr>
              <a:t>零售店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r>
              <a:rPr lang="en-US" sz="3200" b="1" dirty="0" err="1"/>
              <a:t>OFBiz</a:t>
            </a:r>
            <a:r>
              <a:rPr lang="en-US" sz="3200" b="1" dirty="0"/>
              <a:t> </a:t>
            </a:r>
            <a:r>
              <a:rPr lang="zh-CN" sz="3200" b="1" dirty="0"/>
              <a:t>库存和物流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952750" y="1508125"/>
            <a:ext cx="1798638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InventoryItem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2735263" y="2444750"/>
            <a:ext cx="2305050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InventoryItemDetail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720725" y="2303463"/>
            <a:ext cx="1368425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Facility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31800" y="5184775"/>
            <a:ext cx="18002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OrderShipment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503238" y="4319588"/>
            <a:ext cx="1728787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OrderHeader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720725" y="1533525"/>
            <a:ext cx="1439863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FacilityType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43550" y="4637088"/>
            <a:ext cx="2376488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ShipmentPackage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5364163" y="5468938"/>
            <a:ext cx="2879725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ShipmentPackageContent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2952750" y="4679950"/>
            <a:ext cx="1511300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Shipment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5688013" y="2663825"/>
            <a:ext cx="2232025" cy="1368425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</a:t>
            </a:r>
            <a:r>
              <a:rPr lang="zh-CN">
                <a:solidFill>
                  <a:srgbClr val="000000"/>
                </a:solidFill>
              </a:rPr>
              <a:t>客户收货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5832475" y="3024188"/>
            <a:ext cx="2016125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ShipmentReceipt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5688013" y="1152525"/>
            <a:ext cx="2232025" cy="1368425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</a:t>
            </a:r>
            <a:r>
              <a:rPr lang="zh-CN">
                <a:solidFill>
                  <a:srgbClr val="000000"/>
                </a:solidFill>
              </a:rPr>
              <a:t>物流运输状态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5903913" y="1584325"/>
            <a:ext cx="18716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ShipmentStatus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431800" y="1735138"/>
            <a:ext cx="2628032" cy="2232025"/>
          </a:xfrm>
          <a:prstGeom prst="roundRect">
            <a:avLst>
              <a:gd name="adj" fmla="val 69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zh-CN" dirty="0" smtClean="0">
                <a:solidFill>
                  <a:srgbClr val="000000"/>
                </a:solidFill>
              </a:rPr>
              <a:t>退款</a:t>
            </a:r>
            <a:r>
              <a:rPr lang="zh-CN" dirty="0">
                <a:solidFill>
                  <a:srgbClr val="000000"/>
                </a:solidFill>
              </a:rPr>
              <a:t>调整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5688013" y="3671888"/>
            <a:ext cx="2160587" cy="2160587"/>
          </a:xfrm>
          <a:prstGeom prst="roundRect">
            <a:avLst>
              <a:gd name="adj" fmla="val 69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zh-CN" dirty="0" smtClean="0">
                <a:solidFill>
                  <a:srgbClr val="000000"/>
                </a:solidFill>
              </a:rPr>
              <a:t>退货</a:t>
            </a:r>
            <a:r>
              <a:rPr lang="zh-CN" dirty="0">
                <a:solidFill>
                  <a:srgbClr val="000000"/>
                </a:solidFill>
              </a:rPr>
              <a:t>项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240088" y="2879725"/>
            <a:ext cx="2087562" cy="1655763"/>
          </a:xfrm>
          <a:prstGeom prst="roundRect">
            <a:avLst>
              <a:gd name="adj" fmla="val 9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zh-CN" dirty="0" smtClean="0">
                <a:solidFill>
                  <a:srgbClr val="000000"/>
                </a:solidFill>
              </a:rPr>
              <a:t>退货</a:t>
            </a:r>
            <a:r>
              <a:rPr lang="zh-CN" dirty="0">
                <a:solidFill>
                  <a:srgbClr val="000000"/>
                </a:solidFill>
              </a:rPr>
              <a:t>申请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 </a:t>
            </a:r>
            <a:r>
              <a:rPr lang="zh-CN" sz="3200" b="1"/>
              <a:t>退换货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03238" y="2232025"/>
            <a:ext cx="24431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OrderAdjustmentType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47700" y="3095625"/>
            <a:ext cx="20161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OrderAdjustment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975350" y="4100513"/>
            <a:ext cx="1511300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ReturnType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975350" y="4892675"/>
            <a:ext cx="1511300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ReturnItem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455988" y="3452813"/>
            <a:ext cx="1655762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ReturnHeader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5759450" y="1439863"/>
            <a:ext cx="2033588" cy="1477962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zh-CN" dirty="0" smtClean="0">
                <a:solidFill>
                  <a:srgbClr val="000000"/>
                </a:solidFill>
              </a:rPr>
              <a:t>状态</a:t>
            </a: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5975350" y="1941513"/>
            <a:ext cx="1655763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ReturnStatus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627784" y="1531938"/>
            <a:ext cx="3096344" cy="4437856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             </a:t>
            </a:r>
            <a:r>
              <a:rPr lang="zh-CN" dirty="0" smtClean="0">
                <a:solidFill>
                  <a:srgbClr val="000000"/>
                </a:solidFill>
              </a:rPr>
              <a:t>状态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r>
              <a:rPr lang="en-US" sz="3200" b="1" dirty="0" err="1"/>
              <a:t>OFBiz</a:t>
            </a:r>
            <a:r>
              <a:rPr lang="en-US" sz="3200" b="1" dirty="0"/>
              <a:t> </a:t>
            </a:r>
            <a:r>
              <a:rPr lang="zh-CN" sz="3200" b="1" dirty="0"/>
              <a:t>状态集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503238" y="1498992"/>
            <a:ext cx="12239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dirty="0">
                <a:solidFill>
                  <a:srgbClr val="000000"/>
                </a:solidFill>
              </a:rPr>
              <a:t>订单状态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03237" y="2494012"/>
            <a:ext cx="15843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dirty="0">
                <a:solidFill>
                  <a:srgbClr val="000000"/>
                </a:solidFill>
              </a:rPr>
              <a:t>物流运输状态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024188" y="2132856"/>
            <a:ext cx="175359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StatusType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024188" y="4246563"/>
            <a:ext cx="2411908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StatusValidChange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024188" y="3153171"/>
            <a:ext cx="16557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StatusItem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503238" y="3573016"/>
            <a:ext cx="12239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dirty="0">
                <a:solidFill>
                  <a:srgbClr val="000000"/>
                </a:solidFill>
              </a:rPr>
              <a:t>订单状态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88468" y="4701123"/>
            <a:ext cx="1404466" cy="479524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退换货状态</a:t>
            </a: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508129" y="5372099"/>
            <a:ext cx="12239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其它</a:t>
            </a:r>
            <a:r>
              <a:rPr lang="zh-CN" dirty="0" smtClean="0">
                <a:solidFill>
                  <a:srgbClr val="000000"/>
                </a:solidFill>
              </a:rPr>
              <a:t>状态</a:t>
            </a:r>
            <a:endParaRPr lang="zh-CN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1498992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OFBiz</a:t>
            </a:r>
            <a:r>
              <a:rPr lang="zh-CN" altLang="en-US" dirty="0" smtClean="0">
                <a:solidFill>
                  <a:schemeClr val="tx1"/>
                </a:solidFill>
              </a:rPr>
              <a:t>的业务状态通过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该三种实体进行管理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StatusType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定义了状态的类型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StatusItem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定义了状态的枚举值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StatusValidChange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定义了各种状态间的有效转换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</a:t>
            </a:r>
            <a:r>
              <a:rPr lang="zh-CN" sz="3200" b="1"/>
              <a:t>部分核心业务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5400000">
            <a:off x="2259013" y="-985838"/>
            <a:ext cx="503238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11300" y="1295400"/>
            <a:ext cx="1439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>
                <a:solidFill>
                  <a:srgbClr val="000000"/>
                </a:solidFill>
              </a:rPr>
              <a:t>价格规则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223963" y="1871663"/>
            <a:ext cx="2087562" cy="1439862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ProductPriceRule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-roleName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-fromDate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-thruDate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15900" y="3959225"/>
            <a:ext cx="2232025" cy="1944688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ProductPriceCond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-inputParamEnumId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-operatorEnumId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-condValue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519363" y="3959225"/>
            <a:ext cx="2736850" cy="1439863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ProductPriceAction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-productPriceActionType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-amount</a:t>
            </a:r>
          </a:p>
        </p:txBody>
      </p:sp>
      <p:cxnSp>
        <p:nvCxnSpPr>
          <p:cNvPr id="14343" name="AutoShape 7"/>
          <p:cNvCxnSpPr>
            <a:cxnSpLocks noChangeShapeType="1"/>
            <a:stCxn id="14341" idx="0"/>
            <a:endCxn id="14340" idx="2"/>
          </p:cNvCxnSpPr>
          <p:nvPr/>
        </p:nvCxnSpPr>
        <p:spPr bwMode="auto">
          <a:xfrm rot="16200000">
            <a:off x="1474788" y="3167063"/>
            <a:ext cx="650875" cy="936625"/>
          </a:xfrm>
          <a:prstGeom prst="bentConnector3">
            <a:avLst>
              <a:gd name="adj1" fmla="val 49968"/>
            </a:avLst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42" idx="0"/>
            <a:endCxn id="14340" idx="2"/>
          </p:cNvCxnSpPr>
          <p:nvPr/>
        </p:nvCxnSpPr>
        <p:spPr bwMode="auto">
          <a:xfrm rot="16200000" flipV="1">
            <a:off x="2752725" y="2824163"/>
            <a:ext cx="650875" cy="1622425"/>
          </a:xfrm>
          <a:prstGeom prst="bentConnector3">
            <a:avLst>
              <a:gd name="adj1" fmla="val 50028"/>
            </a:avLst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159375" y="1079500"/>
            <a:ext cx="3527425" cy="91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价格规则 满足 指定条件 即进行指定的操作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价格规则：有时效性，通过</a:t>
            </a:r>
            <a:r>
              <a:rPr lang="en-US" dirty="0" err="1">
                <a:solidFill>
                  <a:srgbClr val="000000"/>
                </a:solidFill>
              </a:rPr>
              <a:t>fromDate</a:t>
            </a:r>
            <a:r>
              <a:rPr lang="zh-CN" dirty="0">
                <a:solidFill>
                  <a:srgbClr val="000000"/>
                </a:solidFill>
              </a:rPr>
              <a:t>和 </a:t>
            </a:r>
            <a:r>
              <a:rPr lang="en-US" dirty="0" err="1">
                <a:solidFill>
                  <a:srgbClr val="000000"/>
                </a:solidFill>
              </a:rPr>
              <a:t>thruDate</a:t>
            </a:r>
            <a:r>
              <a:rPr lang="zh-CN" dirty="0">
                <a:solidFill>
                  <a:srgbClr val="000000"/>
                </a:solidFill>
              </a:rPr>
              <a:t>控制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价格条件：输入类型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>
                <a:solidFill>
                  <a:srgbClr val="000000"/>
                </a:solidFill>
              </a:rPr>
              <a:t>比如产品分类，产品目录，会员，角色类型等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；条件类型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>
                <a:solidFill>
                  <a:srgbClr val="000000"/>
                </a:solidFill>
              </a:rPr>
              <a:t>是，大于，小于，大于等于等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，条件值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价格操作：操作类型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>
                <a:solidFill>
                  <a:srgbClr val="000000"/>
                </a:solidFill>
              </a:rPr>
              <a:t>比如标价的百分比，缺省价格百分比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，操作金额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百货购应用：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zh-CN" altLang="en-US" dirty="0" smtClean="0">
                <a:solidFill>
                  <a:srgbClr val="000000"/>
                </a:solidFill>
              </a:rPr>
              <a:t>商城</a:t>
            </a:r>
            <a:r>
              <a:rPr lang="zh-CN" dirty="0" smtClean="0">
                <a:solidFill>
                  <a:srgbClr val="000000"/>
                </a:solidFill>
              </a:rPr>
              <a:t>价格</a:t>
            </a:r>
            <a:r>
              <a:rPr lang="zh-CN" dirty="0">
                <a:solidFill>
                  <a:srgbClr val="000000"/>
                </a:solidFill>
              </a:rPr>
              <a:t>规则</a:t>
            </a: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凡是会员类型为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zh-CN" altLang="en-US" dirty="0" smtClean="0">
                <a:solidFill>
                  <a:srgbClr val="000000"/>
                </a:solidFill>
              </a:rPr>
              <a:t>城主</a:t>
            </a:r>
            <a:r>
              <a:rPr lang="zh-CN" dirty="0" smtClean="0">
                <a:solidFill>
                  <a:srgbClr val="000000"/>
                </a:solidFill>
              </a:rPr>
              <a:t>的</a:t>
            </a:r>
            <a:r>
              <a:rPr lang="zh-CN" dirty="0">
                <a:solidFill>
                  <a:srgbClr val="000000"/>
                </a:solidFill>
              </a:rPr>
              <a:t>用户</a:t>
            </a:r>
          </a:p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产品价格为产品进货价的</a:t>
            </a:r>
            <a:r>
              <a:rPr lang="en-US" dirty="0">
                <a:solidFill>
                  <a:srgbClr val="000000"/>
                </a:solidFill>
              </a:rPr>
              <a:t>1.05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</a:t>
            </a:r>
            <a:r>
              <a:rPr lang="zh-CN" sz="3200" b="1"/>
              <a:t>部分核心业务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 rot="5400000">
            <a:off x="2259013" y="-985838"/>
            <a:ext cx="503238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11300" y="1295400"/>
            <a:ext cx="1439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>
                <a:solidFill>
                  <a:srgbClr val="000000"/>
                </a:solidFill>
              </a:rPr>
              <a:t>产品促销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223963" y="1871663"/>
            <a:ext cx="2195909" cy="1439862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ProductPromoRule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roleName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71438" y="3959225"/>
            <a:ext cx="2232025" cy="1728788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ProductPromoCond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inputParamEnumId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operatorEnumId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err="1">
                <a:solidFill>
                  <a:srgbClr val="000000"/>
                </a:solidFill>
              </a:rPr>
              <a:t>condValue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321917" y="3960813"/>
            <a:ext cx="3546227" cy="1439862"/>
          </a:xfrm>
          <a:prstGeom prst="roundRect">
            <a:avLst>
              <a:gd name="adj" fmla="val 10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ProductPromoAction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productPromoActionEnumId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err="1" smtClean="0">
                <a:solidFill>
                  <a:srgbClr val="000000"/>
                </a:solidFill>
              </a:rPr>
              <a:t>orderAdjustmentTypeId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-amount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367" name="AutoShape 7"/>
          <p:cNvCxnSpPr>
            <a:cxnSpLocks noChangeShapeType="1"/>
            <a:stCxn id="15365" idx="0"/>
            <a:endCxn id="15364" idx="2"/>
          </p:cNvCxnSpPr>
          <p:nvPr/>
        </p:nvCxnSpPr>
        <p:spPr bwMode="auto">
          <a:xfrm rot="5400000" flipH="1" flipV="1">
            <a:off x="1430834" y="3068142"/>
            <a:ext cx="647700" cy="1134467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/>
          <p:cNvCxnSpPr>
            <a:cxnSpLocks noChangeShapeType="1"/>
            <a:stCxn id="15366" idx="0"/>
            <a:endCxn id="15364" idx="2"/>
          </p:cNvCxnSpPr>
          <p:nvPr/>
        </p:nvCxnSpPr>
        <p:spPr bwMode="auto">
          <a:xfrm rot="16200000" flipV="1">
            <a:off x="2883831" y="2749612"/>
            <a:ext cx="649288" cy="1773113"/>
          </a:xfrm>
          <a:prstGeom prst="bent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159375" y="1079500"/>
            <a:ext cx="3527425" cy="91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产品促销</a:t>
            </a:r>
            <a:r>
              <a:rPr lang="zh-CN" dirty="0" smtClean="0">
                <a:solidFill>
                  <a:srgbClr val="000000"/>
                </a:solidFill>
              </a:rPr>
              <a:t> </a:t>
            </a:r>
            <a:r>
              <a:rPr lang="zh-CN" dirty="0">
                <a:solidFill>
                  <a:srgbClr val="000000"/>
                </a:solidFill>
              </a:rPr>
              <a:t>满足 指定条件 即进行指定的操作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促销</a:t>
            </a:r>
            <a:r>
              <a:rPr lang="zh-CN" dirty="0" smtClean="0">
                <a:solidFill>
                  <a:srgbClr val="000000"/>
                </a:solidFill>
              </a:rPr>
              <a:t>条件</a:t>
            </a:r>
            <a:r>
              <a:rPr lang="zh-CN" dirty="0">
                <a:solidFill>
                  <a:srgbClr val="000000"/>
                </a:solidFill>
              </a:rPr>
              <a:t>：输入类型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 smtClean="0">
                <a:solidFill>
                  <a:srgbClr val="000000"/>
                </a:solidFill>
              </a:rPr>
              <a:t>比如</a:t>
            </a:r>
            <a:r>
              <a:rPr lang="zh-CN" altLang="en-US" dirty="0" smtClean="0">
                <a:solidFill>
                  <a:srgbClr val="000000"/>
                </a:solidFill>
              </a:rPr>
              <a:t>购物车小计</a:t>
            </a:r>
            <a:r>
              <a:rPr lang="zh-CN" dirty="0" smtClean="0">
                <a:solidFill>
                  <a:srgbClr val="000000"/>
                </a:solidFill>
              </a:rPr>
              <a:t>，</a:t>
            </a:r>
            <a:r>
              <a:rPr lang="zh-CN" dirty="0">
                <a:solidFill>
                  <a:srgbClr val="000000"/>
                </a:solidFill>
              </a:rPr>
              <a:t>会员，角色类型等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；条件类型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>
                <a:solidFill>
                  <a:srgbClr val="000000"/>
                </a:solidFill>
              </a:rPr>
              <a:t>是，大于，小于，大于等于等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，条件值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促销</a:t>
            </a:r>
            <a:r>
              <a:rPr lang="zh-CN" dirty="0" smtClean="0">
                <a:solidFill>
                  <a:srgbClr val="000000"/>
                </a:solidFill>
              </a:rPr>
              <a:t>操作</a:t>
            </a:r>
            <a:r>
              <a:rPr lang="zh-CN" dirty="0">
                <a:solidFill>
                  <a:srgbClr val="000000"/>
                </a:solidFill>
              </a:rPr>
              <a:t>：操作类型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zh-CN" dirty="0" smtClean="0">
                <a:solidFill>
                  <a:srgbClr val="000000"/>
                </a:solidFill>
              </a:rPr>
              <a:t>比如</a:t>
            </a:r>
            <a:r>
              <a:rPr lang="zh-CN" altLang="en-US" dirty="0" smtClean="0">
                <a:solidFill>
                  <a:srgbClr val="000000"/>
                </a:solidFill>
              </a:rPr>
              <a:t>购物有礼，订单百分比折扣，运费打折，订单价格去掉零头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zh-CN" dirty="0">
                <a:solidFill>
                  <a:srgbClr val="000000"/>
                </a:solidFill>
              </a:rPr>
              <a:t>，操作金额</a:t>
            </a: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zh-CN" dirty="0" smtClean="0">
                <a:solidFill>
                  <a:srgbClr val="000000"/>
                </a:solidFill>
              </a:rPr>
              <a:t>百货</a:t>
            </a:r>
            <a:r>
              <a:rPr lang="zh-CN" dirty="0">
                <a:solidFill>
                  <a:srgbClr val="000000"/>
                </a:solidFill>
              </a:rPr>
              <a:t>购应用</a:t>
            </a:r>
            <a:r>
              <a:rPr lang="zh-CN" dirty="0" smtClean="0">
                <a:solidFill>
                  <a:srgbClr val="000000"/>
                </a:solidFill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凡是为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供货商的产品购物满</a:t>
            </a:r>
            <a:r>
              <a:rPr lang="en-US" altLang="zh-CN" dirty="0" smtClean="0">
                <a:solidFill>
                  <a:srgbClr val="000000"/>
                </a:solidFill>
              </a:rPr>
              <a:t>38</a:t>
            </a:r>
            <a:r>
              <a:rPr lang="zh-CN" altLang="en-US" dirty="0" smtClean="0">
                <a:solidFill>
                  <a:srgbClr val="000000"/>
                </a:solidFill>
              </a:rPr>
              <a:t>元，免除运费，即包邮</a:t>
            </a: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</a:t>
            </a:r>
            <a:r>
              <a:rPr lang="zh-CN" sz="3200" b="1"/>
              <a:t>部分核心业务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 rot="5400000">
            <a:off x="2259013" y="-985838"/>
            <a:ext cx="503238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11300" y="1295400"/>
            <a:ext cx="1439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>
                <a:solidFill>
                  <a:srgbClr val="000000"/>
                </a:solidFill>
              </a:rPr>
              <a:t>订单处理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6263" y="1835150"/>
            <a:ext cx="4392612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>
                <a:solidFill>
                  <a:srgbClr val="000000"/>
                </a:solidFill>
              </a:rPr>
              <a:t>1 主要是验证产品是否是可销售的成品，是否已经开始销售，是否已经终止销售，是否有价格异常，是否有可用库存等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2 主要是指对创建订单的用户，根据系统规则，判定是否是恶意下单，挤占产品库存的行为 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3主要是根据用户的成交价格进行产品的价格计算 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4 主要是指促销优惠带来的影响订单总价格的费用计算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5 主要是根据不同的供货商，来进行货运分组并计算对应的运费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6 生成一笔交易订单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7 预留产品库存</a:t>
            </a: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832475" y="1295400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</a:t>
            </a:r>
            <a:r>
              <a:rPr lang="zh-CN">
                <a:solidFill>
                  <a:srgbClr val="000000"/>
                </a:solidFill>
              </a:rPr>
              <a:t>商品验证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832475" y="2087563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</a:t>
            </a:r>
            <a:r>
              <a:rPr lang="zh-CN">
                <a:solidFill>
                  <a:srgbClr val="000000"/>
                </a:solidFill>
              </a:rPr>
              <a:t>订单稽查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5832475" y="2843213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zh-CN">
                <a:solidFill>
                  <a:srgbClr val="000000"/>
                </a:solidFill>
              </a:rPr>
              <a:t>订单总价计算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832475" y="3600450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订单调整计算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832475" y="4319588"/>
            <a:ext cx="2879725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产品货运分组及运费计算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5832475" y="4967288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zh-CN">
                <a:solidFill>
                  <a:srgbClr val="000000"/>
                </a:solidFill>
              </a:rPr>
              <a:t>生成订单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5832475" y="5759450"/>
            <a:ext cx="1944688" cy="431800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zh-CN">
                <a:solidFill>
                  <a:srgbClr val="000000"/>
                </a:solidFill>
              </a:rPr>
              <a:t>预留库存</a:t>
            </a:r>
          </a:p>
        </p:txBody>
      </p:sp>
      <p:cxnSp>
        <p:nvCxnSpPr>
          <p:cNvPr id="16396" name="AutoShape 12"/>
          <p:cNvCxnSpPr>
            <a:cxnSpLocks noChangeShapeType="1"/>
          </p:cNvCxnSpPr>
          <p:nvPr/>
        </p:nvCxnSpPr>
        <p:spPr bwMode="auto">
          <a:xfrm flipH="1">
            <a:off x="5484813" y="1587500"/>
            <a:ext cx="3175" cy="51593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292725" y="1317625"/>
            <a:ext cx="395288" cy="411163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256213" y="2103438"/>
            <a:ext cx="431800" cy="382587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256213" y="3649663"/>
            <a:ext cx="431800" cy="382587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256213" y="2916238"/>
            <a:ext cx="431800" cy="395287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5256213" y="5040313"/>
            <a:ext cx="431800" cy="431800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256213" y="4337050"/>
            <a:ext cx="431800" cy="415925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5256213" y="5832475"/>
            <a:ext cx="431800" cy="360363"/>
          </a:xfrm>
          <a:prstGeom prst="ellipse">
            <a:avLst/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6404" name="AutoShape 20"/>
          <p:cNvCxnSpPr>
            <a:cxnSpLocks noChangeShapeType="1"/>
            <a:stCxn id="16398" idx="4"/>
          </p:cNvCxnSpPr>
          <p:nvPr/>
        </p:nvCxnSpPr>
        <p:spPr bwMode="auto">
          <a:xfrm flipH="1">
            <a:off x="5470525" y="2486025"/>
            <a:ext cx="1588" cy="441325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5" name="AutoShape 21"/>
          <p:cNvCxnSpPr>
            <a:cxnSpLocks noChangeShapeType="1"/>
            <a:stCxn id="16400" idx="4"/>
            <a:endCxn id="16399" idx="0"/>
          </p:cNvCxnSpPr>
          <p:nvPr/>
        </p:nvCxnSpPr>
        <p:spPr bwMode="auto">
          <a:xfrm>
            <a:off x="5472113" y="3311525"/>
            <a:ext cx="1587" cy="33813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6" name="AutoShape 22"/>
          <p:cNvCxnSpPr>
            <a:cxnSpLocks noChangeShapeType="1"/>
            <a:stCxn id="16399" idx="4"/>
            <a:endCxn id="16402" idx="0"/>
          </p:cNvCxnSpPr>
          <p:nvPr/>
        </p:nvCxnSpPr>
        <p:spPr bwMode="auto">
          <a:xfrm>
            <a:off x="5472113" y="4032250"/>
            <a:ext cx="1587" cy="30480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  <a:stCxn id="16402" idx="4"/>
          </p:cNvCxnSpPr>
          <p:nvPr/>
        </p:nvCxnSpPr>
        <p:spPr bwMode="auto">
          <a:xfrm>
            <a:off x="5472113" y="4752975"/>
            <a:ext cx="1587" cy="3063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401" idx="4"/>
            <a:endCxn id="16403" idx="0"/>
          </p:cNvCxnSpPr>
          <p:nvPr/>
        </p:nvCxnSpPr>
        <p:spPr bwMode="auto">
          <a:xfrm>
            <a:off x="5472113" y="5472113"/>
            <a:ext cx="1587" cy="360362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503238" y="1511300"/>
            <a:ext cx="5256212" cy="2519363"/>
          </a:xfrm>
          <a:prstGeom prst="roundRect">
            <a:avLst>
              <a:gd name="adj" fmla="val 6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</a:rPr>
              <a:t>           </a:t>
            </a:r>
            <a:r>
              <a:rPr lang="zh-CN" dirty="0" smtClean="0">
                <a:solidFill>
                  <a:srgbClr val="000000"/>
                </a:solidFill>
              </a:rPr>
              <a:t>服务</a:t>
            </a:r>
            <a:r>
              <a:rPr lang="zh-CN" dirty="0">
                <a:solidFill>
                  <a:srgbClr val="000000"/>
                </a:solidFill>
              </a:rPr>
              <a:t>管理平台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503238" y="4176713"/>
            <a:ext cx="7991475" cy="1944687"/>
          </a:xfrm>
          <a:prstGeom prst="roundRect">
            <a:avLst>
              <a:gd name="adj" fmla="val 79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                                    API提供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       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zh-CN">
              <a:solidFill>
                <a:srgbClr val="000000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  API</a:t>
            </a:r>
            <a:br>
              <a:rPr lang="en-US" sz="3200" b="1"/>
            </a:br>
            <a:endParaRPr lang="en-US" sz="3200" b="1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11200" y="460851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类目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376488" y="460851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产品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759450" y="460851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物流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095750" y="459581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产品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720725" y="5327650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交易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376488" y="5327650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内容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4060825" y="5341938"/>
            <a:ext cx="1368425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000000"/>
                </a:solidFill>
              </a:rPr>
              <a:t>购物车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759450" y="5353050"/>
            <a:ext cx="1368425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000000"/>
                </a:solidFill>
              </a:rPr>
              <a:t>通知</a:t>
            </a:r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647700" y="187166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服务入口</a:t>
            </a:r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1511300"/>
            <a:ext cx="33115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376488" y="187166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应用鉴权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4103688" y="1871663"/>
            <a:ext cx="1295400" cy="57626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应用管理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647700" y="2663825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服务监控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3527425" y="3384550"/>
            <a:ext cx="1871663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000000"/>
                </a:solidFill>
              </a:rPr>
              <a:t>流量及频率控制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4103688" y="2663825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文档管理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647700" y="3384550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服务隔离</a:t>
            </a: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2087563" y="3384550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报表统计</a:t>
            </a:r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2303463" y="2663825"/>
            <a:ext cx="1295400" cy="57626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zh-CN">
                <a:solidFill>
                  <a:srgbClr val="000000"/>
                </a:solidFill>
              </a:rPr>
              <a:t>路由转发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ChangeArrowheads="1"/>
          </p:cNvSpPr>
          <p:nvPr/>
        </p:nvSpPr>
        <p:spPr bwMode="auto">
          <a:xfrm rot="5400000">
            <a:off x="2322066" y="-1017810"/>
            <a:ext cx="503238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30823" y="-243408"/>
            <a:ext cx="8229600" cy="151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endParaRPr lang="en-US" sz="4000" b="1" dirty="0" smtClean="0"/>
          </a:p>
          <a:p>
            <a:pPr algn="ctr">
              <a:buClrTx/>
              <a:buFontTx/>
              <a:buNone/>
            </a:pPr>
            <a:r>
              <a:rPr lang="en-US" sz="3200" b="1" dirty="0" err="1" smtClean="0"/>
              <a:t>OFBiz</a:t>
            </a:r>
            <a:r>
              <a:rPr lang="en-US" sz="3200" b="1" dirty="0" smtClean="0"/>
              <a:t>  </a:t>
            </a:r>
            <a:r>
              <a:rPr lang="zh-CN" altLang="en-US" sz="3200" b="1" dirty="0" smtClean="0"/>
              <a:t>项目难点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7500" y="1174456"/>
            <a:ext cx="25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单点登录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会话管理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771255"/>
            <a:ext cx="72008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RedisSessionIdManager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extends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AbstractSessionIdManager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public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idInUse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(String id) {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}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public void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addSession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HttpSession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session) {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}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public void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removeSession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HttpSession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session) {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public void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renewSessionId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(String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oldClusterId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, String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oldNodeId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request) {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}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378" y="4077072"/>
            <a:ext cx="5472609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RedisSessionManager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extends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AbstractSessionManager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{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protected void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addSession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AbstractSession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session) {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public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AbstractSession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getSession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(String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idInCluster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 {     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protected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AbstractSession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newSession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request) {        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protected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removeSession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(String </a:t>
            </a:r>
            <a:r>
              <a:rPr lang="en-US" altLang="zh-CN" sz="1200" b="1" dirty="0" err="1" smtClean="0">
                <a:solidFill>
                  <a:schemeClr val="tx1"/>
                </a:solidFill>
              </a:rPr>
              <a:t>idInCluster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}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3615407"/>
            <a:ext cx="3609517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900" b="1" dirty="0" err="1" smtClean="0">
                <a:solidFill>
                  <a:schemeClr val="tx1"/>
                </a:solidFill>
              </a:rPr>
              <a:t>WebAppContext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webapp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WebAppContext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zh-CN" sz="900" b="1" dirty="0" smtClean="0">
              <a:solidFill>
                <a:schemeClr val="tx1"/>
              </a:solidFill>
            </a:endParaRP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RedisSessionManager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RedisSessionManager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SessionCookieConfig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sConfig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=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sessionManager.getSessionCookieConfig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sConfig.setDomain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(".100hg.com");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sConfig.setPath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("/");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sessionManager.setSessionCookie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("BHG_SESSION");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sessionManager.setHttpOnly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(true);</a:t>
            </a:r>
          </a:p>
          <a:p>
            <a:endParaRPr lang="en-US" altLang="zh-CN" sz="900" b="1" dirty="0" smtClean="0">
              <a:solidFill>
                <a:schemeClr val="tx1"/>
              </a:solidFill>
            </a:endParaRP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RedisSessionIdManager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idMgr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RedisSessionIdManager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(server);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sessionManager.setSessionIdManager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idMgr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sessionHandler.setSessionManager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sessionManager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sz="900" b="1" dirty="0" smtClean="0">
              <a:solidFill>
                <a:schemeClr val="tx1"/>
              </a:solidFill>
            </a:endParaRPr>
          </a:p>
          <a:p>
            <a:r>
              <a:rPr lang="en-US" altLang="zh-CN" sz="900" b="1" dirty="0" err="1" smtClean="0">
                <a:solidFill>
                  <a:schemeClr val="tx1"/>
                </a:solidFill>
              </a:rPr>
              <a:t>webapp.setSessionHandler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(</a:t>
            </a:r>
            <a:r>
              <a:rPr lang="en-US" altLang="zh-CN" sz="900" b="1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b="1" dirty="0" smtClean="0">
                <a:solidFill>
                  <a:schemeClr val="tx1"/>
                </a:solidFill>
              </a:rPr>
              <a:t>);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431540" y="2204864"/>
            <a:ext cx="2535805" cy="398529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 Apache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反向代理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r>
              <a:rPr lang="en-US" sz="3200" b="1" dirty="0" err="1"/>
              <a:t>OFBiz</a:t>
            </a:r>
            <a:r>
              <a:rPr lang="en-US" sz="3200" b="1" dirty="0"/>
              <a:t>  </a:t>
            </a:r>
            <a:r>
              <a:rPr lang="zh-CN" altLang="en-US" sz="3200" b="1" dirty="0" smtClean="0"/>
              <a:t>项目难点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32040" y="1974232"/>
            <a:ext cx="403333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        Server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server</a:t>
            </a:r>
            <a:r>
              <a:rPr lang="en-US" altLang="zh-CN" sz="900" dirty="0" smtClean="0">
                <a:solidFill>
                  <a:schemeClr val="tx1"/>
                </a:solidFill>
              </a:rPr>
              <a:t> = new Server(port);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WebAppContext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</a:t>
            </a:r>
            <a:r>
              <a:rPr lang="en-US" altLang="zh-CN" sz="900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WebAppContext</a:t>
            </a:r>
            <a:r>
              <a:rPr lang="en-US" altLang="zh-CN" sz="9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webapp.setExtraClasspath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extraClassPath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webapp.setInitParameter</a:t>
            </a:r>
            <a:r>
              <a:rPr lang="en-US" altLang="zh-CN" sz="900" dirty="0" smtClean="0">
                <a:solidFill>
                  <a:schemeClr val="tx1"/>
                </a:solidFill>
              </a:rPr>
              <a:t>("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</a:t>
            </a:r>
            <a:r>
              <a:rPr lang="en-US" altLang="zh-CN" sz="900" dirty="0" smtClean="0">
                <a:solidFill>
                  <a:schemeClr val="tx1"/>
                </a:solidFill>
              </a:rPr>
              <a:t>-host", "192.168.1.35");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webapp.setInitParameter</a:t>
            </a:r>
            <a:r>
              <a:rPr lang="en-US" altLang="zh-CN" sz="900" dirty="0" smtClean="0">
                <a:solidFill>
                  <a:schemeClr val="tx1"/>
                </a:solidFill>
              </a:rPr>
              <a:t>("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</a:t>
            </a:r>
            <a:r>
              <a:rPr lang="en-US" altLang="zh-CN" sz="900" dirty="0" smtClean="0">
                <a:solidFill>
                  <a:schemeClr val="tx1"/>
                </a:solidFill>
              </a:rPr>
              <a:t>-port", "6379");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webapp.setInitParameter</a:t>
            </a:r>
            <a:r>
              <a:rPr lang="en-US" altLang="zh-CN" sz="900" dirty="0" smtClean="0">
                <a:solidFill>
                  <a:schemeClr val="tx1"/>
                </a:solidFill>
              </a:rPr>
              <a:t>("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</a:t>
            </a:r>
            <a:r>
              <a:rPr lang="en-US" altLang="zh-CN" sz="900" dirty="0" smtClean="0">
                <a:solidFill>
                  <a:schemeClr val="tx1"/>
                </a:solidFill>
              </a:rPr>
              <a:t>-timeout", "20000");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webapp.setInitParameter</a:t>
            </a:r>
            <a:r>
              <a:rPr lang="en-US" altLang="zh-CN" sz="900" dirty="0" smtClean="0">
                <a:solidFill>
                  <a:schemeClr val="tx1"/>
                </a:solidFill>
              </a:rPr>
              <a:t>("session-expiration", "1800");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webapp.setContextPath</a:t>
            </a:r>
            <a:r>
              <a:rPr lang="en-US" altLang="zh-CN" sz="900" dirty="0" smtClean="0">
                <a:solidFill>
                  <a:schemeClr val="tx1"/>
                </a:solidFill>
              </a:rPr>
              <a:t>("/");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webapp.setParentLoaderPriority</a:t>
            </a:r>
            <a:r>
              <a:rPr lang="en-US" altLang="zh-CN" sz="900" dirty="0" smtClean="0">
                <a:solidFill>
                  <a:schemeClr val="tx1"/>
                </a:solidFill>
              </a:rPr>
              <a:t>(true);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webapp.setResourceBase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webappBase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RedisSessionManager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RedisSessionManager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SessionCookieConfig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sConfig</a:t>
            </a:r>
            <a:r>
              <a:rPr lang="en-US" altLang="zh-CN" sz="900" dirty="0" smtClean="0">
                <a:solidFill>
                  <a:schemeClr val="tx1"/>
                </a:solidFill>
              </a:rPr>
              <a:t> =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sessionManager.getSessionCookieConfig</a:t>
            </a:r>
            <a:r>
              <a:rPr lang="en-US" altLang="zh-CN" sz="9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sConfig.setDomain</a:t>
            </a:r>
            <a:r>
              <a:rPr lang="en-US" altLang="zh-CN" sz="900" dirty="0" smtClean="0">
                <a:solidFill>
                  <a:schemeClr val="tx1"/>
                </a:solidFill>
              </a:rPr>
              <a:t>(".100hg.com");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sConfig.setPath</a:t>
            </a:r>
            <a:r>
              <a:rPr lang="en-US" altLang="zh-CN" sz="900" dirty="0" smtClean="0">
                <a:solidFill>
                  <a:schemeClr val="tx1"/>
                </a:solidFill>
              </a:rPr>
              <a:t>("/");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sessionManager.setSessionCookie</a:t>
            </a:r>
            <a:r>
              <a:rPr lang="en-US" altLang="zh-CN" sz="900" dirty="0" smtClean="0">
                <a:solidFill>
                  <a:schemeClr val="tx1"/>
                </a:solidFill>
              </a:rPr>
              <a:t>("BHG_SESSION");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sessionManager.setHttpOnly</a:t>
            </a:r>
            <a:r>
              <a:rPr lang="en-US" altLang="zh-CN" sz="900" dirty="0" smtClean="0">
                <a:solidFill>
                  <a:schemeClr val="tx1"/>
                </a:solidFill>
              </a:rPr>
              <a:t>(true);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		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RedisSessionIdManager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idMgr</a:t>
            </a:r>
            <a:r>
              <a:rPr lang="en-US" altLang="zh-CN" sz="900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RedisSessionIdManager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(server);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sessionManager.setSessionIdManager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idMgr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 = new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sessionHandler.setSessionManager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sessionManager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webapp.setSessionHandler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sessionHandler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server.setHandler</a:t>
            </a:r>
            <a:r>
              <a:rPr lang="en-US" altLang="zh-CN" sz="900" dirty="0" smtClean="0">
                <a:solidFill>
                  <a:schemeClr val="tx1"/>
                </a:solidFill>
              </a:rPr>
              <a:t>(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webapp</a:t>
            </a:r>
            <a:r>
              <a:rPr lang="en-US" altLang="zh-CN" sz="9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server.start</a:t>
            </a:r>
            <a:r>
              <a:rPr lang="en-US" altLang="zh-CN" sz="900" dirty="0" smtClean="0">
                <a:solidFill>
                  <a:schemeClr val="tx1"/>
                </a:solidFill>
              </a:rPr>
              <a:t>();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2852936"/>
            <a:ext cx="2088232" cy="50405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/>
              <a:t>order.100hg.com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83568" y="4149080"/>
            <a:ext cx="2088232" cy="50405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/>
              <a:t>i.100hg.com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83568" y="3524585"/>
            <a:ext cx="2088232" cy="50405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/>
              <a:t>cart.100hg.com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83568" y="4771964"/>
            <a:ext cx="2088232" cy="50405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/>
              <a:t>m</a:t>
            </a:r>
            <a:r>
              <a:rPr lang="en-US" altLang="zh-CN" dirty="0" smtClean="0"/>
              <a:t>.100hg.com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39552" y="5373216"/>
            <a:ext cx="2376264" cy="50405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dirty="0" smtClean="0"/>
              <a:t>passport.100hg.com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059832" y="4028641"/>
            <a:ext cx="1728192" cy="5040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 rot="5400000">
            <a:off x="2322066" y="-1017810"/>
            <a:ext cx="503238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7500" y="1174456"/>
            <a:ext cx="250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项目集成调试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641" y="1699991"/>
            <a:ext cx="2222226" cy="144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tx1"/>
                </a:solidFill>
              </a:rPr>
              <a:t>&lt;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VirtualHost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*:80&gt;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ServerAdmin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service@100hg.com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ServerName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cart.100hg.com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ProxyRequests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Off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&lt;Proxy *&gt;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 Order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deny,allow</a:t>
            </a:r>
            <a:endParaRPr lang="en-US" altLang="zh-CN" sz="800" b="1" dirty="0" smtClean="0">
              <a:solidFill>
                <a:schemeClr val="tx1"/>
              </a:solidFill>
            </a:endParaRP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 Allow from all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&lt;/Proxy&gt;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ProxyPass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/ http://127.0.0.1:8881/</a:t>
            </a:r>
          </a:p>
          <a:p>
            <a:r>
              <a:rPr lang="en-US" altLang="zh-CN" sz="800" b="1" dirty="0">
                <a:solidFill>
                  <a:schemeClr val="tx1"/>
                </a:solidFill>
              </a:rPr>
              <a:t> 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ProxyPassReverse</a:t>
            </a:r>
            <a:r>
              <a:rPr lang="en-US" altLang="zh-CN" sz="800" b="1" dirty="0" smtClean="0">
                <a:solidFill>
                  <a:schemeClr val="tx1"/>
                </a:solidFill>
              </a:rPr>
              <a:t> / http://127.0.0.1:8881/</a:t>
            </a:r>
          </a:p>
          <a:p>
            <a:r>
              <a:rPr lang="en-US" altLang="zh-CN" sz="800" b="1" dirty="0" smtClean="0">
                <a:solidFill>
                  <a:schemeClr val="tx1"/>
                </a:solidFill>
              </a:rPr>
              <a:t>&lt;/</a:t>
            </a:r>
            <a:r>
              <a:rPr lang="en-US" altLang="zh-CN" sz="800" b="1" dirty="0" err="1" smtClean="0">
                <a:solidFill>
                  <a:schemeClr val="tx1"/>
                </a:solidFill>
              </a:rPr>
              <a:t>VirtualHost</a:t>
            </a:r>
            <a:r>
              <a:rPr lang="en-US" altLang="zh-CN" sz="800" b="1" dirty="0" smtClean="0">
                <a:solidFill>
                  <a:schemeClr val="tx1"/>
                </a:solidFill>
              </a:rPr>
              <a:t>&gt;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2967345" y="3104964"/>
            <a:ext cx="740559" cy="4680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r>
              <a:rPr lang="zh-CN" altLang="en-US" sz="4000" b="1" dirty="0" smtClean="0"/>
              <a:t>百货购接下来做什么？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23528" y="1410392"/>
            <a:ext cx="2016224" cy="1537022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OFBiz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后台本地化优化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/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功能拓展</a:t>
            </a:r>
          </a:p>
        </p:txBody>
      </p:sp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90136"/>
            <a:ext cx="3719884" cy="198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211960" y="1766399"/>
            <a:ext cx="28803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2916560" y="1190136"/>
            <a:ext cx="1295400" cy="79870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更加友好的供应商系统</a:t>
            </a:r>
            <a:endParaRPr lang="zh-CN" dirty="0">
              <a:solidFill>
                <a:srgbClr val="000000"/>
              </a:solidFill>
            </a:endParaRPr>
          </a:p>
        </p:txBody>
      </p:sp>
      <p:pic>
        <p:nvPicPr>
          <p:cNvPr id="25626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76364"/>
            <a:ext cx="28384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27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613847"/>
            <a:ext cx="2877023" cy="19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2873041" y="2514206"/>
            <a:ext cx="1338917" cy="2570978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实体店</a:t>
            </a:r>
            <a:r>
              <a:rPr lang="en-US" altLang="zh-CN" dirty="0" smtClean="0">
                <a:solidFill>
                  <a:srgbClr val="000000"/>
                </a:solidFill>
              </a:rPr>
              <a:t>POS</a:t>
            </a:r>
            <a:r>
              <a:rPr lang="zh-CN" altLang="en-US" dirty="0" smtClean="0">
                <a:solidFill>
                  <a:srgbClr val="000000"/>
                </a:solidFill>
              </a:rPr>
              <a:t>系统，打通</a:t>
            </a:r>
            <a:r>
              <a:rPr lang="en-US" altLang="zh-CN" dirty="0" err="1" smtClean="0">
                <a:solidFill>
                  <a:srgbClr val="000000"/>
                </a:solidFill>
              </a:rPr>
              <a:t>OFBiz</a:t>
            </a:r>
            <a:r>
              <a:rPr lang="zh-CN" altLang="en-US" dirty="0" smtClean="0">
                <a:solidFill>
                  <a:srgbClr val="000000"/>
                </a:solidFill>
              </a:rPr>
              <a:t>库存同步，价格同步，促销同步，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活动促销，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广告终端广告显示</a:t>
            </a:r>
            <a:endParaRPr lang="zh-CN" dirty="0">
              <a:solidFill>
                <a:srgbClr val="000000"/>
              </a:solidFill>
            </a:endParaRPr>
          </a:p>
        </p:txBody>
      </p:sp>
      <p:cxnSp>
        <p:nvCxnSpPr>
          <p:cNvPr id="8" name="直接连接符 7"/>
          <p:cNvCxnSpPr>
            <a:stCxn id="34" idx="1"/>
          </p:cNvCxnSpPr>
          <p:nvPr/>
        </p:nvCxnSpPr>
        <p:spPr bwMode="auto">
          <a:xfrm flipH="1">
            <a:off x="2267745" y="3799695"/>
            <a:ext cx="605296" cy="34938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7572176" y="4005064"/>
            <a:ext cx="1295400" cy="79870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会计财务对接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cxnSp>
        <p:nvCxnSpPr>
          <p:cNvPr id="10" name="直接连接符 9"/>
          <p:cNvCxnSpPr>
            <a:stCxn id="37" idx="1"/>
          </p:cNvCxnSpPr>
          <p:nvPr/>
        </p:nvCxnSpPr>
        <p:spPr bwMode="auto">
          <a:xfrm flipH="1" flipV="1">
            <a:off x="7377015" y="4404415"/>
            <a:ext cx="195161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628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9" y="5229200"/>
            <a:ext cx="2086582" cy="102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AutoShape 12"/>
          <p:cNvSpPr>
            <a:spLocks noChangeArrowheads="1"/>
          </p:cNvSpPr>
          <p:nvPr/>
        </p:nvSpPr>
        <p:spPr bwMode="auto">
          <a:xfrm>
            <a:off x="5712234" y="5559011"/>
            <a:ext cx="1295400" cy="798703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个性化推荐系统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cxnSp>
        <p:nvCxnSpPr>
          <p:cNvPr id="13" name="直接连接符 12"/>
          <p:cNvCxnSpPr>
            <a:stCxn id="25628" idx="3"/>
            <a:endCxn id="42" idx="1"/>
          </p:cNvCxnSpPr>
          <p:nvPr/>
        </p:nvCxnSpPr>
        <p:spPr bwMode="auto">
          <a:xfrm>
            <a:off x="5025291" y="5742017"/>
            <a:ext cx="686943" cy="2163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椭圆 45"/>
          <p:cNvSpPr/>
          <p:nvPr/>
        </p:nvSpPr>
        <p:spPr bwMode="auto">
          <a:xfrm>
            <a:off x="7236296" y="5198849"/>
            <a:ext cx="1735471" cy="102949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本地生活化服务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2990850" y="1195388"/>
            <a:ext cx="1588" cy="4752975"/>
          </a:xfrm>
          <a:prstGeom prst="line">
            <a:avLst/>
          </a:prstGeom>
          <a:noFill/>
          <a:ln w="57240" cap="sq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92275" y="2535238"/>
            <a:ext cx="54006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000000"/>
                </a:solidFill>
              </a:rPr>
              <a:t>               </a:t>
            </a:r>
            <a:r>
              <a:rPr lang="zh-CN" sz="2000" b="1" dirty="0" smtClean="0">
                <a:solidFill>
                  <a:srgbClr val="000000"/>
                </a:solidFill>
              </a:rPr>
              <a:t>OFBiz</a:t>
            </a:r>
            <a:r>
              <a:rPr lang="zh-CN" sz="2000" b="1" dirty="0">
                <a:solidFill>
                  <a:srgbClr val="000000"/>
                </a:solidFill>
              </a:rPr>
              <a:t>部分核心实体</a:t>
            </a:r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3852863" y="1746250"/>
            <a:ext cx="4800600" cy="1588"/>
          </a:xfrm>
          <a:custGeom>
            <a:avLst/>
            <a:gdLst>
              <a:gd name="G0" fmla="+- 13335 0 0"/>
              <a:gd name="G1" fmla="+- 4 0 0"/>
              <a:gd name="T0" fmla="*/ 0 w 13336"/>
              <a:gd name="T1" fmla="*/ 0 h 1"/>
              <a:gd name="T2" fmla="*/ 4800240 w 133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336" h="1">
                <a:moveTo>
                  <a:pt x="0" y="0"/>
                </a:moveTo>
                <a:lnTo>
                  <a:pt x="13335" y="0"/>
                </a:lnTo>
              </a:path>
            </a:pathLst>
          </a:custGeom>
          <a:noFill/>
          <a:ln w="25560" cap="flat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692275" y="1914525"/>
            <a:ext cx="54006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</a:t>
            </a:r>
            <a:r>
              <a:rPr lang="zh-CN" sz="2000" b="1" dirty="0" smtClean="0">
                <a:solidFill>
                  <a:srgbClr val="000000"/>
                </a:solidFill>
              </a:rPr>
              <a:t>整合</a:t>
            </a:r>
            <a:r>
              <a:rPr lang="zh-CN" sz="2000" b="1" dirty="0">
                <a:solidFill>
                  <a:srgbClr val="000000"/>
                </a:solidFill>
              </a:rPr>
              <a:t>实践思路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473325" y="1349375"/>
            <a:ext cx="54006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CC0000"/>
                </a:solidFill>
              </a:rPr>
              <a:t>        </a:t>
            </a:r>
            <a:r>
              <a:rPr lang="en-US" altLang="zh-CN" sz="2000" b="1" dirty="0" smtClean="0">
                <a:solidFill>
                  <a:srgbClr val="CC0000"/>
                </a:solidFill>
              </a:rPr>
              <a:t>      </a:t>
            </a:r>
            <a:r>
              <a:rPr lang="zh-CN" sz="2000" b="1" dirty="0" smtClean="0">
                <a:solidFill>
                  <a:schemeClr val="tx1"/>
                </a:solidFill>
              </a:rPr>
              <a:t>百货</a:t>
            </a:r>
            <a:r>
              <a:rPr lang="zh-CN" sz="2000" b="1" dirty="0">
                <a:solidFill>
                  <a:schemeClr val="tx1"/>
                </a:solidFill>
              </a:rPr>
              <a:t>购简介及为什么要使用</a:t>
            </a:r>
            <a:r>
              <a:rPr lang="zh-CN" sz="2000" b="1" dirty="0" smtClean="0">
                <a:solidFill>
                  <a:schemeClr val="tx1"/>
                </a:solidFill>
              </a:rPr>
              <a:t>OFB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iz</a:t>
            </a:r>
            <a:endParaRPr lang="zh-CN" sz="2000" b="1" dirty="0">
              <a:solidFill>
                <a:schemeClr val="tx1"/>
              </a:solidFill>
            </a:endParaRP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3827463" y="2411413"/>
            <a:ext cx="4800600" cy="1587"/>
          </a:xfrm>
          <a:custGeom>
            <a:avLst/>
            <a:gdLst>
              <a:gd name="G0" fmla="+- 13335 0 0"/>
              <a:gd name="G1" fmla="+- 4 0 0"/>
              <a:gd name="T0" fmla="*/ 0 w 13336"/>
              <a:gd name="T1" fmla="*/ 0 h 1"/>
              <a:gd name="T2" fmla="*/ 4800240 w 133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336" h="1">
                <a:moveTo>
                  <a:pt x="0" y="0"/>
                </a:moveTo>
                <a:lnTo>
                  <a:pt x="13335" y="0"/>
                </a:lnTo>
              </a:path>
            </a:pathLst>
          </a:custGeom>
          <a:noFill/>
          <a:ln w="25560" cap="flat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3840163" y="3024188"/>
            <a:ext cx="4800600" cy="1587"/>
          </a:xfrm>
          <a:custGeom>
            <a:avLst/>
            <a:gdLst>
              <a:gd name="G0" fmla="+- 13335 0 0"/>
              <a:gd name="G1" fmla="+- 4 0 0"/>
              <a:gd name="T0" fmla="*/ 0 w 13336"/>
              <a:gd name="T1" fmla="*/ 0 h 1"/>
              <a:gd name="T2" fmla="*/ 4800240 w 133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336" h="1">
                <a:moveTo>
                  <a:pt x="0" y="0"/>
                </a:moveTo>
                <a:lnTo>
                  <a:pt x="13335" y="0"/>
                </a:lnTo>
              </a:path>
            </a:pathLst>
          </a:custGeom>
          <a:noFill/>
          <a:ln w="25560" cap="flat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278188" y="134937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327400" y="190658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324225" y="2519363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3</a:t>
            </a: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76488"/>
            <a:ext cx="243681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2663825" y="3168650"/>
            <a:ext cx="43195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000000"/>
                </a:solidFill>
              </a:rPr>
              <a:t>   </a:t>
            </a:r>
            <a:r>
              <a:rPr lang="zh-CN" sz="2000" b="1" dirty="0" smtClean="0">
                <a:solidFill>
                  <a:srgbClr val="000000"/>
                </a:solidFill>
              </a:rPr>
              <a:t>OFBiz</a:t>
            </a:r>
            <a:r>
              <a:rPr lang="zh-CN" sz="2000" b="1" dirty="0">
                <a:solidFill>
                  <a:srgbClr val="000000"/>
                </a:solidFill>
              </a:rPr>
              <a:t>部分核心业务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322638" y="314007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6350" y="3600450"/>
            <a:ext cx="4800600" cy="1588"/>
          </a:xfrm>
          <a:prstGeom prst="line">
            <a:avLst/>
          </a:prstGeom>
          <a:noFill/>
          <a:ln w="25560" cap="sq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332163" y="3743325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561029" y="3774281"/>
            <a:ext cx="36337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000000"/>
                </a:solidFill>
              </a:rPr>
              <a:t>OFBiz API</a:t>
            </a: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3816350" y="4216400"/>
            <a:ext cx="4800600" cy="1588"/>
          </a:xfrm>
          <a:prstGeom prst="line">
            <a:avLst/>
          </a:prstGeom>
          <a:noFill/>
          <a:ln w="25560" cap="sq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322638" y="436403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663825" y="4392613"/>
            <a:ext cx="33115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 smtClean="0">
                <a:solidFill>
                  <a:srgbClr val="000000"/>
                </a:solidFill>
              </a:rPr>
              <a:t>项目</a:t>
            </a:r>
            <a:r>
              <a:rPr lang="zh-CN" sz="2000" b="1" dirty="0">
                <a:solidFill>
                  <a:srgbClr val="000000"/>
                </a:solidFill>
              </a:rPr>
              <a:t>难点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3816350" y="4895850"/>
            <a:ext cx="4800600" cy="1588"/>
          </a:xfrm>
          <a:prstGeom prst="line">
            <a:avLst/>
          </a:prstGeom>
          <a:noFill/>
          <a:ln w="25560" cap="sq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322638" y="5040313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sz="2400" b="1">
                <a:solidFill>
                  <a:srgbClr val="CC0000"/>
                </a:solidFill>
              </a:rPr>
              <a:t>7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3816350" y="5541963"/>
            <a:ext cx="4800600" cy="1587"/>
          </a:xfrm>
          <a:prstGeom prst="line">
            <a:avLst/>
          </a:prstGeom>
          <a:noFill/>
          <a:ln w="25560" cap="sq">
            <a:solidFill>
              <a:srgbClr val="FF6600"/>
            </a:solidFill>
            <a:prstDash val="sysDot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665413" y="5073650"/>
            <a:ext cx="30956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zh-CN" sz="2000" b="1" dirty="0">
                <a:solidFill>
                  <a:srgbClr val="000000"/>
                </a:solidFill>
              </a:rPr>
              <a:t>TODO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488" y="-196850"/>
            <a:ext cx="9280526" cy="636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-7938"/>
            <a:ext cx="9144000" cy="6867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0" y="2279650"/>
            <a:ext cx="9144000" cy="2016125"/>
          </a:xfrm>
          <a:prstGeom prst="flowChartProcess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7160" rIns="90000" bIns="4716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6000" b="1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79388" y="622300"/>
            <a:ext cx="55133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dirty="0">
                <a:solidFill>
                  <a:srgbClr val="000000"/>
                </a:solidFill>
              </a:rPr>
              <a:t>黄柏华</a:t>
            </a:r>
          </a:p>
          <a:p>
            <a:pPr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huangbaihua@100hg.com</a:t>
            </a:r>
          </a:p>
          <a:p>
            <a:pPr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2014-05-22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589588"/>
            <a:ext cx="2419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/>
          <p:cNvGrpSpPr>
            <a:grpSpLocks/>
          </p:cNvGrpSpPr>
          <p:nvPr/>
        </p:nvGrpSpPr>
        <p:grpSpPr bwMode="auto">
          <a:xfrm>
            <a:off x="1616075" y="2709863"/>
            <a:ext cx="4522788" cy="3730625"/>
            <a:chOff x="1018" y="1707"/>
            <a:chExt cx="2849" cy="2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" y="1707"/>
              <a:ext cx="2849" cy="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243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" y="240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" y="2886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" y="3079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" y="277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" y="2514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2886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" y="327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" y="353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" y="358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3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" y="338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342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" y="1979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" y="1882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7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40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8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206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39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" y="274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0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934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" y="312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2" name="Picture 2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" y="304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3" name="Picture 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96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4" name="Picture 2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" y="274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5" name="Picture 2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" y="2514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6" name="Picture 2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" y="2821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7" name="Picture 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" y="319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8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" y="2320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49" name="Picture 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2" y="236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0" name="Picture 3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262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1" name="Picture 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821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2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3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3" name="Picture 3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3194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4" name="Picture 3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" y="220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5" name="Picture 3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330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6" name="Picture 3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3194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7" name="Picture 3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3127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58" name="Picture 3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" y="3113"/>
              <a:ext cx="27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898525" y="26352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4000" b="1" dirty="0">
                <a:solidFill>
                  <a:srgbClr val="FFFFFF"/>
                </a:solidFill>
              </a:rPr>
              <a:t>百货</a:t>
            </a:r>
            <a:r>
              <a:rPr lang="zh-CN" sz="4000" b="1" dirty="0" smtClean="0">
                <a:solidFill>
                  <a:srgbClr val="FFFFFF"/>
                </a:solidFill>
              </a:rPr>
              <a:t>购模式</a:t>
            </a:r>
            <a:r>
              <a:rPr lang="zh-CN" sz="4000" b="1" dirty="0">
                <a:solidFill>
                  <a:srgbClr val="FFFFFF"/>
                </a:solidFill>
              </a:rPr>
              <a:t>展示</a:t>
            </a:r>
          </a:p>
        </p:txBody>
      </p:sp>
      <p:sp>
        <p:nvSpPr>
          <p:cNvPr id="5160" name="AutoShape 40"/>
          <p:cNvSpPr>
            <a:spLocks noChangeArrowheads="1"/>
          </p:cNvSpPr>
          <p:nvPr/>
        </p:nvSpPr>
        <p:spPr bwMode="auto">
          <a:xfrm>
            <a:off x="1042988" y="1196975"/>
            <a:ext cx="1223962" cy="365125"/>
          </a:xfrm>
          <a:prstGeom prst="flowChartAlternateProcess">
            <a:avLst/>
          </a:prstGeom>
          <a:solidFill>
            <a:srgbClr val="CFDEF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dirty="0">
                <a:solidFill>
                  <a:srgbClr val="FFFFFF"/>
                </a:solidFill>
              </a:rPr>
              <a:t>供应商</a:t>
            </a:r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161" name="AutoShape 41"/>
          <p:cNvSpPr>
            <a:spLocks noChangeArrowheads="1"/>
          </p:cNvSpPr>
          <p:nvPr/>
        </p:nvSpPr>
        <p:spPr bwMode="auto">
          <a:xfrm>
            <a:off x="2506663" y="1196975"/>
            <a:ext cx="1223962" cy="365125"/>
          </a:xfrm>
          <a:prstGeom prst="flowChartAlternateProcess">
            <a:avLst/>
          </a:prstGeom>
          <a:solidFill>
            <a:srgbClr val="CFDEF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FFFFFF"/>
                </a:solidFill>
              </a:rPr>
              <a:t>供应商</a:t>
            </a:r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162" name="AutoShape 42"/>
          <p:cNvSpPr>
            <a:spLocks noChangeArrowheads="1"/>
          </p:cNvSpPr>
          <p:nvPr/>
        </p:nvSpPr>
        <p:spPr bwMode="auto">
          <a:xfrm>
            <a:off x="3949700" y="1181100"/>
            <a:ext cx="1222375" cy="365125"/>
          </a:xfrm>
          <a:prstGeom prst="flowChartAlternateProcess">
            <a:avLst/>
          </a:prstGeom>
          <a:solidFill>
            <a:srgbClr val="CFDEF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FFFFFF"/>
                </a:solidFill>
              </a:rPr>
              <a:t>供应商</a:t>
            </a:r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63" name="AutoShape 43"/>
          <p:cNvSpPr>
            <a:spLocks noChangeArrowheads="1"/>
          </p:cNvSpPr>
          <p:nvPr/>
        </p:nvSpPr>
        <p:spPr bwMode="auto">
          <a:xfrm>
            <a:off x="5364163" y="1196975"/>
            <a:ext cx="1223962" cy="365125"/>
          </a:xfrm>
          <a:prstGeom prst="flowChartAlternateProcess">
            <a:avLst/>
          </a:prstGeom>
          <a:solidFill>
            <a:srgbClr val="CFDEF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FFFFFF"/>
                </a:solidFill>
              </a:rPr>
              <a:t>供应商</a:t>
            </a:r>
            <a:r>
              <a:rPr lang="en-US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64" name="AutoShape 44"/>
          <p:cNvSpPr>
            <a:spLocks noChangeArrowheads="1"/>
          </p:cNvSpPr>
          <p:nvPr/>
        </p:nvSpPr>
        <p:spPr bwMode="auto">
          <a:xfrm>
            <a:off x="6858000" y="1196975"/>
            <a:ext cx="1223963" cy="363538"/>
          </a:xfrm>
          <a:prstGeom prst="flowChartAlternateProcess">
            <a:avLst/>
          </a:prstGeom>
          <a:solidFill>
            <a:srgbClr val="CFDEF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>
                <a:solidFill>
                  <a:srgbClr val="FFFFFF"/>
                </a:solidFill>
              </a:rPr>
              <a:t>供应商</a:t>
            </a:r>
            <a:r>
              <a:rPr lang="en-US">
                <a:solidFill>
                  <a:srgbClr val="FFFFFF"/>
                </a:solidFill>
              </a:rPr>
              <a:t>....</a:t>
            </a:r>
          </a:p>
        </p:txBody>
      </p:sp>
      <p:pic>
        <p:nvPicPr>
          <p:cNvPr id="5165" name="Picture 4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6262688"/>
            <a:ext cx="4413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3081338" y="2020888"/>
            <a:ext cx="3124200" cy="1379537"/>
            <a:chOff x="1941" y="1273"/>
            <a:chExt cx="1968" cy="869"/>
          </a:xfrm>
        </p:grpSpPr>
        <p:pic>
          <p:nvPicPr>
            <p:cNvPr id="5167" name="Picture 4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1273"/>
              <a:ext cx="1968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2137" y="1390"/>
              <a:ext cx="538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1905000" y="1546225"/>
            <a:ext cx="1228725" cy="1019175"/>
          </a:xfrm>
          <a:prstGeom prst="line">
            <a:avLst/>
          </a:prstGeom>
          <a:noFill/>
          <a:ln w="57240" cap="flat">
            <a:solidFill>
              <a:srgbClr val="99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>
            <a:off x="3060700" y="1562100"/>
            <a:ext cx="384175" cy="642938"/>
          </a:xfrm>
          <a:prstGeom prst="line">
            <a:avLst/>
          </a:prstGeom>
          <a:noFill/>
          <a:ln w="57240" cap="flat">
            <a:solidFill>
              <a:srgbClr val="99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 flipH="1">
            <a:off x="3995738" y="1562100"/>
            <a:ext cx="279400" cy="628650"/>
          </a:xfrm>
          <a:prstGeom prst="line">
            <a:avLst/>
          </a:prstGeom>
          <a:noFill/>
          <a:ln w="57240" cap="flat">
            <a:solidFill>
              <a:srgbClr val="99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2" name="Line 52"/>
          <p:cNvSpPr>
            <a:spLocks noChangeShapeType="1"/>
          </p:cNvSpPr>
          <p:nvPr/>
        </p:nvSpPr>
        <p:spPr bwMode="auto">
          <a:xfrm flipH="1">
            <a:off x="4287838" y="1563688"/>
            <a:ext cx="1189037" cy="858837"/>
          </a:xfrm>
          <a:prstGeom prst="line">
            <a:avLst/>
          </a:prstGeom>
          <a:noFill/>
          <a:ln w="57240" cap="flat">
            <a:solidFill>
              <a:srgbClr val="99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" name="Line 53"/>
          <p:cNvSpPr>
            <a:spLocks noChangeShapeType="1"/>
          </p:cNvSpPr>
          <p:nvPr/>
        </p:nvSpPr>
        <p:spPr bwMode="auto">
          <a:xfrm flipH="1">
            <a:off x="5289550" y="1563688"/>
            <a:ext cx="1604963" cy="860425"/>
          </a:xfrm>
          <a:prstGeom prst="line">
            <a:avLst/>
          </a:prstGeom>
          <a:noFill/>
          <a:ln w="57240" cap="flat">
            <a:solidFill>
              <a:srgbClr val="99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4" name="Line 54"/>
          <p:cNvSpPr>
            <a:spLocks noChangeShapeType="1"/>
          </p:cNvSpPr>
          <p:nvPr/>
        </p:nvSpPr>
        <p:spPr bwMode="auto">
          <a:xfrm flipH="1">
            <a:off x="2217738" y="2997200"/>
            <a:ext cx="915987" cy="863600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5" name="Line 55"/>
          <p:cNvSpPr>
            <a:spLocks noChangeShapeType="1"/>
          </p:cNvSpPr>
          <p:nvPr/>
        </p:nvSpPr>
        <p:spPr bwMode="auto">
          <a:xfrm flipH="1">
            <a:off x="2625725" y="2997200"/>
            <a:ext cx="644525" cy="865188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6" name="Line 56"/>
          <p:cNvSpPr>
            <a:spLocks noChangeShapeType="1"/>
          </p:cNvSpPr>
          <p:nvPr/>
        </p:nvSpPr>
        <p:spPr bwMode="auto">
          <a:xfrm flipH="1">
            <a:off x="3130550" y="3125788"/>
            <a:ext cx="458788" cy="59213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7" name="Line 57"/>
          <p:cNvSpPr>
            <a:spLocks noChangeShapeType="1"/>
          </p:cNvSpPr>
          <p:nvPr/>
        </p:nvSpPr>
        <p:spPr bwMode="auto">
          <a:xfrm flipH="1">
            <a:off x="2409825" y="3270250"/>
            <a:ext cx="1390650" cy="1384300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8" name="Line 58"/>
          <p:cNvSpPr>
            <a:spLocks noChangeShapeType="1"/>
          </p:cNvSpPr>
          <p:nvPr/>
        </p:nvSpPr>
        <p:spPr bwMode="auto">
          <a:xfrm flipH="1">
            <a:off x="3568700" y="3325813"/>
            <a:ext cx="357188" cy="75088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 flipH="1">
            <a:off x="3795713" y="3325813"/>
            <a:ext cx="257175" cy="118427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>
            <a:off x="4178300" y="3221038"/>
            <a:ext cx="125413" cy="857250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4305300" y="3205163"/>
            <a:ext cx="427038" cy="65722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4433888" y="3044825"/>
            <a:ext cx="642937" cy="528638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3" name="Line 63"/>
          <p:cNvSpPr>
            <a:spLocks noChangeShapeType="1"/>
          </p:cNvSpPr>
          <p:nvPr/>
        </p:nvSpPr>
        <p:spPr bwMode="auto">
          <a:xfrm>
            <a:off x="4632325" y="2741613"/>
            <a:ext cx="644525" cy="303212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4616450" y="2870200"/>
            <a:ext cx="1036638" cy="400050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4529138" y="2997200"/>
            <a:ext cx="1123950" cy="72072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 flipH="1">
            <a:off x="3995738" y="3309938"/>
            <a:ext cx="184150" cy="1344612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7" name="Line 67"/>
          <p:cNvSpPr>
            <a:spLocks noChangeShapeType="1"/>
          </p:cNvSpPr>
          <p:nvPr/>
        </p:nvSpPr>
        <p:spPr bwMode="auto">
          <a:xfrm>
            <a:off x="4178300" y="3309938"/>
            <a:ext cx="1588" cy="170338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8" name="Line 68"/>
          <p:cNvSpPr>
            <a:spLocks noChangeShapeType="1"/>
          </p:cNvSpPr>
          <p:nvPr/>
        </p:nvSpPr>
        <p:spPr bwMode="auto">
          <a:xfrm flipH="1">
            <a:off x="2811463" y="3252788"/>
            <a:ext cx="904875" cy="176053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9" name="Line 69"/>
          <p:cNvSpPr>
            <a:spLocks noChangeShapeType="1"/>
          </p:cNvSpPr>
          <p:nvPr/>
        </p:nvSpPr>
        <p:spPr bwMode="auto">
          <a:xfrm flipH="1">
            <a:off x="3586163" y="3325813"/>
            <a:ext cx="214312" cy="240823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0" name="Line 70"/>
          <p:cNvSpPr>
            <a:spLocks noChangeShapeType="1"/>
          </p:cNvSpPr>
          <p:nvPr/>
        </p:nvSpPr>
        <p:spPr bwMode="auto">
          <a:xfrm>
            <a:off x="4178300" y="3270250"/>
            <a:ext cx="350838" cy="299402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4305300" y="3254375"/>
            <a:ext cx="311150" cy="247967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>
            <a:off x="4289425" y="3189288"/>
            <a:ext cx="344488" cy="117633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4273550" y="3173413"/>
            <a:ext cx="522288" cy="1176337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4" name="Line 74"/>
          <p:cNvSpPr>
            <a:spLocks noChangeShapeType="1"/>
          </p:cNvSpPr>
          <p:nvPr/>
        </p:nvSpPr>
        <p:spPr bwMode="auto">
          <a:xfrm>
            <a:off x="4330700" y="3228975"/>
            <a:ext cx="746125" cy="164147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5" name="Line 75"/>
          <p:cNvSpPr>
            <a:spLocks noChangeShapeType="1"/>
          </p:cNvSpPr>
          <p:nvPr/>
        </p:nvSpPr>
        <p:spPr bwMode="auto">
          <a:xfrm>
            <a:off x="4346575" y="3171825"/>
            <a:ext cx="1162050" cy="2562225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4416425" y="3100388"/>
            <a:ext cx="874713" cy="976312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7" name="Line 77"/>
          <p:cNvSpPr>
            <a:spLocks noChangeShapeType="1"/>
          </p:cNvSpPr>
          <p:nvPr/>
        </p:nvSpPr>
        <p:spPr bwMode="auto">
          <a:xfrm>
            <a:off x="4400550" y="3155950"/>
            <a:ext cx="873125" cy="1714500"/>
          </a:xfrm>
          <a:prstGeom prst="line">
            <a:avLst/>
          </a:prstGeom>
          <a:noFill/>
          <a:ln w="12600" cap="flat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8" name="AutoShape 78"/>
          <p:cNvSpPr>
            <a:spLocks noChangeArrowheads="1"/>
          </p:cNvSpPr>
          <p:nvPr/>
        </p:nvSpPr>
        <p:spPr bwMode="auto">
          <a:xfrm>
            <a:off x="395288" y="3862388"/>
            <a:ext cx="649287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199" name="AutoShape 79"/>
          <p:cNvSpPr>
            <a:spLocks noChangeArrowheads="1"/>
          </p:cNvSpPr>
          <p:nvPr/>
        </p:nvSpPr>
        <p:spPr bwMode="auto">
          <a:xfrm>
            <a:off x="522288" y="4706938"/>
            <a:ext cx="649287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0" name="AutoShape 80"/>
          <p:cNvSpPr>
            <a:spLocks noChangeArrowheads="1"/>
          </p:cNvSpPr>
          <p:nvPr/>
        </p:nvSpPr>
        <p:spPr bwMode="auto">
          <a:xfrm>
            <a:off x="1008063" y="5480050"/>
            <a:ext cx="649287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1" name="AutoShape 81"/>
          <p:cNvSpPr>
            <a:spLocks noChangeArrowheads="1"/>
          </p:cNvSpPr>
          <p:nvPr/>
        </p:nvSpPr>
        <p:spPr bwMode="auto">
          <a:xfrm>
            <a:off x="1895475" y="5975350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2" name="AutoShape 82"/>
          <p:cNvSpPr>
            <a:spLocks noChangeArrowheads="1"/>
          </p:cNvSpPr>
          <p:nvPr/>
        </p:nvSpPr>
        <p:spPr bwMode="auto">
          <a:xfrm>
            <a:off x="2813050" y="6127750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3" name="AutoShape 83"/>
          <p:cNvSpPr>
            <a:spLocks noChangeArrowheads="1"/>
          </p:cNvSpPr>
          <p:nvPr/>
        </p:nvSpPr>
        <p:spPr bwMode="auto">
          <a:xfrm>
            <a:off x="5076825" y="6119813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4" name="AutoShape 84"/>
          <p:cNvSpPr>
            <a:spLocks noChangeArrowheads="1"/>
          </p:cNvSpPr>
          <p:nvPr/>
        </p:nvSpPr>
        <p:spPr bwMode="auto">
          <a:xfrm>
            <a:off x="6207125" y="5888038"/>
            <a:ext cx="649288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5" name="AutoShape 85"/>
          <p:cNvSpPr>
            <a:spLocks noChangeArrowheads="1"/>
          </p:cNvSpPr>
          <p:nvPr/>
        </p:nvSpPr>
        <p:spPr bwMode="auto">
          <a:xfrm>
            <a:off x="6621463" y="5081588"/>
            <a:ext cx="649287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6" name="AutoShape 86"/>
          <p:cNvSpPr>
            <a:spLocks noChangeArrowheads="1"/>
          </p:cNvSpPr>
          <p:nvPr/>
        </p:nvSpPr>
        <p:spPr bwMode="auto">
          <a:xfrm>
            <a:off x="6892925" y="4276725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7" name="AutoShape 87"/>
          <p:cNvSpPr>
            <a:spLocks noChangeArrowheads="1"/>
          </p:cNvSpPr>
          <p:nvPr/>
        </p:nvSpPr>
        <p:spPr bwMode="auto">
          <a:xfrm>
            <a:off x="7019925" y="3470275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8" name="AutoShape 88"/>
          <p:cNvSpPr>
            <a:spLocks noChangeArrowheads="1"/>
          </p:cNvSpPr>
          <p:nvPr/>
        </p:nvSpPr>
        <p:spPr bwMode="auto">
          <a:xfrm>
            <a:off x="7146925" y="2663825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09" name="AutoShape 89"/>
          <p:cNvSpPr>
            <a:spLocks noChangeArrowheads="1"/>
          </p:cNvSpPr>
          <p:nvPr/>
        </p:nvSpPr>
        <p:spPr bwMode="auto">
          <a:xfrm>
            <a:off x="593725" y="3057525"/>
            <a:ext cx="649288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10" name="AutoShape 90"/>
          <p:cNvSpPr>
            <a:spLocks noChangeArrowheads="1"/>
          </p:cNvSpPr>
          <p:nvPr/>
        </p:nvSpPr>
        <p:spPr bwMode="auto">
          <a:xfrm>
            <a:off x="1333500" y="2573338"/>
            <a:ext cx="647700" cy="647700"/>
          </a:xfrm>
          <a:prstGeom prst="flowChartConnector">
            <a:avLst/>
          </a:prstGeom>
          <a:solidFill>
            <a:srgbClr val="CFDEF3"/>
          </a:solidFill>
          <a:ln w="12600" cap="flat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终端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sz="1200">
                <a:solidFill>
                  <a:srgbClr val="FFFFFF"/>
                </a:solidFill>
              </a:rPr>
              <a:t>消费者</a:t>
            </a:r>
          </a:p>
        </p:txBody>
      </p:sp>
      <p:sp>
        <p:nvSpPr>
          <p:cNvPr id="5211" name="Freeform 91"/>
          <p:cNvSpPr>
            <a:spLocks noChangeArrowheads="1"/>
          </p:cNvSpPr>
          <p:nvPr/>
        </p:nvSpPr>
        <p:spPr bwMode="auto">
          <a:xfrm>
            <a:off x="6013450" y="3430588"/>
            <a:ext cx="1006475" cy="433387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2" name="Freeform 92"/>
          <p:cNvSpPr>
            <a:spLocks noChangeArrowheads="1"/>
          </p:cNvSpPr>
          <p:nvPr/>
        </p:nvSpPr>
        <p:spPr bwMode="auto">
          <a:xfrm>
            <a:off x="6119813" y="2828925"/>
            <a:ext cx="1150937" cy="423863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3" name="Freeform 93"/>
          <p:cNvSpPr>
            <a:spLocks noChangeArrowheads="1"/>
          </p:cNvSpPr>
          <p:nvPr/>
        </p:nvSpPr>
        <p:spPr bwMode="auto">
          <a:xfrm rot="720000">
            <a:off x="5422900" y="4102100"/>
            <a:ext cx="1568450" cy="4953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4" name="Freeform 94"/>
          <p:cNvSpPr>
            <a:spLocks noChangeArrowheads="1"/>
          </p:cNvSpPr>
          <p:nvPr/>
        </p:nvSpPr>
        <p:spPr bwMode="auto">
          <a:xfrm rot="720000">
            <a:off x="5476875" y="5094288"/>
            <a:ext cx="1289050" cy="517525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5" name="Freeform 95"/>
          <p:cNvSpPr>
            <a:spLocks noChangeArrowheads="1"/>
          </p:cNvSpPr>
          <p:nvPr/>
        </p:nvSpPr>
        <p:spPr bwMode="auto">
          <a:xfrm rot="1560000">
            <a:off x="5726113" y="5842000"/>
            <a:ext cx="598487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6" name="Freeform 96"/>
          <p:cNvSpPr>
            <a:spLocks noChangeArrowheads="1"/>
          </p:cNvSpPr>
          <p:nvPr/>
        </p:nvSpPr>
        <p:spPr bwMode="auto">
          <a:xfrm rot="4380000">
            <a:off x="4781550" y="5754688"/>
            <a:ext cx="598487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7" name="Freeform 97"/>
          <p:cNvSpPr>
            <a:spLocks noChangeArrowheads="1"/>
          </p:cNvSpPr>
          <p:nvPr/>
        </p:nvSpPr>
        <p:spPr bwMode="auto">
          <a:xfrm rot="6660000">
            <a:off x="2774157" y="5517356"/>
            <a:ext cx="996950" cy="420687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8" name="Freeform 98"/>
          <p:cNvSpPr>
            <a:spLocks noChangeArrowheads="1"/>
          </p:cNvSpPr>
          <p:nvPr/>
        </p:nvSpPr>
        <p:spPr bwMode="auto">
          <a:xfrm rot="6660000">
            <a:off x="1934369" y="5368131"/>
            <a:ext cx="996950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9" name="Freeform 99"/>
          <p:cNvSpPr>
            <a:spLocks noChangeArrowheads="1"/>
          </p:cNvSpPr>
          <p:nvPr/>
        </p:nvSpPr>
        <p:spPr bwMode="auto">
          <a:xfrm rot="7500000">
            <a:off x="1307307" y="4955381"/>
            <a:ext cx="996950" cy="420687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0" name="Freeform 100"/>
          <p:cNvSpPr>
            <a:spLocks noChangeArrowheads="1"/>
          </p:cNvSpPr>
          <p:nvPr/>
        </p:nvSpPr>
        <p:spPr bwMode="auto">
          <a:xfrm rot="8700000">
            <a:off x="906463" y="4522788"/>
            <a:ext cx="996950" cy="422275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1" name="Freeform 101"/>
          <p:cNvSpPr>
            <a:spLocks noChangeArrowheads="1"/>
          </p:cNvSpPr>
          <p:nvPr/>
        </p:nvSpPr>
        <p:spPr bwMode="auto">
          <a:xfrm rot="9900000">
            <a:off x="906463" y="3851275"/>
            <a:ext cx="996950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" name="Freeform 102"/>
          <p:cNvSpPr>
            <a:spLocks noChangeArrowheads="1"/>
          </p:cNvSpPr>
          <p:nvPr/>
        </p:nvSpPr>
        <p:spPr bwMode="auto">
          <a:xfrm rot="12240000">
            <a:off x="1117600" y="3365500"/>
            <a:ext cx="996950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" name="Freeform 103"/>
          <p:cNvSpPr>
            <a:spLocks noChangeArrowheads="1"/>
          </p:cNvSpPr>
          <p:nvPr/>
        </p:nvSpPr>
        <p:spPr bwMode="auto">
          <a:xfrm rot="12900000">
            <a:off x="1887538" y="3044825"/>
            <a:ext cx="757237" cy="420688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6200 w 21600"/>
              <a:gd name="T15" fmla="*/ 0 h 21600"/>
              <a:gd name="T16" fmla="*/ 1350 w 21600"/>
              <a:gd name="T17" fmla="*/ 5400 h 21600"/>
              <a:gd name="T18" fmla="*/ 1350 w 21600"/>
              <a:gd name="T19" fmla="*/ 16200 h 21600"/>
              <a:gd name="T20" fmla="*/ 2700 w 21600"/>
              <a:gd name="T21" fmla="*/ 16200 h 21600"/>
              <a:gd name="T22" fmla="*/ 2700 w 21600"/>
              <a:gd name="T23" fmla="*/ 5400 h 21600"/>
              <a:gd name="T24" fmla="*/ 1350 w 21600"/>
              <a:gd name="T25" fmla="*/ 5400 h 21600"/>
              <a:gd name="T26" fmla="*/ 0 w 21600"/>
              <a:gd name="T27" fmla="*/ 5400 h 21600"/>
              <a:gd name="T28" fmla="*/ 0 w 21600"/>
              <a:gd name="T29" fmla="*/ 16200 h 21600"/>
              <a:gd name="T30" fmla="*/ 675 w 21600"/>
              <a:gd name="T31" fmla="*/ 16200 h 21600"/>
              <a:gd name="T32" fmla="*/ 675 w 21600"/>
              <a:gd name="T33" fmla="*/ 5400 h 21600"/>
              <a:gd name="T34" fmla="*/ 0 w 21600"/>
              <a:gd name="T35" fmla="*/ 5400 h 21600"/>
              <a:gd name="T36" fmla="*/ 3375 w 21600"/>
              <a:gd name="T37" fmla="*/ 5400 h 21600"/>
              <a:gd name="T38" fmla="*/ 18900 w 21600"/>
              <a:gd name="T39" fmla="*/ 162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T36" t="T37" r="T38" b="T39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600" cap="flat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" name="Text Box 104"/>
          <p:cNvSpPr txBox="1">
            <a:spLocks noChangeArrowheads="1"/>
          </p:cNvSpPr>
          <p:nvPr/>
        </p:nvSpPr>
        <p:spPr bwMode="auto">
          <a:xfrm>
            <a:off x="3260725" y="2290763"/>
            <a:ext cx="12684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600" b="1"/>
              <a:t>百货购</a:t>
            </a:r>
          </a:p>
          <a:p>
            <a:pPr>
              <a:buClrTx/>
              <a:buFontTx/>
              <a:buNone/>
            </a:pPr>
            <a:r>
              <a:rPr lang="zh-CN" sz="1600" b="1"/>
              <a:t>云端产品库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663825" y="260350"/>
            <a:ext cx="463073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4000" b="1"/>
              <a:t> 多维立体服务终端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8963"/>
            <a:ext cx="4103688" cy="19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57750" y="2844800"/>
            <a:ext cx="100965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960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083050" y="1530350"/>
            <a:ext cx="4591050" cy="2627313"/>
            <a:chOff x="2572" y="964"/>
            <a:chExt cx="2892" cy="1655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" y="964"/>
              <a:ext cx="1444" cy="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" y="1804"/>
              <a:ext cx="1444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" y="1804"/>
              <a:ext cx="141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" y="965"/>
              <a:ext cx="1412" cy="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000">
            <a:off x="1692275" y="3767138"/>
            <a:ext cx="1336675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682625" y="1398588"/>
            <a:ext cx="2906713" cy="2276475"/>
            <a:chOff x="430" y="881"/>
            <a:chExt cx="1831" cy="1434"/>
          </a:xfrm>
        </p:grpSpPr>
        <p:pic>
          <p:nvPicPr>
            <p:cNvPr id="615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" y="881"/>
              <a:ext cx="1831" cy="1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6156" name="Group 12"/>
            <p:cNvGrpSpPr>
              <a:grpSpLocks/>
            </p:cNvGrpSpPr>
            <p:nvPr/>
          </p:nvGrpSpPr>
          <p:grpSpPr bwMode="auto">
            <a:xfrm>
              <a:off x="765" y="964"/>
              <a:ext cx="1159" cy="728"/>
              <a:chOff x="765" y="964"/>
              <a:chExt cx="1159" cy="728"/>
            </a:xfrm>
          </p:grpSpPr>
          <p:pic>
            <p:nvPicPr>
              <p:cNvPr id="6157" name="Picture 1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" y="1329"/>
                <a:ext cx="1159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158" name="Picture 1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" y="964"/>
                <a:ext cx="1159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466735" y="2440178"/>
            <a:ext cx="4028556" cy="172819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/>
              <a:t> </a:t>
            </a:r>
            <a:r>
              <a:rPr lang="zh-CN" altLang="en-US" sz="3200" b="1" dirty="0" smtClean="0"/>
              <a:t>百货购架构简图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469549" y="1196752"/>
            <a:ext cx="1295400" cy="888950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供货商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运营人员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管理员</a:t>
            </a: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2482614" y="1196752"/>
            <a:ext cx="3858229" cy="888950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PC</a:t>
            </a:r>
            <a:r>
              <a:rPr lang="zh-CN" altLang="en-US" dirty="0" smtClean="0">
                <a:solidFill>
                  <a:srgbClr val="000000"/>
                </a:solidFill>
              </a:rPr>
              <a:t>版</a:t>
            </a:r>
            <a:r>
              <a:rPr lang="en-US" altLang="zh-CN" dirty="0" smtClean="0">
                <a:solidFill>
                  <a:srgbClr val="000000"/>
                </a:solidFill>
              </a:rPr>
              <a:t>WEB       </a:t>
            </a:r>
            <a:r>
              <a:rPr lang="zh-CN" altLang="en-US" dirty="0" smtClean="0">
                <a:solidFill>
                  <a:srgbClr val="000000"/>
                </a:solidFill>
              </a:rPr>
              <a:t>手机版</a:t>
            </a:r>
            <a:r>
              <a:rPr lang="en-US" altLang="zh-CN" dirty="0" smtClean="0">
                <a:solidFill>
                  <a:srgbClr val="000000"/>
                </a:solidFill>
              </a:rPr>
              <a:t>WEB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775639" y="1202610"/>
            <a:ext cx="1872208" cy="888950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移动终端</a:t>
            </a:r>
            <a:r>
              <a:rPr lang="en-US" altLang="zh-CN" dirty="0" smtClean="0">
                <a:solidFill>
                  <a:srgbClr val="000000"/>
                </a:solidFill>
              </a:rPr>
              <a:t>APP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内部应用服务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第三方合作应用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2636168" y="2636912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用户中心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3902109" y="2636912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   主站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2636168" y="3365376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   购物车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3895431" y="3365376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   订单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5198253" y="2645260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   社区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5198253" y="3356992"/>
            <a:ext cx="1143744" cy="57606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 smtClean="0">
                <a:solidFill>
                  <a:srgbClr val="000000"/>
                </a:solidFill>
              </a:rPr>
              <a:t>   搜索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191743" y="2440178"/>
            <a:ext cx="2088232" cy="172819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err="1" smtClean="0">
                <a:solidFill>
                  <a:srgbClr val="000000"/>
                </a:solidFill>
              </a:rPr>
              <a:t>OFBiz</a:t>
            </a:r>
            <a:r>
              <a:rPr lang="zh-CN" altLang="en-US" dirty="0" smtClean="0">
                <a:solidFill>
                  <a:srgbClr val="000000"/>
                </a:solidFill>
              </a:rPr>
              <a:t>后台业务系统</a:t>
            </a: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39" name="AutoShape 12"/>
          <p:cNvSpPr>
            <a:spLocks noChangeArrowheads="1"/>
          </p:cNvSpPr>
          <p:nvPr/>
        </p:nvSpPr>
        <p:spPr bwMode="auto">
          <a:xfrm>
            <a:off x="6775639" y="2451084"/>
            <a:ext cx="2088232" cy="1728192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</a:rPr>
              <a:t>服务管理平台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</a:rPr>
              <a:t>能力提供平台</a:t>
            </a:r>
            <a:endParaRPr lang="zh-CN" dirty="0">
              <a:solidFill>
                <a:srgbClr val="000000"/>
              </a:solidFill>
            </a:endParaRP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3563889" y="4474139"/>
            <a:ext cx="4608512" cy="888950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MongoDB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</a:rPr>
              <a:t>Redis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188849" y="5589240"/>
            <a:ext cx="8675022" cy="888950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                    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PostgreSQL</a:t>
            </a:r>
            <a:r>
              <a:rPr lang="en-US" altLang="zh-CN" dirty="0" smtClean="0">
                <a:solidFill>
                  <a:srgbClr val="000000"/>
                </a:solidFill>
              </a:rPr>
              <a:t> 9 </a:t>
            </a:r>
          </a:p>
        </p:txBody>
      </p:sp>
      <p:sp>
        <p:nvSpPr>
          <p:cNvPr id="4" name="上下箭头 3"/>
          <p:cNvSpPr/>
          <p:nvPr/>
        </p:nvSpPr>
        <p:spPr bwMode="auto">
          <a:xfrm>
            <a:off x="904146" y="2139808"/>
            <a:ext cx="213103" cy="30037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3" name="上下箭头 42"/>
          <p:cNvSpPr/>
          <p:nvPr/>
        </p:nvSpPr>
        <p:spPr bwMode="auto">
          <a:xfrm>
            <a:off x="960420" y="4247446"/>
            <a:ext cx="192251" cy="1341794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4" name="上下箭头 43"/>
          <p:cNvSpPr/>
          <p:nvPr/>
        </p:nvSpPr>
        <p:spPr bwMode="auto">
          <a:xfrm>
            <a:off x="4258346" y="2139808"/>
            <a:ext cx="208957" cy="30037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7628383" y="2139808"/>
            <a:ext cx="192251" cy="300370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6" name="上下箭头 45"/>
          <p:cNvSpPr/>
          <p:nvPr/>
        </p:nvSpPr>
        <p:spPr bwMode="auto">
          <a:xfrm>
            <a:off x="4219477" y="4201797"/>
            <a:ext cx="192251" cy="272341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7" name="上下箭头 46"/>
          <p:cNvSpPr/>
          <p:nvPr/>
        </p:nvSpPr>
        <p:spPr bwMode="auto">
          <a:xfrm>
            <a:off x="7628384" y="4189267"/>
            <a:ext cx="192250" cy="2848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8" name="上下箭头 47"/>
          <p:cNvSpPr/>
          <p:nvPr/>
        </p:nvSpPr>
        <p:spPr bwMode="auto">
          <a:xfrm>
            <a:off x="5425137" y="5353926"/>
            <a:ext cx="192251" cy="235314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9" name="上下箭头 48"/>
          <p:cNvSpPr/>
          <p:nvPr/>
        </p:nvSpPr>
        <p:spPr bwMode="auto">
          <a:xfrm>
            <a:off x="3208040" y="4193976"/>
            <a:ext cx="192251" cy="1395264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0" name="上下箭头 49"/>
          <p:cNvSpPr/>
          <p:nvPr/>
        </p:nvSpPr>
        <p:spPr bwMode="auto">
          <a:xfrm>
            <a:off x="8244408" y="4220982"/>
            <a:ext cx="192251" cy="1395264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zh-CN" sz="3200" b="1"/>
              <a:t>为什么要使用</a:t>
            </a:r>
            <a:r>
              <a:rPr lang="en-US" sz="3200" b="1"/>
              <a:t>OFBiz</a:t>
            </a:r>
            <a:br>
              <a:rPr lang="en-US" sz="3200" b="1"/>
            </a:br>
            <a:endParaRPr lang="en-US" sz="3200" b="1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支持电商全业务，易于扩展自有业务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通用数据库设计，易于扩展表结构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强大的后台功能实现，提供业务运营支撑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代码质量高，可读性好。易于重构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</a:rPr>
              <a:t>Apache</a:t>
            </a:r>
            <a:r>
              <a:rPr lang="zh-CN" sz="3200">
                <a:solidFill>
                  <a:srgbClr val="000000"/>
                </a:solidFill>
              </a:rPr>
              <a:t>顶级项目，开源社区的强力支持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业务专家级工程师的实现，少走弯路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zh-CN" sz="3200">
                <a:solidFill>
                  <a:srgbClr val="000000"/>
                </a:solidFill>
              </a:rPr>
              <a:t>最后一点，它基于</a:t>
            </a:r>
            <a:r>
              <a:rPr lang="en-US" sz="3200">
                <a:solidFill>
                  <a:srgbClr val="000000"/>
                </a:solidFill>
              </a:rPr>
              <a:t>Java :)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reeform 1"/>
          <p:cNvSpPr>
            <a:spLocks/>
          </p:cNvSpPr>
          <p:nvPr/>
        </p:nvSpPr>
        <p:spPr bwMode="auto">
          <a:xfrm>
            <a:off x="2101850" y="5113338"/>
            <a:ext cx="5943600" cy="3175"/>
          </a:xfrm>
          <a:custGeom>
            <a:avLst/>
            <a:gdLst>
              <a:gd name="G0" fmla="+- 16519 0 0"/>
              <a:gd name="G1" fmla="+- 4 0 0"/>
              <a:gd name="T0" fmla="*/ 0 w 16511"/>
              <a:gd name="T1" fmla="*/ 2858 h 10"/>
              <a:gd name="T2" fmla="*/ 5943240 w 16511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511" h="10">
                <a:moveTo>
                  <a:pt x="0" y="9"/>
                </a:moveTo>
                <a:lnTo>
                  <a:pt x="16510" y="0"/>
                </a:lnTo>
              </a:path>
            </a:pathLst>
          </a:custGeom>
          <a:noFill/>
          <a:ln w="38160" cap="rnd">
            <a:solidFill>
              <a:srgbClr val="969696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900113" y="2020888"/>
            <a:ext cx="1719262" cy="477837"/>
            <a:chOff x="567" y="1273"/>
            <a:chExt cx="1083" cy="301"/>
          </a:xfrm>
        </p:grpSpPr>
        <p:sp>
          <p:nvSpPr>
            <p:cNvPr id="8195" name="Freeform 3"/>
            <p:cNvSpPr>
              <a:spLocks noChangeArrowheads="1"/>
            </p:cNvSpPr>
            <p:nvPr/>
          </p:nvSpPr>
          <p:spPr bwMode="auto">
            <a:xfrm>
              <a:off x="631" y="1448"/>
              <a:ext cx="955" cy="126"/>
            </a:xfrm>
            <a:custGeom>
              <a:avLst/>
              <a:gdLst>
                <a:gd name="G0" fmla="+- 1 0 0"/>
                <a:gd name="G1" fmla="+- 1 0 0"/>
                <a:gd name="G2" fmla="+- 1002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90 0 0"/>
                <a:gd name="G12" fmla="+- 1 0 0"/>
                <a:gd name="G13" fmla="+- 1 0 0"/>
                <a:gd name="G14" fmla="*/ 1 16385 2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*/ 1 0 51712"/>
                <a:gd name="G23" fmla="*/ 1 48365 11520"/>
                <a:gd name="G24" fmla="*/ G23 1 180"/>
                <a:gd name="G25" fmla="*/ G22 1 G24"/>
                <a:gd name="G26" fmla="+- 827 0 0"/>
                <a:gd name="G27" fmla="+- 815 0 0"/>
                <a:gd name="G28" fmla="+- 796 0 0"/>
                <a:gd name="G29" fmla="+- 769 0 0"/>
                <a:gd name="T0" fmla="*/ 956 w 1120"/>
                <a:gd name="T1" fmla="*/ 127 h 252"/>
                <a:gd name="T2" fmla="*/ 953 w 1120"/>
                <a:gd name="T3" fmla="*/ 126 h 252"/>
                <a:gd name="T4" fmla="*/ 939 w 1120"/>
                <a:gd name="T5" fmla="*/ 124 h 252"/>
                <a:gd name="T6" fmla="*/ 917 w 1120"/>
                <a:gd name="T7" fmla="*/ 121 h 252"/>
                <a:gd name="T8" fmla="*/ 886 w 1120"/>
                <a:gd name="T9" fmla="*/ 117 h 252"/>
                <a:gd name="T10" fmla="*/ 847 w 1120"/>
                <a:gd name="T11" fmla="*/ 112 h 252"/>
                <a:gd name="T12" fmla="*/ 801 w 1120"/>
                <a:gd name="T13" fmla="*/ 107 h 252"/>
                <a:gd name="T14" fmla="*/ 748 w 1120"/>
                <a:gd name="T15" fmla="*/ 103 h 252"/>
                <a:gd name="T16" fmla="*/ 688 w 1120"/>
                <a:gd name="T17" fmla="*/ 99 h 252"/>
                <a:gd name="T18" fmla="*/ 623 w 1120"/>
                <a:gd name="T19" fmla="*/ 96 h 252"/>
                <a:gd name="T20" fmla="*/ 551 w 1120"/>
                <a:gd name="T21" fmla="*/ 93 h 252"/>
                <a:gd name="T22" fmla="*/ 475 w 1120"/>
                <a:gd name="T23" fmla="*/ 93 h 252"/>
                <a:gd name="T24" fmla="*/ 398 w 1120"/>
                <a:gd name="T25" fmla="*/ 93 h 252"/>
                <a:gd name="T26" fmla="*/ 328 w 1120"/>
                <a:gd name="T27" fmla="*/ 96 h 252"/>
                <a:gd name="T28" fmla="*/ 263 w 1120"/>
                <a:gd name="T29" fmla="*/ 99 h 252"/>
                <a:gd name="T30" fmla="*/ 203 w 1120"/>
                <a:gd name="T31" fmla="*/ 103 h 252"/>
                <a:gd name="T32" fmla="*/ 152 w 1120"/>
                <a:gd name="T33" fmla="*/ 107 h 252"/>
                <a:gd name="T34" fmla="*/ 108 w 1120"/>
                <a:gd name="T35" fmla="*/ 112 h 252"/>
                <a:gd name="T36" fmla="*/ 70 w 1120"/>
                <a:gd name="T37" fmla="*/ 117 h 252"/>
                <a:gd name="T38" fmla="*/ 39 w 1120"/>
                <a:gd name="T39" fmla="*/ 121 h 252"/>
                <a:gd name="T40" fmla="*/ 17 w 1120"/>
                <a:gd name="T41" fmla="*/ 124 h 252"/>
                <a:gd name="T42" fmla="*/ 5 w 1120"/>
                <a:gd name="T43" fmla="*/ 126 h 252"/>
                <a:gd name="T44" fmla="*/ 0 w 1120"/>
                <a:gd name="T45" fmla="*/ 127 h 252"/>
                <a:gd name="T46" fmla="*/ 0 w 1120"/>
                <a:gd name="T47" fmla="*/ 31 h 252"/>
                <a:gd name="T48" fmla="*/ 478 w 1120"/>
                <a:gd name="T49" fmla="*/ 0 h 252"/>
                <a:gd name="T50" fmla="*/ 956 w 1120"/>
                <a:gd name="T51" fmla="*/ 31 h 252"/>
                <a:gd name="T52" fmla="*/ 956 w 1120"/>
                <a:gd name="T53" fmla="*/ 127 h 252"/>
                <a:gd name="T54" fmla="*/ 956 w 1120"/>
                <a:gd name="T55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67" y="1273"/>
              <a:ext cx="1083" cy="26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熟悉</a:t>
              </a:r>
              <a:r>
                <a:rPr 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OFB</a:t>
              </a:r>
              <a:r>
                <a:rPr lang="en-US" altLang="zh-CN" sz="1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iz</a:t>
              </a:r>
              <a:r>
                <a:rPr 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业务</a:t>
              </a:r>
            </a:p>
          </p:txBody>
        </p:sp>
      </p:grp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47700" y="3189288"/>
            <a:ext cx="2082800" cy="477837"/>
            <a:chOff x="408" y="2009"/>
            <a:chExt cx="1312" cy="301"/>
          </a:xfrm>
        </p:grpSpPr>
        <p:sp>
          <p:nvSpPr>
            <p:cNvPr id="8198" name="Freeform 6"/>
            <p:cNvSpPr>
              <a:spLocks noChangeArrowheads="1"/>
            </p:cNvSpPr>
            <p:nvPr/>
          </p:nvSpPr>
          <p:spPr bwMode="auto">
            <a:xfrm>
              <a:off x="486" y="2184"/>
              <a:ext cx="1157" cy="126"/>
            </a:xfrm>
            <a:custGeom>
              <a:avLst/>
              <a:gdLst>
                <a:gd name="G0" fmla="+- 1 0 0"/>
                <a:gd name="G1" fmla="+- 1 0 0"/>
                <a:gd name="G2" fmla="+- 1002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90 0 0"/>
                <a:gd name="G12" fmla="+- 1 0 0"/>
                <a:gd name="G13" fmla="+- 1 0 0"/>
                <a:gd name="G14" fmla="*/ 1 16385 2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*/ 1 0 51712"/>
                <a:gd name="G23" fmla="*/ 1 48365 11520"/>
                <a:gd name="G24" fmla="*/ G23 1 180"/>
                <a:gd name="G25" fmla="*/ G22 1 G24"/>
                <a:gd name="G26" fmla="+- 1028 0 0"/>
                <a:gd name="G27" fmla="+- 1013 0 0"/>
                <a:gd name="G28" fmla="+- 989 0 0"/>
                <a:gd name="G29" fmla="+- 956 0 0"/>
                <a:gd name="T0" fmla="*/ 1158 w 1120"/>
                <a:gd name="T1" fmla="*/ 127 h 252"/>
                <a:gd name="T2" fmla="*/ 1154 w 1120"/>
                <a:gd name="T3" fmla="*/ 126 h 252"/>
                <a:gd name="T4" fmla="*/ 1137 w 1120"/>
                <a:gd name="T5" fmla="*/ 124 h 252"/>
                <a:gd name="T6" fmla="*/ 1110 w 1120"/>
                <a:gd name="T7" fmla="*/ 121 h 252"/>
                <a:gd name="T8" fmla="*/ 1073 w 1120"/>
                <a:gd name="T9" fmla="*/ 117 h 252"/>
                <a:gd name="T10" fmla="*/ 1026 w 1120"/>
                <a:gd name="T11" fmla="*/ 112 h 252"/>
                <a:gd name="T12" fmla="*/ 970 w 1120"/>
                <a:gd name="T13" fmla="*/ 107 h 252"/>
                <a:gd name="T14" fmla="*/ 906 w 1120"/>
                <a:gd name="T15" fmla="*/ 103 h 252"/>
                <a:gd name="T16" fmla="*/ 833 w 1120"/>
                <a:gd name="T17" fmla="*/ 99 h 252"/>
                <a:gd name="T18" fmla="*/ 755 w 1120"/>
                <a:gd name="T19" fmla="*/ 96 h 252"/>
                <a:gd name="T20" fmla="*/ 668 w 1120"/>
                <a:gd name="T21" fmla="*/ 93 h 252"/>
                <a:gd name="T22" fmla="*/ 575 w 1120"/>
                <a:gd name="T23" fmla="*/ 93 h 252"/>
                <a:gd name="T24" fmla="*/ 482 w 1120"/>
                <a:gd name="T25" fmla="*/ 93 h 252"/>
                <a:gd name="T26" fmla="*/ 397 w 1120"/>
                <a:gd name="T27" fmla="*/ 96 h 252"/>
                <a:gd name="T28" fmla="*/ 318 w 1120"/>
                <a:gd name="T29" fmla="*/ 99 h 252"/>
                <a:gd name="T30" fmla="*/ 246 w 1120"/>
                <a:gd name="T31" fmla="*/ 103 h 252"/>
                <a:gd name="T32" fmla="*/ 184 w 1120"/>
                <a:gd name="T33" fmla="*/ 107 h 252"/>
                <a:gd name="T34" fmla="*/ 130 w 1120"/>
                <a:gd name="T35" fmla="*/ 112 h 252"/>
                <a:gd name="T36" fmla="*/ 85 w 1120"/>
                <a:gd name="T37" fmla="*/ 117 h 252"/>
                <a:gd name="T38" fmla="*/ 48 w 1120"/>
                <a:gd name="T39" fmla="*/ 121 h 252"/>
                <a:gd name="T40" fmla="*/ 21 w 1120"/>
                <a:gd name="T41" fmla="*/ 124 h 252"/>
                <a:gd name="T42" fmla="*/ 6 w 1120"/>
                <a:gd name="T43" fmla="*/ 126 h 252"/>
                <a:gd name="T44" fmla="*/ 0 w 1120"/>
                <a:gd name="T45" fmla="*/ 127 h 252"/>
                <a:gd name="T46" fmla="*/ 0 w 1120"/>
                <a:gd name="T47" fmla="*/ 31 h 252"/>
                <a:gd name="T48" fmla="*/ 579 w 1120"/>
                <a:gd name="T49" fmla="*/ 0 h 252"/>
                <a:gd name="T50" fmla="*/ 1158 w 1120"/>
                <a:gd name="T51" fmla="*/ 31 h 252"/>
                <a:gd name="T52" fmla="*/ 1158 w 1120"/>
                <a:gd name="T53" fmla="*/ 127 h 252"/>
                <a:gd name="T54" fmla="*/ 1158 w 1120"/>
                <a:gd name="T55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08" y="2009"/>
              <a:ext cx="1312" cy="263"/>
            </a:xfrm>
            <a:prstGeom prst="rect">
              <a:avLst/>
            </a:prstGeom>
            <a:gradFill rotWithShape="0">
              <a:gsLst>
                <a:gs pos="0">
                  <a:srgbClr val="D9D9FF"/>
                </a:gs>
                <a:gs pos="100000">
                  <a:srgbClr val="ACC0D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研读</a:t>
              </a:r>
              <a:r>
                <a:rPr 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OFB</a:t>
              </a:r>
              <a:r>
                <a:rPr lang="en-US" altLang="zh-CN" sz="1400" b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iz</a:t>
              </a:r>
              <a:r>
                <a:rPr 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核心</a:t>
              </a:r>
              <a:r>
                <a:rPr lang="zh-CN" sz="1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业务代码</a:t>
              </a:r>
            </a:p>
          </p:txBody>
        </p:sp>
      </p:grp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900113" y="4306888"/>
            <a:ext cx="1719262" cy="477837"/>
            <a:chOff x="567" y="2713"/>
            <a:chExt cx="1083" cy="301"/>
          </a:xfrm>
        </p:grpSpPr>
        <p:sp>
          <p:nvSpPr>
            <p:cNvPr id="8201" name="Freeform 9"/>
            <p:cNvSpPr>
              <a:spLocks noChangeArrowheads="1"/>
            </p:cNvSpPr>
            <p:nvPr/>
          </p:nvSpPr>
          <p:spPr bwMode="auto">
            <a:xfrm>
              <a:off x="631" y="2888"/>
              <a:ext cx="955" cy="126"/>
            </a:xfrm>
            <a:custGeom>
              <a:avLst/>
              <a:gdLst>
                <a:gd name="G0" fmla="+- 1 0 0"/>
                <a:gd name="G1" fmla="+- 1 0 0"/>
                <a:gd name="G2" fmla="+- 1002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90 0 0"/>
                <a:gd name="G12" fmla="+- 1 0 0"/>
                <a:gd name="G13" fmla="+- 1 0 0"/>
                <a:gd name="G14" fmla="*/ 1 16385 2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*/ 1 0 51712"/>
                <a:gd name="G23" fmla="*/ 1 48365 11520"/>
                <a:gd name="G24" fmla="*/ G23 1 180"/>
                <a:gd name="G25" fmla="*/ G22 1 G24"/>
                <a:gd name="G26" fmla="+- 827 0 0"/>
                <a:gd name="G27" fmla="+- 815 0 0"/>
                <a:gd name="G28" fmla="+- 796 0 0"/>
                <a:gd name="G29" fmla="+- 769 0 0"/>
                <a:gd name="T0" fmla="*/ 956 w 1120"/>
                <a:gd name="T1" fmla="*/ 127 h 252"/>
                <a:gd name="T2" fmla="*/ 953 w 1120"/>
                <a:gd name="T3" fmla="*/ 126 h 252"/>
                <a:gd name="T4" fmla="*/ 939 w 1120"/>
                <a:gd name="T5" fmla="*/ 124 h 252"/>
                <a:gd name="T6" fmla="*/ 917 w 1120"/>
                <a:gd name="T7" fmla="*/ 121 h 252"/>
                <a:gd name="T8" fmla="*/ 886 w 1120"/>
                <a:gd name="T9" fmla="*/ 117 h 252"/>
                <a:gd name="T10" fmla="*/ 847 w 1120"/>
                <a:gd name="T11" fmla="*/ 112 h 252"/>
                <a:gd name="T12" fmla="*/ 801 w 1120"/>
                <a:gd name="T13" fmla="*/ 107 h 252"/>
                <a:gd name="T14" fmla="*/ 748 w 1120"/>
                <a:gd name="T15" fmla="*/ 103 h 252"/>
                <a:gd name="T16" fmla="*/ 688 w 1120"/>
                <a:gd name="T17" fmla="*/ 99 h 252"/>
                <a:gd name="T18" fmla="*/ 623 w 1120"/>
                <a:gd name="T19" fmla="*/ 96 h 252"/>
                <a:gd name="T20" fmla="*/ 551 w 1120"/>
                <a:gd name="T21" fmla="*/ 93 h 252"/>
                <a:gd name="T22" fmla="*/ 475 w 1120"/>
                <a:gd name="T23" fmla="*/ 93 h 252"/>
                <a:gd name="T24" fmla="*/ 398 w 1120"/>
                <a:gd name="T25" fmla="*/ 93 h 252"/>
                <a:gd name="T26" fmla="*/ 328 w 1120"/>
                <a:gd name="T27" fmla="*/ 96 h 252"/>
                <a:gd name="T28" fmla="*/ 263 w 1120"/>
                <a:gd name="T29" fmla="*/ 99 h 252"/>
                <a:gd name="T30" fmla="*/ 203 w 1120"/>
                <a:gd name="T31" fmla="*/ 103 h 252"/>
                <a:gd name="T32" fmla="*/ 152 w 1120"/>
                <a:gd name="T33" fmla="*/ 107 h 252"/>
                <a:gd name="T34" fmla="*/ 108 w 1120"/>
                <a:gd name="T35" fmla="*/ 112 h 252"/>
                <a:gd name="T36" fmla="*/ 70 w 1120"/>
                <a:gd name="T37" fmla="*/ 117 h 252"/>
                <a:gd name="T38" fmla="*/ 39 w 1120"/>
                <a:gd name="T39" fmla="*/ 121 h 252"/>
                <a:gd name="T40" fmla="*/ 17 w 1120"/>
                <a:gd name="T41" fmla="*/ 124 h 252"/>
                <a:gd name="T42" fmla="*/ 5 w 1120"/>
                <a:gd name="T43" fmla="*/ 126 h 252"/>
                <a:gd name="T44" fmla="*/ 0 w 1120"/>
                <a:gd name="T45" fmla="*/ 127 h 252"/>
                <a:gd name="T46" fmla="*/ 0 w 1120"/>
                <a:gd name="T47" fmla="*/ 31 h 252"/>
                <a:gd name="T48" fmla="*/ 478 w 1120"/>
                <a:gd name="T49" fmla="*/ 0 h 252"/>
                <a:gd name="T50" fmla="*/ 956 w 1120"/>
                <a:gd name="T51" fmla="*/ 31 h 252"/>
                <a:gd name="T52" fmla="*/ 956 w 1120"/>
                <a:gd name="T53" fmla="*/ 127 h 252"/>
                <a:gd name="T54" fmla="*/ 956 w 1120"/>
                <a:gd name="T55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67" y="2713"/>
              <a:ext cx="1083" cy="263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A2DAD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sz="1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自有业务扩展</a:t>
              </a:r>
            </a:p>
          </p:txBody>
        </p:sp>
      </p:grp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900113" y="5449888"/>
            <a:ext cx="1719262" cy="477837"/>
            <a:chOff x="567" y="3433"/>
            <a:chExt cx="1083" cy="301"/>
          </a:xfrm>
        </p:grpSpPr>
        <p:sp>
          <p:nvSpPr>
            <p:cNvPr id="8204" name="Freeform 12"/>
            <p:cNvSpPr>
              <a:spLocks noChangeArrowheads="1"/>
            </p:cNvSpPr>
            <p:nvPr/>
          </p:nvSpPr>
          <p:spPr bwMode="auto">
            <a:xfrm>
              <a:off x="631" y="3608"/>
              <a:ext cx="955" cy="126"/>
            </a:xfrm>
            <a:custGeom>
              <a:avLst/>
              <a:gdLst>
                <a:gd name="G0" fmla="+- 1 0 0"/>
                <a:gd name="G1" fmla="+- 1 0 0"/>
                <a:gd name="G2" fmla="+- 1002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90 0 0"/>
                <a:gd name="G12" fmla="+- 1 0 0"/>
                <a:gd name="G13" fmla="+- 1 0 0"/>
                <a:gd name="G14" fmla="*/ 1 16385 2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*/ 1 0 51712"/>
                <a:gd name="G23" fmla="*/ 1 48365 11520"/>
                <a:gd name="G24" fmla="*/ G23 1 180"/>
                <a:gd name="G25" fmla="*/ G22 1 G24"/>
                <a:gd name="G26" fmla="+- 827 0 0"/>
                <a:gd name="G27" fmla="+- 815 0 0"/>
                <a:gd name="G28" fmla="+- 796 0 0"/>
                <a:gd name="G29" fmla="+- 769 0 0"/>
                <a:gd name="T0" fmla="*/ 956 w 1120"/>
                <a:gd name="T1" fmla="*/ 127 h 252"/>
                <a:gd name="T2" fmla="*/ 953 w 1120"/>
                <a:gd name="T3" fmla="*/ 126 h 252"/>
                <a:gd name="T4" fmla="*/ 939 w 1120"/>
                <a:gd name="T5" fmla="*/ 124 h 252"/>
                <a:gd name="T6" fmla="*/ 917 w 1120"/>
                <a:gd name="T7" fmla="*/ 121 h 252"/>
                <a:gd name="T8" fmla="*/ 886 w 1120"/>
                <a:gd name="T9" fmla="*/ 117 h 252"/>
                <a:gd name="T10" fmla="*/ 847 w 1120"/>
                <a:gd name="T11" fmla="*/ 112 h 252"/>
                <a:gd name="T12" fmla="*/ 801 w 1120"/>
                <a:gd name="T13" fmla="*/ 107 h 252"/>
                <a:gd name="T14" fmla="*/ 748 w 1120"/>
                <a:gd name="T15" fmla="*/ 103 h 252"/>
                <a:gd name="T16" fmla="*/ 688 w 1120"/>
                <a:gd name="T17" fmla="*/ 99 h 252"/>
                <a:gd name="T18" fmla="*/ 623 w 1120"/>
                <a:gd name="T19" fmla="*/ 96 h 252"/>
                <a:gd name="T20" fmla="*/ 551 w 1120"/>
                <a:gd name="T21" fmla="*/ 93 h 252"/>
                <a:gd name="T22" fmla="*/ 475 w 1120"/>
                <a:gd name="T23" fmla="*/ 93 h 252"/>
                <a:gd name="T24" fmla="*/ 398 w 1120"/>
                <a:gd name="T25" fmla="*/ 93 h 252"/>
                <a:gd name="T26" fmla="*/ 328 w 1120"/>
                <a:gd name="T27" fmla="*/ 96 h 252"/>
                <a:gd name="T28" fmla="*/ 263 w 1120"/>
                <a:gd name="T29" fmla="*/ 99 h 252"/>
                <a:gd name="T30" fmla="*/ 203 w 1120"/>
                <a:gd name="T31" fmla="*/ 103 h 252"/>
                <a:gd name="T32" fmla="*/ 152 w 1120"/>
                <a:gd name="T33" fmla="*/ 107 h 252"/>
                <a:gd name="T34" fmla="*/ 108 w 1120"/>
                <a:gd name="T35" fmla="*/ 112 h 252"/>
                <a:gd name="T36" fmla="*/ 70 w 1120"/>
                <a:gd name="T37" fmla="*/ 117 h 252"/>
                <a:gd name="T38" fmla="*/ 39 w 1120"/>
                <a:gd name="T39" fmla="*/ 121 h 252"/>
                <a:gd name="T40" fmla="*/ 17 w 1120"/>
                <a:gd name="T41" fmla="*/ 124 h 252"/>
                <a:gd name="T42" fmla="*/ 5 w 1120"/>
                <a:gd name="T43" fmla="*/ 126 h 252"/>
                <a:gd name="T44" fmla="*/ 0 w 1120"/>
                <a:gd name="T45" fmla="*/ 127 h 252"/>
                <a:gd name="T46" fmla="*/ 0 w 1120"/>
                <a:gd name="T47" fmla="*/ 31 h 252"/>
                <a:gd name="T48" fmla="*/ 478 w 1120"/>
                <a:gd name="T49" fmla="*/ 0 h 252"/>
                <a:gd name="T50" fmla="*/ 956 w 1120"/>
                <a:gd name="T51" fmla="*/ 31 h 252"/>
                <a:gd name="T52" fmla="*/ 956 w 1120"/>
                <a:gd name="T53" fmla="*/ 127 h 252"/>
                <a:gd name="T54" fmla="*/ 956 w 1120"/>
                <a:gd name="T55" fmla="*/ 1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567" y="3433"/>
              <a:ext cx="1083" cy="263"/>
            </a:xfrm>
            <a:prstGeom prst="rect">
              <a:avLst/>
            </a:prstGeom>
            <a:gradFill rotWithShape="0">
              <a:gsLst>
                <a:gs pos="0">
                  <a:srgbClr val="A0DF53"/>
                </a:gs>
                <a:gs pos="100000">
                  <a:srgbClr val="E7F3C1"/>
                </a:gs>
              </a:gsLst>
              <a:lin ang="135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zh-CN" sz="1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前后台分离</a:t>
              </a:r>
            </a:p>
          </p:txBody>
        </p:sp>
      </p:grpSp>
      <p:cxnSp>
        <p:nvCxnSpPr>
          <p:cNvPr id="8206" name="AutoShape 14"/>
          <p:cNvCxnSpPr>
            <a:cxnSpLocks noChangeShapeType="1"/>
          </p:cNvCxnSpPr>
          <p:nvPr/>
        </p:nvCxnSpPr>
        <p:spPr bwMode="auto">
          <a:xfrm>
            <a:off x="1757363" y="2447925"/>
            <a:ext cx="6350" cy="7175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</p:cNvCxnSpPr>
          <p:nvPr/>
        </p:nvCxnSpPr>
        <p:spPr bwMode="auto">
          <a:xfrm>
            <a:off x="1757363" y="3590925"/>
            <a:ext cx="6350" cy="7175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</p:cNvCxnSpPr>
          <p:nvPr/>
        </p:nvCxnSpPr>
        <p:spPr bwMode="auto">
          <a:xfrm>
            <a:off x="1757363" y="4733925"/>
            <a:ext cx="6350" cy="7175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9" name="Freeform 17"/>
          <p:cNvSpPr>
            <a:spLocks/>
          </p:cNvSpPr>
          <p:nvPr/>
        </p:nvSpPr>
        <p:spPr bwMode="auto">
          <a:xfrm>
            <a:off x="2101850" y="2733675"/>
            <a:ext cx="6575425" cy="1588"/>
          </a:xfrm>
          <a:custGeom>
            <a:avLst/>
            <a:gdLst>
              <a:gd name="G0" fmla="+- 18266 0 0"/>
              <a:gd name="G1" fmla="+- 4 0 0"/>
              <a:gd name="T0" fmla="*/ 0 w 18267"/>
              <a:gd name="T1" fmla="*/ 0 h 1"/>
              <a:gd name="T2" fmla="*/ 6575065 w 1826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67" h="1">
                <a:moveTo>
                  <a:pt x="0" y="0"/>
                </a:moveTo>
                <a:lnTo>
                  <a:pt x="18266" y="0"/>
                </a:lnTo>
              </a:path>
            </a:pathLst>
          </a:custGeom>
          <a:noFill/>
          <a:ln w="38160" cap="rnd">
            <a:solidFill>
              <a:srgbClr val="969696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2101850" y="3978275"/>
            <a:ext cx="6575425" cy="1588"/>
          </a:xfrm>
          <a:custGeom>
            <a:avLst/>
            <a:gdLst>
              <a:gd name="G0" fmla="+- 18266 0 0"/>
              <a:gd name="G1" fmla="+- 4 0 0"/>
              <a:gd name="T0" fmla="*/ 0 w 18267"/>
              <a:gd name="T1" fmla="*/ 0 h 1"/>
              <a:gd name="T2" fmla="*/ 6575065 w 1826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67" h="1">
                <a:moveTo>
                  <a:pt x="0" y="0"/>
                </a:moveTo>
                <a:lnTo>
                  <a:pt x="18266" y="0"/>
                </a:lnTo>
              </a:path>
            </a:pathLst>
          </a:custGeom>
          <a:noFill/>
          <a:ln w="38160" cap="rnd">
            <a:solidFill>
              <a:srgbClr val="969696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Freeform 19"/>
          <p:cNvSpPr>
            <a:spLocks/>
          </p:cNvSpPr>
          <p:nvPr/>
        </p:nvSpPr>
        <p:spPr bwMode="auto">
          <a:xfrm>
            <a:off x="2101850" y="5099050"/>
            <a:ext cx="6575425" cy="17463"/>
          </a:xfrm>
          <a:custGeom>
            <a:avLst/>
            <a:gdLst>
              <a:gd name="G0" fmla="+- 18217 0 0"/>
              <a:gd name="G1" fmla="+- 4 0 0"/>
              <a:gd name="T0" fmla="*/ 0 w 18267"/>
              <a:gd name="T1" fmla="*/ 0 h 50"/>
              <a:gd name="T2" fmla="*/ 6575065 w 18267"/>
              <a:gd name="T3" fmla="*/ 17114 h 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267" h="50">
                <a:moveTo>
                  <a:pt x="0" y="0"/>
                </a:moveTo>
                <a:lnTo>
                  <a:pt x="18266" y="49"/>
                </a:lnTo>
              </a:path>
            </a:pathLst>
          </a:custGeom>
          <a:noFill/>
          <a:ln w="38160" cap="rnd">
            <a:solidFill>
              <a:srgbClr val="969696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806700" y="3024188"/>
            <a:ext cx="5413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订单处理：OrderServices 购物车处理：ShoppingCartEvents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844800" y="4075113"/>
            <a:ext cx="428153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代理</a:t>
            </a:r>
            <a:r>
              <a:rPr lang="zh-CN" altLang="en-US" sz="1400" dirty="0" smtClean="0">
                <a:solidFill>
                  <a:srgbClr val="333333"/>
                </a:solidFill>
                <a:latin typeface="Verdana" charset="0"/>
              </a:rPr>
              <a:t>商</a:t>
            </a: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加盟</a:t>
            </a: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模式 利润分配 线下实体店</a:t>
            </a:r>
            <a:r>
              <a:rPr lang="en-US" sz="1400" dirty="0" smtClean="0">
                <a:solidFill>
                  <a:srgbClr val="333333"/>
                </a:solidFill>
                <a:latin typeface="Verdana" charset="0"/>
              </a:rPr>
              <a:t>O2O</a:t>
            </a: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初步整合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879725" y="5256213"/>
            <a:ext cx="23209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全新实现的百货购电商前台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 rot="5400000">
            <a:off x="2152650" y="-977900"/>
            <a:ext cx="503237" cy="4932363"/>
          </a:xfrm>
          <a:prstGeom prst="rect">
            <a:avLst/>
          </a:prstGeom>
          <a:gradFill rotWithShape="0">
            <a:gsLst>
              <a:gs pos="0">
                <a:srgbClr val="DDDDDD">
                  <a:alpha val="14999"/>
                </a:srgbClr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-825500" y="1214438"/>
            <a:ext cx="5397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1750"/>
              </a:spcBef>
              <a:buClrTx/>
              <a:buFontTx/>
              <a:buNone/>
            </a:pPr>
            <a:r>
              <a:rPr lang="zh-CN" sz="2800" b="1">
                <a:solidFill>
                  <a:srgbClr val="000000"/>
                </a:solidFill>
              </a:rPr>
              <a:t>整合思路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844800" y="1214438"/>
            <a:ext cx="5765800" cy="11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endParaRPr lang="zh-CN" sz="1400" dirty="0">
              <a:solidFill>
                <a:srgbClr val="333333"/>
              </a:solidFill>
              <a:latin typeface="Verdana" charset="0"/>
            </a:endParaRPr>
          </a:p>
          <a:p>
            <a:pPr>
              <a:buClrTx/>
              <a:buFontTx/>
              <a:buNone/>
            </a:pP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充分利用</a:t>
            </a: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OFB</a:t>
            </a:r>
            <a:r>
              <a:rPr lang="en-US" altLang="zh-CN" sz="1400" dirty="0" err="1" smtClean="0">
                <a:solidFill>
                  <a:srgbClr val="333333"/>
                </a:solidFill>
                <a:latin typeface="Verdana" charset="0"/>
              </a:rPr>
              <a:t>iz</a:t>
            </a: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后台</a:t>
            </a: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及默认实现的电商前台熟悉电商主业务</a:t>
            </a:r>
          </a:p>
          <a:p>
            <a:pPr>
              <a:buClrTx/>
              <a:buFontTx/>
              <a:buNone/>
            </a:pP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必须要熟悉的：产品目录，简单产品的发布，虚拟产品的发布，虚拟产品特征及变形，购物车，邮费设置，价格规则设置，促销规则设置，订单确认，货运分组，内容管理，会员团体管理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08288" y="3292475"/>
            <a:ext cx="4953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价格计算：PriceServices 运费计算：</a:t>
            </a:r>
            <a:r>
              <a:rPr lang="zh-CN" sz="1400">
                <a:solidFill>
                  <a:srgbClr val="333333"/>
                </a:solidFill>
                <a:latin typeface="Verdana" charset="0"/>
                <a:cs typeface="Consolas" pitchFamily="33" charset="0"/>
              </a:rPr>
              <a:t>ShipmentServices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806700" y="2735263"/>
            <a:ext cx="438643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熟悉项目结构，熟悉</a:t>
            </a: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OFB</a:t>
            </a:r>
            <a:r>
              <a:rPr lang="en-US" altLang="zh-CN" sz="1400" dirty="0" err="1" smtClean="0">
                <a:solidFill>
                  <a:srgbClr val="333333"/>
                </a:solidFill>
                <a:latin typeface="Verdana" charset="0"/>
              </a:rPr>
              <a:t>iz</a:t>
            </a:r>
            <a:r>
              <a:rPr lang="zh-CN" sz="1400" dirty="0" smtClean="0">
                <a:solidFill>
                  <a:srgbClr val="333333"/>
                </a:solidFill>
                <a:latin typeface="Verdana" charset="0"/>
              </a:rPr>
              <a:t> </a:t>
            </a:r>
            <a:r>
              <a:rPr lang="zh-CN" sz="1400" dirty="0">
                <a:solidFill>
                  <a:srgbClr val="333333"/>
                </a:solidFill>
                <a:latin typeface="Verdana" charset="0"/>
              </a:rPr>
              <a:t>MVC自有框架的一些技术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808288" y="3581400"/>
            <a:ext cx="266223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促销：ProductPromoWorker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2879725" y="5616575"/>
            <a:ext cx="30337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功能扩展，本地优化的后台业务系统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879725" y="4464050"/>
            <a:ext cx="53419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sz="1400">
                <a:solidFill>
                  <a:srgbClr val="333333"/>
                </a:solidFill>
                <a:latin typeface="Verdana" charset="0"/>
              </a:rPr>
              <a:t>单店多站点模式 运费计算模型扩展 自有价格体系</a:t>
            </a:r>
            <a:r>
              <a:rPr lang="en-US" sz="1400">
                <a:solidFill>
                  <a:srgbClr val="333333"/>
                </a:solidFill>
                <a:latin typeface="Verdana" charset="0"/>
              </a:rPr>
              <a:t>M</a:t>
            </a:r>
            <a:r>
              <a:rPr lang="zh-CN" sz="1400">
                <a:solidFill>
                  <a:srgbClr val="333333"/>
                </a:solidFill>
                <a:latin typeface="Verdana" charset="0"/>
              </a:rPr>
              <a:t>价</a:t>
            </a:r>
            <a:r>
              <a:rPr lang="en-US" sz="1400">
                <a:solidFill>
                  <a:srgbClr val="333333"/>
                </a:solidFill>
                <a:latin typeface="Verdana" charset="0"/>
              </a:rPr>
              <a:t>/V</a:t>
            </a:r>
            <a:r>
              <a:rPr lang="zh-CN" sz="1400">
                <a:solidFill>
                  <a:srgbClr val="333333"/>
                </a:solidFill>
                <a:latin typeface="Verdana" charset="0"/>
              </a:rPr>
              <a:t>价扩展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7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3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4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4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5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5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5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6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nimBg="1"/>
      <p:bldP spid="8209" grpId="0" animBg="1"/>
      <p:bldP spid="8210" grpId="0" animBg="1"/>
      <p:bldP spid="8211" grpId="0" animBg="1"/>
      <p:bldP spid="82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6191250" y="3116263"/>
            <a:ext cx="2592388" cy="2952750"/>
          </a:xfrm>
          <a:prstGeom prst="roundRect">
            <a:avLst>
              <a:gd name="adj" fmla="val 6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</a:t>
            </a:r>
            <a:r>
              <a:rPr lang="zh-CN">
                <a:solidFill>
                  <a:srgbClr val="000000"/>
                </a:solidFill>
              </a:rPr>
              <a:t>特征及变形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3527425" y="1368425"/>
            <a:ext cx="2160588" cy="2087563"/>
          </a:xfrm>
          <a:prstGeom prst="roundRect">
            <a:avLst>
              <a:gd name="adj" fmla="val 74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</a:t>
            </a:r>
            <a:r>
              <a:rPr lang="zh-CN">
                <a:solidFill>
                  <a:srgbClr val="000000"/>
                </a:solidFill>
              </a:rPr>
              <a:t>产品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60363" y="3671888"/>
            <a:ext cx="2879725" cy="2952750"/>
          </a:xfrm>
          <a:prstGeom prst="roundRect">
            <a:avLst>
              <a:gd name="adj" fmla="val 51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</a:t>
            </a:r>
            <a:r>
              <a:rPr lang="zh-CN">
                <a:solidFill>
                  <a:srgbClr val="000000"/>
                </a:solidFill>
              </a:rPr>
              <a:t>内容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191250" y="1152525"/>
            <a:ext cx="2592388" cy="1655763"/>
          </a:xfrm>
          <a:prstGeom prst="roundRect">
            <a:avLst>
              <a:gd name="adj" fmla="val 9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</a:t>
            </a:r>
            <a:r>
              <a:rPr lang="zh-CN">
                <a:solidFill>
                  <a:srgbClr val="000000"/>
                </a:solidFill>
              </a:rPr>
              <a:t>供货商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60363" y="1079500"/>
            <a:ext cx="2879725" cy="2376488"/>
          </a:xfrm>
          <a:prstGeom prst="roundRect">
            <a:avLst>
              <a:gd name="adj" fmla="val 65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</a:t>
            </a:r>
            <a:r>
              <a:rPr lang="zh-CN">
                <a:solidFill>
                  <a:srgbClr val="000000"/>
                </a:solidFill>
              </a:rPr>
              <a:t>分类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</a:t>
            </a:r>
            <a:r>
              <a:rPr lang="zh-CN" sz="3200" b="1"/>
              <a:t>产品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887788" y="2087563"/>
            <a:ext cx="1511300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Product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31800" y="2379663"/>
            <a:ext cx="2736850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ProductCategoryMember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576263" y="5180013"/>
            <a:ext cx="2519362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ProductContent</a:t>
            </a: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47700" y="4316413"/>
            <a:ext cx="2376488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ProductContentType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76263" y="1533525"/>
            <a:ext cx="2376487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ProductCategory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480175" y="3648075"/>
            <a:ext cx="22320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ProductFeature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6435725" y="1724025"/>
            <a:ext cx="20161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SuppplierProduct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3384550" y="3600450"/>
            <a:ext cx="2592388" cy="2952750"/>
          </a:xfrm>
          <a:prstGeom prst="roundRect">
            <a:avLst>
              <a:gd name="adj" fmla="val 6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</a:t>
            </a:r>
            <a:r>
              <a:rPr lang="zh-CN">
                <a:solidFill>
                  <a:srgbClr val="000000"/>
                </a:solidFill>
              </a:rPr>
              <a:t>价格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3527425" y="4171950"/>
            <a:ext cx="2232025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ProductPriceType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3671888" y="5180013"/>
            <a:ext cx="1871662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ProductPrice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6408738" y="4656138"/>
            <a:ext cx="2303462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ProductFeatureAppl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3527425" y="2519363"/>
            <a:ext cx="1944688" cy="2376487"/>
          </a:xfrm>
          <a:prstGeom prst="roundRect">
            <a:avLst>
              <a:gd name="adj" fmla="val 79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订单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5832475" y="3024188"/>
            <a:ext cx="3168650" cy="3455987"/>
          </a:xfrm>
          <a:prstGeom prst="roundRect">
            <a:avLst>
              <a:gd name="adj" fmla="val 46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货运分组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360363" y="3671888"/>
            <a:ext cx="2879725" cy="2952750"/>
          </a:xfrm>
          <a:prstGeom prst="roundRect">
            <a:avLst>
              <a:gd name="adj" fmla="val 51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</a:t>
            </a:r>
            <a:r>
              <a:rPr lang="zh-CN">
                <a:solidFill>
                  <a:srgbClr val="000000"/>
                </a:solidFill>
              </a:rPr>
              <a:t>支付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903913" y="1152525"/>
            <a:ext cx="2879725" cy="1655763"/>
          </a:xfrm>
          <a:prstGeom prst="roundRect">
            <a:avLst>
              <a:gd name="adj" fmla="val 9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</a:t>
            </a:r>
            <a:r>
              <a:rPr lang="zh-CN">
                <a:solidFill>
                  <a:srgbClr val="000000"/>
                </a:solidFill>
              </a:rPr>
              <a:t>状态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60363" y="1079500"/>
            <a:ext cx="2879725" cy="2519363"/>
          </a:xfrm>
          <a:prstGeom prst="roundRect">
            <a:avLst>
              <a:gd name="adj" fmla="val 6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                </a:t>
            </a:r>
            <a:r>
              <a:rPr lang="zh-CN">
                <a:solidFill>
                  <a:srgbClr val="000000"/>
                </a:solidFill>
              </a:rPr>
              <a:t>调整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1587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/>
              <a:t> </a:t>
            </a:r>
            <a:r>
              <a:rPr lang="en-US" sz="3200" b="1"/>
              <a:t>OFBiz</a:t>
            </a:r>
            <a:r>
              <a:rPr lang="zh-CN" sz="3200" b="1"/>
              <a:t>订单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3743325" y="3021013"/>
            <a:ext cx="1620838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OrderHeader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743325" y="3884613"/>
            <a:ext cx="1511300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OrderItem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725" y="2379663"/>
            <a:ext cx="2016125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OrderAdjustment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431800" y="5184775"/>
            <a:ext cx="2808288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OrderPaymentPreferene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576263" y="4316413"/>
            <a:ext cx="2376487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PaymentMethodType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576263" y="1533525"/>
            <a:ext cx="2519362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OrderAdjustmentType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6119813" y="3455988"/>
            <a:ext cx="2376487" cy="722312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OrderItemShipGroup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5903913" y="4387850"/>
            <a:ext cx="2952750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OrderItemShipGroupAssoc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5903913" y="5324475"/>
            <a:ext cx="3024187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OrderItemShipGroupInvRes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6551613" y="1724025"/>
            <a:ext cx="1511300" cy="722313"/>
          </a:xfrm>
          <a:prstGeom prst="roundRect">
            <a:avLst>
              <a:gd name="adj" fmla="val 218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OrderStatus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1380</Words>
  <Application>Microsoft Office PowerPoint</Application>
  <PresentationFormat>全屏显示(4:3)</PresentationFormat>
  <Paragraphs>630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宋体</vt:lpstr>
      <vt:lpstr>Verdana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sunchunyan</dc:creator>
  <cp:lastModifiedBy>DFG</cp:lastModifiedBy>
  <cp:revision>300</cp:revision>
  <cp:lastPrinted>1601-01-01T00:00:00Z</cp:lastPrinted>
  <dcterms:created xsi:type="dcterms:W3CDTF">2013-01-25T01:44:32Z</dcterms:created>
  <dcterms:modified xsi:type="dcterms:W3CDTF">2014-05-22T09:53:55Z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