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1309350" cx="20104100"/>
  <p:notesSz cx="20104100" cy="11309350"/>
  <p:embeddedFontLst>
    <p:embeddedFont>
      <p:font typeface="Red Hat Tex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31" roundtripDataSignature="AMtx7mgzLwkhy03JFSw9YU5LfrUc+QXo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edHatText-bold.fntdata"/><Relationship Id="rId27" Type="http://schemas.openxmlformats.org/officeDocument/2006/relationships/font" Target="fonts/RedHatTex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edHatText-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edHatTex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d695b9d3b3_0_40:notes"/>
          <p:cNvSpPr txBox="1"/>
          <p:nvPr>
            <p:ph idx="1" type="body"/>
          </p:nvPr>
        </p:nvSpPr>
        <p:spPr>
          <a:xfrm>
            <a:off x="2010400" y="5371925"/>
            <a:ext cx="16083301"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gd695b9d3b3_0_4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e23998fcb_0_411: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3e23998fcb_0_411: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e23998fcb_0_388: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3e23998fcb_0_388: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e23998fcb_0_423: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3e23998fcb_0_423: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e23998fcb_0_433: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3e23998fcb_0_433: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e23998fcb_0_445: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3e23998fcb_0_445: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e76f2ef70_0_18: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3e76f2ef70_0_18: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e76f2ef70_0_8: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3e76f2ef70_0_8: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e76f2ef70_0_39: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3e76f2ef70_0_39: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e76f2ef70_0_52: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3e76f2ef70_0_52: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e76f2ef70_0_62: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3e76f2ef70_0_62: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d695b9d3b3_0_120:notes"/>
          <p:cNvSpPr txBox="1"/>
          <p:nvPr>
            <p:ph idx="1" type="body"/>
          </p:nvPr>
        </p:nvSpPr>
        <p:spPr>
          <a:xfrm>
            <a:off x="2010400" y="5371925"/>
            <a:ext cx="16083301"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gd695b9d3b3_0_12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e76f2ef70_0_72: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3e76f2ef70_0_72: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e76f2ef70_0_111: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3e76f2ef70_0_111: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e23998fcb_0_3:notes"/>
          <p:cNvSpPr txBox="1"/>
          <p:nvPr>
            <p:ph idx="1" type="body"/>
          </p:nvPr>
        </p:nvSpPr>
        <p:spPr>
          <a:xfrm>
            <a:off x="2010400" y="5371925"/>
            <a:ext cx="16083300" cy="5089200"/>
          </a:xfrm>
          <a:prstGeom prst="rect">
            <a:avLst/>
          </a:prstGeom>
          <a:noFill/>
          <a:ln>
            <a:noFill/>
          </a:ln>
        </p:spPr>
        <p:txBody>
          <a:bodyPr anchorCtr="0" anchor="t" bIns="107500" lIns="107500" spcFirstLastPara="1" rIns="107500" wrap="square" tIns="107500">
            <a:noAutofit/>
          </a:bodyPr>
          <a:lstStyle/>
          <a:p>
            <a:pPr indent="0" lvl="0" marL="0" rtl="0" algn="l">
              <a:lnSpc>
                <a:spcPct val="100000"/>
              </a:lnSpc>
              <a:spcBef>
                <a:spcPts val="0"/>
              </a:spcBef>
              <a:spcAft>
                <a:spcPts val="0"/>
              </a:spcAft>
              <a:buSzPts val="1200"/>
              <a:buNone/>
            </a:pPr>
            <a:r>
              <a:t/>
            </a:r>
            <a:endParaRPr/>
          </a:p>
        </p:txBody>
      </p:sp>
      <p:sp>
        <p:nvSpPr>
          <p:cNvPr id="60" name="Google Shape;60;g13e23998fcb_0_3:notes"/>
          <p:cNvSpPr/>
          <p:nvPr>
            <p:ph idx="2" type="sldImg"/>
          </p:nvPr>
        </p:nvSpPr>
        <p:spPr>
          <a:xfrm>
            <a:off x="3351350" y="848200"/>
            <a:ext cx="134037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e23998fcb_0_226: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3e23998fcb_0_226: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e23998fcb_0_297: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13e23998fcb_0_297: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e23998fcb_0_337: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e23998fcb_0_337: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e23998fcb_0_321: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3e23998fcb_0_321: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e23998fcb_0_361: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3e23998fcb_0_361: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e23998fcb_0_349: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3e23998fcb_0_349: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gd695b9d3b3_0_132"/>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gd695b9d3b3_0_132"/>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gd695b9d3b3_0_132"/>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15" name="Shape 15"/>
        <p:cNvGrpSpPr/>
        <p:nvPr/>
      </p:nvGrpSpPr>
      <p:grpSpPr>
        <a:xfrm>
          <a:off x="0" y="0"/>
          <a:ext cx="0" cy="0"/>
          <a:chOff x="0" y="0"/>
          <a:chExt cx="0" cy="0"/>
        </a:xfrm>
      </p:grpSpPr>
      <p:sp>
        <p:nvSpPr>
          <p:cNvPr id="16" name="Google Shape;16;gd91469d9d6_0_218"/>
          <p:cNvSpPr txBox="1"/>
          <p:nvPr>
            <p:ph type="title"/>
          </p:nvPr>
        </p:nvSpPr>
        <p:spPr>
          <a:xfrm>
            <a:off x="1005205" y="452897"/>
            <a:ext cx="12062699" cy="18849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1400"/>
              <a:buFont typeface="Arial"/>
              <a:buNone/>
              <a:defRPr b="0" i="0" sz="29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dk1"/>
              </a:buClr>
              <a:buSzPts val="1400"/>
              <a:buFont typeface="Arial"/>
              <a:buNone/>
              <a:defRPr sz="3700"/>
            </a:lvl2pPr>
            <a:lvl3pPr lvl="2" marR="0" algn="l">
              <a:lnSpc>
                <a:spcPct val="100000"/>
              </a:lnSpc>
              <a:spcBef>
                <a:spcPts val="0"/>
              </a:spcBef>
              <a:spcAft>
                <a:spcPts val="0"/>
              </a:spcAft>
              <a:buClr>
                <a:schemeClr val="dk1"/>
              </a:buClr>
              <a:buSzPts val="1400"/>
              <a:buFont typeface="Arial"/>
              <a:buNone/>
              <a:defRPr sz="3700"/>
            </a:lvl3pPr>
            <a:lvl4pPr lvl="3" marR="0" algn="l">
              <a:lnSpc>
                <a:spcPct val="100000"/>
              </a:lnSpc>
              <a:spcBef>
                <a:spcPts val="0"/>
              </a:spcBef>
              <a:spcAft>
                <a:spcPts val="0"/>
              </a:spcAft>
              <a:buClr>
                <a:schemeClr val="dk1"/>
              </a:buClr>
              <a:buSzPts val="1400"/>
              <a:buFont typeface="Arial"/>
              <a:buNone/>
              <a:defRPr sz="3700"/>
            </a:lvl4pPr>
            <a:lvl5pPr lvl="4" marR="0" algn="l">
              <a:lnSpc>
                <a:spcPct val="100000"/>
              </a:lnSpc>
              <a:spcBef>
                <a:spcPts val="0"/>
              </a:spcBef>
              <a:spcAft>
                <a:spcPts val="0"/>
              </a:spcAft>
              <a:buClr>
                <a:schemeClr val="dk1"/>
              </a:buClr>
              <a:buSzPts val="1400"/>
              <a:buFont typeface="Arial"/>
              <a:buNone/>
              <a:defRPr sz="3700"/>
            </a:lvl5pPr>
            <a:lvl6pPr lvl="5" marR="0" algn="l">
              <a:lnSpc>
                <a:spcPct val="100000"/>
              </a:lnSpc>
              <a:spcBef>
                <a:spcPts val="0"/>
              </a:spcBef>
              <a:spcAft>
                <a:spcPts val="0"/>
              </a:spcAft>
              <a:buClr>
                <a:schemeClr val="dk1"/>
              </a:buClr>
              <a:buSzPts val="1400"/>
              <a:buFont typeface="Arial"/>
              <a:buNone/>
              <a:defRPr sz="3700"/>
            </a:lvl6pPr>
            <a:lvl7pPr lvl="6" marR="0" algn="l">
              <a:lnSpc>
                <a:spcPct val="100000"/>
              </a:lnSpc>
              <a:spcBef>
                <a:spcPts val="0"/>
              </a:spcBef>
              <a:spcAft>
                <a:spcPts val="0"/>
              </a:spcAft>
              <a:buClr>
                <a:schemeClr val="dk1"/>
              </a:buClr>
              <a:buSzPts val="1400"/>
              <a:buFont typeface="Arial"/>
              <a:buNone/>
              <a:defRPr sz="3700"/>
            </a:lvl7pPr>
            <a:lvl8pPr lvl="7" marR="0" algn="l">
              <a:lnSpc>
                <a:spcPct val="100000"/>
              </a:lnSpc>
              <a:spcBef>
                <a:spcPts val="0"/>
              </a:spcBef>
              <a:spcAft>
                <a:spcPts val="0"/>
              </a:spcAft>
              <a:buClr>
                <a:schemeClr val="dk1"/>
              </a:buClr>
              <a:buSzPts val="1400"/>
              <a:buFont typeface="Arial"/>
              <a:buNone/>
              <a:defRPr sz="3700"/>
            </a:lvl8pPr>
            <a:lvl9pPr lvl="8" marR="0" algn="l">
              <a:lnSpc>
                <a:spcPct val="100000"/>
              </a:lnSpc>
              <a:spcBef>
                <a:spcPts val="0"/>
              </a:spcBef>
              <a:spcAft>
                <a:spcPts val="0"/>
              </a:spcAft>
              <a:buClr>
                <a:schemeClr val="dk1"/>
              </a:buClr>
              <a:buSzPts val="1400"/>
              <a:buFont typeface="Arial"/>
              <a:buNone/>
              <a:defRPr sz="3700"/>
            </a:lvl9pPr>
          </a:lstStyle>
          <a:p/>
        </p:txBody>
      </p:sp>
      <p:sp>
        <p:nvSpPr>
          <p:cNvPr id="17" name="Google Shape;17;gd91469d9d6_0_218"/>
          <p:cNvSpPr txBox="1"/>
          <p:nvPr>
            <p:ph idx="10" type="dt"/>
          </p:nvPr>
        </p:nvSpPr>
        <p:spPr>
          <a:xfrm>
            <a:off x="1005205" y="10482092"/>
            <a:ext cx="4691100" cy="60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rgbClr val="898989"/>
              </a:buClr>
              <a:buSzPts val="1400"/>
              <a:buFont typeface="Arial"/>
              <a:buNone/>
              <a:defRPr b="0" i="0" sz="29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9pPr>
          </a:lstStyle>
          <a:p/>
        </p:txBody>
      </p:sp>
      <p:sp>
        <p:nvSpPr>
          <p:cNvPr id="18" name="Google Shape;18;gd91469d9d6_0_218"/>
          <p:cNvSpPr txBox="1"/>
          <p:nvPr>
            <p:ph idx="11" type="ftr"/>
          </p:nvPr>
        </p:nvSpPr>
        <p:spPr>
          <a:xfrm>
            <a:off x="6868901" y="10482092"/>
            <a:ext cx="6366600" cy="6021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rgbClr val="898989"/>
              </a:buClr>
              <a:buSzPts val="1400"/>
              <a:buFont typeface="Arial"/>
              <a:buNone/>
              <a:defRPr b="0" i="0" sz="29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9pPr>
          </a:lstStyle>
          <a:p/>
        </p:txBody>
      </p:sp>
      <p:sp>
        <p:nvSpPr>
          <p:cNvPr id="19" name="Google Shape;19;gd91469d9d6_0_218"/>
          <p:cNvSpPr txBox="1"/>
          <p:nvPr>
            <p:ph idx="12" type="sldNum"/>
          </p:nvPr>
        </p:nvSpPr>
        <p:spPr>
          <a:xfrm>
            <a:off x="14407938" y="10482092"/>
            <a:ext cx="4691100" cy="4275300"/>
          </a:xfrm>
          <a:prstGeom prst="rect">
            <a:avLst/>
          </a:prstGeom>
          <a:noFill/>
          <a:ln>
            <a:noFill/>
          </a:ln>
        </p:spPr>
        <p:txBody>
          <a:bodyPr anchorCtr="0" anchor="ctr" bIns="188675" lIns="188675" spcFirstLastPara="1" rIns="188675" wrap="square" tIns="188675">
            <a:spAutoFit/>
          </a:bodyPr>
          <a:lstStyle>
            <a:lvl1pPr indent="0" lvl="0"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Font typeface="Courier New"/>
              <a:buNone/>
            </a:pPr>
            <a:r>
              <a:t/>
            </a:r>
            <a:endParaRPr sz="2900">
              <a:solidFill>
                <a:srgbClr val="000000"/>
              </a:solidFill>
            </a:endParaRPr>
          </a:p>
          <a:p>
            <a:pPr indent="0" lvl="2" marL="0" rtl="0" algn="l">
              <a:spcBef>
                <a:spcPts val="0"/>
              </a:spcBef>
              <a:spcAft>
                <a:spcPts val="0"/>
              </a:spcAft>
              <a:buFont typeface="Noto Sans Symbols"/>
              <a:buNone/>
            </a:pPr>
            <a:r>
              <a:t/>
            </a:r>
            <a:endParaRPr sz="2900">
              <a:solidFill>
                <a:srgbClr val="000000"/>
              </a:solidFill>
            </a:endParaRPr>
          </a:p>
          <a:p>
            <a:pPr indent="0" lvl="3" marL="0" rtl="0" algn="l">
              <a:spcBef>
                <a:spcPts val="0"/>
              </a:spcBef>
              <a:spcAft>
                <a:spcPts val="0"/>
              </a:spcAft>
              <a:buNone/>
            </a:pPr>
            <a:r>
              <a:t/>
            </a:r>
            <a:endParaRPr sz="2900">
              <a:solidFill>
                <a:srgbClr val="000000"/>
              </a:solidFill>
            </a:endParaRPr>
          </a:p>
          <a:p>
            <a:pPr indent="0" lvl="4" marL="0" rtl="0" algn="l">
              <a:spcBef>
                <a:spcPts val="0"/>
              </a:spcBef>
              <a:spcAft>
                <a:spcPts val="0"/>
              </a:spcAft>
              <a:buFont typeface="Courier New"/>
              <a:buNone/>
            </a:pPr>
            <a:r>
              <a:t/>
            </a:r>
            <a:endParaRPr sz="2900">
              <a:solidFill>
                <a:srgbClr val="000000"/>
              </a:solidFill>
            </a:endParaRPr>
          </a:p>
          <a:p>
            <a:pPr indent="0" lvl="5" marL="0" rtl="0" algn="l">
              <a:spcBef>
                <a:spcPts val="0"/>
              </a:spcBef>
              <a:spcAft>
                <a:spcPts val="0"/>
              </a:spcAft>
              <a:buFont typeface="Noto Sans Symbols"/>
              <a:buNone/>
            </a:pPr>
            <a:r>
              <a:t/>
            </a:r>
            <a:endParaRPr sz="2900">
              <a:solidFill>
                <a:srgbClr val="000000"/>
              </a:solidFill>
            </a:endParaRPr>
          </a:p>
          <a:p>
            <a:pPr indent="0" lvl="6" marL="0" rtl="0" algn="l">
              <a:spcBef>
                <a:spcPts val="0"/>
              </a:spcBef>
              <a:spcAft>
                <a:spcPts val="0"/>
              </a:spcAft>
              <a:buNone/>
            </a:pPr>
            <a:r>
              <a:t/>
            </a:r>
            <a:endParaRPr sz="2900">
              <a:solidFill>
                <a:srgbClr val="000000"/>
              </a:solidFill>
            </a:endParaRPr>
          </a:p>
          <a:p>
            <a:pPr indent="0" lvl="7" marL="0" rtl="0" algn="l">
              <a:spcBef>
                <a:spcPts val="0"/>
              </a:spcBef>
              <a:spcAft>
                <a:spcPts val="0"/>
              </a:spcAft>
              <a:buFont typeface="Courier New"/>
              <a:buNone/>
            </a:pPr>
            <a:r>
              <a:t/>
            </a:r>
            <a:endParaRPr sz="2900">
              <a:solidFill>
                <a:srgbClr val="000000"/>
              </a:solidFill>
            </a:endParaRPr>
          </a:p>
          <a:p>
            <a:pPr indent="0" lvl="8" marL="0" rtl="0" algn="l">
              <a:spcBef>
                <a:spcPts val="0"/>
              </a:spcBef>
              <a:spcAft>
                <a:spcPts val="0"/>
              </a:spcAft>
              <a:buFont typeface="Noto Sans Symbols"/>
              <a:buNone/>
            </a:pPr>
            <a:r>
              <a:t/>
            </a:r>
            <a:endParaRPr sz="2900">
              <a:solidFill>
                <a:srgbClr val="000000"/>
              </a:solidFill>
            </a:endParaRPr>
          </a:p>
        </p:txBody>
      </p:sp>
      <p:sp>
        <p:nvSpPr>
          <p:cNvPr id="20" name="Google Shape;20;gd91469d9d6_0_218"/>
          <p:cNvSpPr txBox="1"/>
          <p:nvPr>
            <p:ph idx="1" type="body"/>
          </p:nvPr>
        </p:nvSpPr>
        <p:spPr>
          <a:xfrm>
            <a:off x="1005203" y="2638848"/>
            <a:ext cx="18093900" cy="7464000"/>
          </a:xfrm>
          <a:prstGeom prst="rect">
            <a:avLst/>
          </a:prstGeom>
          <a:noFill/>
          <a:ln>
            <a:noFill/>
          </a:ln>
        </p:spPr>
        <p:txBody>
          <a:bodyPr anchorCtr="0" anchor="t" bIns="0" lIns="0" spcFirstLastPara="1" rIns="0" wrap="square" tIns="0">
            <a:spAutoFit/>
          </a:bodyPr>
          <a:lstStyle>
            <a:lvl1pPr indent="-412750" lvl="0" marL="457200" marR="0" algn="l">
              <a:lnSpc>
                <a:spcPct val="100000"/>
              </a:lnSpc>
              <a:spcBef>
                <a:spcPts val="10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1pPr>
            <a:lvl2pPr indent="-412750" lvl="1" marL="914400" marR="0" algn="l">
              <a:lnSpc>
                <a:spcPct val="100000"/>
              </a:lnSpc>
              <a:spcBef>
                <a:spcPts val="700"/>
              </a:spcBef>
              <a:spcAft>
                <a:spcPts val="0"/>
              </a:spcAft>
              <a:buClr>
                <a:schemeClr val="dk1"/>
              </a:buClr>
              <a:buSzPts val="2900"/>
              <a:buFont typeface="Courier New"/>
              <a:buChar char="o"/>
              <a:defRPr b="0" i="0" sz="2900" u="none" cap="none" strike="noStrike">
                <a:solidFill>
                  <a:srgbClr val="000000"/>
                </a:solidFill>
                <a:latin typeface="Arial"/>
                <a:ea typeface="Arial"/>
                <a:cs typeface="Arial"/>
                <a:sym typeface="Arial"/>
              </a:defRPr>
            </a:lvl2pPr>
            <a:lvl3pPr indent="-412750" lvl="2" marL="1371600" marR="0" algn="l">
              <a:lnSpc>
                <a:spcPct val="100000"/>
              </a:lnSpc>
              <a:spcBef>
                <a:spcPts val="6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3pPr>
            <a:lvl4pPr indent="-412750" lvl="3" marL="1828800" marR="0" algn="l">
              <a:lnSpc>
                <a:spcPct val="100000"/>
              </a:lnSpc>
              <a:spcBef>
                <a:spcPts val="700"/>
              </a:spcBef>
              <a:spcAft>
                <a:spcPts val="0"/>
              </a:spcAft>
              <a:buClr>
                <a:srgbClr val="7F7F7F"/>
              </a:buClr>
              <a:buSzPts val="2900"/>
              <a:buFont typeface="Arial"/>
              <a:buChar char="●"/>
              <a:defRPr b="0" i="0" sz="2900" u="none" cap="none" strike="noStrike">
                <a:solidFill>
                  <a:srgbClr val="000000"/>
                </a:solidFill>
                <a:latin typeface="Arial"/>
                <a:ea typeface="Arial"/>
                <a:cs typeface="Arial"/>
                <a:sym typeface="Arial"/>
              </a:defRPr>
            </a:lvl4pPr>
            <a:lvl5pPr indent="-412750" lvl="4" marL="2286000" marR="0" algn="l">
              <a:lnSpc>
                <a:spcPct val="100000"/>
              </a:lnSpc>
              <a:spcBef>
                <a:spcPts val="7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5pPr>
            <a:lvl6pPr indent="-412750" lvl="5" marL="2743200" marR="0" algn="l">
              <a:lnSpc>
                <a:spcPct val="100000"/>
              </a:lnSpc>
              <a:spcBef>
                <a:spcPts val="8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6pPr>
            <a:lvl7pPr indent="-412750" lvl="6" marL="3200400" marR="0" algn="l">
              <a:lnSpc>
                <a:spcPct val="100000"/>
              </a:lnSpc>
              <a:spcBef>
                <a:spcPts val="8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7pPr>
            <a:lvl8pPr indent="-412750" lvl="7" marL="3657600" marR="0" algn="l">
              <a:lnSpc>
                <a:spcPct val="100000"/>
              </a:lnSpc>
              <a:spcBef>
                <a:spcPts val="8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8pPr>
            <a:lvl9pPr indent="-412750" lvl="8" marL="4114800" marR="0" algn="l">
              <a:lnSpc>
                <a:spcPct val="100000"/>
              </a:lnSpc>
              <a:spcBef>
                <a:spcPts val="8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gd695b9d3b3_0_136"/>
          <p:cNvSpPr txBox="1"/>
          <p:nvPr>
            <p:ph type="ctrTitle"/>
          </p:nvPr>
        </p:nvSpPr>
        <p:spPr>
          <a:xfrm>
            <a:off x="1507807" y="3505898"/>
            <a:ext cx="17088600" cy="2375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d695b9d3b3_0_136"/>
          <p:cNvSpPr txBox="1"/>
          <p:nvPr>
            <p:ph idx="1" type="subTitle"/>
          </p:nvPr>
        </p:nvSpPr>
        <p:spPr>
          <a:xfrm>
            <a:off x="3015615" y="6333236"/>
            <a:ext cx="14073000" cy="2827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d695b9d3b3_0_136"/>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d695b9d3b3_0_136"/>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d695b9d3b3_0_136"/>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gd695b9d3b3_0_142"/>
          <p:cNvSpPr txBox="1"/>
          <p:nvPr>
            <p:ph type="title"/>
          </p:nvPr>
        </p:nvSpPr>
        <p:spPr>
          <a:xfrm>
            <a:off x="1005205" y="452374"/>
            <a:ext cx="18093600" cy="1809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gd695b9d3b3_0_142"/>
          <p:cNvSpPr txBox="1"/>
          <p:nvPr>
            <p:ph idx="1" type="body"/>
          </p:nvPr>
        </p:nvSpPr>
        <p:spPr>
          <a:xfrm>
            <a:off x="1005205" y="2601150"/>
            <a:ext cx="18093600" cy="7464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gd695b9d3b3_0_142"/>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d695b9d3b3_0_142"/>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d695b9d3b3_0_142"/>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gd695b9d3b3_0_148"/>
          <p:cNvSpPr txBox="1"/>
          <p:nvPr>
            <p:ph type="title"/>
          </p:nvPr>
        </p:nvSpPr>
        <p:spPr>
          <a:xfrm>
            <a:off x="1005205" y="452374"/>
            <a:ext cx="18093600" cy="1809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d695b9d3b3_0_148"/>
          <p:cNvSpPr txBox="1"/>
          <p:nvPr>
            <p:ph idx="1" type="body"/>
          </p:nvPr>
        </p:nvSpPr>
        <p:spPr>
          <a:xfrm>
            <a:off x="1005205" y="2601150"/>
            <a:ext cx="8745300" cy="7464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gd695b9d3b3_0_148"/>
          <p:cNvSpPr txBox="1"/>
          <p:nvPr>
            <p:ph idx="2" type="body"/>
          </p:nvPr>
        </p:nvSpPr>
        <p:spPr>
          <a:xfrm>
            <a:off x="10353611" y="2601150"/>
            <a:ext cx="8745300" cy="7464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gd695b9d3b3_0_148"/>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d695b9d3b3_0_148"/>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gd695b9d3b3_0_148"/>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gd695b9d3b3_0_155"/>
          <p:cNvSpPr txBox="1"/>
          <p:nvPr>
            <p:ph type="title"/>
          </p:nvPr>
        </p:nvSpPr>
        <p:spPr>
          <a:xfrm>
            <a:off x="1005205" y="452374"/>
            <a:ext cx="18093600" cy="1809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gd695b9d3b3_0_155"/>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d695b9d3b3_0_155"/>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d695b9d3b3_0_155"/>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d695b9d3b3_0_126"/>
          <p:cNvSpPr txBox="1"/>
          <p:nvPr>
            <p:ph type="title"/>
          </p:nvPr>
        </p:nvSpPr>
        <p:spPr>
          <a:xfrm>
            <a:off x="1005205" y="452374"/>
            <a:ext cx="18093600" cy="18096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d695b9d3b3_0_126"/>
          <p:cNvSpPr txBox="1"/>
          <p:nvPr>
            <p:ph idx="1" type="body"/>
          </p:nvPr>
        </p:nvSpPr>
        <p:spPr>
          <a:xfrm>
            <a:off x="1005205" y="2601150"/>
            <a:ext cx="18093600" cy="7464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gd695b9d3b3_0_126"/>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gd695b9d3b3_0_126"/>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gd695b9d3b3_0_126"/>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pic>
        <p:nvPicPr>
          <p:cNvPr id="49" name="Google Shape;49;gd695b9d3b3_0_40"/>
          <p:cNvPicPr preferRelativeResize="0"/>
          <p:nvPr/>
        </p:nvPicPr>
        <p:blipFill rotWithShape="1">
          <a:blip r:embed="rId3">
            <a:alphaModFix/>
          </a:blip>
          <a:srcRect b="0" l="0" r="0" t="0"/>
          <a:stretch/>
        </p:blipFill>
        <p:spPr>
          <a:xfrm>
            <a:off x="5480050" y="3638550"/>
            <a:ext cx="9144001" cy="1290320"/>
          </a:xfrm>
          <a:prstGeom prst="rect">
            <a:avLst/>
          </a:prstGeom>
          <a:noFill/>
          <a:ln>
            <a:noFill/>
          </a:ln>
        </p:spPr>
      </p:pic>
      <p:pic>
        <p:nvPicPr>
          <p:cNvPr id="50" name="Google Shape;50;gd695b9d3b3_0_40"/>
          <p:cNvPicPr preferRelativeResize="0"/>
          <p:nvPr/>
        </p:nvPicPr>
        <p:blipFill rotWithShape="1">
          <a:blip r:embed="rId4">
            <a:alphaModFix/>
          </a:blip>
          <a:srcRect b="0" l="0" r="0" t="0"/>
          <a:stretch/>
        </p:blipFill>
        <p:spPr>
          <a:xfrm>
            <a:off x="6365191" y="6265738"/>
            <a:ext cx="2110739" cy="457200"/>
          </a:xfrm>
          <a:prstGeom prst="rect">
            <a:avLst/>
          </a:prstGeom>
          <a:noFill/>
          <a:ln>
            <a:noFill/>
          </a:ln>
        </p:spPr>
      </p:pic>
      <p:pic>
        <p:nvPicPr>
          <p:cNvPr id="51" name="Google Shape;51;gd695b9d3b3_0_40"/>
          <p:cNvPicPr preferRelativeResize="0"/>
          <p:nvPr/>
        </p:nvPicPr>
        <p:blipFill rotWithShape="1">
          <a:blip r:embed="rId5">
            <a:alphaModFix/>
          </a:blip>
          <a:srcRect b="0" l="0" r="0" t="0"/>
          <a:stretch/>
        </p:blipFill>
        <p:spPr>
          <a:xfrm>
            <a:off x="9121225" y="5849188"/>
            <a:ext cx="4617689" cy="1290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13e23998fcb_0_411"/>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52" name="Google Shape;152;g13e23998fcb_0_411"/>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53" name="Google Shape;153;g13e23998fcb_0_411"/>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54" name="Google Shape;154;g13e23998fcb_0_411"/>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55" name="Google Shape;155;g13e23998fcb_0_411"/>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Lo que hace angular especial Angular:</a:t>
            </a:r>
            <a:endParaRPr b="1" i="0" sz="4000" u="none" cap="none" strike="noStrike">
              <a:solidFill>
                <a:srgbClr val="000000"/>
              </a:solidFill>
              <a:latin typeface="Arial"/>
              <a:ea typeface="Arial"/>
              <a:cs typeface="Arial"/>
              <a:sym typeface="Arial"/>
            </a:endParaRPr>
          </a:p>
        </p:txBody>
      </p:sp>
      <p:pic>
        <p:nvPicPr>
          <p:cNvPr id="156" name="Google Shape;156;g13e23998fcb_0_411"/>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157" name="Google Shape;157;g13e23998fcb_0_411"/>
          <p:cNvSpPr txBox="1"/>
          <p:nvPr/>
        </p:nvSpPr>
        <p:spPr>
          <a:xfrm>
            <a:off x="1028300" y="3336700"/>
            <a:ext cx="13388700" cy="35094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Es muy completo, no se requieren librerías externas.</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Mantenido por Google.</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Una poderosa interfaz de línea de comandos.</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Una gran comunidad.</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Ayuda a dar una estructura a nuestro proyecto.</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Escala muy bien.</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13e23998fcb_0_388"/>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63" name="Google Shape;163;g13e23998fcb_0_388"/>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64" name="Google Shape;164;g13e23998fcb_0_388"/>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65" name="Google Shape;165;g13e23998fcb_0_388"/>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66" name="Google Shape;166;g13e23998fcb_0_388"/>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4000" u="none" cap="none" strike="noStrike">
                <a:solidFill>
                  <a:schemeClr val="dk1"/>
                </a:solidFill>
                <a:latin typeface="Arial"/>
                <a:ea typeface="Arial"/>
                <a:cs typeface="Arial"/>
                <a:sym typeface="Arial"/>
              </a:rPr>
              <a:t>Como instalar Angular:</a:t>
            </a:r>
            <a:endParaRPr b="1" i="0" sz="4000" u="none" cap="none" strike="noStrike">
              <a:solidFill>
                <a:srgbClr val="000000"/>
              </a:solidFill>
              <a:latin typeface="Arial"/>
              <a:ea typeface="Arial"/>
              <a:cs typeface="Arial"/>
              <a:sym typeface="Arial"/>
            </a:endParaRPr>
          </a:p>
        </p:txBody>
      </p:sp>
      <p:pic>
        <p:nvPicPr>
          <p:cNvPr id="167" name="Google Shape;167;g13e23998fcb_0_388"/>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168" name="Google Shape;168;g13e23998fcb_0_388"/>
          <p:cNvSpPr txBox="1"/>
          <p:nvPr/>
        </p:nvSpPr>
        <p:spPr>
          <a:xfrm>
            <a:off x="883850" y="2898975"/>
            <a:ext cx="16535400" cy="35094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Para instalar el angular CLI (Command Line Interface o interfaz de líneas de comando), podemos hacerlo desde NPM. Para ello abriremos una consola.</a:t>
            </a:r>
            <a:endParaRPr b="0" i="0" sz="36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chemeClr val="dk1"/>
                </a:solidFill>
                <a:latin typeface="Arial"/>
                <a:ea typeface="Arial"/>
                <a:cs typeface="Arial"/>
                <a:sym typeface="Arial"/>
              </a:rPr>
              <a:t>Inicio &gt; Buscamos “CMD” &gt; Hacemos click en “Símbolo de sistema”</a:t>
            </a:r>
            <a:endParaRPr b="0" i="0" sz="3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Allí ejecutaremos el siguiente comando:</a:t>
            </a:r>
            <a:endParaRPr b="0" i="0" sz="3600" u="none" cap="none" strike="noStrike">
              <a:solidFill>
                <a:srgbClr val="000000"/>
              </a:solidFill>
              <a:latin typeface="Arial"/>
              <a:ea typeface="Arial"/>
              <a:cs typeface="Arial"/>
              <a:sym typeface="Arial"/>
            </a:endParaRPr>
          </a:p>
        </p:txBody>
      </p:sp>
      <p:sp>
        <p:nvSpPr>
          <p:cNvPr id="169" name="Google Shape;169;g13e23998fcb_0_388"/>
          <p:cNvSpPr txBox="1"/>
          <p:nvPr/>
        </p:nvSpPr>
        <p:spPr>
          <a:xfrm>
            <a:off x="889875" y="7393950"/>
            <a:ext cx="80088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Courier New"/>
                <a:ea typeface="Courier New"/>
                <a:cs typeface="Courier New"/>
                <a:sym typeface="Courier New"/>
              </a:rPr>
              <a:t> npm install -g @angular/cli</a:t>
            </a:r>
            <a:endParaRPr b="1" i="0" sz="3600" u="none" cap="none" strike="noStrike">
              <a:solidFill>
                <a:schemeClr val="lt1"/>
              </a:solidFill>
              <a:latin typeface="Courier New"/>
              <a:ea typeface="Courier New"/>
              <a:cs typeface="Courier New"/>
              <a:sym typeface="Courier New"/>
            </a:endParaRPr>
          </a:p>
        </p:txBody>
      </p:sp>
      <p:sp>
        <p:nvSpPr>
          <p:cNvPr id="170" name="Google Shape;170;g13e23998fcb_0_388"/>
          <p:cNvSpPr txBox="1"/>
          <p:nvPr/>
        </p:nvSpPr>
        <p:spPr>
          <a:xfrm>
            <a:off x="889875" y="8866275"/>
            <a:ext cx="6795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Debemos tener instalado Node</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13e23998fcb_0_423"/>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76" name="Google Shape;176;g13e23998fcb_0_423"/>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77" name="Google Shape;177;g13e23998fcb_0_423"/>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78" name="Google Shape;178;g13e23998fcb_0_423"/>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79" name="Google Shape;179;g13e23998fcb_0_423"/>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Cómo utilizar la CLI de Angular:</a:t>
            </a:r>
            <a:endParaRPr b="1" i="0" sz="4000" u="none" cap="none" strike="noStrike">
              <a:solidFill>
                <a:srgbClr val="000000"/>
              </a:solidFill>
              <a:latin typeface="Arial"/>
              <a:ea typeface="Arial"/>
              <a:cs typeface="Arial"/>
              <a:sym typeface="Arial"/>
            </a:endParaRPr>
          </a:p>
        </p:txBody>
      </p:sp>
      <p:pic>
        <p:nvPicPr>
          <p:cNvPr id="180" name="Google Shape;180;g13e23998fcb_0_423"/>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181" name="Google Shape;181;g13e23998fcb_0_423"/>
          <p:cNvSpPr txBox="1"/>
          <p:nvPr/>
        </p:nvSpPr>
        <p:spPr>
          <a:xfrm>
            <a:off x="883850" y="2898975"/>
            <a:ext cx="17236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CLI se inicia al tipear ng en la terminal, hay podemos realizar varias acciones</a:t>
            </a:r>
            <a:endParaRPr b="0" i="0" sz="3600" u="none" cap="none" strike="noStrike">
              <a:solidFill>
                <a:srgbClr val="000000"/>
              </a:solidFill>
              <a:latin typeface="Arial"/>
              <a:ea typeface="Arial"/>
              <a:cs typeface="Arial"/>
              <a:sym typeface="Arial"/>
            </a:endParaRPr>
          </a:p>
        </p:txBody>
      </p:sp>
      <p:sp>
        <p:nvSpPr>
          <p:cNvPr id="182" name="Google Shape;182;g13e23998fcb_0_423"/>
          <p:cNvSpPr txBox="1"/>
          <p:nvPr/>
        </p:nvSpPr>
        <p:spPr>
          <a:xfrm>
            <a:off x="923350" y="3756425"/>
            <a:ext cx="18257400" cy="46176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1" i="0" lang="en-US" sz="3600" u="none" cap="none" strike="noStrike">
                <a:solidFill>
                  <a:srgbClr val="000000"/>
                </a:solidFill>
                <a:latin typeface="Arial"/>
                <a:ea typeface="Arial"/>
                <a:cs typeface="Arial"/>
                <a:sym typeface="Arial"/>
              </a:rPr>
              <a:t>ng new</a:t>
            </a:r>
            <a:r>
              <a:rPr b="0" i="0" lang="en-US" sz="3600" u="none" cap="none" strike="noStrike">
                <a:solidFill>
                  <a:srgbClr val="000000"/>
                </a:solidFill>
                <a:latin typeface="Arial"/>
                <a:ea typeface="Arial"/>
                <a:cs typeface="Arial"/>
                <a:sym typeface="Arial"/>
              </a:rPr>
              <a:t>: Nos crea un nuevo proyecto de Angular.</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1" i="0" lang="en-US" sz="3600" u="none" cap="none" strike="noStrike">
                <a:solidFill>
                  <a:srgbClr val="000000"/>
                </a:solidFill>
                <a:latin typeface="Arial"/>
                <a:ea typeface="Arial"/>
                <a:cs typeface="Arial"/>
                <a:sym typeface="Arial"/>
              </a:rPr>
              <a:t>ng generate</a:t>
            </a:r>
            <a:r>
              <a:rPr b="0" i="0" lang="en-US" sz="3600" u="none" cap="none" strike="noStrike">
                <a:solidFill>
                  <a:srgbClr val="000000"/>
                </a:solidFill>
                <a:latin typeface="Arial"/>
                <a:ea typeface="Arial"/>
                <a:cs typeface="Arial"/>
                <a:sym typeface="Arial"/>
              </a:rPr>
              <a:t>: Nos crea algún nuevo tipo de componente en nuestro proyecto.</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1" i="0" lang="en-US" sz="3600" u="none" cap="none" strike="noStrike">
                <a:solidFill>
                  <a:srgbClr val="000000"/>
                </a:solidFill>
                <a:latin typeface="Arial"/>
                <a:ea typeface="Arial"/>
                <a:cs typeface="Arial"/>
                <a:sym typeface="Arial"/>
              </a:rPr>
              <a:t>ng serve</a:t>
            </a:r>
            <a:r>
              <a:rPr b="0" i="0" lang="en-US" sz="3600" u="none" cap="none" strike="noStrike">
                <a:solidFill>
                  <a:srgbClr val="000000"/>
                </a:solidFill>
                <a:latin typeface="Arial"/>
                <a:ea typeface="Arial"/>
                <a:cs typeface="Arial"/>
                <a:sym typeface="Arial"/>
              </a:rPr>
              <a:t>: Nos permite correr nuestro proyecto en nuestro local en modo desarrollo.</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1" i="0" lang="en-US" sz="3600" u="none" cap="none" strike="noStrike">
                <a:solidFill>
                  <a:srgbClr val="000000"/>
                </a:solidFill>
                <a:latin typeface="Arial"/>
                <a:ea typeface="Arial"/>
                <a:cs typeface="Arial"/>
                <a:sym typeface="Arial"/>
              </a:rPr>
              <a:t>ng build</a:t>
            </a:r>
            <a:r>
              <a:rPr b="0" i="0" lang="en-US" sz="3600" u="none" cap="none" strike="noStrike">
                <a:solidFill>
                  <a:srgbClr val="000000"/>
                </a:solidFill>
                <a:latin typeface="Arial"/>
                <a:ea typeface="Arial"/>
                <a:cs typeface="Arial"/>
                <a:sym typeface="Arial"/>
              </a:rPr>
              <a:t>: Buildea nuestro proyecto.</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1" i="0" lang="en-US" sz="3600" u="none" cap="none" strike="noStrike">
                <a:solidFill>
                  <a:srgbClr val="000000"/>
                </a:solidFill>
                <a:latin typeface="Arial"/>
                <a:ea typeface="Arial"/>
                <a:cs typeface="Arial"/>
                <a:sym typeface="Arial"/>
              </a:rPr>
              <a:t>ng test</a:t>
            </a:r>
            <a:r>
              <a:rPr b="0" i="0" lang="en-US" sz="3600" u="none" cap="none" strike="noStrike">
                <a:solidFill>
                  <a:srgbClr val="000000"/>
                </a:solidFill>
                <a:latin typeface="Arial"/>
                <a:ea typeface="Arial"/>
                <a:cs typeface="Arial"/>
                <a:sym typeface="Arial"/>
              </a:rPr>
              <a:t>: Corre los test que están en nuestro proyecto.</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1" i="0" lang="en-US" sz="3600" u="none" cap="none" strike="noStrike">
                <a:solidFill>
                  <a:srgbClr val="000000"/>
                </a:solidFill>
                <a:latin typeface="Arial"/>
                <a:ea typeface="Arial"/>
                <a:cs typeface="Arial"/>
                <a:sym typeface="Arial"/>
              </a:rPr>
              <a:t>ng add</a:t>
            </a:r>
            <a:r>
              <a:rPr b="0" i="0" lang="en-US" sz="3600" u="none" cap="none" strike="noStrike">
                <a:solidFill>
                  <a:srgbClr val="000000"/>
                </a:solidFill>
                <a:latin typeface="Arial"/>
                <a:ea typeface="Arial"/>
                <a:cs typeface="Arial"/>
                <a:sym typeface="Arial"/>
              </a:rPr>
              <a:t>: Nos permite añadir diversas funcionalidades a nuestra app (que se transforme en una PWA, que sea un server side rendering, soporte de firebase, aãdir angular material, etc).</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3e23998fcb_0_433"/>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88" name="Google Shape;188;g13e23998fcb_0_433"/>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89" name="Google Shape;189;g13e23998fcb_0_433"/>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90" name="Google Shape;190;g13e23998fcb_0_433"/>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91" name="Google Shape;191;g13e23998fcb_0_433"/>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Cómo generar un proyecto Angular:</a:t>
            </a:r>
            <a:endParaRPr b="1" i="0" sz="4000" u="none" cap="none" strike="noStrike">
              <a:solidFill>
                <a:srgbClr val="000000"/>
              </a:solidFill>
              <a:latin typeface="Arial"/>
              <a:ea typeface="Arial"/>
              <a:cs typeface="Arial"/>
              <a:sym typeface="Arial"/>
            </a:endParaRPr>
          </a:p>
        </p:txBody>
      </p:sp>
      <p:pic>
        <p:nvPicPr>
          <p:cNvPr id="192" name="Google Shape;192;g13e23998fcb_0_433"/>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193" name="Google Shape;193;g13e23998fcb_0_433"/>
          <p:cNvSpPr txBox="1"/>
          <p:nvPr/>
        </p:nvSpPr>
        <p:spPr>
          <a:xfrm>
            <a:off x="883850" y="3292600"/>
            <a:ext cx="17198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Para generar un proyecto de Angular debemos situarnos en la carpeta adecuada con el comando CD en windows y luego ingresar el siguiente comando:</a:t>
            </a:r>
            <a:endParaRPr b="0" i="0" sz="3600" u="none" cap="none" strike="noStrike">
              <a:solidFill>
                <a:srgbClr val="000000"/>
              </a:solidFill>
              <a:latin typeface="Arial"/>
              <a:ea typeface="Arial"/>
              <a:cs typeface="Arial"/>
              <a:sym typeface="Arial"/>
            </a:endParaRPr>
          </a:p>
        </p:txBody>
      </p:sp>
      <p:sp>
        <p:nvSpPr>
          <p:cNvPr id="194" name="Google Shape;194;g13e23998fcb_0_433"/>
          <p:cNvSpPr txBox="1"/>
          <p:nvPr/>
        </p:nvSpPr>
        <p:spPr>
          <a:xfrm>
            <a:off x="883850" y="5331763"/>
            <a:ext cx="72705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Courier New"/>
                <a:ea typeface="Courier New"/>
                <a:cs typeface="Courier New"/>
                <a:sym typeface="Courier New"/>
              </a:rPr>
              <a:t> ng new nombreDelProyecto</a:t>
            </a:r>
            <a:endParaRPr b="1" i="0" sz="3600" u="none" cap="none" strike="noStrike">
              <a:solidFill>
                <a:schemeClr val="lt1"/>
              </a:solidFill>
              <a:latin typeface="Courier New"/>
              <a:ea typeface="Courier New"/>
              <a:cs typeface="Courier New"/>
              <a:sym typeface="Courier New"/>
            </a:endParaRPr>
          </a:p>
        </p:txBody>
      </p:sp>
      <p:sp>
        <p:nvSpPr>
          <p:cNvPr id="195" name="Google Shape;195;g13e23998fcb_0_433"/>
          <p:cNvSpPr txBox="1"/>
          <p:nvPr/>
        </p:nvSpPr>
        <p:spPr>
          <a:xfrm>
            <a:off x="883850" y="6816825"/>
            <a:ext cx="169284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Angular nos creará una carpeta con el nombre del proyecto en el directorio que seleccionamos y posteriormente nos hará algunas preguntas para configurar el proyecto.</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13e23998fcb_0_445"/>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201" name="Google Shape;201;g13e23998fcb_0_445"/>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202" name="Google Shape;202;g13e23998fcb_0_445"/>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203" name="Google Shape;203;g13e23998fcb_0_445"/>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204" name="Google Shape;204;g13e23998fcb_0_445"/>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Iniciando la aplicación:</a:t>
            </a:r>
            <a:endParaRPr b="1" i="0" sz="4000" u="none" cap="none" strike="noStrike">
              <a:solidFill>
                <a:srgbClr val="000000"/>
              </a:solidFill>
              <a:latin typeface="Arial"/>
              <a:ea typeface="Arial"/>
              <a:cs typeface="Arial"/>
              <a:sym typeface="Arial"/>
            </a:endParaRPr>
          </a:p>
        </p:txBody>
      </p:sp>
      <p:pic>
        <p:nvPicPr>
          <p:cNvPr id="205" name="Google Shape;205;g13e23998fcb_0_445"/>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206" name="Google Shape;206;g13e23998fcb_0_445"/>
          <p:cNvSpPr txBox="1"/>
          <p:nvPr/>
        </p:nvSpPr>
        <p:spPr>
          <a:xfrm>
            <a:off x="883850" y="3390225"/>
            <a:ext cx="10722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Para ejecutar la aplicación en modo de desarrollo debemos ejecutar el siguiente comando:</a:t>
            </a:r>
            <a:endParaRPr b="0" i="0" sz="3600" u="none" cap="none" strike="noStrike">
              <a:solidFill>
                <a:srgbClr val="000000"/>
              </a:solidFill>
              <a:latin typeface="Arial"/>
              <a:ea typeface="Arial"/>
              <a:cs typeface="Arial"/>
              <a:sym typeface="Arial"/>
            </a:endParaRPr>
          </a:p>
        </p:txBody>
      </p:sp>
      <p:sp>
        <p:nvSpPr>
          <p:cNvPr id="207" name="Google Shape;207;g13e23998fcb_0_445"/>
          <p:cNvSpPr txBox="1"/>
          <p:nvPr/>
        </p:nvSpPr>
        <p:spPr>
          <a:xfrm>
            <a:off x="883850" y="5331763"/>
            <a:ext cx="72705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Courier New"/>
                <a:ea typeface="Courier New"/>
                <a:cs typeface="Courier New"/>
                <a:sym typeface="Courier New"/>
              </a:rPr>
              <a:t> ng serve --open</a:t>
            </a:r>
            <a:endParaRPr b="1" i="0" sz="3600" u="none" cap="none" strike="noStrike">
              <a:solidFill>
                <a:schemeClr val="lt1"/>
              </a:solidFill>
              <a:latin typeface="Courier New"/>
              <a:ea typeface="Courier New"/>
              <a:cs typeface="Courier New"/>
              <a:sym typeface="Courier New"/>
            </a:endParaRPr>
          </a:p>
        </p:txBody>
      </p:sp>
      <p:sp>
        <p:nvSpPr>
          <p:cNvPr id="208" name="Google Shape;208;g13e23998fcb_0_445"/>
          <p:cNvSpPr txBox="1"/>
          <p:nvPr/>
        </p:nvSpPr>
        <p:spPr>
          <a:xfrm>
            <a:off x="883850" y="7231525"/>
            <a:ext cx="16719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Esto nos creara un servidor local de desarrollo y la opción </a:t>
            </a:r>
            <a:r>
              <a:rPr b="0" i="0" lang="en-US" sz="3600" u="none" cap="none" strike="noStrike">
                <a:solidFill>
                  <a:srgbClr val="000000"/>
                </a:solidFill>
                <a:latin typeface="Courier New"/>
                <a:ea typeface="Courier New"/>
                <a:cs typeface="Courier New"/>
                <a:sym typeface="Courier New"/>
              </a:rPr>
              <a:t>--open </a:t>
            </a:r>
            <a:r>
              <a:rPr b="0" i="0" lang="en-US" sz="3600" u="none" cap="none" strike="noStrike">
                <a:solidFill>
                  <a:srgbClr val="000000"/>
                </a:solidFill>
                <a:latin typeface="Calibri"/>
                <a:ea typeface="Calibri"/>
                <a:cs typeface="Calibri"/>
                <a:sym typeface="Calibri"/>
              </a:rPr>
              <a:t>nos abrirá el navegador en la ruta: </a:t>
            </a:r>
            <a:r>
              <a:rPr b="0" i="0" lang="en-US" sz="3600" u="none" cap="none" strike="noStrike">
                <a:solidFill>
                  <a:srgbClr val="4A86E8"/>
                </a:solidFill>
                <a:latin typeface="Calibri"/>
                <a:ea typeface="Calibri"/>
                <a:cs typeface="Calibri"/>
                <a:sym typeface="Calibri"/>
              </a:rPr>
              <a:t>http://localhost:4200/</a:t>
            </a:r>
            <a:endParaRPr b="0" i="0" sz="3600" u="none" cap="none" strike="noStrike">
              <a:solidFill>
                <a:srgbClr val="4A86E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13e76f2ef70_0_18"/>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214" name="Google Shape;214;g13e76f2ef70_0_18"/>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215" name="Google Shape;215;g13e76f2ef70_0_18"/>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216" name="Google Shape;216;g13e76f2ef70_0_18"/>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217" name="Google Shape;217;g13e76f2ef70_0_18"/>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Primeros pasos:</a:t>
            </a:r>
            <a:endParaRPr b="1" i="0" sz="4000" u="none" cap="none" strike="noStrike">
              <a:solidFill>
                <a:srgbClr val="000000"/>
              </a:solidFill>
              <a:latin typeface="Arial"/>
              <a:ea typeface="Arial"/>
              <a:cs typeface="Arial"/>
              <a:sym typeface="Arial"/>
            </a:endParaRPr>
          </a:p>
        </p:txBody>
      </p:sp>
      <p:pic>
        <p:nvPicPr>
          <p:cNvPr id="218" name="Google Shape;218;g13e76f2ef70_0_18"/>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219" name="Google Shape;219;g13e76f2ef70_0_18"/>
          <p:cNvSpPr txBox="1"/>
          <p:nvPr/>
        </p:nvSpPr>
        <p:spPr>
          <a:xfrm>
            <a:off x="883850" y="2898975"/>
            <a:ext cx="17075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En primer lugar veremos que angular nos generó muchos archivos, pero nos interesan solamente 3 en este momento:</a:t>
            </a:r>
            <a:endParaRPr b="0" i="0" sz="3600" u="none" cap="none" strike="noStrike">
              <a:solidFill>
                <a:srgbClr val="000000"/>
              </a:solidFill>
              <a:latin typeface="Arial"/>
              <a:ea typeface="Arial"/>
              <a:cs typeface="Arial"/>
              <a:sym typeface="Arial"/>
            </a:endParaRPr>
          </a:p>
        </p:txBody>
      </p:sp>
      <p:pic>
        <p:nvPicPr>
          <p:cNvPr id="220" name="Google Shape;220;g13e76f2ef70_0_18"/>
          <p:cNvPicPr preferRelativeResize="0"/>
          <p:nvPr/>
        </p:nvPicPr>
        <p:blipFill rotWithShape="1">
          <a:blip r:embed="rId5">
            <a:alphaModFix/>
          </a:blip>
          <a:srcRect b="0" l="0" r="0" t="0"/>
          <a:stretch/>
        </p:blipFill>
        <p:spPr>
          <a:xfrm>
            <a:off x="2125075" y="4191975"/>
            <a:ext cx="2987575" cy="6446100"/>
          </a:xfrm>
          <a:prstGeom prst="rect">
            <a:avLst/>
          </a:prstGeom>
          <a:noFill/>
          <a:ln>
            <a:noFill/>
          </a:ln>
        </p:spPr>
      </p:pic>
      <p:cxnSp>
        <p:nvCxnSpPr>
          <p:cNvPr id="221" name="Google Shape;221;g13e76f2ef70_0_18"/>
          <p:cNvCxnSpPr/>
          <p:nvPr/>
        </p:nvCxnSpPr>
        <p:spPr>
          <a:xfrm>
            <a:off x="922225" y="6584975"/>
            <a:ext cx="987000" cy="0"/>
          </a:xfrm>
          <a:prstGeom prst="straightConnector1">
            <a:avLst/>
          </a:prstGeom>
          <a:noFill/>
          <a:ln cap="flat" cmpd="sng" w="9525">
            <a:solidFill>
              <a:schemeClr val="dk2"/>
            </a:solidFill>
            <a:prstDash val="solid"/>
            <a:round/>
            <a:headEnd len="sm" w="sm" type="none"/>
            <a:tailEnd len="med" w="med" type="triangle"/>
          </a:ln>
        </p:spPr>
      </p:cxnSp>
      <p:cxnSp>
        <p:nvCxnSpPr>
          <p:cNvPr id="222" name="Google Shape;222;g13e76f2ef70_0_18"/>
          <p:cNvCxnSpPr/>
          <p:nvPr/>
        </p:nvCxnSpPr>
        <p:spPr>
          <a:xfrm>
            <a:off x="922225" y="6915350"/>
            <a:ext cx="987000" cy="0"/>
          </a:xfrm>
          <a:prstGeom prst="straightConnector1">
            <a:avLst/>
          </a:prstGeom>
          <a:noFill/>
          <a:ln cap="flat" cmpd="sng" w="9525">
            <a:solidFill>
              <a:schemeClr val="dk2"/>
            </a:solidFill>
            <a:prstDash val="solid"/>
            <a:round/>
            <a:headEnd len="sm" w="sm" type="none"/>
            <a:tailEnd len="med" w="med" type="triangle"/>
          </a:ln>
        </p:spPr>
      </p:cxnSp>
      <p:cxnSp>
        <p:nvCxnSpPr>
          <p:cNvPr id="223" name="Google Shape;223;g13e76f2ef70_0_18"/>
          <p:cNvCxnSpPr/>
          <p:nvPr/>
        </p:nvCxnSpPr>
        <p:spPr>
          <a:xfrm>
            <a:off x="922225" y="7536950"/>
            <a:ext cx="987000" cy="0"/>
          </a:xfrm>
          <a:prstGeom prst="straightConnector1">
            <a:avLst/>
          </a:prstGeom>
          <a:noFill/>
          <a:ln cap="flat" cmpd="sng" w="9525">
            <a:solidFill>
              <a:schemeClr val="dk2"/>
            </a:solidFill>
            <a:prstDash val="solid"/>
            <a:round/>
            <a:headEnd len="sm" w="sm" type="none"/>
            <a:tailEnd len="med" w="med" type="triangle"/>
          </a:ln>
        </p:spPr>
      </p:cxnSp>
      <p:sp>
        <p:nvSpPr>
          <p:cNvPr id="224" name="Google Shape;224;g13e76f2ef70_0_18"/>
          <p:cNvSpPr txBox="1"/>
          <p:nvPr/>
        </p:nvSpPr>
        <p:spPr>
          <a:xfrm>
            <a:off x="6746775" y="4950875"/>
            <a:ext cx="12377100" cy="4202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US" sz="3600" u="none" cap="none" strike="noStrike">
                <a:solidFill>
                  <a:schemeClr val="dk1"/>
                </a:solidFill>
                <a:latin typeface="Courier New"/>
                <a:ea typeface="Courier New"/>
                <a:cs typeface="Courier New"/>
                <a:sym typeface="Courier New"/>
              </a:rPr>
              <a:t>app-component.html</a:t>
            </a:r>
            <a:r>
              <a:rPr b="0" i="0" lang="en-US" sz="3600" u="none" cap="none" strike="noStrike">
                <a:solidFill>
                  <a:schemeClr val="dk1"/>
                </a:solidFill>
                <a:latin typeface="Courier New"/>
                <a:ea typeface="Courier New"/>
                <a:cs typeface="Courier New"/>
                <a:sym typeface="Courier New"/>
              </a:rPr>
              <a:t>: </a:t>
            </a:r>
            <a:r>
              <a:rPr b="0" i="0" lang="en-US" sz="3600" u="none" cap="none" strike="noStrike">
                <a:solidFill>
                  <a:schemeClr val="dk1"/>
                </a:solidFill>
                <a:latin typeface="Arial"/>
                <a:ea typeface="Arial"/>
                <a:cs typeface="Arial"/>
                <a:sym typeface="Arial"/>
              </a:rPr>
              <a:t>Contiene la maquetación de nuestra aplicación. Podemos eliminar el contenido que angular generó de forma automática.</a:t>
            </a:r>
            <a:endParaRPr b="0" i="0" sz="36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1" i="0" lang="en-US" sz="3600" u="none" cap="none" strike="noStrike">
                <a:solidFill>
                  <a:schemeClr val="dk1"/>
                </a:solidFill>
                <a:latin typeface="Courier New"/>
                <a:ea typeface="Courier New"/>
                <a:cs typeface="Courier New"/>
                <a:sym typeface="Courier New"/>
              </a:rPr>
              <a:t>app-component.scss: </a:t>
            </a:r>
            <a:r>
              <a:rPr b="0" i="0" lang="en-US" sz="3600" u="none" cap="none" strike="noStrike">
                <a:solidFill>
                  <a:schemeClr val="dk1"/>
                </a:solidFill>
                <a:latin typeface="Arial"/>
                <a:ea typeface="Arial"/>
                <a:cs typeface="Arial"/>
                <a:sym typeface="Arial"/>
              </a:rPr>
              <a:t>Aquí pondremos los estilos.</a:t>
            </a:r>
            <a:endParaRPr b="0" i="0" sz="36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1" i="0" lang="en-US" sz="3600" u="none" cap="none" strike="noStrike">
                <a:solidFill>
                  <a:schemeClr val="dk1"/>
                </a:solidFill>
                <a:latin typeface="Courier New"/>
                <a:ea typeface="Courier New"/>
                <a:cs typeface="Courier New"/>
                <a:sym typeface="Courier New"/>
              </a:rPr>
              <a:t>app-component.ts: </a:t>
            </a:r>
            <a:r>
              <a:rPr b="0" i="0" lang="en-US" sz="3600" u="none" cap="none" strike="noStrike">
                <a:solidFill>
                  <a:schemeClr val="dk1"/>
                </a:solidFill>
                <a:latin typeface="Arial"/>
                <a:ea typeface="Arial"/>
                <a:cs typeface="Arial"/>
                <a:sym typeface="Arial"/>
              </a:rPr>
              <a:t>Aquí va la lógica.</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13e76f2ef70_0_8"/>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230" name="Google Shape;230;g13e76f2ef70_0_8"/>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231" name="Google Shape;231;g13e76f2ef70_0_8"/>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232" name="Google Shape;232;g13e76f2ef70_0_8"/>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233" name="Google Shape;233;g13e76f2ef70_0_8"/>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Event Binding:</a:t>
            </a:r>
            <a:endParaRPr b="1" i="0" sz="4000" u="none" cap="none" strike="noStrike">
              <a:solidFill>
                <a:srgbClr val="000000"/>
              </a:solidFill>
              <a:latin typeface="Arial"/>
              <a:ea typeface="Arial"/>
              <a:cs typeface="Arial"/>
              <a:sym typeface="Arial"/>
            </a:endParaRPr>
          </a:p>
        </p:txBody>
      </p:sp>
      <p:pic>
        <p:nvPicPr>
          <p:cNvPr id="234" name="Google Shape;234;g13e76f2ef70_0_8"/>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235" name="Google Shape;235;g13e76f2ef70_0_8"/>
          <p:cNvSpPr txBox="1"/>
          <p:nvPr/>
        </p:nvSpPr>
        <p:spPr>
          <a:xfrm>
            <a:off x="883850" y="3124300"/>
            <a:ext cx="16897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Nos permite suscribirnos a eventos de HTML (o eventos personalizados) y ejecutar instrucciones cuando dichos eventos se disparan.</a:t>
            </a:r>
            <a:endParaRPr b="0" i="0" sz="3600" u="none" cap="none" strike="noStrike">
              <a:solidFill>
                <a:srgbClr val="000000"/>
              </a:solidFill>
              <a:latin typeface="Arial"/>
              <a:ea typeface="Arial"/>
              <a:cs typeface="Arial"/>
              <a:sym typeface="Arial"/>
            </a:endParaRPr>
          </a:p>
        </p:txBody>
      </p:sp>
      <p:sp>
        <p:nvSpPr>
          <p:cNvPr id="236" name="Google Shape;236;g13e76f2ef70_0_8"/>
          <p:cNvSpPr txBox="1"/>
          <p:nvPr/>
        </p:nvSpPr>
        <p:spPr>
          <a:xfrm>
            <a:off x="883850" y="4871400"/>
            <a:ext cx="134187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9B9B9B"/>
                </a:solidFill>
                <a:latin typeface="Consolas"/>
                <a:ea typeface="Consolas"/>
                <a:cs typeface="Consolas"/>
                <a:sym typeface="Consolas"/>
              </a:rPr>
              <a:t> &lt;</a:t>
            </a:r>
            <a:r>
              <a:rPr b="0" i="0" lang="en-US" sz="3600" u="none" cap="none" strike="noStrike">
                <a:solidFill>
                  <a:srgbClr val="569CD6"/>
                </a:solidFill>
                <a:latin typeface="Consolas"/>
                <a:ea typeface="Consolas"/>
                <a:cs typeface="Consolas"/>
                <a:sym typeface="Consolas"/>
              </a:rPr>
              <a:t>button</a:t>
            </a:r>
            <a:r>
              <a:rPr b="0" i="0" lang="en-US" sz="3600" u="none" cap="none" strike="noStrike">
                <a:solidFill>
                  <a:srgbClr val="9B9B9B"/>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click</a:t>
            </a:r>
            <a:r>
              <a:rPr b="0" i="0" lang="en-US" sz="3600" u="none" cap="none" strike="noStrike">
                <a:solidFill>
                  <a:srgbClr val="9B9B9B"/>
                </a:solidFill>
                <a:latin typeface="Consolas"/>
                <a:ea typeface="Consolas"/>
                <a:cs typeface="Consolas"/>
                <a:sym typeface="Consolas"/>
              </a:rPr>
              <a:t>)=</a:t>
            </a:r>
            <a:r>
              <a:rPr b="0" i="0" lang="en-US" sz="3600" u="none" cap="none" strike="noStrike">
                <a:solidFill>
                  <a:srgbClr val="D69D85"/>
                </a:solidFill>
                <a:latin typeface="Consolas"/>
                <a:ea typeface="Consolas"/>
                <a:cs typeface="Consolas"/>
                <a:sym typeface="Consolas"/>
              </a:rPr>
              <a:t>"funcionAEjecutar()"</a:t>
            </a:r>
            <a:r>
              <a:rPr b="0" i="0" lang="en-US" sz="3600" u="none" cap="none" strike="noStrike">
                <a:solidFill>
                  <a:srgbClr val="9B9B9B"/>
                </a:solidFill>
                <a:latin typeface="Consolas"/>
                <a:ea typeface="Consolas"/>
                <a:cs typeface="Consolas"/>
                <a:sym typeface="Consolas"/>
              </a:rPr>
              <a:t>&gt;</a:t>
            </a:r>
            <a:r>
              <a:rPr b="0" i="0" lang="en-US" sz="3600" u="none" cap="none" strike="noStrike">
                <a:solidFill>
                  <a:srgbClr val="DCDCDC"/>
                </a:solidFill>
                <a:latin typeface="Consolas"/>
                <a:ea typeface="Consolas"/>
                <a:cs typeface="Consolas"/>
                <a:sym typeface="Consolas"/>
              </a:rPr>
              <a:t>Botón</a:t>
            </a:r>
            <a:r>
              <a:rPr b="0" i="0" lang="en-US" sz="3600" u="none" cap="none" strike="noStrike">
                <a:solidFill>
                  <a:srgbClr val="9B9B9B"/>
                </a:solidFill>
                <a:latin typeface="Consolas"/>
                <a:ea typeface="Consolas"/>
                <a:cs typeface="Consolas"/>
                <a:sym typeface="Consolas"/>
              </a:rPr>
              <a:t>&lt;/</a:t>
            </a:r>
            <a:r>
              <a:rPr b="0" i="0" lang="en-US" sz="3600" u="none" cap="none" strike="noStrike">
                <a:solidFill>
                  <a:srgbClr val="569CD6"/>
                </a:solidFill>
                <a:latin typeface="Consolas"/>
                <a:ea typeface="Consolas"/>
                <a:cs typeface="Consolas"/>
                <a:sym typeface="Consolas"/>
              </a:rPr>
              <a:t>button</a:t>
            </a:r>
            <a:r>
              <a:rPr b="0" i="0" lang="en-US" sz="3600" u="none" cap="none" strike="noStrike">
                <a:solidFill>
                  <a:srgbClr val="9B9B9B"/>
                </a:solidFill>
                <a:latin typeface="Consolas"/>
                <a:ea typeface="Consolas"/>
                <a:cs typeface="Consolas"/>
                <a:sym typeface="Consolas"/>
              </a:rPr>
              <a:t>&gt;</a:t>
            </a:r>
            <a:endParaRPr b="0" i="0" sz="3600" u="none" cap="none" strike="noStrike">
              <a:solidFill>
                <a:srgbClr val="000000"/>
              </a:solidFill>
              <a:latin typeface="Arial"/>
              <a:ea typeface="Arial"/>
              <a:cs typeface="Arial"/>
              <a:sym typeface="Arial"/>
            </a:endParaRPr>
          </a:p>
        </p:txBody>
      </p:sp>
      <p:sp>
        <p:nvSpPr>
          <p:cNvPr id="237" name="Google Shape;237;g13e76f2ef70_0_8"/>
          <p:cNvSpPr txBox="1"/>
          <p:nvPr/>
        </p:nvSpPr>
        <p:spPr>
          <a:xfrm>
            <a:off x="883850" y="6166025"/>
            <a:ext cx="168972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El nombre del evento se escribe entre paréntesis y entre comillas se escribe la instrucción a ejecutar cuando el evento se dispare. En este caso el evento se dispara al hacer click en el botón.</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g13e76f2ef70_0_39"/>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243" name="Google Shape;243;g13e76f2ef70_0_39"/>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244" name="Google Shape;244;g13e76f2ef70_0_39"/>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245" name="Google Shape;245;g13e76f2ef70_0_39"/>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246" name="Google Shape;246;g13e76f2ef70_0_39"/>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Interpolacion:</a:t>
            </a:r>
            <a:endParaRPr b="1" i="0" sz="4000" u="none" cap="none" strike="noStrike">
              <a:solidFill>
                <a:srgbClr val="000000"/>
              </a:solidFill>
              <a:latin typeface="Arial"/>
              <a:ea typeface="Arial"/>
              <a:cs typeface="Arial"/>
              <a:sym typeface="Arial"/>
            </a:endParaRPr>
          </a:p>
        </p:txBody>
      </p:sp>
      <p:pic>
        <p:nvPicPr>
          <p:cNvPr id="247" name="Google Shape;247;g13e76f2ef70_0_39"/>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248" name="Google Shape;248;g13e76f2ef70_0_39"/>
          <p:cNvSpPr txBox="1"/>
          <p:nvPr/>
        </p:nvSpPr>
        <p:spPr>
          <a:xfrm>
            <a:off x="883850" y="2898975"/>
            <a:ext cx="166869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La interpolación nos permite mostrar el valor de una variable en HTML. Para ello debemos colocar el nombre de la variable entre llaves dobles </a:t>
            </a:r>
            <a:r>
              <a:rPr b="0" i="0" lang="en-US" sz="3600" u="none" cap="none" strike="noStrike">
                <a:solidFill>
                  <a:srgbClr val="000000"/>
                </a:solidFill>
                <a:latin typeface="Courier New"/>
                <a:ea typeface="Courier New"/>
                <a:cs typeface="Courier New"/>
                <a:sym typeface="Courier New"/>
              </a:rPr>
              <a:t>{{}}</a:t>
            </a:r>
            <a:endParaRPr b="0" i="0" sz="3600" u="none" cap="none" strike="noStrike">
              <a:solidFill>
                <a:srgbClr val="000000"/>
              </a:solidFill>
              <a:latin typeface="Courier New"/>
              <a:ea typeface="Courier New"/>
              <a:cs typeface="Courier New"/>
              <a:sym typeface="Courier New"/>
            </a:endParaRPr>
          </a:p>
        </p:txBody>
      </p:sp>
      <p:sp>
        <p:nvSpPr>
          <p:cNvPr id="249" name="Google Shape;249;g13e76f2ef70_0_39"/>
          <p:cNvSpPr txBox="1"/>
          <p:nvPr/>
        </p:nvSpPr>
        <p:spPr>
          <a:xfrm>
            <a:off x="883850" y="4918500"/>
            <a:ext cx="128685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9B9B9B"/>
                </a:solidFill>
                <a:latin typeface="Consolas"/>
                <a:ea typeface="Consolas"/>
                <a:cs typeface="Consolas"/>
                <a:sym typeface="Consolas"/>
              </a:rPr>
              <a:t> &lt;</a:t>
            </a:r>
            <a:r>
              <a:rPr b="0" i="0" lang="en-US" sz="3600" u="none" cap="none" strike="noStrike">
                <a:solidFill>
                  <a:srgbClr val="569CD6"/>
                </a:solidFill>
                <a:latin typeface="Consolas"/>
                <a:ea typeface="Consolas"/>
                <a:cs typeface="Consolas"/>
                <a:sym typeface="Consolas"/>
              </a:rPr>
              <a:t>div</a:t>
            </a:r>
            <a:r>
              <a:rPr b="0" i="0" lang="en-US" sz="3600" u="none" cap="none" strike="noStrike">
                <a:solidFill>
                  <a:srgbClr val="9B9B9B"/>
                </a:solidFill>
                <a:latin typeface="Consolas"/>
                <a:ea typeface="Consolas"/>
                <a:cs typeface="Consolas"/>
                <a:sym typeface="Consolas"/>
              </a:rPr>
              <a:t>&gt;</a:t>
            </a:r>
            <a:r>
              <a:rPr b="0" i="0" lang="en-US" sz="3600" u="none" cap="none" strike="noStrike">
                <a:solidFill>
                  <a:srgbClr val="DCDCDC"/>
                </a:solidFill>
                <a:latin typeface="Consolas"/>
                <a:ea typeface="Consolas"/>
                <a:cs typeface="Consolas"/>
                <a:sym typeface="Consolas"/>
              </a:rPr>
              <a:t>Hola mi nombre es {{nombreDeUsuario}}</a:t>
            </a:r>
            <a:r>
              <a:rPr b="0" i="0" lang="en-US" sz="3600" u="none" cap="none" strike="noStrike">
                <a:solidFill>
                  <a:srgbClr val="9B9B9B"/>
                </a:solidFill>
                <a:latin typeface="Consolas"/>
                <a:ea typeface="Consolas"/>
                <a:cs typeface="Consolas"/>
                <a:sym typeface="Consolas"/>
              </a:rPr>
              <a:t>&lt;/</a:t>
            </a:r>
            <a:r>
              <a:rPr b="0" i="0" lang="en-US" sz="3600" u="none" cap="none" strike="noStrike">
                <a:solidFill>
                  <a:srgbClr val="569CD6"/>
                </a:solidFill>
                <a:latin typeface="Consolas"/>
                <a:ea typeface="Consolas"/>
                <a:cs typeface="Consolas"/>
                <a:sym typeface="Consolas"/>
              </a:rPr>
              <a:t>div</a:t>
            </a:r>
            <a:r>
              <a:rPr b="0" i="0" lang="en-US" sz="3600" u="none" cap="none" strike="noStrike">
                <a:solidFill>
                  <a:srgbClr val="9B9B9B"/>
                </a:solidFill>
                <a:latin typeface="Consolas"/>
                <a:ea typeface="Consolas"/>
                <a:cs typeface="Consolas"/>
                <a:sym typeface="Consolas"/>
              </a:rPr>
              <a:t>&gt;</a:t>
            </a:r>
            <a:endParaRPr b="0" i="0" sz="3600" u="none" cap="none" strike="noStrike">
              <a:solidFill>
                <a:srgbClr val="000000"/>
              </a:solidFill>
              <a:latin typeface="Arial"/>
              <a:ea typeface="Arial"/>
              <a:cs typeface="Arial"/>
              <a:sym typeface="Arial"/>
            </a:endParaRPr>
          </a:p>
        </p:txBody>
      </p:sp>
      <p:sp>
        <p:nvSpPr>
          <p:cNvPr id="250" name="Google Shape;250;g13e76f2ef70_0_39"/>
          <p:cNvSpPr txBox="1"/>
          <p:nvPr/>
        </p:nvSpPr>
        <p:spPr>
          <a:xfrm>
            <a:off x="883850" y="6577825"/>
            <a:ext cx="69135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37500"/>
              </a:lnSpc>
              <a:spcBef>
                <a:spcPts val="0"/>
              </a:spcBef>
              <a:spcAft>
                <a:spcPts val="0"/>
              </a:spcAft>
              <a:buClr>
                <a:srgbClr val="000000"/>
              </a:buClr>
              <a:buSzPts val="3600"/>
              <a:buFont typeface="Arial"/>
              <a:buNone/>
            </a:pPr>
            <a:r>
              <a:rPr b="0" i="0" lang="en-US" sz="3600" u="none" cap="none" strike="noStrike">
                <a:solidFill>
                  <a:srgbClr val="DCDCDC"/>
                </a:solidFill>
                <a:latin typeface="Consolas"/>
                <a:ea typeface="Consolas"/>
                <a:cs typeface="Consolas"/>
                <a:sym typeface="Consolas"/>
              </a:rPr>
              <a:t>nombreDeUsuario </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CE9178"/>
                </a:solidFill>
                <a:latin typeface="Consolas"/>
                <a:ea typeface="Consolas"/>
                <a:cs typeface="Consolas"/>
                <a:sym typeface="Consolas"/>
              </a:rPr>
              <a:t>'Nico'</a:t>
            </a:r>
            <a:endParaRPr b="0" i="0" sz="3600" u="none" cap="none" strike="noStrike">
              <a:solidFill>
                <a:srgbClr val="CE9178"/>
              </a:solidFill>
              <a:latin typeface="Consolas"/>
              <a:ea typeface="Consolas"/>
              <a:cs typeface="Consolas"/>
              <a:sym typeface="Consolas"/>
            </a:endParaRPr>
          </a:p>
        </p:txBody>
      </p:sp>
      <p:sp>
        <p:nvSpPr>
          <p:cNvPr id="251" name="Google Shape;251;g13e76f2ef70_0_39"/>
          <p:cNvSpPr txBox="1"/>
          <p:nvPr/>
        </p:nvSpPr>
        <p:spPr>
          <a:xfrm>
            <a:off x="883850" y="4351688"/>
            <a:ext cx="326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En el archivo HTML</a:t>
            </a:r>
            <a:endParaRPr b="0" i="0" sz="2000" u="none" cap="none" strike="noStrike">
              <a:solidFill>
                <a:srgbClr val="000000"/>
              </a:solidFill>
              <a:latin typeface="Arial"/>
              <a:ea typeface="Arial"/>
              <a:cs typeface="Arial"/>
              <a:sym typeface="Arial"/>
            </a:endParaRPr>
          </a:p>
        </p:txBody>
      </p:sp>
      <p:sp>
        <p:nvSpPr>
          <p:cNvPr id="252" name="Google Shape;252;g13e76f2ef70_0_39"/>
          <p:cNvSpPr txBox="1"/>
          <p:nvPr/>
        </p:nvSpPr>
        <p:spPr>
          <a:xfrm>
            <a:off x="883850" y="6085213"/>
            <a:ext cx="326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En el archivo TS</a:t>
            </a:r>
            <a:endParaRPr b="0" i="0" sz="2000" u="none" cap="none" strike="noStrike">
              <a:solidFill>
                <a:srgbClr val="000000"/>
              </a:solidFill>
              <a:latin typeface="Arial"/>
              <a:ea typeface="Arial"/>
              <a:cs typeface="Arial"/>
              <a:sym typeface="Arial"/>
            </a:endParaRPr>
          </a:p>
        </p:txBody>
      </p:sp>
      <p:sp>
        <p:nvSpPr>
          <p:cNvPr id="253" name="Google Shape;253;g13e76f2ef70_0_39"/>
          <p:cNvSpPr txBox="1"/>
          <p:nvPr/>
        </p:nvSpPr>
        <p:spPr>
          <a:xfrm>
            <a:off x="883850" y="8318675"/>
            <a:ext cx="59925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DCDCDC"/>
                </a:solidFill>
                <a:latin typeface="Consolas"/>
                <a:ea typeface="Consolas"/>
                <a:cs typeface="Consolas"/>
                <a:sym typeface="Consolas"/>
              </a:rPr>
              <a:t>Hola mi nombre es Nico</a:t>
            </a:r>
            <a:endParaRPr b="0" i="0" sz="3600" u="none" cap="none" strike="noStrike">
              <a:solidFill>
                <a:srgbClr val="000000"/>
              </a:solidFill>
              <a:latin typeface="Arial"/>
              <a:ea typeface="Arial"/>
              <a:cs typeface="Arial"/>
              <a:sym typeface="Arial"/>
            </a:endParaRPr>
          </a:p>
        </p:txBody>
      </p:sp>
      <p:sp>
        <p:nvSpPr>
          <p:cNvPr id="254" name="Google Shape;254;g13e76f2ef70_0_39"/>
          <p:cNvSpPr txBox="1"/>
          <p:nvPr/>
        </p:nvSpPr>
        <p:spPr>
          <a:xfrm>
            <a:off x="883850" y="7826075"/>
            <a:ext cx="5587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Nos produce el siguiente resultado al ejecutarlo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3e76f2ef70_0_52"/>
          <p:cNvSpPr txBox="1"/>
          <p:nvPr/>
        </p:nvSpPr>
        <p:spPr>
          <a:xfrm>
            <a:off x="883850" y="3204838"/>
            <a:ext cx="18234000" cy="137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3600"/>
              <a:buFont typeface="Arial"/>
              <a:buNone/>
            </a:pPr>
            <a:r>
              <a:rPr b="0" i="0" lang="en-US" sz="3600" u="none" cap="none" strike="noStrike">
                <a:solidFill>
                  <a:schemeClr val="dk1"/>
                </a:solidFill>
                <a:latin typeface="Arial"/>
                <a:ea typeface="Arial"/>
                <a:cs typeface="Arial"/>
                <a:sym typeface="Arial"/>
              </a:rPr>
              <a:t>Un atributo es un parámetro de una </a:t>
            </a:r>
            <a:r>
              <a:rPr b="0" i="1" lang="en-US" sz="3600" u="none" cap="none" strike="noStrike">
                <a:solidFill>
                  <a:schemeClr val="dk1"/>
                </a:solidFill>
                <a:latin typeface="Arial"/>
                <a:ea typeface="Arial"/>
                <a:cs typeface="Arial"/>
                <a:sym typeface="Arial"/>
              </a:rPr>
              <a:t>TAG HTML </a:t>
            </a:r>
            <a:r>
              <a:rPr b="0" i="0" lang="en-US" sz="3600" u="none" cap="none" strike="noStrike">
                <a:solidFill>
                  <a:schemeClr val="dk1"/>
                </a:solidFill>
                <a:latin typeface="Arial"/>
                <a:ea typeface="Arial"/>
                <a:cs typeface="Arial"/>
                <a:sym typeface="Arial"/>
              </a:rPr>
              <a:t>que define o modifica el comportamiento de la misma.</a:t>
            </a:r>
            <a:endParaRPr b="0" i="0" sz="3600" u="none" cap="none" strike="noStrike">
              <a:solidFill>
                <a:schemeClr val="dk1"/>
              </a:solidFill>
              <a:latin typeface="Arial"/>
              <a:ea typeface="Arial"/>
              <a:cs typeface="Arial"/>
              <a:sym typeface="Arial"/>
            </a:endParaRPr>
          </a:p>
        </p:txBody>
      </p:sp>
      <p:pic>
        <p:nvPicPr>
          <p:cNvPr id="260" name="Google Shape;260;g13e76f2ef70_0_52"/>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261" name="Google Shape;261;g13e76f2ef70_0_52"/>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262" name="Google Shape;262;g13e76f2ef70_0_52"/>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263" name="Google Shape;263;g13e76f2ef70_0_52"/>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264" name="Google Shape;264;g13e76f2ef70_0_52"/>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Atributos y Directivas:</a:t>
            </a:r>
            <a:endParaRPr b="1" i="0" sz="4000" u="none" cap="none" strike="noStrike">
              <a:solidFill>
                <a:srgbClr val="000000"/>
              </a:solidFill>
              <a:latin typeface="Arial"/>
              <a:ea typeface="Arial"/>
              <a:cs typeface="Arial"/>
              <a:sym typeface="Arial"/>
            </a:endParaRPr>
          </a:p>
        </p:txBody>
      </p:sp>
      <p:pic>
        <p:nvPicPr>
          <p:cNvPr id="265" name="Google Shape;265;g13e76f2ef70_0_52"/>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266" name="Google Shape;266;g13e76f2ef70_0_52"/>
          <p:cNvSpPr txBox="1"/>
          <p:nvPr/>
        </p:nvSpPr>
        <p:spPr>
          <a:xfrm>
            <a:off x="819125" y="7402700"/>
            <a:ext cx="167193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Las directivas son también modificadores de comportamiento de los elementos HTML. Se escriben de forma parecida a los Atributos HTML, pero con la diferencia de que las directivas son manejadas por Angular.</a:t>
            </a:r>
            <a:endParaRPr b="0" i="0" sz="3600" u="none" cap="none" strike="noStrike">
              <a:solidFill>
                <a:srgbClr val="000000"/>
              </a:solidFill>
              <a:latin typeface="Arial"/>
              <a:ea typeface="Arial"/>
              <a:cs typeface="Arial"/>
              <a:sym typeface="Arial"/>
            </a:endParaRPr>
          </a:p>
        </p:txBody>
      </p:sp>
      <p:sp>
        <p:nvSpPr>
          <p:cNvPr id="267" name="Google Shape;267;g13e76f2ef70_0_52"/>
          <p:cNvSpPr txBox="1"/>
          <p:nvPr/>
        </p:nvSpPr>
        <p:spPr>
          <a:xfrm>
            <a:off x="883850" y="4886825"/>
            <a:ext cx="7723500" cy="1376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9B9B9B"/>
                </a:solidFill>
                <a:latin typeface="Consolas"/>
                <a:ea typeface="Consolas"/>
                <a:cs typeface="Consolas"/>
                <a:sym typeface="Consolas"/>
              </a:rPr>
              <a:t>&lt;</a:t>
            </a:r>
            <a:r>
              <a:rPr b="0" i="0" lang="en-US" sz="3600" u="none" cap="none" strike="noStrike">
                <a:solidFill>
                  <a:srgbClr val="569CD6"/>
                </a:solidFill>
                <a:latin typeface="Consolas"/>
                <a:ea typeface="Consolas"/>
                <a:cs typeface="Consolas"/>
                <a:sym typeface="Consolas"/>
              </a:rPr>
              <a:t>input</a:t>
            </a:r>
            <a:r>
              <a:rPr b="0" i="0" lang="en-US" sz="3600" u="none" cap="none" strike="noStrike">
                <a:solidFill>
                  <a:srgbClr val="9B9B9B"/>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type</a:t>
            </a:r>
            <a:r>
              <a:rPr b="0" i="0" lang="en-US" sz="3600" u="none" cap="none" strike="noStrike">
                <a:solidFill>
                  <a:srgbClr val="9B9B9B"/>
                </a:solidFill>
                <a:latin typeface="Consolas"/>
                <a:ea typeface="Consolas"/>
                <a:cs typeface="Consolas"/>
                <a:sym typeface="Consolas"/>
              </a:rPr>
              <a:t>=</a:t>
            </a:r>
            <a:r>
              <a:rPr b="0" i="0" lang="en-US" sz="3600" u="none" cap="none" strike="noStrike">
                <a:solidFill>
                  <a:srgbClr val="D69D85"/>
                </a:solidFill>
                <a:latin typeface="Consolas"/>
                <a:ea typeface="Consolas"/>
                <a:cs typeface="Consolas"/>
                <a:sym typeface="Consolas"/>
              </a:rPr>
              <a:t>"text"</a:t>
            </a:r>
            <a:r>
              <a:rPr b="0" i="0" lang="en-US" sz="3600" u="none" cap="none" strike="noStrike">
                <a:solidFill>
                  <a:srgbClr val="9B9B9B"/>
                </a:solidFill>
                <a:latin typeface="Consolas"/>
                <a:ea typeface="Consolas"/>
                <a:cs typeface="Consolas"/>
                <a:sym typeface="Consolas"/>
              </a:rPr>
              <a:t>&gt;</a:t>
            </a:r>
            <a:br>
              <a:rPr b="0" i="0" lang="en-US" sz="3600" u="none" cap="none" strike="noStrike">
                <a:solidFill>
                  <a:srgbClr val="DCDCDC"/>
                </a:solidFill>
                <a:latin typeface="Consolas"/>
                <a:ea typeface="Consolas"/>
                <a:cs typeface="Consolas"/>
                <a:sym typeface="Consolas"/>
              </a:rPr>
            </a:br>
            <a:r>
              <a:rPr b="0" i="0" lang="en-US" sz="3600" u="none" cap="none" strike="noStrike">
                <a:solidFill>
                  <a:srgbClr val="9B9B9B"/>
                </a:solidFill>
                <a:latin typeface="Consolas"/>
                <a:ea typeface="Consolas"/>
                <a:cs typeface="Consolas"/>
                <a:sym typeface="Consolas"/>
              </a:rPr>
              <a:t>&lt;</a:t>
            </a:r>
            <a:r>
              <a:rPr b="0" i="0" lang="en-US" sz="3600" u="none" cap="none" strike="noStrike">
                <a:solidFill>
                  <a:srgbClr val="569CD6"/>
                </a:solidFill>
                <a:latin typeface="Consolas"/>
                <a:ea typeface="Consolas"/>
                <a:cs typeface="Consolas"/>
                <a:sym typeface="Consolas"/>
              </a:rPr>
              <a:t>input</a:t>
            </a:r>
            <a:r>
              <a:rPr b="0" i="0" lang="en-US" sz="3600" u="none" cap="none" strike="noStrike">
                <a:solidFill>
                  <a:srgbClr val="9B9B9B"/>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type</a:t>
            </a:r>
            <a:r>
              <a:rPr b="0" i="0" lang="en-US" sz="3600" u="none" cap="none" strike="noStrike">
                <a:solidFill>
                  <a:srgbClr val="9B9B9B"/>
                </a:solidFill>
                <a:latin typeface="Consolas"/>
                <a:ea typeface="Consolas"/>
                <a:cs typeface="Consolas"/>
                <a:sym typeface="Consolas"/>
              </a:rPr>
              <a:t>=</a:t>
            </a:r>
            <a:r>
              <a:rPr b="0" i="0" lang="en-US" sz="3600" u="none" cap="none" strike="noStrike">
                <a:solidFill>
                  <a:srgbClr val="D69D85"/>
                </a:solidFill>
                <a:latin typeface="Consolas"/>
                <a:ea typeface="Consolas"/>
                <a:cs typeface="Consolas"/>
                <a:sym typeface="Consolas"/>
              </a:rPr>
              <a:t>"password"</a:t>
            </a:r>
            <a:r>
              <a:rPr b="0" i="0" lang="en-US" sz="3600" u="none" cap="none" strike="noStrike">
                <a:solidFill>
                  <a:srgbClr val="9B9B9B"/>
                </a:solidFill>
                <a:latin typeface="Consolas"/>
                <a:ea typeface="Consolas"/>
                <a:cs typeface="Consolas"/>
                <a:sym typeface="Consolas"/>
              </a:rPr>
              <a:t>&gt;</a:t>
            </a:r>
            <a:endParaRPr b="0" i="0" sz="3600" u="none" cap="none" strike="noStrike">
              <a:solidFill>
                <a:srgbClr val="000000"/>
              </a:solidFill>
              <a:latin typeface="Arial"/>
              <a:ea typeface="Arial"/>
              <a:cs typeface="Arial"/>
              <a:sym typeface="Arial"/>
            </a:endParaRPr>
          </a:p>
        </p:txBody>
      </p:sp>
      <p:sp>
        <p:nvSpPr>
          <p:cNvPr id="268" name="Google Shape;268;g13e76f2ef70_0_52"/>
          <p:cNvSpPr txBox="1"/>
          <p:nvPr/>
        </p:nvSpPr>
        <p:spPr>
          <a:xfrm>
            <a:off x="9092800" y="5128225"/>
            <a:ext cx="10768800" cy="97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2400"/>
              <a:buFont typeface="Arial"/>
              <a:buNone/>
            </a:pPr>
            <a:r>
              <a:rPr b="0" i="0" lang="en-US" sz="2400" u="none" cap="none" strike="noStrike">
                <a:solidFill>
                  <a:schemeClr val="dk1"/>
                </a:solidFill>
                <a:latin typeface="Arial"/>
                <a:ea typeface="Arial"/>
                <a:cs typeface="Arial"/>
                <a:sym typeface="Arial"/>
              </a:rPr>
              <a:t>En este caso tenemos dos Input pero en el input de tipo </a:t>
            </a:r>
            <a:r>
              <a:rPr b="0" i="1" lang="en-US" sz="2400" u="none" cap="none" strike="noStrike">
                <a:solidFill>
                  <a:schemeClr val="dk1"/>
                </a:solidFill>
                <a:latin typeface="Arial"/>
                <a:ea typeface="Arial"/>
                <a:cs typeface="Arial"/>
                <a:sym typeface="Arial"/>
              </a:rPr>
              <a:t>text</a:t>
            </a:r>
            <a:r>
              <a:rPr b="0" i="0" lang="en-US" sz="2400" u="none" cap="none" strike="noStrike">
                <a:solidFill>
                  <a:schemeClr val="dk1"/>
                </a:solidFill>
                <a:latin typeface="Arial"/>
                <a:ea typeface="Arial"/>
                <a:cs typeface="Arial"/>
                <a:sym typeface="Arial"/>
              </a:rPr>
              <a:t>, el texto ingresado se muestra mientras que en el tipo </a:t>
            </a:r>
            <a:r>
              <a:rPr b="0" i="1" lang="en-US" sz="2400" u="none" cap="none" strike="noStrike">
                <a:solidFill>
                  <a:schemeClr val="dk1"/>
                </a:solidFill>
                <a:latin typeface="Arial"/>
                <a:ea typeface="Arial"/>
                <a:cs typeface="Arial"/>
                <a:sym typeface="Arial"/>
              </a:rPr>
              <a:t>password</a:t>
            </a:r>
            <a:r>
              <a:rPr b="0" i="0" lang="en-US" sz="2400" u="none" cap="none" strike="noStrike">
                <a:solidFill>
                  <a:schemeClr val="dk1"/>
                </a:solidFill>
                <a:latin typeface="Arial"/>
                <a:ea typeface="Arial"/>
                <a:cs typeface="Arial"/>
                <a:sym typeface="Arial"/>
              </a:rPr>
              <a:t> el texto se oculta</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g13e76f2ef70_0_62"/>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274" name="Google Shape;274;g13e76f2ef70_0_62"/>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275" name="Google Shape;275;g13e76f2ef70_0_62"/>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276" name="Google Shape;276;g13e76f2ef70_0_62"/>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277" name="Google Shape;277;g13e76f2ef70_0_62"/>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Directiva *ngIf:</a:t>
            </a:r>
            <a:endParaRPr b="1" i="0" sz="4000" u="none" cap="none" strike="noStrike">
              <a:solidFill>
                <a:srgbClr val="000000"/>
              </a:solidFill>
              <a:latin typeface="Arial"/>
              <a:ea typeface="Arial"/>
              <a:cs typeface="Arial"/>
              <a:sym typeface="Arial"/>
            </a:endParaRPr>
          </a:p>
        </p:txBody>
      </p:sp>
      <p:pic>
        <p:nvPicPr>
          <p:cNvPr id="278" name="Google Shape;278;g13e76f2ef70_0_62"/>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279" name="Google Shape;279;g13e76f2ef70_0_62"/>
          <p:cNvSpPr txBox="1"/>
          <p:nvPr/>
        </p:nvSpPr>
        <p:spPr>
          <a:xfrm>
            <a:off x="883850" y="3292600"/>
            <a:ext cx="180783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La directiva </a:t>
            </a:r>
            <a:r>
              <a:rPr b="1" i="1" lang="en-US" sz="3600" u="none" cap="none" strike="noStrike">
                <a:solidFill>
                  <a:srgbClr val="000000"/>
                </a:solidFill>
                <a:latin typeface="Arial"/>
                <a:ea typeface="Arial"/>
                <a:cs typeface="Arial"/>
                <a:sym typeface="Arial"/>
              </a:rPr>
              <a:t>*ngIf</a:t>
            </a:r>
            <a:r>
              <a:rPr b="0" i="0" lang="en-US" sz="3600" u="none" cap="none" strike="noStrike">
                <a:solidFill>
                  <a:srgbClr val="000000"/>
                </a:solidFill>
                <a:latin typeface="Arial"/>
                <a:ea typeface="Arial"/>
                <a:cs typeface="Arial"/>
                <a:sym typeface="Arial"/>
              </a:rPr>
              <a:t> nos permite añadir lógica condicional a los elementos HTML. Si la condición es verdadera el elemento HTML en cuestión se mostrará. Caso contrario el elemento HTML desaparecerá. </a:t>
            </a:r>
            <a:endParaRPr b="0" i="0" sz="3600" u="none" cap="none" strike="noStrike">
              <a:solidFill>
                <a:srgbClr val="000000"/>
              </a:solidFill>
              <a:latin typeface="Arial"/>
              <a:ea typeface="Arial"/>
              <a:cs typeface="Arial"/>
              <a:sym typeface="Arial"/>
            </a:endParaRPr>
          </a:p>
        </p:txBody>
      </p:sp>
      <p:sp>
        <p:nvSpPr>
          <p:cNvPr id="280" name="Google Shape;280;g13e76f2ef70_0_62"/>
          <p:cNvSpPr txBox="1"/>
          <p:nvPr/>
        </p:nvSpPr>
        <p:spPr>
          <a:xfrm>
            <a:off x="938400" y="5695125"/>
            <a:ext cx="11930100" cy="15006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37500"/>
              </a:lnSpc>
              <a:spcBef>
                <a:spcPts val="0"/>
              </a:spcBef>
              <a:spcAft>
                <a:spcPts val="0"/>
              </a:spcAft>
              <a:buClr>
                <a:srgbClr val="000000"/>
              </a:buClr>
              <a:buSzPts val="3600"/>
              <a:buFont typeface="Arial"/>
              <a:buNone/>
            </a:pPr>
            <a:r>
              <a:rPr b="0" i="0" lang="en-US" sz="3600" u="none" cap="none" strike="noStrike">
                <a:solidFill>
                  <a:srgbClr val="808080"/>
                </a:solidFill>
                <a:latin typeface="Consolas"/>
                <a:ea typeface="Consolas"/>
                <a:cs typeface="Consolas"/>
                <a:sym typeface="Consolas"/>
              </a:rPr>
              <a:t> &lt;</a:t>
            </a:r>
            <a:r>
              <a:rPr b="0" i="0" lang="en-US" sz="3600" u="none" cap="none" strike="noStrike">
                <a:solidFill>
                  <a:srgbClr val="569CD6"/>
                </a:solidFill>
                <a:latin typeface="Consolas"/>
                <a:ea typeface="Consolas"/>
                <a:cs typeface="Consolas"/>
                <a:sym typeface="Consolas"/>
              </a:rPr>
              <a:t>div</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*ngIf</a:t>
            </a:r>
            <a:r>
              <a:rPr b="0" i="0" lang="en-US" sz="3600" u="none" cap="none" strike="noStrike">
                <a:solidFill>
                  <a:srgbClr val="D4D4D4"/>
                </a:solidFill>
                <a:latin typeface="Consolas"/>
                <a:ea typeface="Consolas"/>
                <a:cs typeface="Consolas"/>
                <a:sym typeface="Consolas"/>
              </a:rPr>
              <a:t>=</a:t>
            </a:r>
            <a:r>
              <a:rPr b="0" i="0" lang="en-US" sz="3600" u="none" cap="none" strike="noStrike">
                <a:solidFill>
                  <a:srgbClr val="CE9178"/>
                </a:solidFill>
                <a:latin typeface="Consolas"/>
                <a:ea typeface="Consolas"/>
                <a:cs typeface="Consolas"/>
                <a:sym typeface="Consolas"/>
              </a:rPr>
              <a:t>"</a:t>
            </a:r>
            <a:r>
              <a:rPr b="0" i="0" lang="en-US" sz="3600" u="none" cap="none" strike="noStrike">
                <a:solidFill>
                  <a:srgbClr val="569CD6"/>
                </a:solidFill>
                <a:latin typeface="Consolas"/>
                <a:ea typeface="Consolas"/>
                <a:cs typeface="Consolas"/>
                <a:sym typeface="Consolas"/>
              </a:rPr>
              <a:t>true</a:t>
            </a:r>
            <a:r>
              <a:rPr b="0" i="0" lang="en-US" sz="3600" u="none" cap="none" strike="noStrike">
                <a:solidFill>
                  <a:srgbClr val="CE9178"/>
                </a:solidFill>
                <a:latin typeface="Consolas"/>
                <a:ea typeface="Consolas"/>
                <a:cs typeface="Consolas"/>
                <a:sym typeface="Consolas"/>
              </a:rPr>
              <a:t>"</a:t>
            </a:r>
            <a:r>
              <a:rPr b="0" i="0" lang="en-US" sz="3600" u="none" cap="none" strike="noStrike">
                <a:solidFill>
                  <a:srgbClr val="808080"/>
                </a:solidFill>
                <a:latin typeface="Consolas"/>
                <a:ea typeface="Consolas"/>
                <a:cs typeface="Consolas"/>
                <a:sym typeface="Consolas"/>
              </a:rPr>
              <a:t>&gt;</a:t>
            </a:r>
            <a:r>
              <a:rPr b="0" i="0" lang="en-US" sz="3600" u="none" cap="none" strike="noStrike">
                <a:solidFill>
                  <a:srgbClr val="D4D4D4"/>
                </a:solidFill>
                <a:latin typeface="Consolas"/>
                <a:ea typeface="Consolas"/>
                <a:cs typeface="Consolas"/>
                <a:sym typeface="Consolas"/>
              </a:rPr>
              <a:t>Soy un div Positivo</a:t>
            </a:r>
            <a:r>
              <a:rPr b="0" i="0" lang="en-US" sz="3600" u="none" cap="none" strike="noStrike">
                <a:solidFill>
                  <a:srgbClr val="808080"/>
                </a:solidFill>
                <a:latin typeface="Consolas"/>
                <a:ea typeface="Consolas"/>
                <a:cs typeface="Consolas"/>
                <a:sym typeface="Consolas"/>
              </a:rPr>
              <a:t>&lt;/</a:t>
            </a:r>
            <a:r>
              <a:rPr b="0" i="0" lang="en-US" sz="3600" u="none" cap="none" strike="noStrike">
                <a:solidFill>
                  <a:srgbClr val="569CD6"/>
                </a:solidFill>
                <a:latin typeface="Consolas"/>
                <a:ea typeface="Consolas"/>
                <a:cs typeface="Consolas"/>
                <a:sym typeface="Consolas"/>
              </a:rPr>
              <a:t>div</a:t>
            </a:r>
            <a:r>
              <a:rPr b="0" i="0" lang="en-US" sz="3600" u="none" cap="none" strike="noStrike">
                <a:solidFill>
                  <a:srgbClr val="808080"/>
                </a:solidFill>
                <a:latin typeface="Consolas"/>
                <a:ea typeface="Consolas"/>
                <a:cs typeface="Consolas"/>
                <a:sym typeface="Consolas"/>
              </a:rPr>
              <a:t>&gt;</a:t>
            </a:r>
            <a:endParaRPr b="0" i="0" sz="3600" u="none" cap="none" strike="noStrike">
              <a:solidFill>
                <a:srgbClr val="808080"/>
              </a:solidFill>
              <a:latin typeface="Consolas"/>
              <a:ea typeface="Consolas"/>
              <a:cs typeface="Consolas"/>
              <a:sym typeface="Consolas"/>
            </a:endParaRPr>
          </a:p>
          <a:p>
            <a:pPr indent="0" lvl="0" marL="0" marR="0" rtl="0" algn="l">
              <a:lnSpc>
                <a:spcPct val="137500"/>
              </a:lnSpc>
              <a:spcBef>
                <a:spcPts val="0"/>
              </a:spcBef>
              <a:spcAft>
                <a:spcPts val="0"/>
              </a:spcAft>
              <a:buClr>
                <a:srgbClr val="000000"/>
              </a:buClr>
              <a:buSzPts val="3600"/>
              <a:buFont typeface="Arial"/>
              <a:buNone/>
            </a:pPr>
            <a:r>
              <a:rPr b="0" i="0" lang="en-US" sz="3600" u="none" cap="none" strike="noStrike">
                <a:solidFill>
                  <a:srgbClr val="808080"/>
                </a:solidFill>
                <a:latin typeface="Consolas"/>
                <a:ea typeface="Consolas"/>
                <a:cs typeface="Consolas"/>
                <a:sym typeface="Consolas"/>
              </a:rPr>
              <a:t> &lt;</a:t>
            </a:r>
            <a:r>
              <a:rPr b="0" i="0" lang="en-US" sz="3600" u="none" cap="none" strike="noStrike">
                <a:solidFill>
                  <a:srgbClr val="569CD6"/>
                </a:solidFill>
                <a:latin typeface="Consolas"/>
                <a:ea typeface="Consolas"/>
                <a:cs typeface="Consolas"/>
                <a:sym typeface="Consolas"/>
              </a:rPr>
              <a:t>div</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*ngIf</a:t>
            </a:r>
            <a:r>
              <a:rPr b="0" i="0" lang="en-US" sz="3600" u="none" cap="none" strike="noStrike">
                <a:solidFill>
                  <a:srgbClr val="D4D4D4"/>
                </a:solidFill>
                <a:latin typeface="Consolas"/>
                <a:ea typeface="Consolas"/>
                <a:cs typeface="Consolas"/>
                <a:sym typeface="Consolas"/>
              </a:rPr>
              <a:t>=</a:t>
            </a:r>
            <a:r>
              <a:rPr b="0" i="0" lang="en-US" sz="3600" u="none" cap="none" strike="noStrike">
                <a:solidFill>
                  <a:srgbClr val="CE9178"/>
                </a:solidFill>
                <a:latin typeface="Consolas"/>
                <a:ea typeface="Consolas"/>
                <a:cs typeface="Consolas"/>
                <a:sym typeface="Consolas"/>
              </a:rPr>
              <a:t>"</a:t>
            </a:r>
            <a:r>
              <a:rPr b="0" i="0" lang="en-US" sz="3600" u="none" cap="none" strike="noStrike">
                <a:solidFill>
                  <a:srgbClr val="569CD6"/>
                </a:solidFill>
                <a:latin typeface="Consolas"/>
                <a:ea typeface="Consolas"/>
                <a:cs typeface="Consolas"/>
                <a:sym typeface="Consolas"/>
              </a:rPr>
              <a:t>false</a:t>
            </a:r>
            <a:r>
              <a:rPr b="0" i="0" lang="en-US" sz="3600" u="none" cap="none" strike="noStrike">
                <a:solidFill>
                  <a:srgbClr val="CE9178"/>
                </a:solidFill>
                <a:latin typeface="Consolas"/>
                <a:ea typeface="Consolas"/>
                <a:cs typeface="Consolas"/>
                <a:sym typeface="Consolas"/>
              </a:rPr>
              <a:t>"</a:t>
            </a:r>
            <a:r>
              <a:rPr b="0" i="0" lang="en-US" sz="3600" u="none" cap="none" strike="noStrike">
                <a:solidFill>
                  <a:srgbClr val="808080"/>
                </a:solidFill>
                <a:latin typeface="Consolas"/>
                <a:ea typeface="Consolas"/>
                <a:cs typeface="Consolas"/>
                <a:sym typeface="Consolas"/>
              </a:rPr>
              <a:t>&gt;</a:t>
            </a:r>
            <a:r>
              <a:rPr b="0" i="0" lang="en-US" sz="3600" u="none" cap="none" strike="noStrike">
                <a:solidFill>
                  <a:srgbClr val="D4D4D4"/>
                </a:solidFill>
                <a:latin typeface="Consolas"/>
                <a:ea typeface="Consolas"/>
                <a:cs typeface="Consolas"/>
                <a:sym typeface="Consolas"/>
              </a:rPr>
              <a:t>Soy un div Negativo</a:t>
            </a:r>
            <a:r>
              <a:rPr b="0" i="0" lang="en-US" sz="3600" u="none" cap="none" strike="noStrike">
                <a:solidFill>
                  <a:srgbClr val="808080"/>
                </a:solidFill>
                <a:latin typeface="Consolas"/>
                <a:ea typeface="Consolas"/>
                <a:cs typeface="Consolas"/>
                <a:sym typeface="Consolas"/>
              </a:rPr>
              <a:t>&lt;/</a:t>
            </a:r>
            <a:r>
              <a:rPr b="0" i="0" lang="en-US" sz="3600" u="none" cap="none" strike="noStrike">
                <a:solidFill>
                  <a:srgbClr val="569CD6"/>
                </a:solidFill>
                <a:latin typeface="Consolas"/>
                <a:ea typeface="Consolas"/>
                <a:cs typeface="Consolas"/>
                <a:sym typeface="Consolas"/>
              </a:rPr>
              <a:t>div</a:t>
            </a:r>
            <a:r>
              <a:rPr b="0" i="0" lang="en-US" sz="3600" u="none" cap="none" strike="noStrike">
                <a:solidFill>
                  <a:srgbClr val="808080"/>
                </a:solidFill>
                <a:latin typeface="Consolas"/>
                <a:ea typeface="Consolas"/>
                <a:cs typeface="Consolas"/>
                <a:sym typeface="Consolas"/>
              </a:rPr>
              <a:t>&gt;</a:t>
            </a:r>
            <a:endParaRPr b="0" i="0" sz="3600" u="none" cap="none" strike="noStrike">
              <a:solidFill>
                <a:srgbClr val="808080"/>
              </a:solidFill>
              <a:latin typeface="Consolas"/>
              <a:ea typeface="Consolas"/>
              <a:cs typeface="Consolas"/>
              <a:sym typeface="Consolas"/>
            </a:endParaRPr>
          </a:p>
        </p:txBody>
      </p:sp>
      <p:sp>
        <p:nvSpPr>
          <p:cNvPr id="281" name="Google Shape;281;g13e76f2ef70_0_62"/>
          <p:cNvSpPr txBox="1"/>
          <p:nvPr/>
        </p:nvSpPr>
        <p:spPr>
          <a:xfrm>
            <a:off x="883850" y="7944050"/>
            <a:ext cx="176193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Como podemos observar, se escribe de la misma forma que un atributo HTML. En este ejemplo, solo el primer DIV será visible. Entre las comillas debemos escribir una Expresión que retorne un valor booleano.</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pic>
        <p:nvPicPr>
          <p:cNvPr id="56" name="Google Shape;56;gd695b9d3b3_0_120"/>
          <p:cNvPicPr preferRelativeResize="0"/>
          <p:nvPr/>
        </p:nvPicPr>
        <p:blipFill rotWithShape="1">
          <a:blip r:embed="rId3">
            <a:alphaModFix/>
          </a:blip>
          <a:srcRect b="0" l="0" r="0" t="0"/>
          <a:stretch/>
        </p:blipFill>
        <p:spPr>
          <a:xfrm>
            <a:off x="0" y="0"/>
            <a:ext cx="20104097" cy="11308555"/>
          </a:xfrm>
          <a:prstGeom prst="rect">
            <a:avLst/>
          </a:prstGeom>
          <a:noFill/>
          <a:ln>
            <a:noFill/>
          </a:ln>
        </p:spPr>
      </p:pic>
      <p:sp>
        <p:nvSpPr>
          <p:cNvPr id="57" name="Google Shape;57;gd695b9d3b3_0_120"/>
          <p:cNvSpPr txBox="1"/>
          <p:nvPr/>
        </p:nvSpPr>
        <p:spPr>
          <a:xfrm>
            <a:off x="-48" y="1454725"/>
            <a:ext cx="20104200" cy="233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1" i="0" lang="en-US" sz="7000" u="none" cap="none" strike="noStrike">
                <a:solidFill>
                  <a:schemeClr val="dk1"/>
                </a:solidFill>
                <a:latin typeface="Red Hat Text"/>
                <a:ea typeface="Red Hat Text"/>
                <a:cs typeface="Red Hat Text"/>
                <a:sym typeface="Red Hat Text"/>
              </a:rPr>
              <a:t>¡Comenzamos!</a:t>
            </a:r>
            <a:endParaRPr b="1" i="0" sz="7000" u="none" cap="none" strike="noStrike">
              <a:solidFill>
                <a:schemeClr val="dk1"/>
              </a:solidFill>
              <a:latin typeface="Red Hat Text"/>
              <a:ea typeface="Red Hat Text"/>
              <a:cs typeface="Red Hat Text"/>
              <a:sym typeface="Red Hat Text"/>
            </a:endParaRPr>
          </a:p>
          <a:p>
            <a:pPr indent="0" lvl="0" marL="0" marR="0" rtl="0" algn="ctr">
              <a:lnSpc>
                <a:spcPct val="100000"/>
              </a:lnSpc>
              <a:spcBef>
                <a:spcPts val="0"/>
              </a:spcBef>
              <a:spcAft>
                <a:spcPts val="0"/>
              </a:spcAft>
              <a:buClr>
                <a:srgbClr val="000000"/>
              </a:buClr>
              <a:buSzPts val="3900"/>
              <a:buFont typeface="Arial"/>
              <a:buNone/>
            </a:pPr>
            <a:r>
              <a:t/>
            </a:r>
            <a:endParaRPr b="0" i="0" sz="7000" u="none" cap="none" strike="noStrike">
              <a:solidFill>
                <a:schemeClr val="dk1"/>
              </a:solidFill>
              <a:latin typeface="Red Hat Text"/>
              <a:ea typeface="Red Hat Text"/>
              <a:cs typeface="Red Hat Text"/>
              <a:sym typeface="Red Hat Tex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13e76f2ef70_0_72"/>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287" name="Google Shape;287;g13e76f2ef70_0_72"/>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288" name="Google Shape;288;g13e76f2ef70_0_72"/>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289" name="Google Shape;289;g13e76f2ef70_0_72"/>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290" name="Google Shape;290;g13e76f2ef70_0_72"/>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Directiva *ngFor:</a:t>
            </a:r>
            <a:endParaRPr b="1" i="0" sz="4000" u="none" cap="none" strike="noStrike">
              <a:solidFill>
                <a:srgbClr val="000000"/>
              </a:solidFill>
              <a:latin typeface="Arial"/>
              <a:ea typeface="Arial"/>
              <a:cs typeface="Arial"/>
              <a:sym typeface="Arial"/>
            </a:endParaRPr>
          </a:p>
        </p:txBody>
      </p:sp>
      <p:pic>
        <p:nvPicPr>
          <p:cNvPr id="291" name="Google Shape;291;g13e76f2ef70_0_72"/>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292" name="Google Shape;292;g13e76f2ef70_0_72"/>
          <p:cNvSpPr txBox="1"/>
          <p:nvPr/>
        </p:nvSpPr>
        <p:spPr>
          <a:xfrm>
            <a:off x="883850" y="3124300"/>
            <a:ext cx="17237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La directiva *ngFor nos permite iterar en un array y duplicar un elemento HTML según la cantidad de valores que posea el array</a:t>
            </a:r>
            <a:endParaRPr b="0" i="0" sz="3600" u="none" cap="none" strike="noStrike">
              <a:solidFill>
                <a:srgbClr val="000000"/>
              </a:solidFill>
              <a:latin typeface="Arial"/>
              <a:ea typeface="Arial"/>
              <a:cs typeface="Arial"/>
              <a:sym typeface="Arial"/>
            </a:endParaRPr>
          </a:p>
        </p:txBody>
      </p:sp>
      <p:sp>
        <p:nvSpPr>
          <p:cNvPr id="293" name="Google Shape;293;g13e76f2ef70_0_72"/>
          <p:cNvSpPr txBox="1"/>
          <p:nvPr/>
        </p:nvSpPr>
        <p:spPr>
          <a:xfrm>
            <a:off x="883850" y="5285225"/>
            <a:ext cx="54849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37500"/>
              </a:lnSpc>
              <a:spcBef>
                <a:spcPts val="0"/>
              </a:spcBef>
              <a:spcAft>
                <a:spcPts val="0"/>
              </a:spcAft>
              <a:buClr>
                <a:srgbClr val="000000"/>
              </a:buClr>
              <a:buSzPts val="3600"/>
              <a:buFont typeface="Arial"/>
              <a:buNone/>
            </a:pP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numeros</a:t>
            </a:r>
            <a:r>
              <a:rPr b="0" i="0" lang="en-US" sz="3600" u="none" cap="none" strike="noStrike">
                <a:solidFill>
                  <a:srgbClr val="D4D4D4"/>
                </a:solidFill>
                <a:latin typeface="Consolas"/>
                <a:ea typeface="Consolas"/>
                <a:cs typeface="Consolas"/>
                <a:sym typeface="Consolas"/>
              </a:rPr>
              <a:t> = [</a:t>
            </a:r>
            <a:r>
              <a:rPr b="0" i="0" lang="en-US" sz="3600" u="none" cap="none" strike="noStrike">
                <a:solidFill>
                  <a:srgbClr val="B5CEA8"/>
                </a:solidFill>
                <a:latin typeface="Consolas"/>
                <a:ea typeface="Consolas"/>
                <a:cs typeface="Consolas"/>
                <a:sym typeface="Consolas"/>
              </a:rPr>
              <a:t>1</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B5CEA8"/>
                </a:solidFill>
                <a:latin typeface="Consolas"/>
                <a:ea typeface="Consolas"/>
                <a:cs typeface="Consolas"/>
                <a:sym typeface="Consolas"/>
              </a:rPr>
              <a:t>2</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B5CEA8"/>
                </a:solidFill>
                <a:latin typeface="Consolas"/>
                <a:ea typeface="Consolas"/>
                <a:cs typeface="Consolas"/>
                <a:sym typeface="Consolas"/>
              </a:rPr>
              <a:t>3</a:t>
            </a:r>
            <a:r>
              <a:rPr b="0" i="0" lang="en-US" sz="3600" u="none" cap="none" strike="noStrike">
                <a:solidFill>
                  <a:srgbClr val="D4D4D4"/>
                </a:solidFill>
                <a:latin typeface="Consolas"/>
                <a:ea typeface="Consolas"/>
                <a:cs typeface="Consolas"/>
                <a:sym typeface="Consolas"/>
              </a:rPr>
              <a:t>]</a:t>
            </a:r>
            <a:endParaRPr b="0" i="0" sz="3600" u="none" cap="none" strike="noStrike">
              <a:solidFill>
                <a:srgbClr val="D4D4D4"/>
              </a:solidFill>
              <a:latin typeface="Consolas"/>
              <a:ea typeface="Consolas"/>
              <a:cs typeface="Consolas"/>
              <a:sym typeface="Consolas"/>
            </a:endParaRPr>
          </a:p>
        </p:txBody>
      </p:sp>
      <p:sp>
        <p:nvSpPr>
          <p:cNvPr id="294" name="Google Shape;294;g13e76f2ef70_0_72"/>
          <p:cNvSpPr txBox="1"/>
          <p:nvPr/>
        </p:nvSpPr>
        <p:spPr>
          <a:xfrm>
            <a:off x="883850" y="6337950"/>
            <a:ext cx="15829500" cy="7389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37500"/>
              </a:lnSpc>
              <a:spcBef>
                <a:spcPts val="0"/>
              </a:spcBef>
              <a:spcAft>
                <a:spcPts val="0"/>
              </a:spcAft>
              <a:buClr>
                <a:srgbClr val="000000"/>
              </a:buClr>
              <a:buSzPts val="3600"/>
              <a:buFont typeface="Arial"/>
              <a:buNone/>
            </a:pPr>
            <a:r>
              <a:rPr b="0" i="0" lang="en-US" sz="3600" u="none" cap="none" strike="noStrike">
                <a:solidFill>
                  <a:srgbClr val="808080"/>
                </a:solidFill>
                <a:latin typeface="Consolas"/>
                <a:ea typeface="Consolas"/>
                <a:cs typeface="Consolas"/>
                <a:sym typeface="Consolas"/>
              </a:rPr>
              <a:t> &lt;</a:t>
            </a:r>
            <a:r>
              <a:rPr b="0" i="0" lang="en-US" sz="3600" u="none" cap="none" strike="noStrike">
                <a:solidFill>
                  <a:srgbClr val="569CD6"/>
                </a:solidFill>
                <a:latin typeface="Consolas"/>
                <a:ea typeface="Consolas"/>
                <a:cs typeface="Consolas"/>
                <a:sym typeface="Consolas"/>
              </a:rPr>
              <a:t>p</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*ngFor</a:t>
            </a:r>
            <a:r>
              <a:rPr b="0" i="0" lang="en-US" sz="3600" u="none" cap="none" strike="noStrike">
                <a:solidFill>
                  <a:srgbClr val="D4D4D4"/>
                </a:solidFill>
                <a:latin typeface="Consolas"/>
                <a:ea typeface="Consolas"/>
                <a:cs typeface="Consolas"/>
                <a:sym typeface="Consolas"/>
              </a:rPr>
              <a:t>=</a:t>
            </a:r>
            <a:r>
              <a:rPr b="0" i="0" lang="en-US" sz="3600" u="none" cap="none" strike="noStrike">
                <a:solidFill>
                  <a:srgbClr val="CE9178"/>
                </a:solidFill>
                <a:latin typeface="Consolas"/>
                <a:ea typeface="Consolas"/>
                <a:cs typeface="Consolas"/>
                <a:sym typeface="Consolas"/>
              </a:rPr>
              <a:t>"</a:t>
            </a:r>
            <a:r>
              <a:rPr b="0" i="0" lang="en-US" sz="3600" u="none" cap="none" strike="noStrike">
                <a:solidFill>
                  <a:srgbClr val="569CD6"/>
                </a:solidFill>
                <a:latin typeface="Consolas"/>
                <a:ea typeface="Consolas"/>
                <a:cs typeface="Consolas"/>
                <a:sym typeface="Consolas"/>
              </a:rPr>
              <a:t>let</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num</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569CD6"/>
                </a:solidFill>
                <a:latin typeface="Consolas"/>
                <a:ea typeface="Consolas"/>
                <a:cs typeface="Consolas"/>
                <a:sym typeface="Consolas"/>
              </a:rPr>
              <a:t>of</a:t>
            </a:r>
            <a:r>
              <a:rPr b="0" i="0" lang="en-US" sz="3600" u="none" cap="none" strike="noStrike">
                <a:solidFill>
                  <a:srgbClr val="D4D4D4"/>
                </a:solidFill>
                <a:latin typeface="Consolas"/>
                <a:ea typeface="Consolas"/>
                <a:cs typeface="Consolas"/>
                <a:sym typeface="Consolas"/>
              </a:rPr>
              <a:t> </a:t>
            </a:r>
            <a:r>
              <a:rPr b="0" i="0" lang="en-US" sz="3600" u="none" cap="none" strike="noStrike">
                <a:solidFill>
                  <a:srgbClr val="9CDCFE"/>
                </a:solidFill>
                <a:latin typeface="Consolas"/>
                <a:ea typeface="Consolas"/>
                <a:cs typeface="Consolas"/>
                <a:sym typeface="Consolas"/>
              </a:rPr>
              <a:t>numeros</a:t>
            </a:r>
            <a:r>
              <a:rPr b="0" i="0" lang="en-US" sz="3600" u="none" cap="none" strike="noStrike">
                <a:solidFill>
                  <a:srgbClr val="CE9178"/>
                </a:solidFill>
                <a:latin typeface="Consolas"/>
                <a:ea typeface="Consolas"/>
                <a:cs typeface="Consolas"/>
                <a:sym typeface="Consolas"/>
              </a:rPr>
              <a:t>"</a:t>
            </a:r>
            <a:r>
              <a:rPr b="0" i="0" lang="en-US" sz="3600" u="none" cap="none" strike="noStrike">
                <a:solidFill>
                  <a:srgbClr val="808080"/>
                </a:solidFill>
                <a:latin typeface="Consolas"/>
                <a:ea typeface="Consolas"/>
                <a:cs typeface="Consolas"/>
                <a:sym typeface="Consolas"/>
              </a:rPr>
              <a:t>&gt;</a:t>
            </a:r>
            <a:r>
              <a:rPr b="0" i="0" lang="en-US" sz="3600" u="none" cap="none" strike="noStrike">
                <a:solidFill>
                  <a:srgbClr val="D4D4D4"/>
                </a:solidFill>
                <a:latin typeface="Consolas"/>
                <a:ea typeface="Consolas"/>
                <a:cs typeface="Consolas"/>
                <a:sym typeface="Consolas"/>
              </a:rPr>
              <a:t>Soy la copia nro: {{</a:t>
            </a:r>
            <a:r>
              <a:rPr b="0" i="0" lang="en-US" sz="3600" u="none" cap="none" strike="noStrike">
                <a:solidFill>
                  <a:srgbClr val="9CDCFE"/>
                </a:solidFill>
                <a:latin typeface="Consolas"/>
                <a:ea typeface="Consolas"/>
                <a:cs typeface="Consolas"/>
                <a:sym typeface="Consolas"/>
              </a:rPr>
              <a:t>num</a:t>
            </a:r>
            <a:r>
              <a:rPr b="0" i="0" lang="en-US" sz="3600" u="none" cap="none" strike="noStrike">
                <a:solidFill>
                  <a:srgbClr val="D4D4D4"/>
                </a:solidFill>
                <a:latin typeface="Consolas"/>
                <a:ea typeface="Consolas"/>
                <a:cs typeface="Consolas"/>
                <a:sym typeface="Consolas"/>
              </a:rPr>
              <a:t>}}</a:t>
            </a:r>
            <a:r>
              <a:rPr b="0" i="0" lang="en-US" sz="3600" u="none" cap="none" strike="noStrike">
                <a:solidFill>
                  <a:srgbClr val="808080"/>
                </a:solidFill>
                <a:latin typeface="Consolas"/>
                <a:ea typeface="Consolas"/>
                <a:cs typeface="Consolas"/>
                <a:sym typeface="Consolas"/>
              </a:rPr>
              <a:t>&lt;/</a:t>
            </a:r>
            <a:r>
              <a:rPr b="0" i="0" lang="en-US" sz="3600" u="none" cap="none" strike="noStrike">
                <a:solidFill>
                  <a:srgbClr val="569CD6"/>
                </a:solidFill>
                <a:latin typeface="Consolas"/>
                <a:ea typeface="Consolas"/>
                <a:cs typeface="Consolas"/>
                <a:sym typeface="Consolas"/>
              </a:rPr>
              <a:t>p</a:t>
            </a:r>
            <a:r>
              <a:rPr b="0" i="0" lang="en-US" sz="3600" u="none" cap="none" strike="noStrike">
                <a:solidFill>
                  <a:srgbClr val="808080"/>
                </a:solidFill>
                <a:latin typeface="Consolas"/>
                <a:ea typeface="Consolas"/>
                <a:cs typeface="Consolas"/>
                <a:sym typeface="Consolas"/>
              </a:rPr>
              <a:t>&gt;</a:t>
            </a:r>
            <a:endParaRPr b="0" i="0" sz="3600" u="none" cap="none" strike="noStrike">
              <a:solidFill>
                <a:srgbClr val="808080"/>
              </a:solidFill>
              <a:latin typeface="Consolas"/>
              <a:ea typeface="Consolas"/>
              <a:cs typeface="Consolas"/>
              <a:sym typeface="Consolas"/>
            </a:endParaRPr>
          </a:p>
        </p:txBody>
      </p:sp>
      <p:sp>
        <p:nvSpPr>
          <p:cNvPr id="295" name="Google Shape;295;g13e76f2ef70_0_72"/>
          <p:cNvSpPr txBox="1"/>
          <p:nvPr/>
        </p:nvSpPr>
        <p:spPr>
          <a:xfrm>
            <a:off x="883850" y="8443400"/>
            <a:ext cx="5332500" cy="22626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37500"/>
              </a:lnSpc>
              <a:spcBef>
                <a:spcPts val="0"/>
              </a:spcBef>
              <a:spcAft>
                <a:spcPts val="0"/>
              </a:spcAft>
              <a:buClr>
                <a:srgbClr val="000000"/>
              </a:buClr>
              <a:buSzPts val="3600"/>
              <a:buFont typeface="Arial"/>
              <a:buNone/>
            </a:pPr>
            <a:r>
              <a:rPr b="0" i="0" lang="en-US" sz="3600" u="none" cap="none" strike="noStrike">
                <a:solidFill>
                  <a:srgbClr val="D4D4D4"/>
                </a:solidFill>
                <a:latin typeface="Consolas"/>
                <a:ea typeface="Consolas"/>
                <a:cs typeface="Consolas"/>
                <a:sym typeface="Consolas"/>
              </a:rPr>
              <a:t>Soy la copia nro: 1</a:t>
            </a:r>
            <a:endParaRPr b="0" i="0" sz="3600" u="none" cap="none" strike="noStrike">
              <a:solidFill>
                <a:srgbClr val="D4D4D4"/>
              </a:solidFill>
              <a:latin typeface="Consolas"/>
              <a:ea typeface="Consolas"/>
              <a:cs typeface="Consolas"/>
              <a:sym typeface="Consolas"/>
            </a:endParaRPr>
          </a:p>
          <a:p>
            <a:pPr indent="0" lvl="0" marL="0" marR="0" rtl="0" algn="l">
              <a:lnSpc>
                <a:spcPct val="137500"/>
              </a:lnSpc>
              <a:spcBef>
                <a:spcPts val="0"/>
              </a:spcBef>
              <a:spcAft>
                <a:spcPts val="0"/>
              </a:spcAft>
              <a:buClr>
                <a:srgbClr val="000000"/>
              </a:buClr>
              <a:buSzPts val="3600"/>
              <a:buFont typeface="Arial"/>
              <a:buNone/>
            </a:pPr>
            <a:r>
              <a:rPr b="0" i="0" lang="en-US" sz="3600" u="none" cap="none" strike="noStrike">
                <a:solidFill>
                  <a:srgbClr val="D4D4D4"/>
                </a:solidFill>
                <a:latin typeface="Consolas"/>
                <a:ea typeface="Consolas"/>
                <a:cs typeface="Consolas"/>
                <a:sym typeface="Consolas"/>
              </a:rPr>
              <a:t>Soy la copia nro: 2</a:t>
            </a:r>
            <a:endParaRPr b="0" i="0" sz="3600" u="none" cap="none" strike="noStrike">
              <a:solidFill>
                <a:srgbClr val="D4D4D4"/>
              </a:solidFill>
              <a:latin typeface="Consolas"/>
              <a:ea typeface="Consolas"/>
              <a:cs typeface="Consolas"/>
              <a:sym typeface="Consolas"/>
            </a:endParaRPr>
          </a:p>
          <a:p>
            <a:pPr indent="0" lvl="0" marL="0" marR="0" rtl="0" algn="l">
              <a:lnSpc>
                <a:spcPct val="137500"/>
              </a:lnSpc>
              <a:spcBef>
                <a:spcPts val="0"/>
              </a:spcBef>
              <a:spcAft>
                <a:spcPts val="0"/>
              </a:spcAft>
              <a:buClr>
                <a:srgbClr val="000000"/>
              </a:buClr>
              <a:buSzPts val="3600"/>
              <a:buFont typeface="Arial"/>
              <a:buNone/>
            </a:pPr>
            <a:r>
              <a:rPr b="0" i="0" lang="en-US" sz="3600" u="none" cap="none" strike="noStrike">
                <a:solidFill>
                  <a:srgbClr val="D4D4D4"/>
                </a:solidFill>
                <a:latin typeface="Consolas"/>
                <a:ea typeface="Consolas"/>
                <a:cs typeface="Consolas"/>
                <a:sym typeface="Consolas"/>
              </a:rPr>
              <a:t>Soy la copia nro: 3</a:t>
            </a:r>
            <a:endParaRPr b="0" i="0" sz="3600" u="none" cap="none" strike="noStrike">
              <a:solidFill>
                <a:srgbClr val="D4D4D4"/>
              </a:solidFill>
              <a:latin typeface="Consolas"/>
              <a:ea typeface="Consolas"/>
              <a:cs typeface="Consolas"/>
              <a:sym typeface="Consolas"/>
            </a:endParaRPr>
          </a:p>
        </p:txBody>
      </p:sp>
      <p:sp>
        <p:nvSpPr>
          <p:cNvPr id="296" name="Google Shape;296;g13e76f2ef70_0_72"/>
          <p:cNvSpPr txBox="1"/>
          <p:nvPr/>
        </p:nvSpPr>
        <p:spPr>
          <a:xfrm>
            <a:off x="883850" y="7950800"/>
            <a:ext cx="5587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Nos produce el siguiente resultado al ejecutarlo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g13e76f2ef70_0_111"/>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302" name="Google Shape;302;g13e76f2ef70_0_111"/>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303" name="Google Shape;303;g13e76f2ef70_0_111"/>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304" name="Google Shape;304;g13e76f2ef70_0_111"/>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305" name="Google Shape;305;g13e76f2ef70_0_111"/>
          <p:cNvSpPr txBox="1"/>
          <p:nvPr/>
        </p:nvSpPr>
        <p:spPr>
          <a:xfrm>
            <a:off x="8350150" y="5254475"/>
            <a:ext cx="3403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¿Preguntas?</a:t>
            </a:r>
            <a:endParaRPr b="1" i="0" sz="4000" u="none" cap="none" strike="noStrike">
              <a:solidFill>
                <a:srgbClr val="000000"/>
              </a:solidFill>
              <a:latin typeface="Arial"/>
              <a:ea typeface="Arial"/>
              <a:cs typeface="Arial"/>
              <a:sym typeface="Arial"/>
            </a:endParaRPr>
          </a:p>
        </p:txBody>
      </p:sp>
      <p:pic>
        <p:nvPicPr>
          <p:cNvPr id="306" name="Google Shape;306;g13e76f2ef70_0_111"/>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pic>
        <p:nvPicPr>
          <p:cNvPr id="62" name="Google Shape;62;g13e23998fcb_0_3"/>
          <p:cNvPicPr preferRelativeResize="0"/>
          <p:nvPr/>
        </p:nvPicPr>
        <p:blipFill rotWithShape="1">
          <a:blip r:embed="rId3">
            <a:alphaModFix/>
          </a:blip>
          <a:srcRect b="0" l="0" r="0" t="0"/>
          <a:stretch/>
        </p:blipFill>
        <p:spPr>
          <a:xfrm>
            <a:off x="10053784" y="1"/>
            <a:ext cx="10049608" cy="11308559"/>
          </a:xfrm>
          <a:prstGeom prst="rect">
            <a:avLst/>
          </a:prstGeom>
          <a:noFill/>
          <a:ln>
            <a:noFill/>
          </a:ln>
        </p:spPr>
      </p:pic>
      <p:sp>
        <p:nvSpPr>
          <p:cNvPr id="63" name="Google Shape;63;g13e23998fcb_0_3"/>
          <p:cNvSpPr/>
          <p:nvPr/>
        </p:nvSpPr>
        <p:spPr>
          <a:xfrm>
            <a:off x="4" y="3062739"/>
            <a:ext cx="3672586" cy="18269"/>
          </a:xfrm>
          <a:custGeom>
            <a:rect b="b" l="l" r="r" t="t"/>
            <a:pathLst>
              <a:path extrusionOk="0" h="10794" w="9664700">
                <a:moveTo>
                  <a:pt x="9664627" y="0"/>
                </a:moveTo>
                <a:lnTo>
                  <a:pt x="0" y="0"/>
                </a:lnTo>
                <a:lnTo>
                  <a:pt x="0" y="10470"/>
                </a:lnTo>
                <a:lnTo>
                  <a:pt x="9664627" y="10470"/>
                </a:lnTo>
                <a:lnTo>
                  <a:pt x="9664627" y="0"/>
                </a:lnTo>
                <a:close/>
              </a:path>
            </a:pathLst>
          </a:custGeom>
          <a:solidFill>
            <a:srgbClr val="C4C4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 name="Google Shape;64;g13e23998fcb_0_3"/>
          <p:cNvSpPr txBox="1"/>
          <p:nvPr/>
        </p:nvSpPr>
        <p:spPr>
          <a:xfrm>
            <a:off x="1135056" y="1790578"/>
            <a:ext cx="3685800" cy="9696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4000"/>
              <a:buFont typeface="Arial"/>
              <a:buNone/>
            </a:pPr>
            <a:r>
              <a:rPr b="1" i="0" lang="en-US" sz="5100" u="none" cap="none" strike="noStrike">
                <a:solidFill>
                  <a:srgbClr val="111111"/>
                </a:solidFill>
                <a:latin typeface="Red Hat Text"/>
                <a:ea typeface="Red Hat Text"/>
                <a:cs typeface="Red Hat Text"/>
                <a:sym typeface="Red Hat Text"/>
              </a:rPr>
              <a:t>Agenda</a:t>
            </a:r>
            <a:endParaRPr b="1" i="0" sz="5100" u="none" cap="none" strike="noStrike">
              <a:solidFill>
                <a:srgbClr val="111111"/>
              </a:solidFill>
              <a:latin typeface="Red Hat Text"/>
              <a:ea typeface="Red Hat Text"/>
              <a:cs typeface="Red Hat Text"/>
              <a:sym typeface="Red Hat Text"/>
            </a:endParaRPr>
          </a:p>
        </p:txBody>
      </p:sp>
      <p:pic>
        <p:nvPicPr>
          <p:cNvPr id="65" name="Google Shape;65;g13e23998fcb_0_3"/>
          <p:cNvPicPr preferRelativeResize="0"/>
          <p:nvPr/>
        </p:nvPicPr>
        <p:blipFill rotWithShape="1">
          <a:blip r:embed="rId4">
            <a:alphaModFix/>
          </a:blip>
          <a:srcRect b="0" l="0" r="0" t="0"/>
          <a:stretch/>
        </p:blipFill>
        <p:spPr>
          <a:xfrm>
            <a:off x="416899" y="376788"/>
            <a:ext cx="1051486" cy="232729"/>
          </a:xfrm>
          <a:prstGeom prst="rect">
            <a:avLst/>
          </a:prstGeom>
          <a:noFill/>
          <a:ln>
            <a:noFill/>
          </a:ln>
        </p:spPr>
      </p:pic>
      <p:sp>
        <p:nvSpPr>
          <p:cNvPr id="66" name="Google Shape;66;g13e23998fcb_0_3"/>
          <p:cNvSpPr txBox="1"/>
          <p:nvPr/>
        </p:nvSpPr>
        <p:spPr>
          <a:xfrm>
            <a:off x="1804238" y="4452280"/>
            <a:ext cx="6868200" cy="23079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chemeClr val="dk1"/>
              </a:buClr>
              <a:buSzPts val="1100"/>
              <a:buFont typeface="Arial"/>
              <a:buNone/>
            </a:pPr>
            <a:r>
              <a:rPr b="0" i="0" lang="en-US" sz="3100" u="none" cap="none" strike="noStrike">
                <a:solidFill>
                  <a:schemeClr val="dk1"/>
                </a:solidFill>
                <a:latin typeface="Red Hat Text"/>
                <a:ea typeface="Red Hat Text"/>
                <a:cs typeface="Red Hat Text"/>
                <a:sym typeface="Red Hat Text"/>
              </a:rPr>
              <a:t>¿Qué es TypeScript?</a:t>
            </a:r>
            <a:endParaRPr b="0" i="0" sz="3100" u="none" cap="none" strike="noStrike">
              <a:solidFill>
                <a:schemeClr val="dk1"/>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100"/>
              <a:buFont typeface="Arial"/>
              <a:buNone/>
            </a:pPr>
            <a:r>
              <a:rPr b="0" i="0" lang="en-US" sz="3100" u="none" cap="none" strike="noStrike">
                <a:solidFill>
                  <a:schemeClr val="dk1"/>
                </a:solidFill>
                <a:latin typeface="Red Hat Text"/>
                <a:ea typeface="Red Hat Text"/>
                <a:cs typeface="Red Hat Text"/>
                <a:sym typeface="Red Hat Text"/>
              </a:rPr>
              <a:t>¿Qué es Angular?</a:t>
            </a:r>
            <a:endParaRPr b="0" i="0" sz="3100" u="none" cap="none" strike="noStrike">
              <a:solidFill>
                <a:schemeClr val="dk1"/>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100"/>
              <a:buFont typeface="Arial"/>
              <a:buNone/>
            </a:pPr>
            <a:r>
              <a:rPr b="0" i="0" lang="en-US" sz="3100" u="none" cap="none" strike="noStrike">
                <a:solidFill>
                  <a:schemeClr val="dk1"/>
                </a:solidFill>
                <a:latin typeface="Red Hat Text"/>
                <a:ea typeface="Red Hat Text"/>
                <a:cs typeface="Red Hat Text"/>
                <a:sym typeface="Red Hat Text"/>
              </a:rPr>
              <a:t>Como configurar</a:t>
            </a:r>
            <a:br>
              <a:rPr b="0" i="0" lang="en-US" sz="3100" u="none" cap="none" strike="noStrike">
                <a:solidFill>
                  <a:schemeClr val="dk1"/>
                </a:solidFill>
                <a:latin typeface="Red Hat Text"/>
                <a:ea typeface="Red Hat Text"/>
                <a:cs typeface="Red Hat Text"/>
                <a:sym typeface="Red Hat Text"/>
              </a:rPr>
            </a:br>
            <a:r>
              <a:rPr b="0" i="0" lang="en-US" sz="3100" u="none" cap="none" strike="noStrike">
                <a:solidFill>
                  <a:schemeClr val="dk1"/>
                </a:solidFill>
                <a:latin typeface="Red Hat Text"/>
                <a:ea typeface="Red Hat Text"/>
                <a:cs typeface="Red Hat Text"/>
                <a:sym typeface="Red Hat Text"/>
              </a:rPr>
              <a:t>Características de Angular</a:t>
            </a:r>
            <a:endParaRPr b="0" i="0" sz="3100" u="none" cap="none" strike="noStrike">
              <a:solidFill>
                <a:schemeClr val="dk1"/>
              </a:solidFill>
              <a:latin typeface="Red Hat Text"/>
              <a:ea typeface="Red Hat Text"/>
              <a:cs typeface="Red Hat Text"/>
              <a:sym typeface="Red Hat Text"/>
            </a:endParaRPr>
          </a:p>
        </p:txBody>
      </p:sp>
      <p:pic>
        <p:nvPicPr>
          <p:cNvPr id="67" name="Google Shape;67;g13e23998fcb_0_3"/>
          <p:cNvPicPr preferRelativeResize="0"/>
          <p:nvPr/>
        </p:nvPicPr>
        <p:blipFill rotWithShape="1">
          <a:blip r:embed="rId5">
            <a:alphaModFix/>
          </a:blip>
          <a:srcRect b="0" l="0" r="0" t="0"/>
          <a:stretch/>
        </p:blipFill>
        <p:spPr>
          <a:xfrm>
            <a:off x="1318119" y="5724140"/>
            <a:ext cx="320017" cy="320017"/>
          </a:xfrm>
          <a:prstGeom prst="rect">
            <a:avLst/>
          </a:prstGeom>
          <a:noFill/>
          <a:ln>
            <a:noFill/>
          </a:ln>
        </p:spPr>
      </p:pic>
      <p:pic>
        <p:nvPicPr>
          <p:cNvPr id="68" name="Google Shape;68;g13e23998fcb_0_3"/>
          <p:cNvPicPr preferRelativeResize="0"/>
          <p:nvPr/>
        </p:nvPicPr>
        <p:blipFill rotWithShape="1">
          <a:blip r:embed="rId5">
            <a:alphaModFix/>
          </a:blip>
          <a:srcRect b="0" l="0" r="0" t="0"/>
          <a:stretch/>
        </p:blipFill>
        <p:spPr>
          <a:xfrm>
            <a:off x="1318119" y="6244753"/>
            <a:ext cx="320017" cy="320017"/>
          </a:xfrm>
          <a:prstGeom prst="rect">
            <a:avLst/>
          </a:prstGeom>
          <a:noFill/>
          <a:ln>
            <a:noFill/>
          </a:ln>
        </p:spPr>
      </p:pic>
      <p:pic>
        <p:nvPicPr>
          <p:cNvPr id="69" name="Google Shape;69;g13e23998fcb_0_3"/>
          <p:cNvPicPr preferRelativeResize="0"/>
          <p:nvPr/>
        </p:nvPicPr>
        <p:blipFill rotWithShape="1">
          <a:blip r:embed="rId5">
            <a:alphaModFix/>
          </a:blip>
          <a:srcRect b="0" l="0" r="0" t="0"/>
          <a:stretch/>
        </p:blipFill>
        <p:spPr>
          <a:xfrm>
            <a:off x="1318119" y="5160651"/>
            <a:ext cx="320017" cy="320017"/>
          </a:xfrm>
          <a:prstGeom prst="rect">
            <a:avLst/>
          </a:prstGeom>
          <a:noFill/>
          <a:ln>
            <a:noFill/>
          </a:ln>
        </p:spPr>
      </p:pic>
      <p:pic>
        <p:nvPicPr>
          <p:cNvPr id="70" name="Google Shape;70;g13e23998fcb_0_3"/>
          <p:cNvPicPr preferRelativeResize="0"/>
          <p:nvPr/>
        </p:nvPicPr>
        <p:blipFill rotWithShape="1">
          <a:blip r:embed="rId5">
            <a:alphaModFix/>
          </a:blip>
          <a:srcRect b="0" l="0" r="0" t="0"/>
          <a:stretch/>
        </p:blipFill>
        <p:spPr>
          <a:xfrm>
            <a:off x="1318119" y="4609613"/>
            <a:ext cx="320017" cy="3200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g13e23998fcb_0_226"/>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76" name="Google Shape;76;g13e23998fcb_0_226"/>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77" name="Google Shape;77;g13e23998fcb_0_226"/>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TypeScript</a:t>
            </a:r>
            <a:endParaRPr b="1" i="0" sz="5500" u="none" cap="none" strike="noStrike">
              <a:solidFill>
                <a:srgbClr val="000000"/>
              </a:solidFill>
              <a:latin typeface="Arial"/>
              <a:ea typeface="Arial"/>
              <a:cs typeface="Arial"/>
              <a:sym typeface="Arial"/>
            </a:endParaRPr>
          </a:p>
        </p:txBody>
      </p:sp>
      <p:pic>
        <p:nvPicPr>
          <p:cNvPr id="78" name="Google Shape;78;g13e23998fcb_0_226"/>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79" name="Google Shape;79;g13e23998fcb_0_226"/>
          <p:cNvSpPr txBox="1"/>
          <p:nvPr/>
        </p:nvSpPr>
        <p:spPr>
          <a:xfrm>
            <a:off x="883850" y="2140525"/>
            <a:ext cx="11520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¿Qué es TypeScript?</a:t>
            </a:r>
            <a:endParaRPr b="1" i="0" sz="4000" u="none" cap="none" strike="noStrike">
              <a:solidFill>
                <a:schemeClr val="dk1"/>
              </a:solidFill>
              <a:latin typeface="Arial"/>
              <a:ea typeface="Arial"/>
              <a:cs typeface="Arial"/>
              <a:sym typeface="Arial"/>
            </a:endParaRPr>
          </a:p>
        </p:txBody>
      </p:sp>
      <p:sp>
        <p:nvSpPr>
          <p:cNvPr id="80" name="Google Shape;80;g13e23998fcb_0_226"/>
          <p:cNvSpPr txBox="1"/>
          <p:nvPr/>
        </p:nvSpPr>
        <p:spPr>
          <a:xfrm>
            <a:off x="883850" y="2940925"/>
            <a:ext cx="12066600" cy="137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chemeClr val="dk1"/>
                </a:solidFill>
                <a:latin typeface="Arial"/>
                <a:ea typeface="Arial"/>
                <a:cs typeface="Arial"/>
                <a:sym typeface="Arial"/>
              </a:rPr>
              <a:t>TypeScript es un superset de JavaScript el cual añade tipos estáticos y clases.</a:t>
            </a:r>
            <a:endParaRPr b="0" i="0" sz="3600" u="none" cap="none" strike="noStrike">
              <a:solidFill>
                <a:schemeClr val="dk1"/>
              </a:solidFill>
              <a:latin typeface="Arial"/>
              <a:ea typeface="Arial"/>
              <a:cs typeface="Arial"/>
              <a:sym typeface="Arial"/>
            </a:endParaRPr>
          </a:p>
        </p:txBody>
      </p:sp>
      <p:pic>
        <p:nvPicPr>
          <p:cNvPr id="81" name="Google Shape;81;g13e23998fcb_0_226"/>
          <p:cNvPicPr preferRelativeResize="0"/>
          <p:nvPr/>
        </p:nvPicPr>
        <p:blipFill rotWithShape="1">
          <a:blip r:embed="rId4">
            <a:alphaModFix/>
          </a:blip>
          <a:srcRect b="0" l="0" r="0" t="0"/>
          <a:stretch/>
        </p:blipFill>
        <p:spPr>
          <a:xfrm>
            <a:off x="5062350" y="452150"/>
            <a:ext cx="1252800" cy="1252800"/>
          </a:xfrm>
          <a:prstGeom prst="rect">
            <a:avLst/>
          </a:prstGeom>
          <a:noFill/>
          <a:ln>
            <a:noFill/>
          </a:ln>
        </p:spPr>
      </p:pic>
      <p:sp>
        <p:nvSpPr>
          <p:cNvPr id="82" name="Google Shape;82;g13e23998fcb_0_226"/>
          <p:cNvSpPr txBox="1"/>
          <p:nvPr/>
        </p:nvSpPr>
        <p:spPr>
          <a:xfrm>
            <a:off x="883850" y="4826700"/>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Ventajas de utilizar TypeScript:</a:t>
            </a:r>
            <a:endParaRPr b="1" i="0" sz="4000" u="none" cap="none" strike="noStrike">
              <a:solidFill>
                <a:srgbClr val="000000"/>
              </a:solidFill>
              <a:latin typeface="Arial"/>
              <a:ea typeface="Arial"/>
              <a:cs typeface="Arial"/>
              <a:sym typeface="Arial"/>
            </a:endParaRPr>
          </a:p>
        </p:txBody>
      </p:sp>
      <p:sp>
        <p:nvSpPr>
          <p:cNvPr id="83" name="Google Shape;83;g13e23998fcb_0_226"/>
          <p:cNvSpPr txBox="1"/>
          <p:nvPr/>
        </p:nvSpPr>
        <p:spPr>
          <a:xfrm>
            <a:off x="883850" y="5980875"/>
            <a:ext cx="12171600" cy="29553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Extiende la sintaxis de JS.</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Permite utilizar variables y funciones con tipos</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Ayuda a evitar errores</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Permite tener características de futuras versiones de JS a motores antiguos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g13e23998fcb_0_297"/>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89" name="Google Shape;89;g13e23998fcb_0_297"/>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90" name="Google Shape;90;g13e23998fcb_0_297"/>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TypeScript</a:t>
            </a:r>
            <a:endParaRPr b="1" i="0" sz="5500" u="none" cap="none" strike="noStrike">
              <a:solidFill>
                <a:srgbClr val="000000"/>
              </a:solidFill>
              <a:latin typeface="Arial"/>
              <a:ea typeface="Arial"/>
              <a:cs typeface="Arial"/>
              <a:sym typeface="Arial"/>
            </a:endParaRPr>
          </a:p>
        </p:txBody>
      </p:sp>
      <p:pic>
        <p:nvPicPr>
          <p:cNvPr id="91" name="Google Shape;91;g13e23998fcb_0_297"/>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pic>
        <p:nvPicPr>
          <p:cNvPr id="92" name="Google Shape;92;g13e23998fcb_0_297"/>
          <p:cNvPicPr preferRelativeResize="0"/>
          <p:nvPr/>
        </p:nvPicPr>
        <p:blipFill rotWithShape="1">
          <a:blip r:embed="rId4">
            <a:alphaModFix/>
          </a:blip>
          <a:srcRect b="0" l="0" r="0" t="0"/>
          <a:stretch/>
        </p:blipFill>
        <p:spPr>
          <a:xfrm>
            <a:off x="5062350" y="452150"/>
            <a:ext cx="1252800" cy="1252800"/>
          </a:xfrm>
          <a:prstGeom prst="rect">
            <a:avLst/>
          </a:prstGeom>
          <a:noFill/>
          <a:ln>
            <a:noFill/>
          </a:ln>
        </p:spPr>
      </p:pic>
      <p:sp>
        <p:nvSpPr>
          <p:cNvPr id="93" name="Google Shape;93;g13e23998fcb_0_297"/>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Desventajas de utilizar TypeScript:</a:t>
            </a:r>
            <a:endParaRPr b="1" i="0" sz="4000" u="none" cap="none" strike="noStrike">
              <a:solidFill>
                <a:srgbClr val="000000"/>
              </a:solidFill>
              <a:latin typeface="Arial"/>
              <a:ea typeface="Arial"/>
              <a:cs typeface="Arial"/>
              <a:sym typeface="Arial"/>
            </a:endParaRPr>
          </a:p>
        </p:txBody>
      </p:sp>
      <p:sp>
        <p:nvSpPr>
          <p:cNvPr id="94" name="Google Shape;94;g13e23998fcb_0_297"/>
          <p:cNvSpPr txBox="1"/>
          <p:nvPr/>
        </p:nvSpPr>
        <p:spPr>
          <a:xfrm>
            <a:off x="883850" y="3292600"/>
            <a:ext cx="121716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Requiere de un compilador</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g13e23998fcb_0_337"/>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00" name="Google Shape;100;g13e23998fcb_0_337"/>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01" name="Google Shape;101;g13e23998fcb_0_337"/>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TypeScript</a:t>
            </a:r>
            <a:endParaRPr b="1" i="0" sz="5500" u="none" cap="none" strike="noStrike">
              <a:solidFill>
                <a:srgbClr val="000000"/>
              </a:solidFill>
              <a:latin typeface="Arial"/>
              <a:ea typeface="Arial"/>
              <a:cs typeface="Arial"/>
              <a:sym typeface="Arial"/>
            </a:endParaRPr>
          </a:p>
        </p:txBody>
      </p:sp>
      <p:pic>
        <p:nvPicPr>
          <p:cNvPr id="102" name="Google Shape;102;g13e23998fcb_0_337"/>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pic>
        <p:nvPicPr>
          <p:cNvPr id="103" name="Google Shape;103;g13e23998fcb_0_337"/>
          <p:cNvPicPr preferRelativeResize="0"/>
          <p:nvPr/>
        </p:nvPicPr>
        <p:blipFill rotWithShape="1">
          <a:blip r:embed="rId4">
            <a:alphaModFix/>
          </a:blip>
          <a:srcRect b="0" l="0" r="0" t="0"/>
          <a:stretch/>
        </p:blipFill>
        <p:spPr>
          <a:xfrm>
            <a:off x="5062350" y="452150"/>
            <a:ext cx="1252800" cy="1252800"/>
          </a:xfrm>
          <a:prstGeom prst="rect">
            <a:avLst/>
          </a:prstGeom>
          <a:noFill/>
          <a:ln>
            <a:noFill/>
          </a:ln>
        </p:spPr>
      </p:pic>
      <p:sp>
        <p:nvSpPr>
          <p:cNvPr id="104" name="Google Shape;104;g13e23998fcb_0_337"/>
          <p:cNvSpPr txBox="1"/>
          <p:nvPr/>
        </p:nvSpPr>
        <p:spPr>
          <a:xfrm>
            <a:off x="883850" y="2098575"/>
            <a:ext cx="14351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Ejemplo de cómo TS nos ayuda a escribir mejor código:</a:t>
            </a:r>
            <a:endParaRPr b="1" i="0" sz="4000" u="none" cap="none" strike="noStrike">
              <a:solidFill>
                <a:srgbClr val="000000"/>
              </a:solidFill>
              <a:latin typeface="Arial"/>
              <a:ea typeface="Arial"/>
              <a:cs typeface="Arial"/>
              <a:sym typeface="Arial"/>
            </a:endParaRPr>
          </a:p>
        </p:txBody>
      </p:sp>
      <p:sp>
        <p:nvSpPr>
          <p:cNvPr id="105" name="Google Shape;105;g13e23998fcb_0_337"/>
          <p:cNvSpPr txBox="1"/>
          <p:nvPr/>
        </p:nvSpPr>
        <p:spPr>
          <a:xfrm>
            <a:off x="883850" y="3292600"/>
            <a:ext cx="15400800" cy="12930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Al utilizar anotaciones de tipo no nos avisa cuando una porcion de codigo tendría un comportamiento inapropiado</a:t>
            </a:r>
            <a:endParaRPr b="0" i="0" sz="3600" u="none" cap="none" strike="noStrike">
              <a:solidFill>
                <a:srgbClr val="000000"/>
              </a:solidFill>
              <a:latin typeface="Arial"/>
              <a:ea typeface="Arial"/>
              <a:cs typeface="Arial"/>
              <a:sym typeface="Arial"/>
            </a:endParaRPr>
          </a:p>
        </p:txBody>
      </p:sp>
      <p:sp>
        <p:nvSpPr>
          <p:cNvPr id="106" name="Google Shape;106;g13e23998fcb_0_337"/>
          <p:cNvSpPr txBox="1"/>
          <p:nvPr/>
        </p:nvSpPr>
        <p:spPr>
          <a:xfrm>
            <a:off x="883850" y="4979225"/>
            <a:ext cx="15400800" cy="12930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Permite utilizar las funcionalidades modernas de JS en versiones anteriores</a:t>
            </a:r>
            <a:endParaRPr b="0" i="0" sz="3600" u="none" cap="none" strike="noStrike">
              <a:solidFill>
                <a:srgbClr val="000000"/>
              </a:solidFill>
              <a:latin typeface="Arial"/>
              <a:ea typeface="Arial"/>
              <a:cs typeface="Arial"/>
              <a:sym typeface="Arial"/>
            </a:endParaRPr>
          </a:p>
        </p:txBody>
      </p:sp>
      <p:sp>
        <p:nvSpPr>
          <p:cNvPr id="107" name="Google Shape;107;g13e23998fcb_0_337"/>
          <p:cNvSpPr txBox="1"/>
          <p:nvPr/>
        </p:nvSpPr>
        <p:spPr>
          <a:xfrm>
            <a:off x="883850" y="6665850"/>
            <a:ext cx="15400800" cy="12930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Al tener tipos nos sugiere los campos y funciones asociadas a nuestras variables.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13e23998fcb_0_321"/>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13" name="Google Shape;113;g13e23998fcb_0_321"/>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14" name="Google Shape;114;g13e23998fcb_0_321"/>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TypeScript</a:t>
            </a:r>
            <a:endParaRPr b="1" i="0" sz="5500" u="none" cap="none" strike="noStrike">
              <a:solidFill>
                <a:srgbClr val="000000"/>
              </a:solidFill>
              <a:latin typeface="Arial"/>
              <a:ea typeface="Arial"/>
              <a:cs typeface="Arial"/>
              <a:sym typeface="Arial"/>
            </a:endParaRPr>
          </a:p>
        </p:txBody>
      </p:sp>
      <p:pic>
        <p:nvPicPr>
          <p:cNvPr id="115" name="Google Shape;115;g13e23998fcb_0_321"/>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pic>
        <p:nvPicPr>
          <p:cNvPr id="116" name="Google Shape;116;g13e23998fcb_0_321"/>
          <p:cNvPicPr preferRelativeResize="0"/>
          <p:nvPr/>
        </p:nvPicPr>
        <p:blipFill rotWithShape="1">
          <a:blip r:embed="rId4">
            <a:alphaModFix/>
          </a:blip>
          <a:srcRect b="0" l="0" r="0" t="0"/>
          <a:stretch/>
        </p:blipFill>
        <p:spPr>
          <a:xfrm>
            <a:off x="5062350" y="452150"/>
            <a:ext cx="1252800" cy="1252800"/>
          </a:xfrm>
          <a:prstGeom prst="rect">
            <a:avLst/>
          </a:prstGeom>
          <a:noFill/>
          <a:ln>
            <a:noFill/>
          </a:ln>
        </p:spPr>
      </p:pic>
      <p:sp>
        <p:nvSpPr>
          <p:cNvPr id="117" name="Google Shape;117;g13e23998fcb_0_321"/>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Como instalar el compilador:</a:t>
            </a:r>
            <a:endParaRPr b="1" i="0" sz="4000" u="none" cap="none" strike="noStrike">
              <a:solidFill>
                <a:srgbClr val="000000"/>
              </a:solidFill>
              <a:latin typeface="Arial"/>
              <a:ea typeface="Arial"/>
              <a:cs typeface="Arial"/>
              <a:sym typeface="Arial"/>
            </a:endParaRPr>
          </a:p>
        </p:txBody>
      </p:sp>
      <p:sp>
        <p:nvSpPr>
          <p:cNvPr id="118" name="Google Shape;118;g13e23998fcb_0_321"/>
          <p:cNvSpPr txBox="1"/>
          <p:nvPr/>
        </p:nvSpPr>
        <p:spPr>
          <a:xfrm>
            <a:off x="881400" y="2898975"/>
            <a:ext cx="135333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Correr el comando </a:t>
            </a:r>
            <a:r>
              <a:rPr b="0" i="0" lang="en-US" sz="3600" u="none" cap="none" strike="noStrike">
                <a:solidFill>
                  <a:schemeClr val="lt1"/>
                </a:solidFill>
                <a:highlight>
                  <a:schemeClr val="dk1"/>
                </a:highlight>
                <a:latin typeface="Arial"/>
                <a:ea typeface="Arial"/>
                <a:cs typeface="Arial"/>
                <a:sym typeface="Arial"/>
              </a:rPr>
              <a:t>  </a:t>
            </a:r>
            <a:r>
              <a:rPr b="0" i="0" lang="en-US" sz="3600" u="none" cap="none" strike="noStrike">
                <a:solidFill>
                  <a:schemeClr val="lt1"/>
                </a:solidFill>
                <a:highlight>
                  <a:schemeClr val="dk1"/>
                </a:highlight>
                <a:latin typeface="Courier New"/>
                <a:ea typeface="Courier New"/>
                <a:cs typeface="Courier New"/>
                <a:sym typeface="Courier New"/>
              </a:rPr>
              <a:t>&gt; npm install -g typescript</a:t>
            </a:r>
            <a:r>
              <a:rPr b="0" i="0" lang="en-US" sz="3600" u="none" cap="none" strike="noStrike">
                <a:solidFill>
                  <a:schemeClr val="lt1"/>
                </a:solidFill>
                <a:highlight>
                  <a:schemeClr val="dk1"/>
                </a:highlight>
                <a:latin typeface="Arial"/>
                <a:ea typeface="Arial"/>
                <a:cs typeface="Arial"/>
                <a:sym typeface="Arial"/>
              </a:rPr>
              <a:t>         </a:t>
            </a:r>
            <a:endParaRPr b="0" i="0" sz="3600" u="none" cap="none" strike="noStrike">
              <a:solidFill>
                <a:schemeClr val="lt1"/>
              </a:solidFill>
              <a:highlight>
                <a:schemeClr val="dk1"/>
              </a:highlight>
              <a:latin typeface="Arial"/>
              <a:ea typeface="Arial"/>
              <a:cs typeface="Arial"/>
              <a:sym typeface="Arial"/>
            </a:endParaRPr>
          </a:p>
        </p:txBody>
      </p:sp>
      <p:sp>
        <p:nvSpPr>
          <p:cNvPr id="119" name="Google Shape;119;g13e23998fcb_0_321"/>
          <p:cNvSpPr txBox="1"/>
          <p:nvPr/>
        </p:nvSpPr>
        <p:spPr>
          <a:xfrm>
            <a:off x="883850" y="518712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Cómo utilizar el compilador:</a:t>
            </a:r>
            <a:endParaRPr b="1" i="0" sz="4000" u="none" cap="none" strike="noStrike">
              <a:solidFill>
                <a:srgbClr val="000000"/>
              </a:solidFill>
              <a:latin typeface="Arial"/>
              <a:ea typeface="Arial"/>
              <a:cs typeface="Arial"/>
              <a:sym typeface="Arial"/>
            </a:endParaRPr>
          </a:p>
        </p:txBody>
      </p:sp>
      <p:sp>
        <p:nvSpPr>
          <p:cNvPr id="120" name="Google Shape;120;g13e23998fcb_0_321"/>
          <p:cNvSpPr txBox="1"/>
          <p:nvPr/>
        </p:nvSpPr>
        <p:spPr>
          <a:xfrm>
            <a:off x="883850" y="6047225"/>
            <a:ext cx="15904500" cy="738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Correr el comando </a:t>
            </a:r>
            <a:r>
              <a:rPr b="0" i="0" lang="en-US" sz="3600" u="none" cap="none" strike="noStrike">
                <a:solidFill>
                  <a:schemeClr val="lt1"/>
                </a:solidFill>
                <a:highlight>
                  <a:schemeClr val="dk1"/>
                </a:highlight>
                <a:latin typeface="Courier New"/>
                <a:ea typeface="Courier New"/>
                <a:cs typeface="Courier New"/>
                <a:sym typeface="Courier New"/>
              </a:rPr>
              <a:t>&gt; tsc {OPCIONES} {NOMBRE DEL ARCHIVO .ts}</a:t>
            </a:r>
            <a:endParaRPr b="0" i="0" sz="3600" u="none" cap="none" strike="noStrike">
              <a:solidFill>
                <a:schemeClr val="lt1"/>
              </a:solidFill>
              <a:highlight>
                <a:schemeClr val="dk1"/>
              </a:highlight>
              <a:latin typeface="Courier New"/>
              <a:ea typeface="Courier New"/>
              <a:cs typeface="Courier New"/>
              <a:sym typeface="Courier New"/>
            </a:endParaRPr>
          </a:p>
        </p:txBody>
      </p:sp>
      <p:sp>
        <p:nvSpPr>
          <p:cNvPr id="121" name="Google Shape;121;g13e23998fcb_0_321"/>
          <p:cNvSpPr txBox="1"/>
          <p:nvPr/>
        </p:nvSpPr>
        <p:spPr>
          <a:xfrm>
            <a:off x="883850" y="7135950"/>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Opciones importantes:</a:t>
            </a:r>
            <a:endParaRPr b="1" i="0" sz="4000" u="none" cap="none" strike="noStrike">
              <a:solidFill>
                <a:srgbClr val="000000"/>
              </a:solidFill>
              <a:latin typeface="Arial"/>
              <a:ea typeface="Arial"/>
              <a:cs typeface="Arial"/>
              <a:sym typeface="Arial"/>
            </a:endParaRPr>
          </a:p>
        </p:txBody>
      </p:sp>
      <p:sp>
        <p:nvSpPr>
          <p:cNvPr id="122" name="Google Shape;122;g13e23998fcb_0_321"/>
          <p:cNvSpPr txBox="1"/>
          <p:nvPr/>
        </p:nvSpPr>
        <p:spPr>
          <a:xfrm>
            <a:off x="881400" y="8106925"/>
            <a:ext cx="14123100" cy="12930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 -init: Crea un nuevo proyecto de TS</a:t>
            </a:r>
            <a:endParaRPr b="0" i="0" sz="3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 -target: Selecciona la versión de JS a la cual se quiere compilar</a:t>
            </a:r>
            <a:endParaRPr b="0" i="0" sz="3600" u="none" cap="none" strike="noStrike">
              <a:solidFill>
                <a:srgbClr val="000000"/>
              </a:solidFill>
              <a:latin typeface="Arial"/>
              <a:ea typeface="Arial"/>
              <a:cs typeface="Arial"/>
              <a:sym typeface="Arial"/>
            </a:endParaRPr>
          </a:p>
        </p:txBody>
      </p:sp>
      <p:sp>
        <p:nvSpPr>
          <p:cNvPr id="123" name="Google Shape;123;g13e23998fcb_0_321"/>
          <p:cNvSpPr txBox="1"/>
          <p:nvPr/>
        </p:nvSpPr>
        <p:spPr>
          <a:xfrm>
            <a:off x="883850" y="3833100"/>
            <a:ext cx="14291100" cy="738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highlight>
                  <a:srgbClr val="ECB22E"/>
                </a:highlight>
                <a:latin typeface="Arial"/>
                <a:ea typeface="Arial"/>
                <a:cs typeface="Arial"/>
                <a:sym typeface="Arial"/>
              </a:rPr>
              <a:t>Notas: La instalación de Angular ya viene con el compilador de TS</a:t>
            </a:r>
            <a:endParaRPr b="0" i="0" sz="3600" u="none" cap="none" strike="noStrike">
              <a:solidFill>
                <a:schemeClr val="dk1"/>
              </a:solidFill>
              <a:highlight>
                <a:srgbClr val="ECB22E"/>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13e23998fcb_0_361"/>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29" name="Google Shape;129;g13e23998fcb_0_361"/>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30" name="Google Shape;130;g13e23998fcb_0_361"/>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31" name="Google Shape;131;g13e23998fcb_0_361"/>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32" name="Google Shape;132;g13e23998fcb_0_361"/>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¿Que es Single page application (SPA)?</a:t>
            </a:r>
            <a:endParaRPr b="1" i="0" sz="4000" u="none" cap="none" strike="noStrike">
              <a:solidFill>
                <a:srgbClr val="000000"/>
              </a:solidFill>
              <a:latin typeface="Arial"/>
              <a:ea typeface="Arial"/>
              <a:cs typeface="Arial"/>
              <a:sym typeface="Arial"/>
            </a:endParaRPr>
          </a:p>
        </p:txBody>
      </p:sp>
      <p:sp>
        <p:nvSpPr>
          <p:cNvPr id="133" name="Google Shape;133;g13e23998fcb_0_361"/>
          <p:cNvSpPr txBox="1"/>
          <p:nvPr/>
        </p:nvSpPr>
        <p:spPr>
          <a:xfrm>
            <a:off x="883850" y="3292600"/>
            <a:ext cx="9762000" cy="738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Arial"/>
                <a:ea typeface="Arial"/>
                <a:cs typeface="Arial"/>
                <a:sym typeface="Arial"/>
              </a:rPr>
              <a:t>Es una página web la cual no requiere que el servidor envíe un archivo HTML por cada página, si no que envía un solo html durante la carga inicial y el contenido se actualiza dentro del HTML renderizado.</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3600" u="none" cap="none" strike="noStrike">
                <a:solidFill>
                  <a:schemeClr val="dk1"/>
                </a:solidFill>
                <a:latin typeface="Arial"/>
                <a:ea typeface="Arial"/>
                <a:cs typeface="Arial"/>
                <a:sym typeface="Arial"/>
              </a:rPr>
              <a:t>Una vez el contenido de la página web de tipo SPA es cargado, se va actualizando para reflejar los cambios dentro de la página. Esto implica que el browser no recarga la página y la navegación dentro de la misma es mucho más rápida.</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Arial"/>
              <a:ea typeface="Arial"/>
              <a:cs typeface="Arial"/>
              <a:sym typeface="Arial"/>
            </a:endParaRPr>
          </a:p>
        </p:txBody>
      </p:sp>
      <p:pic>
        <p:nvPicPr>
          <p:cNvPr id="134" name="Google Shape;134;g13e23998fcb_0_361"/>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pic>
        <p:nvPicPr>
          <p:cNvPr id="135" name="Google Shape;135;g13e23998fcb_0_361"/>
          <p:cNvPicPr preferRelativeResize="0"/>
          <p:nvPr/>
        </p:nvPicPr>
        <p:blipFill rotWithShape="1">
          <a:blip r:embed="rId5">
            <a:alphaModFix/>
          </a:blip>
          <a:srcRect b="0" l="6007" r="10665" t="0"/>
          <a:stretch/>
        </p:blipFill>
        <p:spPr>
          <a:xfrm>
            <a:off x="11050525" y="3513800"/>
            <a:ext cx="8299951" cy="539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13e23998fcb_0_349"/>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41" name="Google Shape;141;g13e23998fcb_0_349"/>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42" name="Google Shape;142;g13e23998fcb_0_349"/>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43" name="Google Shape;143;g13e23998fcb_0_349"/>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44" name="Google Shape;144;g13e23998fcb_0_349"/>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¿Que es Angular?</a:t>
            </a:r>
            <a:endParaRPr b="1" i="0" sz="4000" u="none" cap="none" strike="noStrike">
              <a:solidFill>
                <a:srgbClr val="000000"/>
              </a:solidFill>
              <a:latin typeface="Arial"/>
              <a:ea typeface="Arial"/>
              <a:cs typeface="Arial"/>
              <a:sym typeface="Arial"/>
            </a:endParaRPr>
          </a:p>
        </p:txBody>
      </p:sp>
      <p:sp>
        <p:nvSpPr>
          <p:cNvPr id="145" name="Google Shape;145;g13e23998fcb_0_349"/>
          <p:cNvSpPr txBox="1"/>
          <p:nvPr/>
        </p:nvSpPr>
        <p:spPr>
          <a:xfrm>
            <a:off x="883850" y="3292600"/>
            <a:ext cx="17150400" cy="497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3600" u="none" cap="none" strike="noStrike">
                <a:solidFill>
                  <a:schemeClr val="dk1"/>
                </a:solidFill>
                <a:latin typeface="Arial"/>
                <a:ea typeface="Arial"/>
                <a:cs typeface="Arial"/>
                <a:sym typeface="Arial"/>
              </a:rPr>
              <a:t>Es un framework de TS de código abierto para el desarrollo de interfaces de usuario. Es desarrollado por Google y su objetivo principal es desarrollar SPAs.</a:t>
            </a:r>
            <a:endParaRPr b="0" i="0" sz="36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US" sz="3600" u="none" cap="none" strike="noStrike">
                <a:solidFill>
                  <a:schemeClr val="dk1"/>
                </a:solidFill>
                <a:latin typeface="Arial"/>
                <a:ea typeface="Arial"/>
                <a:cs typeface="Arial"/>
                <a:sym typeface="Arial"/>
              </a:rPr>
              <a:t>Tal como lo hace React, basa su arquitectura en componentes reutilizables que nos permiten crear pequeñas partes de la web a desarrollar, como un botón de compra, un header o una sección de información, para ser reutilizadas en cualquier lugar que se requiera.</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pic>
        <p:nvPicPr>
          <p:cNvPr id="146" name="Google Shape;146;g13e23998fcb_0_349"/>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2021-04-30T11:14:11Z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2021-04-26T00:00:00Z</vt:filetime>
  </property>
  <property fmtid="{D5CDD505-2E9C-101B-9397-08002B2CF9AE}" pid="3" name="LastSaved">
    <vt:filetime>2021-04-30T00:00:00Z</vt:filetime>
  </property>
</Properties>
</file>