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1309350" cx="20104100"/>
  <p:notesSz cx="20104100" cy="11309350"/>
  <p:embeddedFontLst>
    <p:embeddedFont>
      <p:font typeface="Red Hat Tex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9" roundtripDataSignature="AMtx7mgXKORbF6qqCu/Z2B5gupqHrFDf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edHatText-regular.fntdata"/><Relationship Id="rId14" Type="http://schemas.openxmlformats.org/officeDocument/2006/relationships/slide" Target="slides/slide9.xml"/><Relationship Id="rId17" Type="http://schemas.openxmlformats.org/officeDocument/2006/relationships/font" Target="fonts/RedHatText-italic.fntdata"/><Relationship Id="rId16" Type="http://schemas.openxmlformats.org/officeDocument/2006/relationships/font" Target="fonts/RedHatText-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edHatTex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d695b9d3b3_0_40:notes"/>
          <p:cNvSpPr txBox="1"/>
          <p:nvPr>
            <p:ph idx="1" type="body"/>
          </p:nvPr>
        </p:nvSpPr>
        <p:spPr>
          <a:xfrm>
            <a:off x="2010400" y="5371925"/>
            <a:ext cx="16083301"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 name="Google Shape;47;gd695b9d3b3_0_4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d695b9d3b3_0_120:notes"/>
          <p:cNvSpPr txBox="1"/>
          <p:nvPr>
            <p:ph idx="1" type="body"/>
          </p:nvPr>
        </p:nvSpPr>
        <p:spPr>
          <a:xfrm>
            <a:off x="2010400" y="5371925"/>
            <a:ext cx="16083301"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gd695b9d3b3_0_12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314623364_0_0: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4314623364_0_0: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314623364_0_51: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4314623364_0_51: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314623364_0_63: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4314623364_0_63: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31fc9fb9f_0_0: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431fc9fb9f_0_0: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31fc9fb9f_0_17: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431fc9fb9f_0_17: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31fc9fb9f_0_33: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431fc9fb9f_0_33: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31fc9fb9f_0_77: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431fc9fb9f_0_77:notes"/>
          <p:cNvSpPr txBox="1"/>
          <p:nvPr>
            <p:ph idx="1" type="body"/>
          </p:nvPr>
        </p:nvSpPr>
        <p:spPr>
          <a:xfrm>
            <a:off x="2010410" y="5371941"/>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gd695b9d3b3_0_132"/>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gd695b9d3b3_0_132"/>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gd695b9d3b3_0_132"/>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15" name="Shape 15"/>
        <p:cNvGrpSpPr/>
        <p:nvPr/>
      </p:nvGrpSpPr>
      <p:grpSpPr>
        <a:xfrm>
          <a:off x="0" y="0"/>
          <a:ext cx="0" cy="0"/>
          <a:chOff x="0" y="0"/>
          <a:chExt cx="0" cy="0"/>
        </a:xfrm>
      </p:grpSpPr>
      <p:sp>
        <p:nvSpPr>
          <p:cNvPr id="16" name="Google Shape;16;gd91469d9d6_0_218"/>
          <p:cNvSpPr txBox="1"/>
          <p:nvPr>
            <p:ph type="title"/>
          </p:nvPr>
        </p:nvSpPr>
        <p:spPr>
          <a:xfrm>
            <a:off x="1005205" y="452897"/>
            <a:ext cx="12062699" cy="18849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1400"/>
              <a:buFont typeface="Arial"/>
              <a:buNone/>
              <a:defRPr b="0" i="0" sz="29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dk1"/>
              </a:buClr>
              <a:buSzPts val="1400"/>
              <a:buFont typeface="Arial"/>
              <a:buNone/>
              <a:defRPr sz="3700"/>
            </a:lvl2pPr>
            <a:lvl3pPr lvl="2" marR="0" algn="l">
              <a:lnSpc>
                <a:spcPct val="100000"/>
              </a:lnSpc>
              <a:spcBef>
                <a:spcPts val="0"/>
              </a:spcBef>
              <a:spcAft>
                <a:spcPts val="0"/>
              </a:spcAft>
              <a:buClr>
                <a:schemeClr val="dk1"/>
              </a:buClr>
              <a:buSzPts val="1400"/>
              <a:buFont typeface="Arial"/>
              <a:buNone/>
              <a:defRPr sz="3700"/>
            </a:lvl3pPr>
            <a:lvl4pPr lvl="3" marR="0" algn="l">
              <a:lnSpc>
                <a:spcPct val="100000"/>
              </a:lnSpc>
              <a:spcBef>
                <a:spcPts val="0"/>
              </a:spcBef>
              <a:spcAft>
                <a:spcPts val="0"/>
              </a:spcAft>
              <a:buClr>
                <a:schemeClr val="dk1"/>
              </a:buClr>
              <a:buSzPts val="1400"/>
              <a:buFont typeface="Arial"/>
              <a:buNone/>
              <a:defRPr sz="3700"/>
            </a:lvl4pPr>
            <a:lvl5pPr lvl="4" marR="0" algn="l">
              <a:lnSpc>
                <a:spcPct val="100000"/>
              </a:lnSpc>
              <a:spcBef>
                <a:spcPts val="0"/>
              </a:spcBef>
              <a:spcAft>
                <a:spcPts val="0"/>
              </a:spcAft>
              <a:buClr>
                <a:schemeClr val="dk1"/>
              </a:buClr>
              <a:buSzPts val="1400"/>
              <a:buFont typeface="Arial"/>
              <a:buNone/>
              <a:defRPr sz="3700"/>
            </a:lvl5pPr>
            <a:lvl6pPr lvl="5" marR="0" algn="l">
              <a:lnSpc>
                <a:spcPct val="100000"/>
              </a:lnSpc>
              <a:spcBef>
                <a:spcPts val="0"/>
              </a:spcBef>
              <a:spcAft>
                <a:spcPts val="0"/>
              </a:spcAft>
              <a:buClr>
                <a:schemeClr val="dk1"/>
              </a:buClr>
              <a:buSzPts val="1400"/>
              <a:buFont typeface="Arial"/>
              <a:buNone/>
              <a:defRPr sz="3700"/>
            </a:lvl6pPr>
            <a:lvl7pPr lvl="6" marR="0" algn="l">
              <a:lnSpc>
                <a:spcPct val="100000"/>
              </a:lnSpc>
              <a:spcBef>
                <a:spcPts val="0"/>
              </a:spcBef>
              <a:spcAft>
                <a:spcPts val="0"/>
              </a:spcAft>
              <a:buClr>
                <a:schemeClr val="dk1"/>
              </a:buClr>
              <a:buSzPts val="1400"/>
              <a:buFont typeface="Arial"/>
              <a:buNone/>
              <a:defRPr sz="3700"/>
            </a:lvl7pPr>
            <a:lvl8pPr lvl="7" marR="0" algn="l">
              <a:lnSpc>
                <a:spcPct val="100000"/>
              </a:lnSpc>
              <a:spcBef>
                <a:spcPts val="0"/>
              </a:spcBef>
              <a:spcAft>
                <a:spcPts val="0"/>
              </a:spcAft>
              <a:buClr>
                <a:schemeClr val="dk1"/>
              </a:buClr>
              <a:buSzPts val="1400"/>
              <a:buFont typeface="Arial"/>
              <a:buNone/>
              <a:defRPr sz="3700"/>
            </a:lvl8pPr>
            <a:lvl9pPr lvl="8" marR="0" algn="l">
              <a:lnSpc>
                <a:spcPct val="100000"/>
              </a:lnSpc>
              <a:spcBef>
                <a:spcPts val="0"/>
              </a:spcBef>
              <a:spcAft>
                <a:spcPts val="0"/>
              </a:spcAft>
              <a:buClr>
                <a:schemeClr val="dk1"/>
              </a:buClr>
              <a:buSzPts val="1400"/>
              <a:buFont typeface="Arial"/>
              <a:buNone/>
              <a:defRPr sz="3700"/>
            </a:lvl9pPr>
          </a:lstStyle>
          <a:p/>
        </p:txBody>
      </p:sp>
      <p:sp>
        <p:nvSpPr>
          <p:cNvPr id="17" name="Google Shape;17;gd91469d9d6_0_218"/>
          <p:cNvSpPr txBox="1"/>
          <p:nvPr>
            <p:ph idx="10" type="dt"/>
          </p:nvPr>
        </p:nvSpPr>
        <p:spPr>
          <a:xfrm>
            <a:off x="1005205" y="10482092"/>
            <a:ext cx="4691100" cy="60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rgbClr val="898989"/>
              </a:buClr>
              <a:buSzPts val="1400"/>
              <a:buFont typeface="Arial"/>
              <a:buNone/>
              <a:defRPr b="0" i="0" sz="29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9pPr>
          </a:lstStyle>
          <a:p/>
        </p:txBody>
      </p:sp>
      <p:sp>
        <p:nvSpPr>
          <p:cNvPr id="18" name="Google Shape;18;gd91469d9d6_0_218"/>
          <p:cNvSpPr txBox="1"/>
          <p:nvPr>
            <p:ph idx="11" type="ftr"/>
          </p:nvPr>
        </p:nvSpPr>
        <p:spPr>
          <a:xfrm>
            <a:off x="6868901" y="10482092"/>
            <a:ext cx="6366600" cy="6021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rgbClr val="898989"/>
              </a:buClr>
              <a:buSzPts val="1400"/>
              <a:buFont typeface="Arial"/>
              <a:buNone/>
              <a:defRPr b="0" i="0" sz="29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a:ea typeface="Arial"/>
                <a:cs typeface="Arial"/>
                <a:sym typeface="Arial"/>
              </a:defRPr>
            </a:lvl9pPr>
          </a:lstStyle>
          <a:p/>
        </p:txBody>
      </p:sp>
      <p:sp>
        <p:nvSpPr>
          <p:cNvPr id="19" name="Google Shape;19;gd91469d9d6_0_218"/>
          <p:cNvSpPr txBox="1"/>
          <p:nvPr>
            <p:ph idx="12" type="sldNum"/>
          </p:nvPr>
        </p:nvSpPr>
        <p:spPr>
          <a:xfrm>
            <a:off x="14407938" y="10482092"/>
            <a:ext cx="4691100" cy="4275300"/>
          </a:xfrm>
          <a:prstGeom prst="rect">
            <a:avLst/>
          </a:prstGeom>
          <a:noFill/>
          <a:ln>
            <a:noFill/>
          </a:ln>
        </p:spPr>
        <p:txBody>
          <a:bodyPr anchorCtr="0" anchor="ctr" bIns="188675" lIns="188675" spcFirstLastPara="1" rIns="188675" wrap="square" tIns="188675">
            <a:spAutoFit/>
          </a:bodyPr>
          <a:lstStyle>
            <a:lvl1pPr indent="0" lvl="0"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21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Font typeface="Courier New"/>
              <a:buNone/>
            </a:pPr>
            <a:r>
              <a:t/>
            </a:r>
            <a:endParaRPr sz="2900">
              <a:solidFill>
                <a:srgbClr val="000000"/>
              </a:solidFill>
            </a:endParaRPr>
          </a:p>
          <a:p>
            <a:pPr indent="0" lvl="2" marL="0" rtl="0" algn="l">
              <a:spcBef>
                <a:spcPts val="0"/>
              </a:spcBef>
              <a:spcAft>
                <a:spcPts val="0"/>
              </a:spcAft>
              <a:buFont typeface="Noto Sans Symbols"/>
              <a:buNone/>
            </a:pPr>
            <a:r>
              <a:t/>
            </a:r>
            <a:endParaRPr sz="2900">
              <a:solidFill>
                <a:srgbClr val="000000"/>
              </a:solidFill>
            </a:endParaRPr>
          </a:p>
          <a:p>
            <a:pPr indent="0" lvl="3" marL="0" rtl="0" algn="l">
              <a:spcBef>
                <a:spcPts val="0"/>
              </a:spcBef>
              <a:spcAft>
                <a:spcPts val="0"/>
              </a:spcAft>
              <a:buNone/>
            </a:pPr>
            <a:r>
              <a:t/>
            </a:r>
            <a:endParaRPr sz="2900">
              <a:solidFill>
                <a:srgbClr val="000000"/>
              </a:solidFill>
            </a:endParaRPr>
          </a:p>
          <a:p>
            <a:pPr indent="0" lvl="4" marL="0" rtl="0" algn="l">
              <a:spcBef>
                <a:spcPts val="0"/>
              </a:spcBef>
              <a:spcAft>
                <a:spcPts val="0"/>
              </a:spcAft>
              <a:buFont typeface="Courier New"/>
              <a:buNone/>
            </a:pPr>
            <a:r>
              <a:t/>
            </a:r>
            <a:endParaRPr sz="2900">
              <a:solidFill>
                <a:srgbClr val="000000"/>
              </a:solidFill>
            </a:endParaRPr>
          </a:p>
          <a:p>
            <a:pPr indent="0" lvl="5" marL="0" rtl="0" algn="l">
              <a:spcBef>
                <a:spcPts val="0"/>
              </a:spcBef>
              <a:spcAft>
                <a:spcPts val="0"/>
              </a:spcAft>
              <a:buFont typeface="Noto Sans Symbols"/>
              <a:buNone/>
            </a:pPr>
            <a:r>
              <a:t/>
            </a:r>
            <a:endParaRPr sz="2900">
              <a:solidFill>
                <a:srgbClr val="000000"/>
              </a:solidFill>
            </a:endParaRPr>
          </a:p>
          <a:p>
            <a:pPr indent="0" lvl="6" marL="0" rtl="0" algn="l">
              <a:spcBef>
                <a:spcPts val="0"/>
              </a:spcBef>
              <a:spcAft>
                <a:spcPts val="0"/>
              </a:spcAft>
              <a:buNone/>
            </a:pPr>
            <a:r>
              <a:t/>
            </a:r>
            <a:endParaRPr sz="2900">
              <a:solidFill>
                <a:srgbClr val="000000"/>
              </a:solidFill>
            </a:endParaRPr>
          </a:p>
          <a:p>
            <a:pPr indent="0" lvl="7" marL="0" rtl="0" algn="l">
              <a:spcBef>
                <a:spcPts val="0"/>
              </a:spcBef>
              <a:spcAft>
                <a:spcPts val="0"/>
              </a:spcAft>
              <a:buFont typeface="Courier New"/>
              <a:buNone/>
            </a:pPr>
            <a:r>
              <a:t/>
            </a:r>
            <a:endParaRPr sz="2900">
              <a:solidFill>
                <a:srgbClr val="000000"/>
              </a:solidFill>
            </a:endParaRPr>
          </a:p>
          <a:p>
            <a:pPr indent="0" lvl="8" marL="0" rtl="0" algn="l">
              <a:spcBef>
                <a:spcPts val="0"/>
              </a:spcBef>
              <a:spcAft>
                <a:spcPts val="0"/>
              </a:spcAft>
              <a:buFont typeface="Noto Sans Symbols"/>
              <a:buNone/>
            </a:pPr>
            <a:r>
              <a:t/>
            </a:r>
            <a:endParaRPr sz="2900">
              <a:solidFill>
                <a:srgbClr val="000000"/>
              </a:solidFill>
            </a:endParaRPr>
          </a:p>
        </p:txBody>
      </p:sp>
      <p:sp>
        <p:nvSpPr>
          <p:cNvPr id="20" name="Google Shape;20;gd91469d9d6_0_218"/>
          <p:cNvSpPr txBox="1"/>
          <p:nvPr>
            <p:ph idx="1" type="body"/>
          </p:nvPr>
        </p:nvSpPr>
        <p:spPr>
          <a:xfrm>
            <a:off x="1005203" y="2638848"/>
            <a:ext cx="18093900" cy="7464000"/>
          </a:xfrm>
          <a:prstGeom prst="rect">
            <a:avLst/>
          </a:prstGeom>
          <a:noFill/>
          <a:ln>
            <a:noFill/>
          </a:ln>
        </p:spPr>
        <p:txBody>
          <a:bodyPr anchorCtr="0" anchor="t" bIns="0" lIns="0" spcFirstLastPara="1" rIns="0" wrap="square" tIns="0">
            <a:spAutoFit/>
          </a:bodyPr>
          <a:lstStyle>
            <a:lvl1pPr indent="-412750" lvl="0" marL="457200" marR="0" algn="l">
              <a:lnSpc>
                <a:spcPct val="100000"/>
              </a:lnSpc>
              <a:spcBef>
                <a:spcPts val="10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1pPr>
            <a:lvl2pPr indent="-412750" lvl="1" marL="914400" marR="0" algn="l">
              <a:lnSpc>
                <a:spcPct val="100000"/>
              </a:lnSpc>
              <a:spcBef>
                <a:spcPts val="700"/>
              </a:spcBef>
              <a:spcAft>
                <a:spcPts val="0"/>
              </a:spcAft>
              <a:buClr>
                <a:schemeClr val="dk1"/>
              </a:buClr>
              <a:buSzPts val="2900"/>
              <a:buFont typeface="Courier New"/>
              <a:buChar char="o"/>
              <a:defRPr b="0" i="0" sz="2900" u="none" cap="none" strike="noStrike">
                <a:solidFill>
                  <a:srgbClr val="000000"/>
                </a:solidFill>
                <a:latin typeface="Arial"/>
                <a:ea typeface="Arial"/>
                <a:cs typeface="Arial"/>
                <a:sym typeface="Arial"/>
              </a:defRPr>
            </a:lvl2pPr>
            <a:lvl3pPr indent="-412750" lvl="2" marL="1371600" marR="0" algn="l">
              <a:lnSpc>
                <a:spcPct val="100000"/>
              </a:lnSpc>
              <a:spcBef>
                <a:spcPts val="6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3pPr>
            <a:lvl4pPr indent="-412750" lvl="3" marL="1828800" marR="0" algn="l">
              <a:lnSpc>
                <a:spcPct val="100000"/>
              </a:lnSpc>
              <a:spcBef>
                <a:spcPts val="700"/>
              </a:spcBef>
              <a:spcAft>
                <a:spcPts val="0"/>
              </a:spcAft>
              <a:buClr>
                <a:srgbClr val="7F7F7F"/>
              </a:buClr>
              <a:buSzPts val="2900"/>
              <a:buFont typeface="Arial"/>
              <a:buChar char="●"/>
              <a:defRPr b="0" i="0" sz="2900" u="none" cap="none" strike="noStrike">
                <a:solidFill>
                  <a:srgbClr val="000000"/>
                </a:solidFill>
                <a:latin typeface="Arial"/>
                <a:ea typeface="Arial"/>
                <a:cs typeface="Arial"/>
                <a:sym typeface="Arial"/>
              </a:defRPr>
            </a:lvl4pPr>
            <a:lvl5pPr indent="-412750" lvl="4" marL="2286000" marR="0" algn="l">
              <a:lnSpc>
                <a:spcPct val="100000"/>
              </a:lnSpc>
              <a:spcBef>
                <a:spcPts val="7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5pPr>
            <a:lvl6pPr indent="-412750" lvl="5" marL="2743200" marR="0" algn="l">
              <a:lnSpc>
                <a:spcPct val="100000"/>
              </a:lnSpc>
              <a:spcBef>
                <a:spcPts val="8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6pPr>
            <a:lvl7pPr indent="-412750" lvl="6" marL="3200400" marR="0" algn="l">
              <a:lnSpc>
                <a:spcPct val="100000"/>
              </a:lnSpc>
              <a:spcBef>
                <a:spcPts val="8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7pPr>
            <a:lvl8pPr indent="-412750" lvl="7" marL="3657600" marR="0" algn="l">
              <a:lnSpc>
                <a:spcPct val="100000"/>
              </a:lnSpc>
              <a:spcBef>
                <a:spcPts val="8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8pPr>
            <a:lvl9pPr indent="-412750" lvl="8" marL="4114800" marR="0" algn="l">
              <a:lnSpc>
                <a:spcPct val="100000"/>
              </a:lnSpc>
              <a:spcBef>
                <a:spcPts val="800"/>
              </a:spcBef>
              <a:spcAft>
                <a:spcPts val="0"/>
              </a:spcAft>
              <a:buClr>
                <a:schemeClr val="dk1"/>
              </a:buClr>
              <a:buSzPts val="2900"/>
              <a:buFont typeface="Arial"/>
              <a:buChar char="●"/>
              <a:defRPr b="0" i="0" sz="2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gd695b9d3b3_0_136"/>
          <p:cNvSpPr txBox="1"/>
          <p:nvPr>
            <p:ph type="ctrTitle"/>
          </p:nvPr>
        </p:nvSpPr>
        <p:spPr>
          <a:xfrm>
            <a:off x="1507807" y="3505898"/>
            <a:ext cx="17088600" cy="2375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d695b9d3b3_0_136"/>
          <p:cNvSpPr txBox="1"/>
          <p:nvPr>
            <p:ph idx="1" type="subTitle"/>
          </p:nvPr>
        </p:nvSpPr>
        <p:spPr>
          <a:xfrm>
            <a:off x="3015615" y="6333236"/>
            <a:ext cx="14073000" cy="2827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d695b9d3b3_0_136"/>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d695b9d3b3_0_136"/>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d695b9d3b3_0_136"/>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gd695b9d3b3_0_142"/>
          <p:cNvSpPr txBox="1"/>
          <p:nvPr>
            <p:ph type="title"/>
          </p:nvPr>
        </p:nvSpPr>
        <p:spPr>
          <a:xfrm>
            <a:off x="1005205" y="452374"/>
            <a:ext cx="18093600" cy="1809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gd695b9d3b3_0_142"/>
          <p:cNvSpPr txBox="1"/>
          <p:nvPr>
            <p:ph idx="1" type="body"/>
          </p:nvPr>
        </p:nvSpPr>
        <p:spPr>
          <a:xfrm>
            <a:off x="1005205" y="2601150"/>
            <a:ext cx="18093600" cy="7464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gd695b9d3b3_0_142"/>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d695b9d3b3_0_142"/>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d695b9d3b3_0_142"/>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gd695b9d3b3_0_148"/>
          <p:cNvSpPr txBox="1"/>
          <p:nvPr>
            <p:ph type="title"/>
          </p:nvPr>
        </p:nvSpPr>
        <p:spPr>
          <a:xfrm>
            <a:off x="1005205" y="452374"/>
            <a:ext cx="18093600" cy="1809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d695b9d3b3_0_148"/>
          <p:cNvSpPr txBox="1"/>
          <p:nvPr>
            <p:ph idx="1" type="body"/>
          </p:nvPr>
        </p:nvSpPr>
        <p:spPr>
          <a:xfrm>
            <a:off x="1005205" y="2601150"/>
            <a:ext cx="8745300" cy="7464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gd695b9d3b3_0_148"/>
          <p:cNvSpPr txBox="1"/>
          <p:nvPr>
            <p:ph idx="2" type="body"/>
          </p:nvPr>
        </p:nvSpPr>
        <p:spPr>
          <a:xfrm>
            <a:off x="10353611" y="2601150"/>
            <a:ext cx="8745300" cy="7464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gd695b9d3b3_0_148"/>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d695b9d3b3_0_148"/>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gd695b9d3b3_0_148"/>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gd695b9d3b3_0_155"/>
          <p:cNvSpPr txBox="1"/>
          <p:nvPr>
            <p:ph type="title"/>
          </p:nvPr>
        </p:nvSpPr>
        <p:spPr>
          <a:xfrm>
            <a:off x="1005205" y="452374"/>
            <a:ext cx="18093600" cy="1809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gd695b9d3b3_0_155"/>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gd695b9d3b3_0_155"/>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d695b9d3b3_0_155"/>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d695b9d3b3_0_126"/>
          <p:cNvSpPr txBox="1"/>
          <p:nvPr>
            <p:ph type="title"/>
          </p:nvPr>
        </p:nvSpPr>
        <p:spPr>
          <a:xfrm>
            <a:off x="1005205" y="452374"/>
            <a:ext cx="18093600" cy="18096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d695b9d3b3_0_126"/>
          <p:cNvSpPr txBox="1"/>
          <p:nvPr>
            <p:ph idx="1" type="body"/>
          </p:nvPr>
        </p:nvSpPr>
        <p:spPr>
          <a:xfrm>
            <a:off x="1005205" y="2601150"/>
            <a:ext cx="18093600" cy="7464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gd695b9d3b3_0_126"/>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gd695b9d3b3_0_126"/>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gd695b9d3b3_0_126"/>
          <p:cNvSpPr txBox="1"/>
          <p:nvPr>
            <p:ph idx="12" type="sldNum"/>
          </p:nvPr>
        </p:nvSpPr>
        <p:spPr>
          <a:xfrm>
            <a:off x="14474953" y="10517696"/>
            <a:ext cx="46239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pic>
        <p:nvPicPr>
          <p:cNvPr id="49" name="Google Shape;49;gd695b9d3b3_0_40"/>
          <p:cNvPicPr preferRelativeResize="0"/>
          <p:nvPr/>
        </p:nvPicPr>
        <p:blipFill rotWithShape="1">
          <a:blip r:embed="rId3">
            <a:alphaModFix/>
          </a:blip>
          <a:srcRect b="0" l="0" r="0" t="0"/>
          <a:stretch/>
        </p:blipFill>
        <p:spPr>
          <a:xfrm>
            <a:off x="5480050" y="3638550"/>
            <a:ext cx="9144001" cy="1290320"/>
          </a:xfrm>
          <a:prstGeom prst="rect">
            <a:avLst/>
          </a:prstGeom>
          <a:noFill/>
          <a:ln>
            <a:noFill/>
          </a:ln>
        </p:spPr>
      </p:pic>
      <p:pic>
        <p:nvPicPr>
          <p:cNvPr id="50" name="Google Shape;50;gd695b9d3b3_0_40"/>
          <p:cNvPicPr preferRelativeResize="0"/>
          <p:nvPr/>
        </p:nvPicPr>
        <p:blipFill rotWithShape="1">
          <a:blip r:embed="rId4">
            <a:alphaModFix/>
          </a:blip>
          <a:srcRect b="0" l="0" r="0" t="0"/>
          <a:stretch/>
        </p:blipFill>
        <p:spPr>
          <a:xfrm>
            <a:off x="6365191" y="6265738"/>
            <a:ext cx="2110739" cy="457200"/>
          </a:xfrm>
          <a:prstGeom prst="rect">
            <a:avLst/>
          </a:prstGeom>
          <a:noFill/>
          <a:ln>
            <a:noFill/>
          </a:ln>
        </p:spPr>
      </p:pic>
      <p:pic>
        <p:nvPicPr>
          <p:cNvPr id="51" name="Google Shape;51;gd695b9d3b3_0_40"/>
          <p:cNvPicPr preferRelativeResize="0"/>
          <p:nvPr/>
        </p:nvPicPr>
        <p:blipFill rotWithShape="1">
          <a:blip r:embed="rId5">
            <a:alphaModFix/>
          </a:blip>
          <a:srcRect b="0" l="0" r="0" t="0"/>
          <a:stretch/>
        </p:blipFill>
        <p:spPr>
          <a:xfrm>
            <a:off x="9121225" y="5849188"/>
            <a:ext cx="4617689" cy="129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pic>
        <p:nvPicPr>
          <p:cNvPr id="56" name="Google Shape;56;gd695b9d3b3_0_120"/>
          <p:cNvPicPr preferRelativeResize="0"/>
          <p:nvPr/>
        </p:nvPicPr>
        <p:blipFill rotWithShape="1">
          <a:blip r:embed="rId3">
            <a:alphaModFix/>
          </a:blip>
          <a:srcRect b="0" l="0" r="0" t="0"/>
          <a:stretch/>
        </p:blipFill>
        <p:spPr>
          <a:xfrm>
            <a:off x="0" y="0"/>
            <a:ext cx="20104097" cy="11308555"/>
          </a:xfrm>
          <a:prstGeom prst="rect">
            <a:avLst/>
          </a:prstGeom>
          <a:noFill/>
          <a:ln>
            <a:noFill/>
          </a:ln>
        </p:spPr>
      </p:pic>
      <p:sp>
        <p:nvSpPr>
          <p:cNvPr id="57" name="Google Shape;57;gd695b9d3b3_0_120"/>
          <p:cNvSpPr txBox="1"/>
          <p:nvPr/>
        </p:nvSpPr>
        <p:spPr>
          <a:xfrm>
            <a:off x="-48" y="1454725"/>
            <a:ext cx="20104200" cy="233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1" i="0" lang="en-US" sz="7000" u="none" cap="none" strike="noStrike">
                <a:solidFill>
                  <a:schemeClr val="dk1"/>
                </a:solidFill>
                <a:latin typeface="Red Hat Text"/>
                <a:ea typeface="Red Hat Text"/>
                <a:cs typeface="Red Hat Text"/>
                <a:sym typeface="Red Hat Text"/>
              </a:rPr>
              <a:t>¡Comenzamos!</a:t>
            </a:r>
            <a:endParaRPr b="1" i="0" sz="7000" u="none" cap="none" strike="noStrike">
              <a:solidFill>
                <a:schemeClr val="dk1"/>
              </a:solidFill>
              <a:latin typeface="Red Hat Text"/>
              <a:ea typeface="Red Hat Text"/>
              <a:cs typeface="Red Hat Text"/>
              <a:sym typeface="Red Hat Text"/>
            </a:endParaRPr>
          </a:p>
          <a:p>
            <a:pPr indent="0" lvl="0" marL="0" marR="0" rtl="0" algn="ctr">
              <a:lnSpc>
                <a:spcPct val="100000"/>
              </a:lnSpc>
              <a:spcBef>
                <a:spcPts val="0"/>
              </a:spcBef>
              <a:spcAft>
                <a:spcPts val="0"/>
              </a:spcAft>
              <a:buClr>
                <a:srgbClr val="000000"/>
              </a:buClr>
              <a:buSzPts val="3900"/>
              <a:buFont typeface="Arial"/>
              <a:buNone/>
            </a:pPr>
            <a:r>
              <a:t/>
            </a:r>
            <a:endParaRPr b="0" i="0" sz="7000" u="none" cap="none" strike="noStrike">
              <a:solidFill>
                <a:schemeClr val="dk1"/>
              </a:solidFill>
              <a:latin typeface="Red Hat Text"/>
              <a:ea typeface="Red Hat Text"/>
              <a:cs typeface="Red Hat Text"/>
              <a:sym typeface="Red Hat Tex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g14314623364_0_0"/>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63" name="Google Shape;63;g14314623364_0_0"/>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64" name="Google Shape;64;g14314623364_0_0"/>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65" name="Google Shape;65;g14314623364_0_0"/>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66" name="Google Shape;66;g14314623364_0_0"/>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Servicios</a:t>
            </a:r>
            <a:endParaRPr b="1" i="0" sz="4000" u="none" cap="none" strike="noStrike">
              <a:solidFill>
                <a:srgbClr val="000000"/>
              </a:solidFill>
              <a:latin typeface="Arial"/>
              <a:ea typeface="Arial"/>
              <a:cs typeface="Arial"/>
              <a:sym typeface="Arial"/>
            </a:endParaRPr>
          </a:p>
        </p:txBody>
      </p:sp>
      <p:pic>
        <p:nvPicPr>
          <p:cNvPr id="67" name="Google Shape;67;g14314623364_0_0"/>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68" name="Google Shape;68;g14314623364_0_0"/>
          <p:cNvSpPr txBox="1"/>
          <p:nvPr/>
        </p:nvSpPr>
        <p:spPr>
          <a:xfrm>
            <a:off x="883850" y="3003225"/>
            <a:ext cx="17547600" cy="683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Un servicio es una clase con un objetivo bien definido. Es una clase que solo se puede instanciar una vez en toda la aplicación y no funciona en el contexto de los componentes, por lo que su información se mantiene sin importar en qué lugar de la aplicación nos encontremos.</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Pueden ser servicios sin estados, los cuales nos sirven para centralizar lógica o funcionalidades para ser accedidos desde cualquier parte de la aplicación.</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También pueden ser servicios con estados, los cuales almacenan información la cual tiene que ser accedida desde múltiples lugares.</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Podemos generar nuevos servicios con el siguiente comando</a:t>
            </a:r>
            <a:endParaRPr b="0" i="0" sz="3600" u="none" cap="none" strike="noStrike">
              <a:solidFill>
                <a:srgbClr val="000000"/>
              </a:solidFill>
              <a:latin typeface="Arial"/>
              <a:ea typeface="Arial"/>
              <a:cs typeface="Arial"/>
              <a:sym typeface="Arial"/>
            </a:endParaRPr>
          </a:p>
        </p:txBody>
      </p:sp>
      <p:sp>
        <p:nvSpPr>
          <p:cNvPr id="69" name="Google Shape;69;g14314623364_0_0"/>
          <p:cNvSpPr txBox="1"/>
          <p:nvPr/>
        </p:nvSpPr>
        <p:spPr>
          <a:xfrm>
            <a:off x="883850" y="9941775"/>
            <a:ext cx="8257200" cy="738900"/>
          </a:xfrm>
          <a:prstGeom prst="rect">
            <a:avLst/>
          </a:prstGeom>
          <a:solidFill>
            <a:srgbClr val="1F497D"/>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Consolas"/>
                <a:ea typeface="Consolas"/>
                <a:cs typeface="Consolas"/>
                <a:sym typeface="Consolas"/>
              </a:rPr>
              <a:t> ng generate service nombre</a:t>
            </a:r>
            <a:endParaRPr b="1" i="0" sz="3600" u="none" cap="none" strike="noStrike">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g14314623364_0_51"/>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75" name="Google Shape;75;g14314623364_0_51"/>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76" name="Google Shape;76;g14314623364_0_51"/>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77" name="Google Shape;77;g14314623364_0_51"/>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78" name="Google Shape;78;g14314623364_0_51"/>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Inyección de dependencias</a:t>
            </a:r>
            <a:endParaRPr b="1" i="0" sz="4000" u="none" cap="none" strike="noStrike">
              <a:solidFill>
                <a:srgbClr val="000000"/>
              </a:solidFill>
              <a:latin typeface="Arial"/>
              <a:ea typeface="Arial"/>
              <a:cs typeface="Arial"/>
              <a:sym typeface="Arial"/>
            </a:endParaRPr>
          </a:p>
        </p:txBody>
      </p:sp>
      <p:pic>
        <p:nvPicPr>
          <p:cNvPr id="79" name="Google Shape;79;g14314623364_0_51"/>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80" name="Google Shape;80;g14314623364_0_51"/>
          <p:cNvSpPr txBox="1"/>
          <p:nvPr/>
        </p:nvSpPr>
        <p:spPr>
          <a:xfrm>
            <a:off x="883850" y="3003225"/>
            <a:ext cx="17547600" cy="628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La inyección de dependencias es un patrón de diseño que nos permite delegar la creación de clases para evitar que una clase se cree varias veces. Recordemos que una clase solo debe instanciarse una vez y todas las veces que se la requiera, se debe apuntar a esa única instancia.</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La inyección de dependencias nos permite definir una clase en el constructor del componente o directiva en la que estemos trabajando y Angular se encargará de crear la instancia o bien apuntar a la instancia que ya existe.</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Para hacer uso de la inyección de dependencias, debemos definir la clase en el constructor.</a:t>
            </a:r>
            <a:endParaRPr b="0" i="0" sz="3600" u="none" cap="none" strike="noStrike">
              <a:solidFill>
                <a:srgbClr val="000000"/>
              </a:solidFill>
              <a:latin typeface="Arial"/>
              <a:ea typeface="Arial"/>
              <a:cs typeface="Arial"/>
              <a:sym typeface="Arial"/>
            </a:endParaRPr>
          </a:p>
        </p:txBody>
      </p:sp>
      <p:sp>
        <p:nvSpPr>
          <p:cNvPr id="81" name="Google Shape;81;g14314623364_0_51"/>
          <p:cNvSpPr txBox="1"/>
          <p:nvPr/>
        </p:nvSpPr>
        <p:spPr>
          <a:xfrm>
            <a:off x="883850" y="9941775"/>
            <a:ext cx="11901300" cy="738900"/>
          </a:xfrm>
          <a:prstGeom prst="rect">
            <a:avLst/>
          </a:prstGeom>
          <a:solidFill>
            <a:srgbClr val="1F497D"/>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DCDCDC"/>
                </a:solidFill>
                <a:latin typeface="Consolas"/>
                <a:ea typeface="Consolas"/>
                <a:cs typeface="Consolas"/>
                <a:sym typeface="Consolas"/>
              </a:rPr>
              <a:t>  </a:t>
            </a:r>
            <a:r>
              <a:rPr b="0" i="0" lang="en-US" sz="3600" u="none" cap="none" strike="noStrike">
                <a:solidFill>
                  <a:srgbClr val="569CD6"/>
                </a:solidFill>
                <a:latin typeface="Consolas"/>
                <a:ea typeface="Consolas"/>
                <a:cs typeface="Consolas"/>
                <a:sym typeface="Consolas"/>
              </a:rPr>
              <a:t>constructor</a:t>
            </a:r>
            <a:r>
              <a:rPr b="0" i="0" lang="en-US" sz="3600" u="none" cap="none" strike="noStrike">
                <a:solidFill>
                  <a:srgbClr val="DCDCDC"/>
                </a:solidFill>
                <a:latin typeface="Consolas"/>
                <a:ea typeface="Consolas"/>
                <a:cs typeface="Consolas"/>
                <a:sym typeface="Consolas"/>
              </a:rPr>
              <a:t>(</a:t>
            </a:r>
            <a:r>
              <a:rPr b="0" i="0" lang="en-US" sz="3600" u="none" cap="none" strike="noStrike">
                <a:solidFill>
                  <a:srgbClr val="569CD6"/>
                </a:solidFill>
                <a:latin typeface="Consolas"/>
                <a:ea typeface="Consolas"/>
                <a:cs typeface="Consolas"/>
                <a:sym typeface="Consolas"/>
              </a:rPr>
              <a:t>private</a:t>
            </a:r>
            <a:r>
              <a:rPr b="0" i="0" lang="en-US" sz="3600" u="none" cap="none" strike="noStrike">
                <a:solidFill>
                  <a:srgbClr val="DCDCDC"/>
                </a:solidFill>
                <a:latin typeface="Consolas"/>
                <a:ea typeface="Consolas"/>
                <a:cs typeface="Consolas"/>
                <a:sym typeface="Consolas"/>
              </a:rPr>
              <a:t> service: MyService) { }</a:t>
            </a:r>
            <a:endParaRPr b="1" i="0" sz="3600" u="none" cap="none" strike="noStrike">
              <a:solidFill>
                <a:srgbClr val="FFFFFF"/>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14314623364_0_63"/>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87" name="Google Shape;87;g14314623364_0_63"/>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88" name="Google Shape;88;g14314623364_0_63"/>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89" name="Google Shape;89;g14314623364_0_63"/>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90" name="Google Shape;90;g14314623364_0_63"/>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Observables</a:t>
            </a:r>
            <a:endParaRPr b="1" i="0" sz="4000" u="none" cap="none" strike="noStrike">
              <a:solidFill>
                <a:srgbClr val="000000"/>
              </a:solidFill>
              <a:latin typeface="Arial"/>
              <a:ea typeface="Arial"/>
              <a:cs typeface="Arial"/>
              <a:sym typeface="Arial"/>
            </a:endParaRPr>
          </a:p>
        </p:txBody>
      </p:sp>
      <p:pic>
        <p:nvPicPr>
          <p:cNvPr id="91" name="Google Shape;91;g14314623364_0_63"/>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92" name="Google Shape;92;g14314623364_0_63"/>
          <p:cNvSpPr txBox="1"/>
          <p:nvPr/>
        </p:nvSpPr>
        <p:spPr>
          <a:xfrm>
            <a:off x="883850" y="3003225"/>
            <a:ext cx="17547600" cy="517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Los observables son un stream de datos ordenados en el tiempo.</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Cuando trabajamos con información asíncrona, no sabemos cuándo nos llegará dicha información. Un observable nos brinda herramientas para trabajar con dicha información asíncrona así como una forma de reaccionar al momento en el cual llega la información. Es parecido a las callback functions en javascript.</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Un observable no envía la información ni se ejecuta hasta que alguien se suscribe a él. Una suscripción es una serie de callback functions las cuales se ejecutan cuando se encuentra un nuevo valor, el observable finaliza o cuando ocurre un error.</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1431fc9fb9f_0_0"/>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98" name="Google Shape;98;g1431fc9fb9f_0_0"/>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99" name="Google Shape;99;g1431fc9fb9f_0_0"/>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00" name="Google Shape;100;g1431fc9fb9f_0_0"/>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01" name="Google Shape;101;g1431fc9fb9f_0_0"/>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Suscripciones</a:t>
            </a:r>
            <a:endParaRPr b="1" i="0" sz="4000" u="none" cap="none" strike="noStrike">
              <a:solidFill>
                <a:srgbClr val="000000"/>
              </a:solidFill>
              <a:latin typeface="Arial"/>
              <a:ea typeface="Arial"/>
              <a:cs typeface="Arial"/>
              <a:sym typeface="Arial"/>
            </a:endParaRPr>
          </a:p>
        </p:txBody>
      </p:sp>
      <p:pic>
        <p:nvPicPr>
          <p:cNvPr id="102" name="Google Shape;102;g1431fc9fb9f_0_0"/>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103" name="Google Shape;103;g1431fc9fb9f_0_0"/>
          <p:cNvSpPr txBox="1"/>
          <p:nvPr/>
        </p:nvSpPr>
        <p:spPr>
          <a:xfrm>
            <a:off x="883850" y="3003225"/>
            <a:ext cx="175476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Cuando nos suscribimos a un observable estamos esperando a que nos devuelva un valor. En el momento que comienza la suscripción, el observable realizará la acción para la que fue definido, ya sea devolver un valor, hacer una llamada HTTP, o esperar a recibir un evento. Una vez tenga un valor, se complete o tenga un error, se ejecutarán las callback functions que le pasemos según corresponda.</a:t>
            </a:r>
            <a:endParaRPr b="0" i="0" sz="3600" u="none" cap="none" strike="noStrike">
              <a:solidFill>
                <a:srgbClr val="000000"/>
              </a:solidFill>
              <a:latin typeface="Arial"/>
              <a:ea typeface="Arial"/>
              <a:cs typeface="Arial"/>
              <a:sym typeface="Arial"/>
            </a:endParaRPr>
          </a:p>
        </p:txBody>
      </p:sp>
      <p:sp>
        <p:nvSpPr>
          <p:cNvPr id="104" name="Google Shape;104;g1431fc9fb9f_0_0"/>
          <p:cNvSpPr txBox="1"/>
          <p:nvPr/>
        </p:nvSpPr>
        <p:spPr>
          <a:xfrm>
            <a:off x="883850" y="6291375"/>
            <a:ext cx="6278100" cy="29553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A9B7C6"/>
                </a:solidFill>
                <a:latin typeface="Consolas"/>
                <a:ea typeface="Consolas"/>
                <a:cs typeface="Consolas"/>
                <a:sym typeface="Consolas"/>
              </a:rPr>
              <a:t>observable.</a:t>
            </a:r>
            <a:r>
              <a:rPr b="0" i="0" lang="en-US" sz="3600" u="none" cap="none" strike="noStrike">
                <a:solidFill>
                  <a:srgbClr val="FFC66D"/>
                </a:solidFill>
                <a:latin typeface="Consolas"/>
                <a:ea typeface="Consolas"/>
                <a:cs typeface="Consolas"/>
                <a:sym typeface="Consolas"/>
              </a:rPr>
              <a:t>subscribe</a:t>
            </a:r>
            <a:r>
              <a:rPr b="0" i="0" lang="en-US" sz="3600" u="none" cap="none" strike="noStrike">
                <a:solidFill>
                  <a:srgbClr val="A9B7C6"/>
                </a:solidFill>
                <a:latin typeface="Consolas"/>
                <a:ea typeface="Consolas"/>
                <a:cs typeface="Consolas"/>
                <a:sym typeface="Consolas"/>
              </a:rPr>
              <a:t>({</a:t>
            </a:r>
            <a:endParaRPr b="0" i="0" sz="3600" u="none" cap="none" strike="noStrike">
              <a:solidFill>
                <a:srgbClr val="A9B7C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A9B7C6"/>
                </a:solidFill>
                <a:latin typeface="Consolas"/>
                <a:ea typeface="Consolas"/>
                <a:cs typeface="Consolas"/>
                <a:sym typeface="Consolas"/>
              </a:rPr>
              <a:t> </a:t>
            </a:r>
            <a:r>
              <a:rPr b="0" i="0" lang="en-US" sz="3600" u="none" cap="none" strike="noStrike">
                <a:solidFill>
                  <a:srgbClr val="FFC66D"/>
                </a:solidFill>
                <a:latin typeface="Consolas"/>
                <a:ea typeface="Consolas"/>
                <a:cs typeface="Consolas"/>
                <a:sym typeface="Consolas"/>
              </a:rPr>
              <a:t>next</a:t>
            </a:r>
            <a:r>
              <a:rPr b="0" i="0" lang="en-US" sz="3600" u="none" cap="none" strike="noStrike">
                <a:solidFill>
                  <a:srgbClr val="A9B7C6"/>
                </a:solidFill>
                <a:latin typeface="Consolas"/>
                <a:ea typeface="Consolas"/>
                <a:cs typeface="Consolas"/>
                <a:sym typeface="Consolas"/>
              </a:rPr>
              <a:t>: value =&gt; {}</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FFC66D"/>
                </a:solidFill>
                <a:latin typeface="Consolas"/>
                <a:ea typeface="Consolas"/>
                <a:cs typeface="Consolas"/>
                <a:sym typeface="Consolas"/>
              </a:rPr>
              <a:t>complete</a:t>
            </a:r>
            <a:r>
              <a:rPr b="0" i="0" lang="en-US" sz="3600" u="none" cap="none" strike="noStrike">
                <a:solidFill>
                  <a:srgbClr val="A9B7C6"/>
                </a:solidFill>
                <a:latin typeface="Consolas"/>
                <a:ea typeface="Consolas"/>
                <a:cs typeface="Consolas"/>
                <a:sym typeface="Consolas"/>
              </a:rPr>
              <a:t>: () =&gt; {}</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FFC66D"/>
                </a:solidFill>
                <a:latin typeface="Consolas"/>
                <a:ea typeface="Consolas"/>
                <a:cs typeface="Consolas"/>
                <a:sym typeface="Consolas"/>
              </a:rPr>
              <a:t>error</a:t>
            </a:r>
            <a:r>
              <a:rPr b="0" i="0" lang="en-US" sz="3600" u="none" cap="none" strike="noStrike">
                <a:solidFill>
                  <a:srgbClr val="A9B7C6"/>
                </a:solidFill>
                <a:latin typeface="Consolas"/>
                <a:ea typeface="Consolas"/>
                <a:cs typeface="Consolas"/>
                <a:sym typeface="Consolas"/>
              </a:rPr>
              <a:t>: err =&gt; {}</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p:txBody>
      </p:sp>
      <p:sp>
        <p:nvSpPr>
          <p:cNvPr id="105" name="Google Shape;105;g1431fc9fb9f_0_0"/>
          <p:cNvSpPr txBox="1"/>
          <p:nvPr/>
        </p:nvSpPr>
        <p:spPr>
          <a:xfrm>
            <a:off x="7724150" y="6062775"/>
            <a:ext cx="107073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Para suscribirnos debemos llamar a la función </a:t>
            </a:r>
            <a:r>
              <a:rPr b="0" i="1" lang="en-US" sz="3600" u="none" cap="none" strike="noStrike">
                <a:solidFill>
                  <a:srgbClr val="000000"/>
                </a:solidFill>
                <a:latin typeface="Arial"/>
                <a:ea typeface="Arial"/>
                <a:cs typeface="Arial"/>
                <a:sym typeface="Arial"/>
              </a:rPr>
              <a:t>subscribe </a:t>
            </a:r>
            <a:r>
              <a:rPr b="0" i="0" lang="en-US" sz="3600" u="none" cap="none" strike="noStrike">
                <a:solidFill>
                  <a:srgbClr val="000000"/>
                </a:solidFill>
                <a:latin typeface="Arial"/>
                <a:ea typeface="Arial"/>
                <a:cs typeface="Arial"/>
                <a:sym typeface="Arial"/>
              </a:rPr>
              <a:t>del observable y pasar un objeto con 3 callback functions. Next se llamará cuando se obtenga un nuevo valor, recibiendo como parámetro dicho valor. Complete se llamará cuando el observable finalice y error se llamará en caso de que haya un error en el observable recibiendo como parámetro la información del error</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1431fc9fb9f_0_17"/>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11" name="Google Shape;111;g1431fc9fb9f_0_17"/>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12" name="Google Shape;112;g1431fc9fb9f_0_17"/>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13" name="Google Shape;113;g1431fc9fb9f_0_17"/>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14" name="Google Shape;114;g1431fc9fb9f_0_17"/>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Suscripciones y memory leaks</a:t>
            </a:r>
            <a:endParaRPr b="1" i="0" sz="4000" u="none" cap="none" strike="noStrike">
              <a:solidFill>
                <a:srgbClr val="000000"/>
              </a:solidFill>
              <a:latin typeface="Arial"/>
              <a:ea typeface="Arial"/>
              <a:cs typeface="Arial"/>
              <a:sym typeface="Arial"/>
            </a:endParaRPr>
          </a:p>
        </p:txBody>
      </p:sp>
      <p:pic>
        <p:nvPicPr>
          <p:cNvPr id="115" name="Google Shape;115;g1431fc9fb9f_0_17"/>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116" name="Google Shape;116;g1431fc9fb9f_0_17"/>
          <p:cNvSpPr txBox="1"/>
          <p:nvPr/>
        </p:nvSpPr>
        <p:spPr>
          <a:xfrm>
            <a:off x="883850" y="3003225"/>
            <a:ext cx="175476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Cuando una suscripción se crea, se mantiene almacenada y ejecutándose en segundo plano. Es muy importante que una vez ya no necesitemos una suscripción nos desuscribamos a la misma. Si no hacemos esto, sobre todo con suscripciones que no tienen un final determinado, las mismas se seguirán ejecutando en segundo plano, consumiendo memoria y recursos. Esto es lo que se conoce como </a:t>
            </a:r>
            <a:r>
              <a:rPr b="0" i="1" lang="en-US" sz="3600" u="none" cap="none" strike="noStrike">
                <a:solidFill>
                  <a:srgbClr val="000000"/>
                </a:solidFill>
                <a:latin typeface="Arial"/>
                <a:ea typeface="Arial"/>
                <a:cs typeface="Arial"/>
                <a:sym typeface="Arial"/>
              </a:rPr>
              <a:t>Memoy Leak</a:t>
            </a:r>
            <a:endParaRPr b="0" i="1" sz="3600" u="none" cap="none" strike="noStrike">
              <a:solidFill>
                <a:srgbClr val="000000"/>
              </a:solidFill>
              <a:latin typeface="Arial"/>
              <a:ea typeface="Arial"/>
              <a:cs typeface="Arial"/>
              <a:sym typeface="Arial"/>
            </a:endParaRPr>
          </a:p>
        </p:txBody>
      </p:sp>
      <p:sp>
        <p:nvSpPr>
          <p:cNvPr id="117" name="Google Shape;117;g1431fc9fb9f_0_17"/>
          <p:cNvSpPr txBox="1"/>
          <p:nvPr/>
        </p:nvSpPr>
        <p:spPr>
          <a:xfrm>
            <a:off x="883850" y="6796075"/>
            <a:ext cx="13788600" cy="12930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const </a:t>
            </a:r>
            <a:r>
              <a:rPr b="0" i="0" lang="en-US" sz="3600" u="none" cap="none" strike="noStrike">
                <a:solidFill>
                  <a:srgbClr val="A9B7C6"/>
                </a:solidFill>
                <a:latin typeface="Consolas"/>
                <a:ea typeface="Consolas"/>
                <a:cs typeface="Consolas"/>
                <a:sym typeface="Consolas"/>
              </a:rPr>
              <a:t>subscription = observable.</a:t>
            </a:r>
            <a:r>
              <a:rPr b="0" i="0" lang="en-US" sz="3600" u="none" cap="none" strike="noStrike">
                <a:solidFill>
                  <a:srgbClr val="FFC66D"/>
                </a:solidFill>
                <a:latin typeface="Consolas"/>
                <a:ea typeface="Consolas"/>
                <a:cs typeface="Consolas"/>
                <a:sym typeface="Consolas"/>
              </a:rPr>
              <a:t>subscribe</a:t>
            </a:r>
            <a:r>
              <a:rPr b="0" i="0" lang="en-US" sz="3600" u="none" cap="none" strike="noStrike">
                <a:solidFill>
                  <a:srgbClr val="A9B7C6"/>
                </a:solidFill>
                <a:latin typeface="Consolas"/>
                <a:ea typeface="Consolas"/>
                <a:cs typeface="Consolas"/>
                <a:sym typeface="Consolas"/>
              </a:rPr>
              <a:t>(() =&gt; {})</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A9B7C6"/>
                </a:solidFill>
                <a:latin typeface="Consolas"/>
                <a:ea typeface="Consolas"/>
                <a:cs typeface="Consolas"/>
                <a:sym typeface="Consolas"/>
              </a:rPr>
              <a:t> subscription.</a:t>
            </a:r>
            <a:r>
              <a:rPr b="0" i="0" lang="en-US" sz="3600" u="none" cap="none" strike="noStrike">
                <a:solidFill>
                  <a:srgbClr val="FFC66D"/>
                </a:solidFill>
                <a:latin typeface="Consolas"/>
                <a:ea typeface="Consolas"/>
                <a:cs typeface="Consolas"/>
                <a:sym typeface="Consolas"/>
              </a:rPr>
              <a:t>unsubscribe</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p:txBody>
      </p:sp>
      <p:sp>
        <p:nvSpPr>
          <p:cNvPr id="118" name="Google Shape;118;g1431fc9fb9f_0_17"/>
          <p:cNvSpPr txBox="1"/>
          <p:nvPr/>
        </p:nvSpPr>
        <p:spPr>
          <a:xfrm>
            <a:off x="883850" y="8278800"/>
            <a:ext cx="17547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Cuando nos suscribimos a un observable, la función </a:t>
            </a:r>
            <a:r>
              <a:rPr b="0" i="1" lang="en-US" sz="3600" u="none" cap="none" strike="noStrike">
                <a:solidFill>
                  <a:srgbClr val="000000"/>
                </a:solidFill>
                <a:latin typeface="Arial"/>
                <a:ea typeface="Arial"/>
                <a:cs typeface="Arial"/>
                <a:sym typeface="Arial"/>
              </a:rPr>
              <a:t>subscribe </a:t>
            </a:r>
            <a:r>
              <a:rPr b="0" i="0" lang="en-US" sz="3600" u="none" cap="none" strike="noStrike">
                <a:solidFill>
                  <a:srgbClr val="000000"/>
                </a:solidFill>
                <a:latin typeface="Arial"/>
                <a:ea typeface="Arial"/>
                <a:cs typeface="Arial"/>
                <a:sym typeface="Arial"/>
              </a:rPr>
              <a:t>nos devuelve una suscripción, la cual podemos almacenar en una variable para posteriormente desuscribirnos cuando ya no necesitemos dicha suscripción. Usualmente esto se hace en la función </a:t>
            </a:r>
            <a:r>
              <a:rPr b="0" i="1" lang="en-US" sz="3600" u="none" cap="none" strike="noStrike">
                <a:solidFill>
                  <a:srgbClr val="000000"/>
                </a:solidFill>
                <a:latin typeface="Arial"/>
                <a:ea typeface="Arial"/>
                <a:cs typeface="Arial"/>
                <a:sym typeface="Arial"/>
              </a:rPr>
              <a:t>ngOnDestroy() </a:t>
            </a:r>
            <a:r>
              <a:rPr b="0" i="0" lang="en-US" sz="3600" u="none" cap="none" strike="noStrike">
                <a:solidFill>
                  <a:srgbClr val="000000"/>
                </a:solidFill>
                <a:latin typeface="Arial"/>
                <a:ea typeface="Arial"/>
                <a:cs typeface="Arial"/>
                <a:sym typeface="Arial"/>
              </a:rPr>
              <a:t>de nuestro componente.</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1431fc9fb9f_0_33"/>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24" name="Google Shape;124;g1431fc9fb9f_0_33"/>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25" name="Google Shape;125;g1431fc9fb9f_0_33"/>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26" name="Google Shape;126;g1431fc9fb9f_0_33"/>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27" name="Google Shape;127;g1431fc9fb9f_0_33"/>
          <p:cNvSpPr txBox="1"/>
          <p:nvPr/>
        </p:nvSpPr>
        <p:spPr>
          <a:xfrm>
            <a:off x="883850" y="2098575"/>
            <a:ext cx="1024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Operadores</a:t>
            </a:r>
            <a:endParaRPr b="1" i="0" sz="4000" u="none" cap="none" strike="noStrike">
              <a:solidFill>
                <a:srgbClr val="000000"/>
              </a:solidFill>
              <a:latin typeface="Arial"/>
              <a:ea typeface="Arial"/>
              <a:cs typeface="Arial"/>
              <a:sym typeface="Arial"/>
            </a:endParaRPr>
          </a:p>
        </p:txBody>
      </p:sp>
      <p:pic>
        <p:nvPicPr>
          <p:cNvPr id="128" name="Google Shape;128;g1431fc9fb9f_0_33"/>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129" name="Google Shape;129;g1431fc9fb9f_0_33"/>
          <p:cNvSpPr txBox="1"/>
          <p:nvPr/>
        </p:nvSpPr>
        <p:spPr>
          <a:xfrm>
            <a:off x="883850" y="2898975"/>
            <a:ext cx="17547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Los operadores son modificaciones que podemos realizar sobre el comportamiento o el resultado de los observables, pero que no modifican el observable original. Cosas como delays, modificación de valores, definir un número máximo de respuestas, etc.</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Para definir pipes lo haremos antes de generar la suscripción.</a:t>
            </a:r>
            <a:endParaRPr b="0" i="0" sz="3600" u="none" cap="none" strike="noStrike">
              <a:solidFill>
                <a:srgbClr val="000000"/>
              </a:solidFill>
              <a:latin typeface="Arial"/>
              <a:ea typeface="Arial"/>
              <a:cs typeface="Arial"/>
              <a:sym typeface="Arial"/>
            </a:endParaRPr>
          </a:p>
        </p:txBody>
      </p:sp>
      <p:sp>
        <p:nvSpPr>
          <p:cNvPr id="130" name="Google Shape;130;g1431fc9fb9f_0_33"/>
          <p:cNvSpPr txBox="1"/>
          <p:nvPr/>
        </p:nvSpPr>
        <p:spPr>
          <a:xfrm>
            <a:off x="988400" y="5805525"/>
            <a:ext cx="10669500" cy="46176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const </a:t>
            </a:r>
            <a:r>
              <a:rPr b="0" i="0" lang="en-US" sz="3600" u="none" cap="none" strike="noStrike">
                <a:solidFill>
                  <a:srgbClr val="A9B7C6"/>
                </a:solidFill>
                <a:latin typeface="Consolas"/>
                <a:ea typeface="Consolas"/>
                <a:cs typeface="Consolas"/>
                <a:sym typeface="Consolas"/>
              </a:rPr>
              <a:t>observable = </a:t>
            </a:r>
            <a:r>
              <a:rPr b="0" i="0" lang="en-US" sz="3600" u="none" cap="none" strike="noStrike">
                <a:solidFill>
                  <a:srgbClr val="FFC66D"/>
                </a:solidFill>
                <a:latin typeface="Consolas"/>
                <a:ea typeface="Consolas"/>
                <a:cs typeface="Consolas"/>
                <a:sym typeface="Consolas"/>
              </a:rPr>
              <a:t>from</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6897BB"/>
                </a:solidFill>
                <a:latin typeface="Consolas"/>
                <a:ea typeface="Consolas"/>
                <a:cs typeface="Consolas"/>
                <a:sym typeface="Consolas"/>
              </a:rPr>
              <a:t>1</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6897BB"/>
                </a:solidFill>
                <a:latin typeface="Consolas"/>
                <a:ea typeface="Consolas"/>
                <a:cs typeface="Consolas"/>
                <a:sym typeface="Consolas"/>
              </a:rPr>
              <a:t>2</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6897BB"/>
                </a:solidFill>
                <a:latin typeface="Consolas"/>
                <a:ea typeface="Consolas"/>
                <a:cs typeface="Consolas"/>
                <a:sym typeface="Consolas"/>
              </a:rPr>
              <a:t>3</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6897BB"/>
                </a:solidFill>
                <a:latin typeface="Consolas"/>
                <a:ea typeface="Consolas"/>
                <a:cs typeface="Consolas"/>
                <a:sym typeface="Consolas"/>
              </a:rPr>
              <a:t>4</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6897BB"/>
                </a:solidFill>
                <a:latin typeface="Consolas"/>
                <a:ea typeface="Consolas"/>
                <a:cs typeface="Consolas"/>
                <a:sym typeface="Consolas"/>
              </a:rPr>
              <a:t>5</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const </a:t>
            </a:r>
            <a:r>
              <a:rPr b="0" i="0" lang="en-US" sz="3600" u="none" cap="none" strike="noStrike">
                <a:solidFill>
                  <a:srgbClr val="A9B7C6"/>
                </a:solidFill>
                <a:latin typeface="Consolas"/>
                <a:ea typeface="Consolas"/>
                <a:cs typeface="Consolas"/>
                <a:sym typeface="Consolas"/>
              </a:rPr>
              <a:t>subscription = observable</a:t>
            </a:r>
            <a:endParaRPr b="0" i="0" sz="3600" u="none" cap="none" strike="noStrike">
              <a:solidFill>
                <a:srgbClr val="A9B7C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A9B7C6"/>
                </a:solidFill>
                <a:latin typeface="Consolas"/>
                <a:ea typeface="Consolas"/>
                <a:cs typeface="Consolas"/>
                <a:sym typeface="Consolas"/>
              </a:rPr>
              <a:t> .</a:t>
            </a:r>
            <a:r>
              <a:rPr b="0" i="0" lang="en-US" sz="3600" u="none" cap="none" strike="noStrike">
                <a:solidFill>
                  <a:srgbClr val="FFC66D"/>
                </a:solidFill>
                <a:latin typeface="Consolas"/>
                <a:ea typeface="Consolas"/>
                <a:cs typeface="Consolas"/>
                <a:sym typeface="Consolas"/>
              </a:rPr>
              <a:t>pipe</a:t>
            </a:r>
            <a:r>
              <a:rPr b="0" i="0" lang="en-US" sz="3600" u="none" cap="none" strike="noStrike">
                <a:solidFill>
                  <a:srgbClr val="A9B7C6"/>
                </a:solidFill>
                <a:latin typeface="Consolas"/>
                <a:ea typeface="Consolas"/>
                <a:cs typeface="Consolas"/>
                <a:sym typeface="Consolas"/>
              </a:rPr>
              <a:t>(</a:t>
            </a:r>
            <a:endParaRPr b="0" i="0" sz="3600" u="none" cap="none" strike="noStrike">
              <a:solidFill>
                <a:srgbClr val="A9B7C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A9B7C6"/>
                </a:solidFill>
                <a:latin typeface="Consolas"/>
                <a:ea typeface="Consolas"/>
                <a:cs typeface="Consolas"/>
                <a:sym typeface="Consolas"/>
              </a:rPr>
              <a:t>   </a:t>
            </a:r>
            <a:r>
              <a:rPr b="0" i="0" lang="en-US" sz="3600" u="none" cap="none" strike="noStrike">
                <a:solidFill>
                  <a:srgbClr val="FFC66D"/>
                </a:solidFill>
                <a:latin typeface="Consolas"/>
                <a:ea typeface="Consolas"/>
                <a:cs typeface="Consolas"/>
                <a:sym typeface="Consolas"/>
              </a:rPr>
              <a:t>delay</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6897BB"/>
                </a:solidFill>
                <a:latin typeface="Consolas"/>
                <a:ea typeface="Consolas"/>
                <a:cs typeface="Consolas"/>
                <a:sym typeface="Consolas"/>
              </a:rPr>
              <a:t>2000</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FFC66D"/>
                </a:solidFill>
                <a:latin typeface="Consolas"/>
                <a:ea typeface="Consolas"/>
                <a:cs typeface="Consolas"/>
                <a:sym typeface="Consolas"/>
              </a:rPr>
              <a:t>filter</a:t>
            </a:r>
            <a:r>
              <a:rPr b="0" i="0" lang="en-US" sz="3600" u="none" cap="none" strike="noStrike">
                <a:solidFill>
                  <a:srgbClr val="A9B7C6"/>
                </a:solidFill>
                <a:latin typeface="Consolas"/>
                <a:ea typeface="Consolas"/>
                <a:cs typeface="Consolas"/>
                <a:sym typeface="Consolas"/>
              </a:rPr>
              <a:t>(x =&gt; x &gt; </a:t>
            </a:r>
            <a:r>
              <a:rPr b="0" i="0" lang="en-US" sz="3600" u="none" cap="none" strike="noStrike">
                <a:solidFill>
                  <a:srgbClr val="6897BB"/>
                </a:solidFill>
                <a:latin typeface="Consolas"/>
                <a:ea typeface="Consolas"/>
                <a:cs typeface="Consolas"/>
                <a:sym typeface="Consolas"/>
              </a:rPr>
              <a:t>2</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FFC66D"/>
                </a:solidFill>
                <a:latin typeface="Consolas"/>
                <a:ea typeface="Consolas"/>
                <a:cs typeface="Consolas"/>
                <a:sym typeface="Consolas"/>
              </a:rPr>
              <a:t>map</a:t>
            </a:r>
            <a:r>
              <a:rPr b="0" i="0" lang="en-US" sz="3600" u="none" cap="none" strike="noStrike">
                <a:solidFill>
                  <a:srgbClr val="A9B7C6"/>
                </a:solidFill>
                <a:latin typeface="Consolas"/>
                <a:ea typeface="Consolas"/>
                <a:cs typeface="Consolas"/>
                <a:sym typeface="Consolas"/>
              </a:rPr>
              <a:t>(x =&gt; x * </a:t>
            </a:r>
            <a:r>
              <a:rPr b="0" i="0" lang="en-US" sz="3600" u="none" cap="none" strike="noStrike">
                <a:solidFill>
                  <a:srgbClr val="6897BB"/>
                </a:solidFill>
                <a:latin typeface="Consolas"/>
                <a:ea typeface="Consolas"/>
                <a:cs typeface="Consolas"/>
                <a:sym typeface="Consolas"/>
              </a:rPr>
              <a:t>10</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A9B7C6"/>
                </a:solidFill>
                <a:latin typeface="Consolas"/>
                <a:ea typeface="Consolas"/>
                <a:cs typeface="Consolas"/>
                <a:sym typeface="Consolas"/>
              </a:rPr>
              <a:t>)</a:t>
            </a:r>
            <a:endParaRPr b="0" i="0" sz="3600" u="none" cap="none" strike="noStrike">
              <a:solidFill>
                <a:srgbClr val="A9B7C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A9B7C6"/>
                </a:solidFill>
                <a:latin typeface="Consolas"/>
                <a:ea typeface="Consolas"/>
                <a:cs typeface="Consolas"/>
                <a:sym typeface="Consolas"/>
              </a:rPr>
              <a:t> .</a:t>
            </a:r>
            <a:r>
              <a:rPr b="0" i="0" lang="en-US" sz="3600" u="none" cap="none" strike="noStrike">
                <a:solidFill>
                  <a:srgbClr val="FFC66D"/>
                </a:solidFill>
                <a:latin typeface="Consolas"/>
                <a:ea typeface="Consolas"/>
                <a:cs typeface="Consolas"/>
                <a:sym typeface="Consolas"/>
              </a:rPr>
              <a:t>subscribe</a:t>
            </a:r>
            <a:r>
              <a:rPr b="0" i="0" lang="en-US" sz="3600" u="none" cap="none" strike="noStrike">
                <a:solidFill>
                  <a:srgbClr val="A9B7C6"/>
                </a:solidFill>
                <a:latin typeface="Consolas"/>
                <a:ea typeface="Consolas"/>
                <a:cs typeface="Consolas"/>
                <a:sym typeface="Consolas"/>
              </a:rPr>
              <a:t>(() =&gt; {})</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p:txBody>
      </p:sp>
      <p:sp>
        <p:nvSpPr>
          <p:cNvPr id="131" name="Google Shape;131;g1431fc9fb9f_0_33"/>
          <p:cNvSpPr txBox="1"/>
          <p:nvPr/>
        </p:nvSpPr>
        <p:spPr>
          <a:xfrm>
            <a:off x="12153900" y="5805525"/>
            <a:ext cx="72933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Una pipe se define con la función pipe y dentro se definen en orden todas las modificaciones. Delay agrega 2 segundos de demora a la llegada del resultado, filter quita los resultados menores a dos y mediante map podemos modificar el resultado y multiplicarlo por 10 en este caso. Existen muchos operadores más.</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Los operadores se ejecutan en orden.</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1431fc9fb9f_0_77"/>
          <p:cNvPicPr preferRelativeResize="0"/>
          <p:nvPr/>
        </p:nvPicPr>
        <p:blipFill rotWithShape="1">
          <a:blip r:embed="rId3">
            <a:alphaModFix/>
          </a:blip>
          <a:srcRect b="0" l="0" r="0" t="0"/>
          <a:stretch/>
        </p:blipFill>
        <p:spPr>
          <a:xfrm>
            <a:off x="18034382" y="176451"/>
            <a:ext cx="1741135" cy="798041"/>
          </a:xfrm>
          <a:prstGeom prst="rect">
            <a:avLst/>
          </a:prstGeom>
          <a:noFill/>
          <a:ln>
            <a:noFill/>
          </a:ln>
        </p:spPr>
      </p:pic>
      <p:cxnSp>
        <p:nvCxnSpPr>
          <p:cNvPr id="137" name="Google Shape;137;g1431fc9fb9f_0_77"/>
          <p:cNvCxnSpPr/>
          <p:nvPr/>
        </p:nvCxnSpPr>
        <p:spPr>
          <a:xfrm>
            <a:off x="22646" y="1699811"/>
            <a:ext cx="4011600" cy="0"/>
          </a:xfrm>
          <a:prstGeom prst="straightConnector1">
            <a:avLst/>
          </a:prstGeom>
          <a:noFill/>
          <a:ln cap="flat" cmpd="sng" w="9525">
            <a:solidFill>
              <a:schemeClr val="dk2"/>
            </a:solidFill>
            <a:prstDash val="solid"/>
            <a:round/>
            <a:headEnd len="sm" w="sm" type="none"/>
            <a:tailEnd len="sm" w="sm" type="none"/>
          </a:ln>
        </p:spPr>
      </p:cxnSp>
      <p:sp>
        <p:nvSpPr>
          <p:cNvPr id="138" name="Google Shape;138;g1431fc9fb9f_0_77"/>
          <p:cNvSpPr txBox="1"/>
          <p:nvPr/>
        </p:nvSpPr>
        <p:spPr>
          <a:xfrm>
            <a:off x="883851" y="452150"/>
            <a:ext cx="4404600" cy="1252800"/>
          </a:xfrm>
          <a:prstGeom prst="rect">
            <a:avLst/>
          </a:prstGeom>
          <a:noFill/>
          <a:ln>
            <a:noFill/>
          </a:ln>
        </p:spPr>
        <p:txBody>
          <a:bodyPr anchorCtr="0" anchor="t" bIns="201025" lIns="201025" spcFirstLastPara="1" rIns="201025" wrap="square" tIns="201025">
            <a:spAutoFit/>
          </a:bodyPr>
          <a:lstStyle/>
          <a:p>
            <a:pPr indent="0" lvl="0" marL="0" marR="0" rtl="0" algn="l">
              <a:lnSpc>
                <a:spcPct val="100000"/>
              </a:lnSpc>
              <a:spcBef>
                <a:spcPts val="0"/>
              </a:spcBef>
              <a:spcAft>
                <a:spcPts val="0"/>
              </a:spcAft>
              <a:buClr>
                <a:srgbClr val="000000"/>
              </a:buClr>
              <a:buSzPts val="5500"/>
              <a:buFont typeface="Arial"/>
              <a:buNone/>
            </a:pPr>
            <a:r>
              <a:rPr b="1" i="0" lang="en-US" sz="5500" u="none" cap="none" strike="noStrike">
                <a:solidFill>
                  <a:srgbClr val="000000"/>
                </a:solidFill>
                <a:latin typeface="Arial"/>
                <a:ea typeface="Arial"/>
                <a:cs typeface="Arial"/>
                <a:sym typeface="Arial"/>
              </a:rPr>
              <a:t>Angular</a:t>
            </a:r>
            <a:endParaRPr b="1" i="0" sz="5500" u="none" cap="none" strike="noStrike">
              <a:solidFill>
                <a:srgbClr val="000000"/>
              </a:solidFill>
              <a:latin typeface="Arial"/>
              <a:ea typeface="Arial"/>
              <a:cs typeface="Arial"/>
              <a:sym typeface="Arial"/>
            </a:endParaRPr>
          </a:p>
        </p:txBody>
      </p:sp>
      <p:pic>
        <p:nvPicPr>
          <p:cNvPr id="139" name="Google Shape;139;g1431fc9fb9f_0_77"/>
          <p:cNvPicPr preferRelativeResize="0"/>
          <p:nvPr/>
        </p:nvPicPr>
        <p:blipFill rotWithShape="1">
          <a:blip r:embed="rId3">
            <a:alphaModFix/>
          </a:blip>
          <a:srcRect b="0" l="0" r="0" t="0"/>
          <a:stretch/>
        </p:blipFill>
        <p:spPr>
          <a:xfrm>
            <a:off x="17866848" y="343997"/>
            <a:ext cx="1741135" cy="798041"/>
          </a:xfrm>
          <a:prstGeom prst="rect">
            <a:avLst/>
          </a:prstGeom>
          <a:noFill/>
          <a:ln>
            <a:noFill/>
          </a:ln>
        </p:spPr>
      </p:pic>
      <p:sp>
        <p:nvSpPr>
          <p:cNvPr id="140" name="Google Shape;140;g1431fc9fb9f_0_77"/>
          <p:cNvSpPr txBox="1"/>
          <p:nvPr/>
        </p:nvSpPr>
        <p:spPr>
          <a:xfrm>
            <a:off x="883850" y="2098575"/>
            <a:ext cx="50931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Http Service</a:t>
            </a:r>
            <a:endParaRPr b="1" i="0" sz="4000" u="none" cap="none" strike="noStrike">
              <a:solidFill>
                <a:srgbClr val="000000"/>
              </a:solidFill>
              <a:latin typeface="Arial"/>
              <a:ea typeface="Arial"/>
              <a:cs typeface="Arial"/>
              <a:sym typeface="Arial"/>
            </a:endParaRPr>
          </a:p>
        </p:txBody>
      </p:sp>
      <p:pic>
        <p:nvPicPr>
          <p:cNvPr id="141" name="Google Shape;141;g1431fc9fb9f_0_77"/>
          <p:cNvPicPr preferRelativeResize="0"/>
          <p:nvPr/>
        </p:nvPicPr>
        <p:blipFill rotWithShape="1">
          <a:blip r:embed="rId4">
            <a:alphaModFix/>
          </a:blip>
          <a:srcRect b="0" l="0" r="0" t="0"/>
          <a:stretch/>
        </p:blipFill>
        <p:spPr>
          <a:xfrm>
            <a:off x="4412450" y="176450"/>
            <a:ext cx="1696800" cy="1696800"/>
          </a:xfrm>
          <a:prstGeom prst="rect">
            <a:avLst/>
          </a:prstGeom>
          <a:noFill/>
          <a:ln>
            <a:noFill/>
          </a:ln>
        </p:spPr>
      </p:pic>
      <p:sp>
        <p:nvSpPr>
          <p:cNvPr id="142" name="Google Shape;142;g1431fc9fb9f_0_77"/>
          <p:cNvSpPr txBox="1"/>
          <p:nvPr/>
        </p:nvSpPr>
        <p:spPr>
          <a:xfrm>
            <a:off x="883850" y="3003225"/>
            <a:ext cx="175476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Http Service es un servicio de angular el cual nos permite realizar llamadas HTTP para obtener recursos de la web. Con este servicio obtenemos la posibilidad de conectarnos con APIs externas o nuestras propias APIs.</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El Http Service nos ofrece la posibilidad de llamar a los diferentes métodos http como get, put, post y delete y devolver el valor en forma de un observable. Podemos suscribirnos a dicho observable y obtener el valor a través del método next del observable o error en caso de que haya un error.</a:t>
            </a:r>
            <a:endParaRPr b="0" i="0" sz="3600" u="none" cap="none" strike="noStrike">
              <a:solidFill>
                <a:srgbClr val="000000"/>
              </a:solidFill>
              <a:latin typeface="Arial"/>
              <a:ea typeface="Arial"/>
              <a:cs typeface="Arial"/>
              <a:sym typeface="Arial"/>
            </a:endParaRPr>
          </a:p>
        </p:txBody>
      </p:sp>
      <p:sp>
        <p:nvSpPr>
          <p:cNvPr id="143" name="Google Shape;143;g1431fc9fb9f_0_77"/>
          <p:cNvSpPr txBox="1"/>
          <p:nvPr/>
        </p:nvSpPr>
        <p:spPr>
          <a:xfrm>
            <a:off x="883850" y="7642100"/>
            <a:ext cx="12708000" cy="29553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constructor</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CC7832"/>
                </a:solidFill>
                <a:latin typeface="Consolas"/>
                <a:ea typeface="Consolas"/>
                <a:cs typeface="Consolas"/>
                <a:sym typeface="Consolas"/>
              </a:rPr>
              <a:t>private </a:t>
            </a:r>
            <a:r>
              <a:rPr b="0" i="0" lang="en-US" sz="3600" u="none" cap="none" strike="noStrike">
                <a:solidFill>
                  <a:srgbClr val="9876AA"/>
                </a:solidFill>
                <a:latin typeface="Consolas"/>
                <a:ea typeface="Consolas"/>
                <a:cs typeface="Consolas"/>
                <a:sym typeface="Consolas"/>
              </a:rPr>
              <a:t>http</a:t>
            </a:r>
            <a:r>
              <a:rPr b="0" i="0" lang="en-US" sz="3600" u="none" cap="none" strike="noStrike">
                <a:solidFill>
                  <a:srgbClr val="A9B7C6"/>
                </a:solidFill>
                <a:latin typeface="Consolas"/>
                <a:ea typeface="Consolas"/>
                <a:cs typeface="Consolas"/>
                <a:sym typeface="Consolas"/>
              </a:rPr>
              <a:t>: HttpClient) { }</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this</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9876AA"/>
                </a:solidFill>
                <a:latin typeface="Consolas"/>
                <a:ea typeface="Consolas"/>
                <a:cs typeface="Consolas"/>
                <a:sym typeface="Consolas"/>
              </a:rPr>
              <a:t>http</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FFC66D"/>
                </a:solidFill>
                <a:latin typeface="Consolas"/>
                <a:ea typeface="Consolas"/>
                <a:cs typeface="Consolas"/>
                <a:sym typeface="Consolas"/>
              </a:rPr>
              <a:t>get</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6A8759"/>
                </a:solidFill>
                <a:latin typeface="Consolas"/>
                <a:ea typeface="Consolas"/>
                <a:cs typeface="Consolas"/>
                <a:sym typeface="Consolas"/>
              </a:rPr>
              <a:t>'url'</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A9B7C6"/>
                </a:solidFill>
                <a:latin typeface="Consolas"/>
                <a:ea typeface="Consolas"/>
                <a:cs typeface="Consolas"/>
                <a:sym typeface="Consolas"/>
              </a:rPr>
              <a:t>options)</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this</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9876AA"/>
                </a:solidFill>
                <a:latin typeface="Consolas"/>
                <a:ea typeface="Consolas"/>
                <a:cs typeface="Consolas"/>
                <a:sym typeface="Consolas"/>
              </a:rPr>
              <a:t>http</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FFC66D"/>
                </a:solidFill>
                <a:latin typeface="Consolas"/>
                <a:ea typeface="Consolas"/>
                <a:cs typeface="Consolas"/>
                <a:sym typeface="Consolas"/>
              </a:rPr>
              <a:t>post</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6A8759"/>
                </a:solidFill>
                <a:latin typeface="Consolas"/>
                <a:ea typeface="Consolas"/>
                <a:cs typeface="Consolas"/>
                <a:sym typeface="Consolas"/>
              </a:rPr>
              <a:t>'url'</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A9B7C6"/>
                </a:solidFill>
                <a:latin typeface="Consolas"/>
                <a:ea typeface="Consolas"/>
                <a:cs typeface="Consolas"/>
                <a:sym typeface="Consolas"/>
              </a:rPr>
              <a:t>body</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A9B7C6"/>
                </a:solidFill>
                <a:latin typeface="Consolas"/>
                <a:ea typeface="Consolas"/>
                <a:cs typeface="Consolas"/>
                <a:sym typeface="Consolas"/>
              </a:rPr>
              <a:t>options)</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this</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9876AA"/>
                </a:solidFill>
                <a:latin typeface="Consolas"/>
                <a:ea typeface="Consolas"/>
                <a:cs typeface="Consolas"/>
                <a:sym typeface="Consolas"/>
              </a:rPr>
              <a:t>http</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FFC66D"/>
                </a:solidFill>
                <a:latin typeface="Consolas"/>
                <a:ea typeface="Consolas"/>
                <a:cs typeface="Consolas"/>
                <a:sym typeface="Consolas"/>
              </a:rPr>
              <a:t>put</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6A8759"/>
                </a:solidFill>
                <a:latin typeface="Consolas"/>
                <a:ea typeface="Consolas"/>
                <a:cs typeface="Consolas"/>
                <a:sym typeface="Consolas"/>
              </a:rPr>
              <a:t>'url'</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A9B7C6"/>
                </a:solidFill>
                <a:latin typeface="Consolas"/>
                <a:ea typeface="Consolas"/>
                <a:cs typeface="Consolas"/>
                <a:sym typeface="Consolas"/>
              </a:rPr>
              <a:t>body</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A9B7C6"/>
                </a:solidFill>
                <a:latin typeface="Consolas"/>
                <a:ea typeface="Consolas"/>
                <a:cs typeface="Consolas"/>
                <a:sym typeface="Consolas"/>
              </a:rPr>
              <a:t>options)</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7832"/>
                </a:solidFill>
                <a:latin typeface="Consolas"/>
                <a:ea typeface="Consolas"/>
                <a:cs typeface="Consolas"/>
                <a:sym typeface="Consolas"/>
              </a:rPr>
              <a:t> this</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9876AA"/>
                </a:solidFill>
                <a:latin typeface="Consolas"/>
                <a:ea typeface="Consolas"/>
                <a:cs typeface="Consolas"/>
                <a:sym typeface="Consolas"/>
              </a:rPr>
              <a:t>http</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FFC66D"/>
                </a:solidFill>
                <a:latin typeface="Consolas"/>
                <a:ea typeface="Consolas"/>
                <a:cs typeface="Consolas"/>
                <a:sym typeface="Consolas"/>
              </a:rPr>
              <a:t>get</a:t>
            </a:r>
            <a:r>
              <a:rPr b="0" i="0" lang="en-US" sz="3600" u="none" cap="none" strike="noStrike">
                <a:solidFill>
                  <a:srgbClr val="A9B7C6"/>
                </a:solidFill>
                <a:latin typeface="Consolas"/>
                <a:ea typeface="Consolas"/>
                <a:cs typeface="Consolas"/>
                <a:sym typeface="Consolas"/>
              </a:rPr>
              <a:t>(</a:t>
            </a:r>
            <a:r>
              <a:rPr b="0" i="0" lang="en-US" sz="3600" u="none" cap="none" strike="noStrike">
                <a:solidFill>
                  <a:srgbClr val="6A8759"/>
                </a:solidFill>
                <a:latin typeface="Consolas"/>
                <a:ea typeface="Consolas"/>
                <a:cs typeface="Consolas"/>
                <a:sym typeface="Consolas"/>
              </a:rPr>
              <a:t>'url'</a:t>
            </a:r>
            <a:r>
              <a:rPr b="0" i="0" lang="en-US" sz="3600" u="none" cap="none" strike="noStrike">
                <a:solidFill>
                  <a:srgbClr val="CC7832"/>
                </a:solidFill>
                <a:latin typeface="Consolas"/>
                <a:ea typeface="Consolas"/>
                <a:cs typeface="Consolas"/>
                <a:sym typeface="Consolas"/>
              </a:rPr>
              <a:t>, </a:t>
            </a:r>
            <a:r>
              <a:rPr b="0" i="0" lang="en-US" sz="3600" u="none" cap="none" strike="noStrike">
                <a:solidFill>
                  <a:srgbClr val="A9B7C6"/>
                </a:solidFill>
                <a:latin typeface="Consolas"/>
                <a:ea typeface="Consolas"/>
                <a:cs typeface="Consolas"/>
                <a:sym typeface="Consolas"/>
              </a:rPr>
              <a:t>options)</a:t>
            </a:r>
            <a:r>
              <a:rPr b="0" i="0" lang="en-US" sz="3600" u="none" cap="none" strike="noStrike">
                <a:solidFill>
                  <a:srgbClr val="CC7832"/>
                </a:solidFill>
                <a:latin typeface="Consolas"/>
                <a:ea typeface="Consolas"/>
                <a:cs typeface="Consolas"/>
                <a:sym typeface="Consolas"/>
              </a:rPr>
              <a:t>;</a:t>
            </a:r>
            <a:endParaRPr b="0" i="0" sz="3600" u="none" cap="none" strike="noStrike">
              <a:solidFill>
                <a:srgbClr val="CC78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2021-04-30T11:14:11Z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2021-04-26T00:00:00Z</vt:filetime>
  </property>
  <property fmtid="{D5CDD505-2E9C-101B-9397-08002B2CF9AE}" pid="3" name="LastSaved">
    <vt:filetime>2021-04-30T00:00:00Z</vt:filetime>
  </property>
</Properties>
</file>