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5" r:id="rId35"/>
    <p:sldId id="291" r:id="rId36"/>
    <p:sldId id="32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24" r:id="rId60"/>
    <p:sldId id="317" r:id="rId61"/>
    <p:sldId id="318" r:id="rId62"/>
    <p:sldId id="319" r:id="rId63"/>
    <p:sldId id="320" r:id="rId64"/>
    <p:sldId id="321" r:id="rId65"/>
    <p:sldId id="323" r:id="rId66"/>
    <p:sldId id="292" r:id="rId67"/>
    <p:sldId id="293" r:id="rId68"/>
    <p:sldId id="294" r:id="rId69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62257b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62257b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c061349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c061349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c061349a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c061349a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c061349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c061349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c061349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2c061349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c061349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c061349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2c061349a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2c061349a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2c061349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2c061349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2c061349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2c061349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2c061349a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2c061349a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2c061349a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2c061349a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62257b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62257b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c061349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c061349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2c061349a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2c061349a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2c061349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2c061349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2c061349a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2c061349a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2c061349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2c061349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2c061349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2c061349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2c061349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2c061349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6aa498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6aa498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061349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061349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061349a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061349a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c061349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c061349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central aspect of Bitcoin whihch is a very nice feature: DA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Seems to be a nice feature of the protocol. Thats what we called before dynamic and easy participation: «join and start.»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2c061349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2c061349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72c061349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72c061349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72c061349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72c061349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>
          <a:extLst>
            <a:ext uri="{FF2B5EF4-FFF2-40B4-BE49-F238E27FC236}">
              <a16:creationId xmlns:a16="http://schemas.microsoft.com/office/drawing/2014/main" id="{0129BF0E-6ABA-3648-748B-36EAC87A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2c061349a_0_576:notes">
            <a:extLst>
              <a:ext uri="{FF2B5EF4-FFF2-40B4-BE49-F238E27FC236}">
                <a16:creationId xmlns:a16="http://schemas.microsoft.com/office/drawing/2014/main" id="{4A2DF3A0-C87E-81BC-B7C6-BDB81F75E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2c061349a_0_576:notes">
            <a:extLst>
              <a:ext uri="{FF2B5EF4-FFF2-40B4-BE49-F238E27FC236}">
                <a16:creationId xmlns:a16="http://schemas.microsoft.com/office/drawing/2014/main" id="{5FDBC7CF-CFFD-15EE-A805-8303727E9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31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2c061349a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2c061349a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>
          <a:extLst>
            <a:ext uri="{FF2B5EF4-FFF2-40B4-BE49-F238E27FC236}">
              <a16:creationId xmlns:a16="http://schemas.microsoft.com/office/drawing/2014/main" id="{898FA53A-62A2-53DA-60F1-D58F9829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72c061349a_0_581:notes">
            <a:extLst>
              <a:ext uri="{FF2B5EF4-FFF2-40B4-BE49-F238E27FC236}">
                <a16:creationId xmlns:a16="http://schemas.microsoft.com/office/drawing/2014/main" id="{3A3277F8-E791-E1B8-6EBC-447BC51E3B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72c061349a_0_581:notes">
            <a:extLst>
              <a:ext uri="{FF2B5EF4-FFF2-40B4-BE49-F238E27FC236}">
                <a16:creationId xmlns:a16="http://schemas.microsoft.com/office/drawing/2014/main" id="{8596FD6B-E7D5-0F83-672C-421938795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2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72c061349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72c061349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562257b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562257b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62257bd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62257bd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562257b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562257b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2c06134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2c06134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energy arms race between the good guys and the bad guys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62257bd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62257bd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562257bd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562257bd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62257b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62257b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562257bd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562257bd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562257b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562257b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562257bd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562257bd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973adf2c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973adf2c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562257bd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562257bd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562257bd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562257bd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72c061349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72c061349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2c061349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2c061349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energy arms race between the good guys and the bad guys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562257bd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562257bd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562257bd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562257bd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562257bd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562257bd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7816ab70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7816ab70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562257bd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562257bd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7816ab70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7816ab70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7816ab70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7816ab70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562257bd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6562257bd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48E982C7-E63B-E61B-71ED-B70A1FA41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562257bde_0_167:notes">
            <a:extLst>
              <a:ext uri="{FF2B5EF4-FFF2-40B4-BE49-F238E27FC236}">
                <a16:creationId xmlns:a16="http://schemas.microsoft.com/office/drawing/2014/main" id="{937F0C21-A545-D4AD-BC02-FB2D60F2D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6562257bde_0_167:notes">
            <a:extLst>
              <a:ext uri="{FF2B5EF4-FFF2-40B4-BE49-F238E27FC236}">
                <a16:creationId xmlns:a16="http://schemas.microsoft.com/office/drawing/2014/main" id="{0CAFCA21-D9AE-5D7C-5D77-841F3FB76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359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9ebb6e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9ebb6e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c061349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2c061349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energy arms race between the good guys and the bad guys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195cef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195cef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195cef35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195cef35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973adf2c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f973adf2c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973adf2c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973adf2c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2c061349a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2c061349a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00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2c061349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2c061349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029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6aa498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6aa4980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2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c061349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c061349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energy arms race between the good guys and the bad guys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2c061349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2c061349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c061349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c061349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8/378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3280.tx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vironmental_impact_of_bitco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vironmental_impact_of_bitco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ed.ac.uk/teaching/courses/ds/slides1718/BA.pdf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57172.357176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2.imm.dtu.dk/courses/02220/2015/L12/DolevStrong83.pdf" TargetMode="External"/><Relationship Id="rId5" Type="http://schemas.openxmlformats.org/officeDocument/2006/relationships/hyperlink" Target="https://www.csa.iisc.ac.in/~arpita/BroadcastBAReadingGroup/GM98.pdf" TargetMode="External"/><Relationship Id="rId4" Type="http://schemas.openxmlformats.org/officeDocument/2006/relationships/hyperlink" Target="https://groups.csail.mit.edu/tds/papers/Lynch/GIT-ICS-81-13.pdf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4221.214134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7.01341.pdf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7.01341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9/838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print.iacr.org/2020/1021.pdf" TargetMode="External"/><Relationship Id="rId4" Type="http://schemas.openxmlformats.org/officeDocument/2006/relationships/hyperlink" Target="https://eprint.iacr.org/2022/122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18686-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06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 Nikos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Leonardos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Proof-of-Stake (PoS)</a:t>
            </a:r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Sybil resilience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depends on “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Stake: the amount of digital assets (tokens) a party controls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Akin to computational power in PoW, but stake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efficient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need to consume high amounts of energy to run the stake-based lottery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produce blocks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proportionally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stake they control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rate: linearly proportional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does not control a stake majority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 parties control, on aggregate, less stake than the honest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broad categories: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Nakamoto-style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BFT-style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PoS, Nakamoto style</a:t>
            </a:r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setting: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all assets is known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are recorded on the ledger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public key that controls each asset is known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 transfers (e.g., payments) are recorded on the ledger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block should be created per slot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idea: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slot, choose one of the assets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Relaxation: choose 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small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assets 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owner of the chosen asset is eligible to produce a block at that slot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Owner: the person with the private key that owns the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setting</a:t>
            </a:r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(for now) that stake does not change hands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no changes in stake ownership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set of stake owners is known (e.g., hardcoded in the genesis block)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n be a node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public key of 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stake owned by 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known by all parties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PoW</a:t>
            </a:r>
            <a:endParaRPr/>
          </a:p>
        </p:txBody>
      </p:sp>
      <p:sp>
        <p:nvSpPr>
          <p:cNvPr id="183" name="Google Shape;183;p38"/>
          <p:cNvSpPr txBox="1">
            <a:spLocks noGrp="1"/>
          </p:cNvSpPr>
          <p:nvPr>
            <p:ph type="body" idx="1"/>
          </p:nvPr>
        </p:nvSpPr>
        <p:spPr>
          <a:xfrm>
            <a:off x="2613000" y="1050150"/>
            <a:ext cx="39180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H(x, s, ctr) &lt; 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H: hash function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ctr: PoW counter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MTR of block’s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hash of previous block’s header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 difficulty threshold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1</a:t>
            </a:r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H(x, s, vk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ᐧ stake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1</a:t>
            </a:r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H(x, 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Grinding Attack on x: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can try different x’s (e.g., transaction MTRs) to find one that satisfies the inequality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2</a:t>
            </a:r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input x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2</a:t>
            </a:r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Stalling Hazard: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some probability (depending on T), no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satisfy the equation → No block is created at that slot → No parameter in the inequality changes → The protocol stalls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3</a:t>
            </a:r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3</a:t>
            </a:r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Malleability: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Block’s content (transactions) not represented in the header anymore → Attacker can alter the previous blocks’ transactions without altering the headers (which are validated in the </a:t>
            </a: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mechanism)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Permissionless Protocols</a:t>
            </a:r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and similar PoW-based blockchain protocols operate in the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permissionless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setting: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can participate in the protocol and receive BTC as rewards by performing the PoW-based mining operation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can come and go as they wish – no permission is required.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Minting new coins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(via PoW) makes it feasible for anyone (possessing sufficient hashing power) to participate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ledger itself is public, readable and writeable by anyone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(retrieve ledger information): connect to the network and download the ledger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(insert new information to the ledger): obtain some bitcoins and create a transaction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Sybil resilience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Relies on computational power: it doesn’t matter how many relays/nodes the adversary controls – what matters is its computational power. </a:t>
            </a:r>
            <a:endParaRPr sz="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4</a:t>
            </a:r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signing key for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each payload (to prevent content malleability)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4</a:t>
            </a:r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signing key for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each payload (to prevent content malleability)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Posterior Corruptions: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can corrupt parties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slot passes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they create a block → Attacker can change part (or all) of the chain’s history (costless simulation)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5</a:t>
            </a:r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signing key for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each payload (to prevent content malleability)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Evolving Signatures (KES) (to prevent posterior corruptions)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refresh their keys </a:t>
            </a:r>
            <a:r>
              <a:rPr lang="en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comtinuously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(delete old keys, create new keys linked with old ones)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5</a:t>
            </a:r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H(s,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signing key for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each payload (to prevent content malleability)</a:t>
            </a:r>
            <a:endParaRPr lang="en-GB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Evolving Signatures (KES) (to prevent posterior corruptions)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refresh their keys </a:t>
            </a:r>
            <a:r>
              <a:rPr lang="en-GB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comtinuously</a:t>
            </a: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(delete old keys, create new keys linked with old ones)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attack: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satisfies inequality is publicly known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time slot starts → Attacker can predict the slot “leader schedule” → Can corrupt a party that is known to be leader of a specific future slot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PoW to PoS - Attempt 6</a:t>
            </a:r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Require: VRF(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 ||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ᐧ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stake-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is proportional to stake of each party (right side of inequality)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inequality’s left side does not depend on MTR (to prevent grinding)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timestamp) changes as slots change (to prevent stalling)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signing key for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each payload (to prevent content malleability)</a:t>
            </a:r>
            <a:endParaRPr lang="en-GB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Evolving Signatures (KES) (to prevent posterior corruptions)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refresh their keys </a:t>
            </a:r>
            <a:r>
              <a:rPr lang="en-GB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comtinuously</a:t>
            </a: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(delete old keys, create new keys linked with old ones)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 Random Function (VRF) (to prevent adaptive corruptions)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Intuition: a party runs the inequality using its </a:t>
            </a:r>
            <a:r>
              <a:rPr lang="en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VRF output is verifiable </a:t>
            </a:r>
            <a:r>
              <a:rPr lang="en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publicly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(i.e., with the party’s public key)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Stake</a:t>
            </a:r>
            <a:endParaRPr/>
          </a:p>
        </p:txBody>
      </p:sp>
      <p:sp>
        <p:nvSpPr>
          <p:cNvPr id="267" name="Google Shape;26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 changes hands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via payments/transfers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stakeholders (i.e., keys) are added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stake of old stakeholders is reduced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 ownership distribution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the chain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(i.e., branch)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blocks (in different chains) will contain different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Grinding Attack</a:t>
            </a:r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user’s key is created locally (by the user)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keys is (effectively) costless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adversary may be able to play multiple possible VRF calculations “in its head” prior to committing to a particular key.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Grinding Attack</a:t>
            </a:r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user’s key is created locally (by the user)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keys is (effectively) costless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adversary may be able to play multiple possible VRF calculations “in its head” prior to committing to a particular 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all parties commit to their keys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randomness to include into the VRF calculation.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point: hashing a prior VRF value sequence may suffice!</a:t>
            </a:r>
          </a:p>
          <a:p>
            <a:pPr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divided into epochs: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epoch has its own stakeholder distribution and randomness. 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/>
          <p:nvPr/>
        </p:nvSpPr>
        <p:spPr>
          <a:xfrm>
            <a:off x="226575" y="2197175"/>
            <a:ext cx="604200" cy="32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genesis</a:t>
            </a:r>
            <a:endParaRPr sz="800" b="1"/>
          </a:p>
        </p:txBody>
      </p:sp>
      <p:cxnSp>
        <p:nvCxnSpPr>
          <p:cNvPr id="285" name="Google Shape;285;p55"/>
          <p:cNvCxnSpPr/>
          <p:nvPr/>
        </p:nvCxnSpPr>
        <p:spPr>
          <a:xfrm flipH="1">
            <a:off x="89305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6" name="Google Shape;286;p55"/>
          <p:cNvSpPr txBox="1"/>
          <p:nvPr/>
        </p:nvSpPr>
        <p:spPr>
          <a:xfrm>
            <a:off x="89305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7" name="Google Shape;287;p55"/>
          <p:cNvCxnSpPr/>
          <p:nvPr/>
        </p:nvCxnSpPr>
        <p:spPr>
          <a:xfrm flipH="1">
            <a:off x="140706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8" name="Google Shape;288;p55"/>
          <p:cNvSpPr txBox="1"/>
          <p:nvPr/>
        </p:nvSpPr>
        <p:spPr>
          <a:xfrm>
            <a:off x="1407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9" name="Google Shape;289;p55"/>
          <p:cNvCxnSpPr/>
          <p:nvPr/>
        </p:nvCxnSpPr>
        <p:spPr>
          <a:xfrm flipH="1">
            <a:off x="19211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55"/>
          <p:cNvCxnSpPr/>
          <p:nvPr/>
        </p:nvCxnSpPr>
        <p:spPr>
          <a:xfrm flipH="1">
            <a:off x="24351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1" name="Google Shape;291;p55"/>
          <p:cNvSpPr txBox="1"/>
          <p:nvPr/>
        </p:nvSpPr>
        <p:spPr>
          <a:xfrm>
            <a:off x="1921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2" name="Google Shape;292;p55"/>
          <p:cNvSpPr/>
          <p:nvPr/>
        </p:nvSpPr>
        <p:spPr>
          <a:xfrm>
            <a:off x="1975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3" name="Google Shape;293;p55"/>
          <p:cNvSpPr/>
          <p:nvPr/>
        </p:nvSpPr>
        <p:spPr>
          <a:xfrm>
            <a:off x="146158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4" name="Google Shape;294;p55"/>
          <p:cNvSpPr/>
          <p:nvPr/>
        </p:nvSpPr>
        <p:spPr>
          <a:xfrm>
            <a:off x="94755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295" name="Google Shape;295;p55"/>
          <p:cNvCxnSpPr>
            <a:endCxn id="293" idx="3"/>
          </p:cNvCxnSpPr>
          <p:nvPr/>
        </p:nvCxnSpPr>
        <p:spPr>
          <a:xfrm rot="10800000">
            <a:off x="18803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55"/>
          <p:cNvCxnSpPr>
            <a:stCxn id="293" idx="1"/>
            <a:endCxn id="294" idx="3"/>
          </p:cNvCxnSpPr>
          <p:nvPr/>
        </p:nvCxnSpPr>
        <p:spPr>
          <a:xfrm rot="10800000">
            <a:off x="13664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55"/>
          <p:cNvCxnSpPr>
            <a:stCxn id="294" idx="1"/>
            <a:endCxn id="284" idx="2"/>
          </p:cNvCxnSpPr>
          <p:nvPr/>
        </p:nvCxnSpPr>
        <p:spPr>
          <a:xfrm rot="10800000">
            <a:off x="528750" y="2519375"/>
            <a:ext cx="418800" cy="3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55"/>
          <p:cNvCxnSpPr/>
          <p:nvPr/>
        </p:nvCxnSpPr>
        <p:spPr>
          <a:xfrm flipH="1">
            <a:off x="29490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55"/>
          <p:cNvCxnSpPr/>
          <p:nvPr/>
        </p:nvCxnSpPr>
        <p:spPr>
          <a:xfrm flipH="1">
            <a:off x="3454388" y="65725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0" name="Google Shape;300;p55"/>
          <p:cNvSpPr/>
          <p:nvPr/>
        </p:nvSpPr>
        <p:spPr>
          <a:xfrm>
            <a:off x="2489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01" name="Google Shape;301;p55"/>
          <p:cNvCxnSpPr>
            <a:stCxn id="300" idx="1"/>
            <a:endCxn id="292" idx="3"/>
          </p:cNvCxnSpPr>
          <p:nvPr/>
        </p:nvCxnSpPr>
        <p:spPr>
          <a:xfrm rot="10800000">
            <a:off x="2394500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55"/>
          <p:cNvSpPr txBox="1"/>
          <p:nvPr/>
        </p:nvSpPr>
        <p:spPr>
          <a:xfrm>
            <a:off x="1093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55"/>
          <p:cNvSpPr txBox="1"/>
          <p:nvPr/>
        </p:nvSpPr>
        <p:spPr>
          <a:xfrm>
            <a:off x="24349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2949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55"/>
          <p:cNvSpPr txBox="1"/>
          <p:nvPr/>
        </p:nvSpPr>
        <p:spPr>
          <a:xfrm>
            <a:off x="41475" y="3129025"/>
            <a:ext cx="7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honest chain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2440200" y="49950"/>
            <a:ext cx="42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Long-range attack</a:t>
            </a:r>
            <a:endParaRPr sz="2200"/>
          </a:p>
        </p:txBody>
      </p:sp>
      <p:sp>
        <p:nvSpPr>
          <p:cNvPr id="307" name="Google Shape;307;p55"/>
          <p:cNvSpPr/>
          <p:nvPr/>
        </p:nvSpPr>
        <p:spPr>
          <a:xfrm>
            <a:off x="3023963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08" name="Google Shape;308;p55"/>
          <p:cNvCxnSpPr>
            <a:stCxn id="307" idx="1"/>
          </p:cNvCxnSpPr>
          <p:nvPr/>
        </p:nvCxnSpPr>
        <p:spPr>
          <a:xfrm rot="10800000">
            <a:off x="2908463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/>
          <p:nvPr/>
        </p:nvSpPr>
        <p:spPr>
          <a:xfrm>
            <a:off x="226575" y="2197175"/>
            <a:ext cx="604200" cy="32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genesis</a:t>
            </a:r>
            <a:endParaRPr sz="800" b="1"/>
          </a:p>
        </p:txBody>
      </p:sp>
      <p:cxnSp>
        <p:nvCxnSpPr>
          <p:cNvPr id="314" name="Google Shape;314;p56"/>
          <p:cNvCxnSpPr/>
          <p:nvPr/>
        </p:nvCxnSpPr>
        <p:spPr>
          <a:xfrm flipH="1">
            <a:off x="89305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5" name="Google Shape;315;p56"/>
          <p:cNvSpPr txBox="1"/>
          <p:nvPr/>
        </p:nvSpPr>
        <p:spPr>
          <a:xfrm>
            <a:off x="89305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6" name="Google Shape;316;p56"/>
          <p:cNvCxnSpPr/>
          <p:nvPr/>
        </p:nvCxnSpPr>
        <p:spPr>
          <a:xfrm flipH="1">
            <a:off x="140706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7" name="Google Shape;317;p56"/>
          <p:cNvSpPr txBox="1"/>
          <p:nvPr/>
        </p:nvSpPr>
        <p:spPr>
          <a:xfrm>
            <a:off x="1407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8" name="Google Shape;318;p56"/>
          <p:cNvCxnSpPr/>
          <p:nvPr/>
        </p:nvCxnSpPr>
        <p:spPr>
          <a:xfrm flipH="1">
            <a:off x="19211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56"/>
          <p:cNvCxnSpPr/>
          <p:nvPr/>
        </p:nvCxnSpPr>
        <p:spPr>
          <a:xfrm flipH="1">
            <a:off x="24351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0" name="Google Shape;320;p56"/>
          <p:cNvSpPr txBox="1"/>
          <p:nvPr/>
        </p:nvSpPr>
        <p:spPr>
          <a:xfrm>
            <a:off x="1921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1" name="Google Shape;321;p56"/>
          <p:cNvSpPr/>
          <p:nvPr/>
        </p:nvSpPr>
        <p:spPr>
          <a:xfrm>
            <a:off x="1975600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22" name="Google Shape;322;p56"/>
          <p:cNvSpPr/>
          <p:nvPr/>
        </p:nvSpPr>
        <p:spPr>
          <a:xfrm>
            <a:off x="146158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23" name="Google Shape;323;p56"/>
          <p:cNvSpPr/>
          <p:nvPr/>
        </p:nvSpPr>
        <p:spPr>
          <a:xfrm>
            <a:off x="94755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24" name="Google Shape;324;p56"/>
          <p:cNvCxnSpPr>
            <a:endCxn id="322" idx="3"/>
          </p:cNvCxnSpPr>
          <p:nvPr/>
        </p:nvCxnSpPr>
        <p:spPr>
          <a:xfrm rot="10800000">
            <a:off x="18803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56"/>
          <p:cNvCxnSpPr>
            <a:stCxn id="322" idx="1"/>
            <a:endCxn id="323" idx="3"/>
          </p:cNvCxnSpPr>
          <p:nvPr/>
        </p:nvCxnSpPr>
        <p:spPr>
          <a:xfrm rot="10800000">
            <a:off x="13664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56"/>
          <p:cNvCxnSpPr>
            <a:stCxn id="323" idx="1"/>
            <a:endCxn id="313" idx="2"/>
          </p:cNvCxnSpPr>
          <p:nvPr/>
        </p:nvCxnSpPr>
        <p:spPr>
          <a:xfrm rot="10800000">
            <a:off x="528750" y="2519375"/>
            <a:ext cx="418800" cy="3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56"/>
          <p:cNvCxnSpPr/>
          <p:nvPr/>
        </p:nvCxnSpPr>
        <p:spPr>
          <a:xfrm flipH="1">
            <a:off x="29490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56"/>
          <p:cNvCxnSpPr/>
          <p:nvPr/>
        </p:nvCxnSpPr>
        <p:spPr>
          <a:xfrm flipH="1">
            <a:off x="3454388" y="65725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9" name="Google Shape;329;p56"/>
          <p:cNvSpPr/>
          <p:nvPr/>
        </p:nvSpPr>
        <p:spPr>
          <a:xfrm>
            <a:off x="2489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30" name="Google Shape;330;p56"/>
          <p:cNvCxnSpPr>
            <a:stCxn id="329" idx="1"/>
            <a:endCxn id="321" idx="3"/>
          </p:cNvCxnSpPr>
          <p:nvPr/>
        </p:nvCxnSpPr>
        <p:spPr>
          <a:xfrm rot="10800000">
            <a:off x="2394500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6"/>
          <p:cNvSpPr txBox="1"/>
          <p:nvPr/>
        </p:nvSpPr>
        <p:spPr>
          <a:xfrm>
            <a:off x="1093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56"/>
          <p:cNvSpPr txBox="1"/>
          <p:nvPr/>
        </p:nvSpPr>
        <p:spPr>
          <a:xfrm>
            <a:off x="24349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56"/>
          <p:cNvSpPr txBox="1"/>
          <p:nvPr/>
        </p:nvSpPr>
        <p:spPr>
          <a:xfrm>
            <a:off x="2949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56"/>
          <p:cNvSpPr txBox="1"/>
          <p:nvPr/>
        </p:nvSpPr>
        <p:spPr>
          <a:xfrm>
            <a:off x="41475" y="3129025"/>
            <a:ext cx="7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honest chain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2440200" y="49950"/>
            <a:ext cx="42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Long-range attack</a:t>
            </a:r>
            <a:endParaRPr sz="2200"/>
          </a:p>
        </p:txBody>
      </p:sp>
      <p:sp>
        <p:nvSpPr>
          <p:cNvPr id="336" name="Google Shape;336;p56"/>
          <p:cNvSpPr/>
          <p:nvPr/>
        </p:nvSpPr>
        <p:spPr>
          <a:xfrm>
            <a:off x="3023963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37" name="Google Shape;337;p56"/>
          <p:cNvCxnSpPr>
            <a:stCxn id="336" idx="1"/>
          </p:cNvCxnSpPr>
          <p:nvPr/>
        </p:nvCxnSpPr>
        <p:spPr>
          <a:xfrm rot="10800000">
            <a:off x="2908463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6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Availability</a:t>
            </a: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join and leave at will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bootstrap a chain when (re)joining):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Bitcoin’s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“longest chain rule”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(most difficult chain)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online/offline parties changes over time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must account for that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priori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 of participation levels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Unannounced disappearance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 BFT protocols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operate under general dynamic availability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/>
          <p:nvPr/>
        </p:nvSpPr>
        <p:spPr>
          <a:xfrm>
            <a:off x="226575" y="2197175"/>
            <a:ext cx="604200" cy="32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genesis</a:t>
            </a:r>
            <a:endParaRPr sz="800" b="1"/>
          </a:p>
        </p:txBody>
      </p:sp>
      <p:sp>
        <p:nvSpPr>
          <p:cNvPr id="345" name="Google Shape;345;p57"/>
          <p:cNvSpPr/>
          <p:nvPr/>
        </p:nvSpPr>
        <p:spPr>
          <a:xfrm>
            <a:off x="197561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46" name="Google Shape;346;p57"/>
          <p:cNvCxnSpPr/>
          <p:nvPr/>
        </p:nvCxnSpPr>
        <p:spPr>
          <a:xfrm flipH="1">
            <a:off x="89305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7" name="Google Shape;347;p57"/>
          <p:cNvSpPr txBox="1"/>
          <p:nvPr/>
        </p:nvSpPr>
        <p:spPr>
          <a:xfrm>
            <a:off x="89305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8" name="Google Shape;348;p57"/>
          <p:cNvCxnSpPr/>
          <p:nvPr/>
        </p:nvCxnSpPr>
        <p:spPr>
          <a:xfrm flipH="1">
            <a:off x="140706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9" name="Google Shape;349;p57"/>
          <p:cNvSpPr txBox="1"/>
          <p:nvPr/>
        </p:nvSpPr>
        <p:spPr>
          <a:xfrm>
            <a:off x="1407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0" name="Google Shape;350;p57"/>
          <p:cNvCxnSpPr/>
          <p:nvPr/>
        </p:nvCxnSpPr>
        <p:spPr>
          <a:xfrm flipH="1">
            <a:off x="19211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57"/>
          <p:cNvCxnSpPr/>
          <p:nvPr/>
        </p:nvCxnSpPr>
        <p:spPr>
          <a:xfrm flipH="1">
            <a:off x="24351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2" name="Google Shape;352;p57"/>
          <p:cNvSpPr txBox="1"/>
          <p:nvPr/>
        </p:nvSpPr>
        <p:spPr>
          <a:xfrm>
            <a:off x="1921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" name="Google Shape;353;p57"/>
          <p:cNvSpPr/>
          <p:nvPr/>
        </p:nvSpPr>
        <p:spPr>
          <a:xfrm>
            <a:off x="1975600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54" name="Google Shape;354;p57"/>
          <p:cNvSpPr/>
          <p:nvPr/>
        </p:nvSpPr>
        <p:spPr>
          <a:xfrm>
            <a:off x="146158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55" name="Google Shape;355;p57"/>
          <p:cNvSpPr/>
          <p:nvPr/>
        </p:nvSpPr>
        <p:spPr>
          <a:xfrm>
            <a:off x="94755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56" name="Google Shape;356;p57"/>
          <p:cNvCxnSpPr>
            <a:endCxn id="354" idx="3"/>
          </p:cNvCxnSpPr>
          <p:nvPr/>
        </p:nvCxnSpPr>
        <p:spPr>
          <a:xfrm rot="10800000">
            <a:off x="18803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57"/>
          <p:cNvCxnSpPr>
            <a:stCxn id="354" idx="1"/>
            <a:endCxn id="355" idx="3"/>
          </p:cNvCxnSpPr>
          <p:nvPr/>
        </p:nvCxnSpPr>
        <p:spPr>
          <a:xfrm rot="10800000">
            <a:off x="13664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57"/>
          <p:cNvCxnSpPr>
            <a:stCxn id="355" idx="1"/>
            <a:endCxn id="344" idx="2"/>
          </p:cNvCxnSpPr>
          <p:nvPr/>
        </p:nvCxnSpPr>
        <p:spPr>
          <a:xfrm rot="10800000">
            <a:off x="528750" y="2519375"/>
            <a:ext cx="418800" cy="3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57"/>
          <p:cNvCxnSpPr>
            <a:endCxn id="344" idx="0"/>
          </p:cNvCxnSpPr>
          <p:nvPr/>
        </p:nvCxnSpPr>
        <p:spPr>
          <a:xfrm flipH="1">
            <a:off x="528675" y="1531175"/>
            <a:ext cx="1446900" cy="6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57"/>
          <p:cNvCxnSpPr/>
          <p:nvPr/>
        </p:nvCxnSpPr>
        <p:spPr>
          <a:xfrm flipH="1">
            <a:off x="29490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57"/>
          <p:cNvCxnSpPr/>
          <p:nvPr/>
        </p:nvCxnSpPr>
        <p:spPr>
          <a:xfrm flipH="1">
            <a:off x="3454388" y="65725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57"/>
          <p:cNvCxnSpPr/>
          <p:nvPr/>
        </p:nvCxnSpPr>
        <p:spPr>
          <a:xfrm flipH="1">
            <a:off x="397712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57"/>
          <p:cNvCxnSpPr/>
          <p:nvPr/>
        </p:nvCxnSpPr>
        <p:spPr>
          <a:xfrm flipH="1">
            <a:off x="449113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4" name="Google Shape;364;p57"/>
          <p:cNvSpPr/>
          <p:nvPr/>
        </p:nvSpPr>
        <p:spPr>
          <a:xfrm>
            <a:off x="2489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65" name="Google Shape;365;p57"/>
          <p:cNvCxnSpPr>
            <a:stCxn id="364" idx="1"/>
            <a:endCxn id="353" idx="3"/>
          </p:cNvCxnSpPr>
          <p:nvPr/>
        </p:nvCxnSpPr>
        <p:spPr>
          <a:xfrm rot="10800000">
            <a:off x="2394500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57"/>
          <p:cNvSpPr/>
          <p:nvPr/>
        </p:nvSpPr>
        <p:spPr>
          <a:xfrm>
            <a:off x="30035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67" name="Google Shape;367;p57"/>
          <p:cNvCxnSpPr>
            <a:stCxn id="366" idx="1"/>
            <a:endCxn id="345" idx="3"/>
          </p:cNvCxnSpPr>
          <p:nvPr/>
        </p:nvCxnSpPr>
        <p:spPr>
          <a:xfrm rot="10800000">
            <a:off x="2394275" y="15311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57"/>
          <p:cNvSpPr txBox="1"/>
          <p:nvPr/>
        </p:nvSpPr>
        <p:spPr>
          <a:xfrm>
            <a:off x="1093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9" name="Google Shape;369;p57"/>
          <p:cNvCxnSpPr/>
          <p:nvPr/>
        </p:nvCxnSpPr>
        <p:spPr>
          <a:xfrm flipH="1">
            <a:off x="50051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57"/>
          <p:cNvCxnSpPr/>
          <p:nvPr/>
        </p:nvCxnSpPr>
        <p:spPr>
          <a:xfrm flipH="1">
            <a:off x="551918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1" name="Google Shape;371;p57"/>
          <p:cNvSpPr txBox="1"/>
          <p:nvPr/>
        </p:nvSpPr>
        <p:spPr>
          <a:xfrm>
            <a:off x="24349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2949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463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6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39813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7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449113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8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57"/>
          <p:cNvSpPr txBox="1"/>
          <p:nvPr/>
        </p:nvSpPr>
        <p:spPr>
          <a:xfrm>
            <a:off x="5007313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9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5519200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57"/>
          <p:cNvSpPr/>
          <p:nvPr/>
        </p:nvSpPr>
        <p:spPr>
          <a:xfrm>
            <a:off x="403163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79" name="Google Shape;379;p57"/>
          <p:cNvSpPr/>
          <p:nvPr/>
        </p:nvSpPr>
        <p:spPr>
          <a:xfrm>
            <a:off x="505967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80" name="Google Shape;380;p57"/>
          <p:cNvCxnSpPr>
            <a:stCxn id="379" idx="1"/>
            <a:endCxn id="378" idx="3"/>
          </p:cNvCxnSpPr>
          <p:nvPr/>
        </p:nvCxnSpPr>
        <p:spPr>
          <a:xfrm rot="10800000">
            <a:off x="4450375" y="2901875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57"/>
          <p:cNvSpPr/>
          <p:nvPr/>
        </p:nvSpPr>
        <p:spPr>
          <a:xfrm>
            <a:off x="353796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82" name="Google Shape;382;p57"/>
          <p:cNvCxnSpPr>
            <a:stCxn id="381" idx="1"/>
            <a:endCxn id="366" idx="3"/>
          </p:cNvCxnSpPr>
          <p:nvPr/>
        </p:nvCxnSpPr>
        <p:spPr>
          <a:xfrm rot="10800000">
            <a:off x="3422463" y="1531100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57"/>
          <p:cNvSpPr/>
          <p:nvPr/>
        </p:nvSpPr>
        <p:spPr>
          <a:xfrm>
            <a:off x="45456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84" name="Google Shape;384;p57"/>
          <p:cNvCxnSpPr>
            <a:stCxn id="383" idx="1"/>
            <a:endCxn id="381" idx="3"/>
          </p:cNvCxnSpPr>
          <p:nvPr/>
        </p:nvCxnSpPr>
        <p:spPr>
          <a:xfrm rot="10800000">
            <a:off x="3956750" y="1531100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57"/>
          <p:cNvSpPr/>
          <p:nvPr/>
        </p:nvSpPr>
        <p:spPr>
          <a:xfrm>
            <a:off x="55779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86" name="Google Shape;386;p57"/>
          <p:cNvCxnSpPr>
            <a:stCxn id="385" idx="1"/>
            <a:endCxn id="383" idx="3"/>
          </p:cNvCxnSpPr>
          <p:nvPr/>
        </p:nvCxnSpPr>
        <p:spPr>
          <a:xfrm rot="10800000">
            <a:off x="4964475" y="1531100"/>
            <a:ext cx="6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7"/>
          <p:cNvSpPr txBox="1"/>
          <p:nvPr/>
        </p:nvSpPr>
        <p:spPr>
          <a:xfrm>
            <a:off x="41475" y="3129025"/>
            <a:ext cx="7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honest chain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0" y="1094925"/>
            <a:ext cx="81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long-range fork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9" name="Google Shape;389;p57"/>
          <p:cNvSpPr txBox="1"/>
          <p:nvPr/>
        </p:nvSpPr>
        <p:spPr>
          <a:xfrm>
            <a:off x="430242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2440200" y="49950"/>
            <a:ext cx="42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Long-range attack</a:t>
            </a:r>
            <a:endParaRPr sz="2200"/>
          </a:p>
        </p:txBody>
      </p:sp>
      <p:sp>
        <p:nvSpPr>
          <p:cNvPr id="391" name="Google Shape;391;p57"/>
          <p:cNvSpPr/>
          <p:nvPr/>
        </p:nvSpPr>
        <p:spPr>
          <a:xfrm>
            <a:off x="3023963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392" name="Google Shape;392;p57"/>
          <p:cNvCxnSpPr>
            <a:stCxn id="391" idx="1"/>
            <a:endCxn id="364" idx="3"/>
          </p:cNvCxnSpPr>
          <p:nvPr/>
        </p:nvCxnSpPr>
        <p:spPr>
          <a:xfrm rot="10800000">
            <a:off x="2908463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7"/>
          <p:cNvCxnSpPr>
            <a:stCxn id="378" idx="1"/>
            <a:endCxn id="391" idx="3"/>
          </p:cNvCxnSpPr>
          <p:nvPr/>
        </p:nvCxnSpPr>
        <p:spPr>
          <a:xfrm rot="10800000">
            <a:off x="3442738" y="2901875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4" name="Google Shape;3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7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6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6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7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11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623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36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/>
          <p:nvPr/>
        </p:nvSpPr>
        <p:spPr>
          <a:xfrm>
            <a:off x="226575" y="2197175"/>
            <a:ext cx="604200" cy="32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genesis</a:t>
            </a:r>
            <a:endParaRPr sz="800" b="1"/>
          </a:p>
        </p:txBody>
      </p:sp>
      <p:sp>
        <p:nvSpPr>
          <p:cNvPr id="408" name="Google Shape;408;p58"/>
          <p:cNvSpPr/>
          <p:nvPr/>
        </p:nvSpPr>
        <p:spPr>
          <a:xfrm>
            <a:off x="197561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09" name="Google Shape;409;p58"/>
          <p:cNvCxnSpPr/>
          <p:nvPr/>
        </p:nvCxnSpPr>
        <p:spPr>
          <a:xfrm rot="10800000" flipH="1">
            <a:off x="297675" y="4077150"/>
            <a:ext cx="8411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58"/>
          <p:cNvCxnSpPr/>
          <p:nvPr/>
        </p:nvCxnSpPr>
        <p:spPr>
          <a:xfrm flipH="1">
            <a:off x="89305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1" name="Google Shape;411;p58"/>
          <p:cNvSpPr txBox="1"/>
          <p:nvPr/>
        </p:nvSpPr>
        <p:spPr>
          <a:xfrm>
            <a:off x="89305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2" name="Google Shape;412;p58"/>
          <p:cNvCxnSpPr/>
          <p:nvPr/>
        </p:nvCxnSpPr>
        <p:spPr>
          <a:xfrm flipH="1">
            <a:off x="140706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3" name="Google Shape;413;p58"/>
          <p:cNvSpPr txBox="1"/>
          <p:nvPr/>
        </p:nvSpPr>
        <p:spPr>
          <a:xfrm>
            <a:off x="1407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4" name="Google Shape;414;p58"/>
          <p:cNvCxnSpPr/>
          <p:nvPr/>
        </p:nvCxnSpPr>
        <p:spPr>
          <a:xfrm flipH="1">
            <a:off x="19211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58"/>
          <p:cNvCxnSpPr/>
          <p:nvPr/>
        </p:nvCxnSpPr>
        <p:spPr>
          <a:xfrm flipH="1">
            <a:off x="24351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6" name="Google Shape;416;p58"/>
          <p:cNvSpPr txBox="1"/>
          <p:nvPr/>
        </p:nvSpPr>
        <p:spPr>
          <a:xfrm>
            <a:off x="1921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58"/>
          <p:cNvSpPr/>
          <p:nvPr/>
        </p:nvSpPr>
        <p:spPr>
          <a:xfrm>
            <a:off x="1975600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8" name="Google Shape;418;p58"/>
          <p:cNvSpPr/>
          <p:nvPr/>
        </p:nvSpPr>
        <p:spPr>
          <a:xfrm>
            <a:off x="146158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9" name="Google Shape;419;p58"/>
          <p:cNvSpPr/>
          <p:nvPr/>
        </p:nvSpPr>
        <p:spPr>
          <a:xfrm>
            <a:off x="94755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20" name="Google Shape;420;p58"/>
          <p:cNvCxnSpPr>
            <a:endCxn id="418" idx="3"/>
          </p:cNvCxnSpPr>
          <p:nvPr/>
        </p:nvCxnSpPr>
        <p:spPr>
          <a:xfrm rot="10800000">
            <a:off x="18803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58"/>
          <p:cNvCxnSpPr>
            <a:stCxn id="418" idx="1"/>
            <a:endCxn id="419" idx="3"/>
          </p:cNvCxnSpPr>
          <p:nvPr/>
        </p:nvCxnSpPr>
        <p:spPr>
          <a:xfrm rot="10800000">
            <a:off x="13664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58"/>
          <p:cNvCxnSpPr>
            <a:stCxn id="419" idx="1"/>
            <a:endCxn id="407" idx="2"/>
          </p:cNvCxnSpPr>
          <p:nvPr/>
        </p:nvCxnSpPr>
        <p:spPr>
          <a:xfrm rot="10800000">
            <a:off x="528750" y="2519375"/>
            <a:ext cx="418800" cy="3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58"/>
          <p:cNvCxnSpPr>
            <a:endCxn id="407" idx="0"/>
          </p:cNvCxnSpPr>
          <p:nvPr/>
        </p:nvCxnSpPr>
        <p:spPr>
          <a:xfrm flipH="1">
            <a:off x="528675" y="1531175"/>
            <a:ext cx="1446900" cy="6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58"/>
          <p:cNvCxnSpPr/>
          <p:nvPr/>
        </p:nvCxnSpPr>
        <p:spPr>
          <a:xfrm flipH="1">
            <a:off x="29490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8"/>
          <p:cNvCxnSpPr/>
          <p:nvPr/>
        </p:nvCxnSpPr>
        <p:spPr>
          <a:xfrm flipH="1">
            <a:off x="3454388" y="65725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58"/>
          <p:cNvCxnSpPr/>
          <p:nvPr/>
        </p:nvCxnSpPr>
        <p:spPr>
          <a:xfrm flipH="1">
            <a:off x="397712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58"/>
          <p:cNvCxnSpPr/>
          <p:nvPr/>
        </p:nvCxnSpPr>
        <p:spPr>
          <a:xfrm flipH="1">
            <a:off x="449113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8" name="Google Shape;428;p58"/>
          <p:cNvSpPr/>
          <p:nvPr/>
        </p:nvSpPr>
        <p:spPr>
          <a:xfrm>
            <a:off x="2489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29" name="Google Shape;429;p58"/>
          <p:cNvCxnSpPr>
            <a:stCxn id="428" idx="1"/>
            <a:endCxn id="417" idx="3"/>
          </p:cNvCxnSpPr>
          <p:nvPr/>
        </p:nvCxnSpPr>
        <p:spPr>
          <a:xfrm rot="10800000">
            <a:off x="2394500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58"/>
          <p:cNvSpPr/>
          <p:nvPr/>
        </p:nvSpPr>
        <p:spPr>
          <a:xfrm>
            <a:off x="30035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31" name="Google Shape;431;p58"/>
          <p:cNvCxnSpPr>
            <a:stCxn id="430" idx="1"/>
            <a:endCxn id="408" idx="3"/>
          </p:cNvCxnSpPr>
          <p:nvPr/>
        </p:nvCxnSpPr>
        <p:spPr>
          <a:xfrm rot="10800000">
            <a:off x="2394275" y="15311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58"/>
          <p:cNvSpPr txBox="1"/>
          <p:nvPr/>
        </p:nvSpPr>
        <p:spPr>
          <a:xfrm>
            <a:off x="1093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430242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4" name="Google Shape;434;p58"/>
          <p:cNvCxnSpPr/>
          <p:nvPr/>
        </p:nvCxnSpPr>
        <p:spPr>
          <a:xfrm flipH="1">
            <a:off x="50051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8"/>
          <p:cNvCxnSpPr/>
          <p:nvPr/>
        </p:nvCxnSpPr>
        <p:spPr>
          <a:xfrm flipH="1">
            <a:off x="551918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8"/>
          <p:cNvCxnSpPr/>
          <p:nvPr/>
        </p:nvCxnSpPr>
        <p:spPr>
          <a:xfrm flipH="1">
            <a:off x="654723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58"/>
          <p:cNvCxnSpPr/>
          <p:nvPr/>
        </p:nvCxnSpPr>
        <p:spPr>
          <a:xfrm flipH="1">
            <a:off x="70612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/>
          <p:nvPr/>
        </p:nvSpPr>
        <p:spPr>
          <a:xfrm>
            <a:off x="24349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2949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58"/>
          <p:cNvSpPr txBox="1"/>
          <p:nvPr/>
        </p:nvSpPr>
        <p:spPr>
          <a:xfrm>
            <a:off x="3463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6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39813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7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449113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8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5007313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9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5519200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603322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6547250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7" name="Google Shape;447;p58"/>
          <p:cNvCxnSpPr/>
          <p:nvPr/>
        </p:nvCxnSpPr>
        <p:spPr>
          <a:xfrm flipH="1">
            <a:off x="75753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58"/>
          <p:cNvCxnSpPr/>
          <p:nvPr/>
        </p:nvCxnSpPr>
        <p:spPr>
          <a:xfrm flipH="1">
            <a:off x="80893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8"/>
          <p:cNvCxnSpPr/>
          <p:nvPr/>
        </p:nvCxnSpPr>
        <p:spPr>
          <a:xfrm flipH="1">
            <a:off x="86032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58"/>
          <p:cNvCxnSpPr/>
          <p:nvPr/>
        </p:nvCxnSpPr>
        <p:spPr>
          <a:xfrm flipH="1">
            <a:off x="6041750" y="66300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1" name="Google Shape;451;p58"/>
          <p:cNvSpPr txBox="1"/>
          <p:nvPr/>
        </p:nvSpPr>
        <p:spPr>
          <a:xfrm>
            <a:off x="706127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7575263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808932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" name="Google Shape;454;p58"/>
          <p:cNvSpPr/>
          <p:nvPr/>
        </p:nvSpPr>
        <p:spPr>
          <a:xfrm>
            <a:off x="403163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5" name="Google Shape;455;p58"/>
          <p:cNvSpPr/>
          <p:nvPr/>
        </p:nvSpPr>
        <p:spPr>
          <a:xfrm>
            <a:off x="505967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56" name="Google Shape;456;p58"/>
          <p:cNvCxnSpPr>
            <a:stCxn id="455" idx="1"/>
            <a:endCxn id="454" idx="3"/>
          </p:cNvCxnSpPr>
          <p:nvPr/>
        </p:nvCxnSpPr>
        <p:spPr>
          <a:xfrm rot="10800000">
            <a:off x="4450375" y="2901875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58"/>
          <p:cNvSpPr/>
          <p:nvPr/>
        </p:nvSpPr>
        <p:spPr>
          <a:xfrm>
            <a:off x="353796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58" name="Google Shape;458;p58"/>
          <p:cNvCxnSpPr>
            <a:stCxn id="457" idx="1"/>
            <a:endCxn id="430" idx="3"/>
          </p:cNvCxnSpPr>
          <p:nvPr/>
        </p:nvCxnSpPr>
        <p:spPr>
          <a:xfrm rot="10800000">
            <a:off x="3422463" y="1531100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8"/>
          <p:cNvSpPr/>
          <p:nvPr/>
        </p:nvSpPr>
        <p:spPr>
          <a:xfrm>
            <a:off x="45456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0" name="Google Shape;460;p58"/>
          <p:cNvCxnSpPr>
            <a:stCxn id="459" idx="1"/>
            <a:endCxn id="457" idx="3"/>
          </p:cNvCxnSpPr>
          <p:nvPr/>
        </p:nvCxnSpPr>
        <p:spPr>
          <a:xfrm rot="10800000">
            <a:off x="3956750" y="1531100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" name="Google Shape;461;p58"/>
          <p:cNvSpPr/>
          <p:nvPr/>
        </p:nvSpPr>
        <p:spPr>
          <a:xfrm>
            <a:off x="55779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2" name="Google Shape;462;p58"/>
          <p:cNvCxnSpPr>
            <a:stCxn id="461" idx="1"/>
            <a:endCxn id="459" idx="3"/>
          </p:cNvCxnSpPr>
          <p:nvPr/>
        </p:nvCxnSpPr>
        <p:spPr>
          <a:xfrm rot="10800000">
            <a:off x="4964475" y="1531100"/>
            <a:ext cx="6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/>
          <p:nvPr/>
        </p:nvSpPr>
        <p:spPr>
          <a:xfrm>
            <a:off x="60963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4" name="Google Shape;464;p58"/>
          <p:cNvCxnSpPr>
            <a:stCxn id="463" idx="1"/>
            <a:endCxn id="461" idx="3"/>
          </p:cNvCxnSpPr>
          <p:nvPr/>
        </p:nvCxnSpPr>
        <p:spPr>
          <a:xfrm rot="10800000">
            <a:off x="5996750" y="1531100"/>
            <a:ext cx="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8"/>
          <p:cNvSpPr/>
          <p:nvPr/>
        </p:nvSpPr>
        <p:spPr>
          <a:xfrm>
            <a:off x="66074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6" name="Google Shape;466;p58"/>
          <p:cNvCxnSpPr>
            <a:stCxn id="465" idx="1"/>
            <a:endCxn id="463" idx="3"/>
          </p:cNvCxnSpPr>
          <p:nvPr/>
        </p:nvCxnSpPr>
        <p:spPr>
          <a:xfrm rot="10800000">
            <a:off x="6515050" y="1531100"/>
            <a:ext cx="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58"/>
          <p:cNvSpPr/>
          <p:nvPr/>
        </p:nvSpPr>
        <p:spPr>
          <a:xfrm>
            <a:off x="7165338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8" name="Google Shape;468;p58"/>
          <p:cNvCxnSpPr>
            <a:stCxn id="467" idx="1"/>
            <a:endCxn id="465" idx="3"/>
          </p:cNvCxnSpPr>
          <p:nvPr/>
        </p:nvCxnSpPr>
        <p:spPr>
          <a:xfrm rot="10800000">
            <a:off x="7026138" y="1531100"/>
            <a:ext cx="1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58"/>
          <p:cNvSpPr/>
          <p:nvPr/>
        </p:nvSpPr>
        <p:spPr>
          <a:xfrm>
            <a:off x="767490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0" name="Google Shape;470;p58"/>
          <p:cNvCxnSpPr>
            <a:stCxn id="469" idx="1"/>
            <a:endCxn id="467" idx="3"/>
          </p:cNvCxnSpPr>
          <p:nvPr/>
        </p:nvCxnSpPr>
        <p:spPr>
          <a:xfrm rot="10800000">
            <a:off x="7584000" y="1531100"/>
            <a:ext cx="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58"/>
          <p:cNvSpPr/>
          <p:nvPr/>
        </p:nvSpPr>
        <p:spPr>
          <a:xfrm>
            <a:off x="818460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2" name="Google Shape;472;p58"/>
          <p:cNvCxnSpPr>
            <a:stCxn id="471" idx="1"/>
            <a:endCxn id="469" idx="3"/>
          </p:cNvCxnSpPr>
          <p:nvPr/>
        </p:nvCxnSpPr>
        <p:spPr>
          <a:xfrm rot="10800000">
            <a:off x="8093700" y="1531100"/>
            <a:ext cx="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3" name="Google Shape;473;p58"/>
          <p:cNvSpPr/>
          <p:nvPr/>
        </p:nvSpPr>
        <p:spPr>
          <a:xfrm>
            <a:off x="660172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4" name="Google Shape;474;p58"/>
          <p:cNvCxnSpPr>
            <a:stCxn id="473" idx="1"/>
            <a:endCxn id="455" idx="3"/>
          </p:cNvCxnSpPr>
          <p:nvPr/>
        </p:nvCxnSpPr>
        <p:spPr>
          <a:xfrm rot="10800000">
            <a:off x="5478525" y="2901875"/>
            <a:ext cx="11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58"/>
          <p:cNvSpPr/>
          <p:nvPr/>
        </p:nvSpPr>
        <p:spPr>
          <a:xfrm>
            <a:off x="81438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76" name="Google Shape;476;p58"/>
          <p:cNvSpPr txBox="1"/>
          <p:nvPr/>
        </p:nvSpPr>
        <p:spPr>
          <a:xfrm>
            <a:off x="41475" y="3129025"/>
            <a:ext cx="7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honest chain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0" y="1094925"/>
            <a:ext cx="81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long-range fork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8" name="Google Shape;478;p58"/>
          <p:cNvSpPr txBox="1"/>
          <p:nvPr/>
        </p:nvSpPr>
        <p:spPr>
          <a:xfrm>
            <a:off x="6889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9" name="Google Shape;479;p58"/>
          <p:cNvSpPr txBox="1">
            <a:spLocks noGrp="1"/>
          </p:cNvSpPr>
          <p:nvPr>
            <p:ph type="title"/>
          </p:nvPr>
        </p:nvSpPr>
        <p:spPr>
          <a:xfrm>
            <a:off x="2440200" y="49950"/>
            <a:ext cx="42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Long-range attack</a:t>
            </a:r>
            <a:endParaRPr sz="2200"/>
          </a:p>
        </p:txBody>
      </p:sp>
      <p:sp>
        <p:nvSpPr>
          <p:cNvPr id="480" name="Google Shape;480;p58"/>
          <p:cNvSpPr/>
          <p:nvPr/>
        </p:nvSpPr>
        <p:spPr>
          <a:xfrm>
            <a:off x="3023963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81" name="Google Shape;481;p58"/>
          <p:cNvCxnSpPr>
            <a:stCxn id="480" idx="1"/>
          </p:cNvCxnSpPr>
          <p:nvPr/>
        </p:nvCxnSpPr>
        <p:spPr>
          <a:xfrm rot="10800000">
            <a:off x="2908463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58"/>
          <p:cNvCxnSpPr>
            <a:endCxn id="480" idx="3"/>
          </p:cNvCxnSpPr>
          <p:nvPr/>
        </p:nvCxnSpPr>
        <p:spPr>
          <a:xfrm rot="10800000">
            <a:off x="3442763" y="2901875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3" name="Google Shape;4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6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7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7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34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74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8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9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11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623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36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8"/>
          <p:cNvSpPr/>
          <p:nvPr/>
        </p:nvSpPr>
        <p:spPr>
          <a:xfrm>
            <a:off x="713612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97" name="Google Shape;497;p58"/>
          <p:cNvCxnSpPr>
            <a:stCxn id="496" idx="1"/>
            <a:endCxn id="473" idx="3"/>
          </p:cNvCxnSpPr>
          <p:nvPr/>
        </p:nvCxnSpPr>
        <p:spPr>
          <a:xfrm rot="10800000">
            <a:off x="7020625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58"/>
          <p:cNvCxnSpPr>
            <a:endCxn id="496" idx="3"/>
          </p:cNvCxnSpPr>
          <p:nvPr/>
        </p:nvCxnSpPr>
        <p:spPr>
          <a:xfrm rot="10800000">
            <a:off x="7554925" y="2901875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898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311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Long-range attack</a:t>
            </a:r>
            <a:endParaRPr/>
          </a:p>
        </p:txBody>
      </p:sp>
      <p:sp>
        <p:nvSpPr>
          <p:cNvPr id="506" name="Google Shape;50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an old block, the attacker creates a chain of adversarial-only blocks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chain, it collects the rewards for every block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branch/“fork”, the attacker’s stake is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point, the attacker gets stake majority in this fork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costless simulation, the attacker can create an arbitrarily long chain in “its head”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adversary can easily confuse a freshly joining party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756B9406-5EF3-A18A-D345-5F6F87A5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>
            <a:extLst>
              <a:ext uri="{FF2B5EF4-FFF2-40B4-BE49-F238E27FC236}">
                <a16:creationId xmlns:a16="http://schemas.microsoft.com/office/drawing/2014/main" id="{BFA96212-B677-2795-128F-3807380B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Long-range attack</a:t>
            </a:r>
            <a:endParaRPr/>
          </a:p>
        </p:txBody>
      </p:sp>
      <p:sp>
        <p:nvSpPr>
          <p:cNvPr id="518" name="Google Shape;518;p61">
            <a:extLst>
              <a:ext uri="{FF2B5EF4-FFF2-40B4-BE49-F238E27FC236}">
                <a16:creationId xmlns:a16="http://schemas.microsoft.com/office/drawing/2014/main" id="{30FBF0E9-DB49-9756-780B-19D631A3E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an old block, the attacker creates a chain of adversarial-only blocks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chain, it collects the rewards for every block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branch/“fork”, the attacker’s stake is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point, the attacker gets stake majority in this fork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costless simulation, the attacker can create an arbitrarily long chain in “its head”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adversary can easily confuse a freshly joining party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Solution#1: checkpointing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Joining parties receive trusted checkpoint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966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Long-range attack</a:t>
            </a:r>
            <a:endParaRPr/>
          </a:p>
        </p:txBody>
      </p:sp>
      <p:sp>
        <p:nvSpPr>
          <p:cNvPr id="518" name="Google Shape;51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an old block, the attacker creates a chain of adversarial-only blocks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chain, it collects the rewards for every block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branch/“fork”, the attacker’s stake is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point, the attacker gets stake majority in this fork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costless simulation, the attacker can create an arbitrarily long chain in “its head”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Solution#1: checkpointing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Solution#2: chain density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after the fork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chain’s blocks are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“dense”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compared to the attacker’s (forked) 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node that joins the system, chooses a path at each fork by following the most dense branch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behind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Ouroboros Genesis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>
          <a:extLst>
            <a:ext uri="{FF2B5EF4-FFF2-40B4-BE49-F238E27FC236}">
              <a16:creationId xmlns:a16="http://schemas.microsoft.com/office/drawing/2014/main" id="{87CEAE5C-716C-4C5F-1F6B-0F0C7588D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>
            <a:extLst>
              <a:ext uri="{FF2B5EF4-FFF2-40B4-BE49-F238E27FC236}">
                <a16:creationId xmlns:a16="http://schemas.microsoft.com/office/drawing/2014/main" id="{D05D94FF-D5E2-6791-C9AA-D186A653C8DE}"/>
              </a:ext>
            </a:extLst>
          </p:cNvPr>
          <p:cNvSpPr/>
          <p:nvPr/>
        </p:nvSpPr>
        <p:spPr>
          <a:xfrm>
            <a:off x="226575" y="2197175"/>
            <a:ext cx="604200" cy="32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genesis</a:t>
            </a:r>
            <a:endParaRPr sz="800" b="1"/>
          </a:p>
        </p:txBody>
      </p:sp>
      <p:sp>
        <p:nvSpPr>
          <p:cNvPr id="408" name="Google Shape;408;p58">
            <a:extLst>
              <a:ext uri="{FF2B5EF4-FFF2-40B4-BE49-F238E27FC236}">
                <a16:creationId xmlns:a16="http://schemas.microsoft.com/office/drawing/2014/main" id="{9D5CE136-CFB8-81CC-2E9B-5329737A3F80}"/>
              </a:ext>
            </a:extLst>
          </p:cNvPr>
          <p:cNvSpPr/>
          <p:nvPr/>
        </p:nvSpPr>
        <p:spPr>
          <a:xfrm>
            <a:off x="197561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09" name="Google Shape;409;p58">
            <a:extLst>
              <a:ext uri="{FF2B5EF4-FFF2-40B4-BE49-F238E27FC236}">
                <a16:creationId xmlns:a16="http://schemas.microsoft.com/office/drawing/2014/main" id="{7E5ACB3E-76CD-5895-3255-23049455E1C9}"/>
              </a:ext>
            </a:extLst>
          </p:cNvPr>
          <p:cNvCxnSpPr/>
          <p:nvPr/>
        </p:nvCxnSpPr>
        <p:spPr>
          <a:xfrm rot="10800000" flipH="1">
            <a:off x="297675" y="4077150"/>
            <a:ext cx="8411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58">
            <a:extLst>
              <a:ext uri="{FF2B5EF4-FFF2-40B4-BE49-F238E27FC236}">
                <a16:creationId xmlns:a16="http://schemas.microsoft.com/office/drawing/2014/main" id="{378BEC70-EDCB-8B4F-25B6-13BBAA4A8E2A}"/>
              </a:ext>
            </a:extLst>
          </p:cNvPr>
          <p:cNvCxnSpPr/>
          <p:nvPr/>
        </p:nvCxnSpPr>
        <p:spPr>
          <a:xfrm flipH="1">
            <a:off x="89305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1" name="Google Shape;411;p58">
            <a:extLst>
              <a:ext uri="{FF2B5EF4-FFF2-40B4-BE49-F238E27FC236}">
                <a16:creationId xmlns:a16="http://schemas.microsoft.com/office/drawing/2014/main" id="{F7870FAF-F755-9D54-909E-D9EECF4D40E8}"/>
              </a:ext>
            </a:extLst>
          </p:cNvPr>
          <p:cNvSpPr txBox="1"/>
          <p:nvPr/>
        </p:nvSpPr>
        <p:spPr>
          <a:xfrm>
            <a:off x="89305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2" name="Google Shape;412;p58">
            <a:extLst>
              <a:ext uri="{FF2B5EF4-FFF2-40B4-BE49-F238E27FC236}">
                <a16:creationId xmlns:a16="http://schemas.microsoft.com/office/drawing/2014/main" id="{AB692C5B-FB4A-1CE8-03AF-AC5341471DA5}"/>
              </a:ext>
            </a:extLst>
          </p:cNvPr>
          <p:cNvCxnSpPr/>
          <p:nvPr/>
        </p:nvCxnSpPr>
        <p:spPr>
          <a:xfrm flipH="1">
            <a:off x="140706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3" name="Google Shape;413;p58">
            <a:extLst>
              <a:ext uri="{FF2B5EF4-FFF2-40B4-BE49-F238E27FC236}">
                <a16:creationId xmlns:a16="http://schemas.microsoft.com/office/drawing/2014/main" id="{EC35CB31-1EF2-E114-5ACB-CE266592A014}"/>
              </a:ext>
            </a:extLst>
          </p:cNvPr>
          <p:cNvSpPr txBox="1"/>
          <p:nvPr/>
        </p:nvSpPr>
        <p:spPr>
          <a:xfrm>
            <a:off x="1407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4" name="Google Shape;414;p58">
            <a:extLst>
              <a:ext uri="{FF2B5EF4-FFF2-40B4-BE49-F238E27FC236}">
                <a16:creationId xmlns:a16="http://schemas.microsoft.com/office/drawing/2014/main" id="{713B81D6-8B15-E800-60D2-FF096CC4022D}"/>
              </a:ext>
            </a:extLst>
          </p:cNvPr>
          <p:cNvCxnSpPr/>
          <p:nvPr/>
        </p:nvCxnSpPr>
        <p:spPr>
          <a:xfrm flipH="1">
            <a:off x="19211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58">
            <a:extLst>
              <a:ext uri="{FF2B5EF4-FFF2-40B4-BE49-F238E27FC236}">
                <a16:creationId xmlns:a16="http://schemas.microsoft.com/office/drawing/2014/main" id="{B2AC1BED-F893-B1CF-A0D2-149DB6018DEF}"/>
              </a:ext>
            </a:extLst>
          </p:cNvPr>
          <p:cNvCxnSpPr/>
          <p:nvPr/>
        </p:nvCxnSpPr>
        <p:spPr>
          <a:xfrm flipH="1">
            <a:off x="24351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6" name="Google Shape;416;p58">
            <a:extLst>
              <a:ext uri="{FF2B5EF4-FFF2-40B4-BE49-F238E27FC236}">
                <a16:creationId xmlns:a16="http://schemas.microsoft.com/office/drawing/2014/main" id="{1A417064-AA6B-4575-87E3-18A4F234DE8F}"/>
              </a:ext>
            </a:extLst>
          </p:cNvPr>
          <p:cNvSpPr txBox="1"/>
          <p:nvPr/>
        </p:nvSpPr>
        <p:spPr>
          <a:xfrm>
            <a:off x="1921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58">
            <a:extLst>
              <a:ext uri="{FF2B5EF4-FFF2-40B4-BE49-F238E27FC236}">
                <a16:creationId xmlns:a16="http://schemas.microsoft.com/office/drawing/2014/main" id="{9D1CF73E-B664-03B6-E466-B95AA108AEC7}"/>
              </a:ext>
            </a:extLst>
          </p:cNvPr>
          <p:cNvSpPr/>
          <p:nvPr/>
        </p:nvSpPr>
        <p:spPr>
          <a:xfrm>
            <a:off x="1975600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8" name="Google Shape;418;p58">
            <a:extLst>
              <a:ext uri="{FF2B5EF4-FFF2-40B4-BE49-F238E27FC236}">
                <a16:creationId xmlns:a16="http://schemas.microsoft.com/office/drawing/2014/main" id="{EA63A9B9-E05E-6053-21AF-6BE91D95F0F0}"/>
              </a:ext>
            </a:extLst>
          </p:cNvPr>
          <p:cNvSpPr/>
          <p:nvPr/>
        </p:nvSpPr>
        <p:spPr>
          <a:xfrm>
            <a:off x="146158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19" name="Google Shape;419;p58">
            <a:extLst>
              <a:ext uri="{FF2B5EF4-FFF2-40B4-BE49-F238E27FC236}">
                <a16:creationId xmlns:a16="http://schemas.microsoft.com/office/drawing/2014/main" id="{85D5573F-6DD2-5398-EB04-44AB5757F6CA}"/>
              </a:ext>
            </a:extLst>
          </p:cNvPr>
          <p:cNvSpPr/>
          <p:nvPr/>
        </p:nvSpPr>
        <p:spPr>
          <a:xfrm>
            <a:off x="94755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20" name="Google Shape;420;p58">
            <a:extLst>
              <a:ext uri="{FF2B5EF4-FFF2-40B4-BE49-F238E27FC236}">
                <a16:creationId xmlns:a16="http://schemas.microsoft.com/office/drawing/2014/main" id="{61F41243-6044-D9E8-2B62-A1DC2042434E}"/>
              </a:ext>
            </a:extLst>
          </p:cNvPr>
          <p:cNvCxnSpPr>
            <a:endCxn id="418" idx="3"/>
          </p:cNvCxnSpPr>
          <p:nvPr/>
        </p:nvCxnSpPr>
        <p:spPr>
          <a:xfrm rot="10800000">
            <a:off x="18803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58">
            <a:extLst>
              <a:ext uri="{FF2B5EF4-FFF2-40B4-BE49-F238E27FC236}">
                <a16:creationId xmlns:a16="http://schemas.microsoft.com/office/drawing/2014/main" id="{17555FFD-BEC3-DB82-3769-95643D62FD73}"/>
              </a:ext>
            </a:extLst>
          </p:cNvPr>
          <p:cNvCxnSpPr>
            <a:stCxn id="418" idx="1"/>
            <a:endCxn id="419" idx="3"/>
          </p:cNvCxnSpPr>
          <p:nvPr/>
        </p:nvCxnSpPr>
        <p:spPr>
          <a:xfrm rot="10800000">
            <a:off x="1366488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58">
            <a:extLst>
              <a:ext uri="{FF2B5EF4-FFF2-40B4-BE49-F238E27FC236}">
                <a16:creationId xmlns:a16="http://schemas.microsoft.com/office/drawing/2014/main" id="{F36CDE15-C7A2-B73E-99AD-52CC71BD637B}"/>
              </a:ext>
            </a:extLst>
          </p:cNvPr>
          <p:cNvCxnSpPr>
            <a:stCxn id="419" idx="1"/>
            <a:endCxn id="407" idx="2"/>
          </p:cNvCxnSpPr>
          <p:nvPr/>
        </p:nvCxnSpPr>
        <p:spPr>
          <a:xfrm rot="10800000">
            <a:off x="528750" y="2519375"/>
            <a:ext cx="418800" cy="3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58">
            <a:extLst>
              <a:ext uri="{FF2B5EF4-FFF2-40B4-BE49-F238E27FC236}">
                <a16:creationId xmlns:a16="http://schemas.microsoft.com/office/drawing/2014/main" id="{EABA28B5-253E-1C6A-4310-D8EA8AE30F8D}"/>
              </a:ext>
            </a:extLst>
          </p:cNvPr>
          <p:cNvCxnSpPr>
            <a:endCxn id="407" idx="0"/>
          </p:cNvCxnSpPr>
          <p:nvPr/>
        </p:nvCxnSpPr>
        <p:spPr>
          <a:xfrm flipH="1">
            <a:off x="528675" y="1531175"/>
            <a:ext cx="1446900" cy="6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58">
            <a:extLst>
              <a:ext uri="{FF2B5EF4-FFF2-40B4-BE49-F238E27FC236}">
                <a16:creationId xmlns:a16="http://schemas.microsoft.com/office/drawing/2014/main" id="{CDBBB8D5-A4F5-B6D5-D084-A2DB7FB72732}"/>
              </a:ext>
            </a:extLst>
          </p:cNvPr>
          <p:cNvCxnSpPr/>
          <p:nvPr/>
        </p:nvCxnSpPr>
        <p:spPr>
          <a:xfrm flipH="1">
            <a:off x="29490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8">
            <a:extLst>
              <a:ext uri="{FF2B5EF4-FFF2-40B4-BE49-F238E27FC236}">
                <a16:creationId xmlns:a16="http://schemas.microsoft.com/office/drawing/2014/main" id="{B16A048F-7FF9-9426-577E-71AC8CF7E09B}"/>
              </a:ext>
            </a:extLst>
          </p:cNvPr>
          <p:cNvCxnSpPr/>
          <p:nvPr/>
        </p:nvCxnSpPr>
        <p:spPr>
          <a:xfrm flipH="1">
            <a:off x="3454388" y="65725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58">
            <a:extLst>
              <a:ext uri="{FF2B5EF4-FFF2-40B4-BE49-F238E27FC236}">
                <a16:creationId xmlns:a16="http://schemas.microsoft.com/office/drawing/2014/main" id="{A5911B20-7284-041E-01EB-0D83418CFB71}"/>
              </a:ext>
            </a:extLst>
          </p:cNvPr>
          <p:cNvCxnSpPr/>
          <p:nvPr/>
        </p:nvCxnSpPr>
        <p:spPr>
          <a:xfrm flipH="1">
            <a:off x="397712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58">
            <a:extLst>
              <a:ext uri="{FF2B5EF4-FFF2-40B4-BE49-F238E27FC236}">
                <a16:creationId xmlns:a16="http://schemas.microsoft.com/office/drawing/2014/main" id="{D5FFFDA0-F0D5-76E2-1707-6FA2D0D35131}"/>
              </a:ext>
            </a:extLst>
          </p:cNvPr>
          <p:cNvCxnSpPr/>
          <p:nvPr/>
        </p:nvCxnSpPr>
        <p:spPr>
          <a:xfrm flipH="1">
            <a:off x="449113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8" name="Google Shape;428;p58">
            <a:extLst>
              <a:ext uri="{FF2B5EF4-FFF2-40B4-BE49-F238E27FC236}">
                <a16:creationId xmlns:a16="http://schemas.microsoft.com/office/drawing/2014/main" id="{E52AF41F-D793-02AF-3D10-B0FADBBBE2DA}"/>
              </a:ext>
            </a:extLst>
          </p:cNvPr>
          <p:cNvSpPr/>
          <p:nvPr/>
        </p:nvSpPr>
        <p:spPr>
          <a:xfrm>
            <a:off x="24896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29" name="Google Shape;429;p58">
            <a:extLst>
              <a:ext uri="{FF2B5EF4-FFF2-40B4-BE49-F238E27FC236}">
                <a16:creationId xmlns:a16="http://schemas.microsoft.com/office/drawing/2014/main" id="{37D6DE7B-074C-7731-CA72-BB896F40E59E}"/>
              </a:ext>
            </a:extLst>
          </p:cNvPr>
          <p:cNvCxnSpPr>
            <a:stCxn id="428" idx="1"/>
            <a:endCxn id="417" idx="3"/>
          </p:cNvCxnSpPr>
          <p:nvPr/>
        </p:nvCxnSpPr>
        <p:spPr>
          <a:xfrm rot="10800000">
            <a:off x="2394500" y="29018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58">
            <a:extLst>
              <a:ext uri="{FF2B5EF4-FFF2-40B4-BE49-F238E27FC236}">
                <a16:creationId xmlns:a16="http://schemas.microsoft.com/office/drawing/2014/main" id="{F1E3B579-E085-9CB7-4CE9-7E0C589E22D5}"/>
              </a:ext>
            </a:extLst>
          </p:cNvPr>
          <p:cNvSpPr/>
          <p:nvPr/>
        </p:nvSpPr>
        <p:spPr>
          <a:xfrm>
            <a:off x="30035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31" name="Google Shape;431;p58">
            <a:extLst>
              <a:ext uri="{FF2B5EF4-FFF2-40B4-BE49-F238E27FC236}">
                <a16:creationId xmlns:a16="http://schemas.microsoft.com/office/drawing/2014/main" id="{E1A9AAEA-F46A-82C3-2C66-8F79336B0D19}"/>
              </a:ext>
            </a:extLst>
          </p:cNvPr>
          <p:cNvCxnSpPr>
            <a:stCxn id="430" idx="1"/>
            <a:endCxn id="408" idx="3"/>
          </p:cNvCxnSpPr>
          <p:nvPr/>
        </p:nvCxnSpPr>
        <p:spPr>
          <a:xfrm rot="10800000">
            <a:off x="2394275" y="15311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58">
            <a:extLst>
              <a:ext uri="{FF2B5EF4-FFF2-40B4-BE49-F238E27FC236}">
                <a16:creationId xmlns:a16="http://schemas.microsoft.com/office/drawing/2014/main" id="{96DB4A29-79C7-8C44-00B1-50012FF2DADF}"/>
              </a:ext>
            </a:extLst>
          </p:cNvPr>
          <p:cNvSpPr txBox="1"/>
          <p:nvPr/>
        </p:nvSpPr>
        <p:spPr>
          <a:xfrm>
            <a:off x="1093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58">
            <a:extLst>
              <a:ext uri="{FF2B5EF4-FFF2-40B4-BE49-F238E27FC236}">
                <a16:creationId xmlns:a16="http://schemas.microsoft.com/office/drawing/2014/main" id="{66943063-F63D-CECF-E666-9CA871E61B93}"/>
              </a:ext>
            </a:extLst>
          </p:cNvPr>
          <p:cNvSpPr txBox="1"/>
          <p:nvPr/>
        </p:nvSpPr>
        <p:spPr>
          <a:xfrm>
            <a:off x="430242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4" name="Google Shape;434;p58">
            <a:extLst>
              <a:ext uri="{FF2B5EF4-FFF2-40B4-BE49-F238E27FC236}">
                <a16:creationId xmlns:a16="http://schemas.microsoft.com/office/drawing/2014/main" id="{87A54C43-9F95-2458-4B8C-D268447726DB}"/>
              </a:ext>
            </a:extLst>
          </p:cNvPr>
          <p:cNvCxnSpPr/>
          <p:nvPr/>
        </p:nvCxnSpPr>
        <p:spPr>
          <a:xfrm flipH="1">
            <a:off x="50051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8">
            <a:extLst>
              <a:ext uri="{FF2B5EF4-FFF2-40B4-BE49-F238E27FC236}">
                <a16:creationId xmlns:a16="http://schemas.microsoft.com/office/drawing/2014/main" id="{E65F2E4D-7DA7-8D08-F444-57804F37B620}"/>
              </a:ext>
            </a:extLst>
          </p:cNvPr>
          <p:cNvCxnSpPr/>
          <p:nvPr/>
        </p:nvCxnSpPr>
        <p:spPr>
          <a:xfrm flipH="1">
            <a:off x="551918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8">
            <a:extLst>
              <a:ext uri="{FF2B5EF4-FFF2-40B4-BE49-F238E27FC236}">
                <a16:creationId xmlns:a16="http://schemas.microsoft.com/office/drawing/2014/main" id="{38D7B293-25A4-2349-DBF0-A26731996288}"/>
              </a:ext>
            </a:extLst>
          </p:cNvPr>
          <p:cNvCxnSpPr/>
          <p:nvPr/>
        </p:nvCxnSpPr>
        <p:spPr>
          <a:xfrm flipH="1">
            <a:off x="6547238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58">
            <a:extLst>
              <a:ext uri="{FF2B5EF4-FFF2-40B4-BE49-F238E27FC236}">
                <a16:creationId xmlns:a16="http://schemas.microsoft.com/office/drawing/2014/main" id="{334D6EF8-BE8D-7E76-3E1B-57F437E51F99}"/>
              </a:ext>
            </a:extLst>
          </p:cNvPr>
          <p:cNvCxnSpPr/>
          <p:nvPr/>
        </p:nvCxnSpPr>
        <p:spPr>
          <a:xfrm flipH="1">
            <a:off x="70612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8" name="Google Shape;438;p58">
            <a:extLst>
              <a:ext uri="{FF2B5EF4-FFF2-40B4-BE49-F238E27FC236}">
                <a16:creationId xmlns:a16="http://schemas.microsoft.com/office/drawing/2014/main" id="{D859A82D-99A2-AFA6-E360-2CB4759722DF}"/>
              </a:ext>
            </a:extLst>
          </p:cNvPr>
          <p:cNvSpPr txBox="1"/>
          <p:nvPr/>
        </p:nvSpPr>
        <p:spPr>
          <a:xfrm>
            <a:off x="24349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58">
            <a:extLst>
              <a:ext uri="{FF2B5EF4-FFF2-40B4-BE49-F238E27FC236}">
                <a16:creationId xmlns:a16="http://schemas.microsoft.com/office/drawing/2014/main" id="{2F51F84E-ABA3-ADE0-1709-EB8F809C349D}"/>
              </a:ext>
            </a:extLst>
          </p:cNvPr>
          <p:cNvSpPr txBox="1"/>
          <p:nvPr/>
        </p:nvSpPr>
        <p:spPr>
          <a:xfrm>
            <a:off x="2949100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58">
            <a:extLst>
              <a:ext uri="{FF2B5EF4-FFF2-40B4-BE49-F238E27FC236}">
                <a16:creationId xmlns:a16="http://schemas.microsoft.com/office/drawing/2014/main" id="{49044244-BF44-E897-FFFF-9675608C7F11}"/>
              </a:ext>
            </a:extLst>
          </p:cNvPr>
          <p:cNvSpPr txBox="1"/>
          <p:nvPr/>
        </p:nvSpPr>
        <p:spPr>
          <a:xfrm>
            <a:off x="3463075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6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1" name="Google Shape;441;p58">
            <a:extLst>
              <a:ext uri="{FF2B5EF4-FFF2-40B4-BE49-F238E27FC236}">
                <a16:creationId xmlns:a16="http://schemas.microsoft.com/office/drawing/2014/main" id="{2A3D14D5-2483-64E4-8FBB-BB1ABBDEB4DB}"/>
              </a:ext>
            </a:extLst>
          </p:cNvPr>
          <p:cNvSpPr txBox="1"/>
          <p:nvPr/>
        </p:nvSpPr>
        <p:spPr>
          <a:xfrm>
            <a:off x="398138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7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58">
            <a:extLst>
              <a:ext uri="{FF2B5EF4-FFF2-40B4-BE49-F238E27FC236}">
                <a16:creationId xmlns:a16="http://schemas.microsoft.com/office/drawing/2014/main" id="{A199B391-D054-C589-E7CA-22ED091B3B6F}"/>
              </a:ext>
            </a:extLst>
          </p:cNvPr>
          <p:cNvSpPr txBox="1"/>
          <p:nvPr/>
        </p:nvSpPr>
        <p:spPr>
          <a:xfrm>
            <a:off x="4491138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8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58">
            <a:extLst>
              <a:ext uri="{FF2B5EF4-FFF2-40B4-BE49-F238E27FC236}">
                <a16:creationId xmlns:a16="http://schemas.microsoft.com/office/drawing/2014/main" id="{3277EEFD-62A3-C89A-DF28-4BB98A7BF335}"/>
              </a:ext>
            </a:extLst>
          </p:cNvPr>
          <p:cNvSpPr txBox="1"/>
          <p:nvPr/>
        </p:nvSpPr>
        <p:spPr>
          <a:xfrm>
            <a:off x="5007313" y="4090950"/>
            <a:ext cx="51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9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4" name="Google Shape;444;p58">
            <a:extLst>
              <a:ext uri="{FF2B5EF4-FFF2-40B4-BE49-F238E27FC236}">
                <a16:creationId xmlns:a16="http://schemas.microsoft.com/office/drawing/2014/main" id="{62DE769E-7A05-E41D-56B4-5E8F781097D4}"/>
              </a:ext>
            </a:extLst>
          </p:cNvPr>
          <p:cNvSpPr txBox="1"/>
          <p:nvPr/>
        </p:nvSpPr>
        <p:spPr>
          <a:xfrm>
            <a:off x="5519200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58">
            <a:extLst>
              <a:ext uri="{FF2B5EF4-FFF2-40B4-BE49-F238E27FC236}">
                <a16:creationId xmlns:a16="http://schemas.microsoft.com/office/drawing/2014/main" id="{92791DEF-3CAE-DDB7-A4A6-2972E7AF4C8A}"/>
              </a:ext>
            </a:extLst>
          </p:cNvPr>
          <p:cNvSpPr txBox="1"/>
          <p:nvPr/>
        </p:nvSpPr>
        <p:spPr>
          <a:xfrm>
            <a:off x="603322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6" name="Google Shape;446;p58">
            <a:extLst>
              <a:ext uri="{FF2B5EF4-FFF2-40B4-BE49-F238E27FC236}">
                <a16:creationId xmlns:a16="http://schemas.microsoft.com/office/drawing/2014/main" id="{D2770F9E-09AB-7B2C-BD5A-43A77B5EDAC1}"/>
              </a:ext>
            </a:extLst>
          </p:cNvPr>
          <p:cNvSpPr txBox="1"/>
          <p:nvPr/>
        </p:nvSpPr>
        <p:spPr>
          <a:xfrm>
            <a:off x="6547250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7" name="Google Shape;447;p58">
            <a:extLst>
              <a:ext uri="{FF2B5EF4-FFF2-40B4-BE49-F238E27FC236}">
                <a16:creationId xmlns:a16="http://schemas.microsoft.com/office/drawing/2014/main" id="{4F1B28FE-C653-E06D-3A66-85588F566179}"/>
              </a:ext>
            </a:extLst>
          </p:cNvPr>
          <p:cNvCxnSpPr/>
          <p:nvPr/>
        </p:nvCxnSpPr>
        <p:spPr>
          <a:xfrm flipH="1">
            <a:off x="7575300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58">
            <a:extLst>
              <a:ext uri="{FF2B5EF4-FFF2-40B4-BE49-F238E27FC236}">
                <a16:creationId xmlns:a16="http://schemas.microsoft.com/office/drawing/2014/main" id="{DFB3AF33-C2D8-D514-C481-46A7D9781A33}"/>
              </a:ext>
            </a:extLst>
          </p:cNvPr>
          <p:cNvCxnSpPr/>
          <p:nvPr/>
        </p:nvCxnSpPr>
        <p:spPr>
          <a:xfrm flipH="1">
            <a:off x="8089313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8">
            <a:extLst>
              <a:ext uri="{FF2B5EF4-FFF2-40B4-BE49-F238E27FC236}">
                <a16:creationId xmlns:a16="http://schemas.microsoft.com/office/drawing/2014/main" id="{3600D89A-2D11-F8E6-0857-2D349F74558C}"/>
              </a:ext>
            </a:extLst>
          </p:cNvPr>
          <p:cNvCxnSpPr/>
          <p:nvPr/>
        </p:nvCxnSpPr>
        <p:spPr>
          <a:xfrm flipH="1">
            <a:off x="8603275" y="657250"/>
            <a:ext cx="13800" cy="3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58">
            <a:extLst>
              <a:ext uri="{FF2B5EF4-FFF2-40B4-BE49-F238E27FC236}">
                <a16:creationId xmlns:a16="http://schemas.microsoft.com/office/drawing/2014/main" id="{90B1F679-3D1E-489E-5FFC-A1F9D2E997D0}"/>
              </a:ext>
            </a:extLst>
          </p:cNvPr>
          <p:cNvCxnSpPr/>
          <p:nvPr/>
        </p:nvCxnSpPr>
        <p:spPr>
          <a:xfrm flipH="1">
            <a:off x="6041750" y="663000"/>
            <a:ext cx="22500" cy="44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1" name="Google Shape;451;p58">
            <a:extLst>
              <a:ext uri="{FF2B5EF4-FFF2-40B4-BE49-F238E27FC236}">
                <a16:creationId xmlns:a16="http://schemas.microsoft.com/office/drawing/2014/main" id="{773B94A0-6B4B-A08F-4BB9-655F5DBE545D}"/>
              </a:ext>
            </a:extLst>
          </p:cNvPr>
          <p:cNvSpPr txBox="1"/>
          <p:nvPr/>
        </p:nvSpPr>
        <p:spPr>
          <a:xfrm>
            <a:off x="706127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" name="Google Shape;452;p58">
            <a:extLst>
              <a:ext uri="{FF2B5EF4-FFF2-40B4-BE49-F238E27FC236}">
                <a16:creationId xmlns:a16="http://schemas.microsoft.com/office/drawing/2014/main" id="{8E8AD170-014D-0350-6AA7-42BF98C7B757}"/>
              </a:ext>
            </a:extLst>
          </p:cNvPr>
          <p:cNvSpPr txBox="1"/>
          <p:nvPr/>
        </p:nvSpPr>
        <p:spPr>
          <a:xfrm>
            <a:off x="7575263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14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3" name="Google Shape;453;p58">
            <a:extLst>
              <a:ext uri="{FF2B5EF4-FFF2-40B4-BE49-F238E27FC236}">
                <a16:creationId xmlns:a16="http://schemas.microsoft.com/office/drawing/2014/main" id="{B859EA52-6C06-56C7-248F-C5FC0D2FF855}"/>
              </a:ext>
            </a:extLst>
          </p:cNvPr>
          <p:cNvSpPr txBox="1"/>
          <p:nvPr/>
        </p:nvSpPr>
        <p:spPr>
          <a:xfrm>
            <a:off x="8089325" y="4090950"/>
            <a:ext cx="60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slot 15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" name="Google Shape;454;p58">
            <a:extLst>
              <a:ext uri="{FF2B5EF4-FFF2-40B4-BE49-F238E27FC236}">
                <a16:creationId xmlns:a16="http://schemas.microsoft.com/office/drawing/2014/main" id="{20946491-13FC-846B-4461-44F762F55968}"/>
              </a:ext>
            </a:extLst>
          </p:cNvPr>
          <p:cNvSpPr/>
          <p:nvPr/>
        </p:nvSpPr>
        <p:spPr>
          <a:xfrm>
            <a:off x="4031638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5" name="Google Shape;455;p58">
            <a:extLst>
              <a:ext uri="{FF2B5EF4-FFF2-40B4-BE49-F238E27FC236}">
                <a16:creationId xmlns:a16="http://schemas.microsoft.com/office/drawing/2014/main" id="{FF211B11-A69D-E3E9-7E5B-F0B290420450}"/>
              </a:ext>
            </a:extLst>
          </p:cNvPr>
          <p:cNvSpPr/>
          <p:nvPr/>
        </p:nvSpPr>
        <p:spPr>
          <a:xfrm>
            <a:off x="505967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56" name="Google Shape;456;p58">
            <a:extLst>
              <a:ext uri="{FF2B5EF4-FFF2-40B4-BE49-F238E27FC236}">
                <a16:creationId xmlns:a16="http://schemas.microsoft.com/office/drawing/2014/main" id="{3B554E04-8D53-D7E0-4F36-2EF105165F9A}"/>
              </a:ext>
            </a:extLst>
          </p:cNvPr>
          <p:cNvCxnSpPr>
            <a:stCxn id="455" idx="1"/>
            <a:endCxn id="454" idx="3"/>
          </p:cNvCxnSpPr>
          <p:nvPr/>
        </p:nvCxnSpPr>
        <p:spPr>
          <a:xfrm rot="10800000">
            <a:off x="4450375" y="2901875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58">
            <a:extLst>
              <a:ext uri="{FF2B5EF4-FFF2-40B4-BE49-F238E27FC236}">
                <a16:creationId xmlns:a16="http://schemas.microsoft.com/office/drawing/2014/main" id="{0E9DB348-01D3-48F8-7040-FE25A0339DEE}"/>
              </a:ext>
            </a:extLst>
          </p:cNvPr>
          <p:cNvSpPr/>
          <p:nvPr/>
        </p:nvSpPr>
        <p:spPr>
          <a:xfrm>
            <a:off x="3537963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58" name="Google Shape;458;p58">
            <a:extLst>
              <a:ext uri="{FF2B5EF4-FFF2-40B4-BE49-F238E27FC236}">
                <a16:creationId xmlns:a16="http://schemas.microsoft.com/office/drawing/2014/main" id="{403C0C0D-C43F-85C0-042D-1A92A86B9A2C}"/>
              </a:ext>
            </a:extLst>
          </p:cNvPr>
          <p:cNvCxnSpPr>
            <a:stCxn id="457" idx="1"/>
            <a:endCxn id="430" idx="3"/>
          </p:cNvCxnSpPr>
          <p:nvPr/>
        </p:nvCxnSpPr>
        <p:spPr>
          <a:xfrm rot="10800000">
            <a:off x="3422463" y="1531100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8">
            <a:extLst>
              <a:ext uri="{FF2B5EF4-FFF2-40B4-BE49-F238E27FC236}">
                <a16:creationId xmlns:a16="http://schemas.microsoft.com/office/drawing/2014/main" id="{21A5B566-3C1A-0F39-472C-C2FADA08F803}"/>
              </a:ext>
            </a:extLst>
          </p:cNvPr>
          <p:cNvSpPr/>
          <p:nvPr/>
        </p:nvSpPr>
        <p:spPr>
          <a:xfrm>
            <a:off x="45456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0" name="Google Shape;460;p58">
            <a:extLst>
              <a:ext uri="{FF2B5EF4-FFF2-40B4-BE49-F238E27FC236}">
                <a16:creationId xmlns:a16="http://schemas.microsoft.com/office/drawing/2014/main" id="{CD9B28C8-9F8C-A7FE-F1C5-6374B336F6D5}"/>
              </a:ext>
            </a:extLst>
          </p:cNvPr>
          <p:cNvCxnSpPr>
            <a:stCxn id="459" idx="1"/>
            <a:endCxn id="457" idx="3"/>
          </p:cNvCxnSpPr>
          <p:nvPr/>
        </p:nvCxnSpPr>
        <p:spPr>
          <a:xfrm rot="10800000">
            <a:off x="3956750" y="1531100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" name="Google Shape;461;p58">
            <a:extLst>
              <a:ext uri="{FF2B5EF4-FFF2-40B4-BE49-F238E27FC236}">
                <a16:creationId xmlns:a16="http://schemas.microsoft.com/office/drawing/2014/main" id="{7DCCC531-E19A-53BB-69E7-E93CC8242B5F}"/>
              </a:ext>
            </a:extLst>
          </p:cNvPr>
          <p:cNvSpPr/>
          <p:nvPr/>
        </p:nvSpPr>
        <p:spPr>
          <a:xfrm>
            <a:off x="5577975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2" name="Google Shape;462;p58">
            <a:extLst>
              <a:ext uri="{FF2B5EF4-FFF2-40B4-BE49-F238E27FC236}">
                <a16:creationId xmlns:a16="http://schemas.microsoft.com/office/drawing/2014/main" id="{F210542C-EDBC-BDF3-C180-00763C13D107}"/>
              </a:ext>
            </a:extLst>
          </p:cNvPr>
          <p:cNvCxnSpPr>
            <a:stCxn id="461" idx="1"/>
            <a:endCxn id="459" idx="3"/>
          </p:cNvCxnSpPr>
          <p:nvPr/>
        </p:nvCxnSpPr>
        <p:spPr>
          <a:xfrm rot="10800000">
            <a:off x="4964475" y="1531100"/>
            <a:ext cx="6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>
            <a:extLst>
              <a:ext uri="{FF2B5EF4-FFF2-40B4-BE49-F238E27FC236}">
                <a16:creationId xmlns:a16="http://schemas.microsoft.com/office/drawing/2014/main" id="{8E214D60-66B6-6DEA-765D-6D6C712AFF17}"/>
              </a:ext>
            </a:extLst>
          </p:cNvPr>
          <p:cNvSpPr/>
          <p:nvPr/>
        </p:nvSpPr>
        <p:spPr>
          <a:xfrm>
            <a:off x="60963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4" name="Google Shape;464;p58">
            <a:extLst>
              <a:ext uri="{FF2B5EF4-FFF2-40B4-BE49-F238E27FC236}">
                <a16:creationId xmlns:a16="http://schemas.microsoft.com/office/drawing/2014/main" id="{A4929AF0-2D15-8E98-4A11-64D0D651B156}"/>
              </a:ext>
            </a:extLst>
          </p:cNvPr>
          <p:cNvCxnSpPr>
            <a:stCxn id="463" idx="1"/>
            <a:endCxn id="461" idx="3"/>
          </p:cNvCxnSpPr>
          <p:nvPr/>
        </p:nvCxnSpPr>
        <p:spPr>
          <a:xfrm rot="10800000">
            <a:off x="5996750" y="1531100"/>
            <a:ext cx="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8">
            <a:extLst>
              <a:ext uri="{FF2B5EF4-FFF2-40B4-BE49-F238E27FC236}">
                <a16:creationId xmlns:a16="http://schemas.microsoft.com/office/drawing/2014/main" id="{CF412756-0A25-9D2B-51A4-F96F9F6AC8B9}"/>
              </a:ext>
            </a:extLst>
          </p:cNvPr>
          <p:cNvSpPr/>
          <p:nvPr/>
        </p:nvSpPr>
        <p:spPr>
          <a:xfrm>
            <a:off x="660745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6" name="Google Shape;466;p58">
            <a:extLst>
              <a:ext uri="{FF2B5EF4-FFF2-40B4-BE49-F238E27FC236}">
                <a16:creationId xmlns:a16="http://schemas.microsoft.com/office/drawing/2014/main" id="{61C0E337-F685-1A9D-EC0A-32D2D633DB79}"/>
              </a:ext>
            </a:extLst>
          </p:cNvPr>
          <p:cNvCxnSpPr>
            <a:stCxn id="465" idx="1"/>
            <a:endCxn id="463" idx="3"/>
          </p:cNvCxnSpPr>
          <p:nvPr/>
        </p:nvCxnSpPr>
        <p:spPr>
          <a:xfrm rot="10800000">
            <a:off x="6515050" y="1531100"/>
            <a:ext cx="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58">
            <a:extLst>
              <a:ext uri="{FF2B5EF4-FFF2-40B4-BE49-F238E27FC236}">
                <a16:creationId xmlns:a16="http://schemas.microsoft.com/office/drawing/2014/main" id="{7FB5C72B-329A-AC47-90E7-6AF1884D1534}"/>
              </a:ext>
            </a:extLst>
          </p:cNvPr>
          <p:cNvSpPr/>
          <p:nvPr/>
        </p:nvSpPr>
        <p:spPr>
          <a:xfrm>
            <a:off x="7165338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68" name="Google Shape;468;p58">
            <a:extLst>
              <a:ext uri="{FF2B5EF4-FFF2-40B4-BE49-F238E27FC236}">
                <a16:creationId xmlns:a16="http://schemas.microsoft.com/office/drawing/2014/main" id="{6D1CD287-AFEF-AC69-EE73-A3821F765632}"/>
              </a:ext>
            </a:extLst>
          </p:cNvPr>
          <p:cNvCxnSpPr>
            <a:stCxn id="467" idx="1"/>
            <a:endCxn id="465" idx="3"/>
          </p:cNvCxnSpPr>
          <p:nvPr/>
        </p:nvCxnSpPr>
        <p:spPr>
          <a:xfrm rot="10800000">
            <a:off x="7026138" y="1531100"/>
            <a:ext cx="1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58">
            <a:extLst>
              <a:ext uri="{FF2B5EF4-FFF2-40B4-BE49-F238E27FC236}">
                <a16:creationId xmlns:a16="http://schemas.microsoft.com/office/drawing/2014/main" id="{A0BB9C2F-9EDC-01F5-C46E-647DAAEFC28B}"/>
              </a:ext>
            </a:extLst>
          </p:cNvPr>
          <p:cNvSpPr/>
          <p:nvPr/>
        </p:nvSpPr>
        <p:spPr>
          <a:xfrm>
            <a:off x="767490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0" name="Google Shape;470;p58">
            <a:extLst>
              <a:ext uri="{FF2B5EF4-FFF2-40B4-BE49-F238E27FC236}">
                <a16:creationId xmlns:a16="http://schemas.microsoft.com/office/drawing/2014/main" id="{26C8661E-F2F8-973A-5239-D171919C9701}"/>
              </a:ext>
            </a:extLst>
          </p:cNvPr>
          <p:cNvCxnSpPr>
            <a:stCxn id="469" idx="1"/>
            <a:endCxn id="467" idx="3"/>
          </p:cNvCxnSpPr>
          <p:nvPr/>
        </p:nvCxnSpPr>
        <p:spPr>
          <a:xfrm rot="10800000">
            <a:off x="7584000" y="1531100"/>
            <a:ext cx="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58">
            <a:extLst>
              <a:ext uri="{FF2B5EF4-FFF2-40B4-BE49-F238E27FC236}">
                <a16:creationId xmlns:a16="http://schemas.microsoft.com/office/drawing/2014/main" id="{54560506-A3C9-5AC9-705D-62B8475DEC49}"/>
              </a:ext>
            </a:extLst>
          </p:cNvPr>
          <p:cNvSpPr/>
          <p:nvPr/>
        </p:nvSpPr>
        <p:spPr>
          <a:xfrm>
            <a:off x="8184600" y="1408100"/>
            <a:ext cx="418800" cy="246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2" name="Google Shape;472;p58">
            <a:extLst>
              <a:ext uri="{FF2B5EF4-FFF2-40B4-BE49-F238E27FC236}">
                <a16:creationId xmlns:a16="http://schemas.microsoft.com/office/drawing/2014/main" id="{7B8FDF17-B1DF-9CBD-81E6-1FDE89882D21}"/>
              </a:ext>
            </a:extLst>
          </p:cNvPr>
          <p:cNvCxnSpPr>
            <a:stCxn id="471" idx="1"/>
            <a:endCxn id="469" idx="3"/>
          </p:cNvCxnSpPr>
          <p:nvPr/>
        </p:nvCxnSpPr>
        <p:spPr>
          <a:xfrm rot="10800000">
            <a:off x="8093700" y="1531100"/>
            <a:ext cx="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3" name="Google Shape;473;p58">
            <a:extLst>
              <a:ext uri="{FF2B5EF4-FFF2-40B4-BE49-F238E27FC236}">
                <a16:creationId xmlns:a16="http://schemas.microsoft.com/office/drawing/2014/main" id="{1A9430C4-A8CB-3CB6-412D-67C5DE7C3544}"/>
              </a:ext>
            </a:extLst>
          </p:cNvPr>
          <p:cNvSpPr/>
          <p:nvPr/>
        </p:nvSpPr>
        <p:spPr>
          <a:xfrm>
            <a:off x="660172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74" name="Google Shape;474;p58">
            <a:extLst>
              <a:ext uri="{FF2B5EF4-FFF2-40B4-BE49-F238E27FC236}">
                <a16:creationId xmlns:a16="http://schemas.microsoft.com/office/drawing/2014/main" id="{9A4F8C73-1144-ECC1-708B-D8201ADACFCF}"/>
              </a:ext>
            </a:extLst>
          </p:cNvPr>
          <p:cNvCxnSpPr>
            <a:stCxn id="473" idx="1"/>
            <a:endCxn id="455" idx="3"/>
          </p:cNvCxnSpPr>
          <p:nvPr/>
        </p:nvCxnSpPr>
        <p:spPr>
          <a:xfrm rot="10800000">
            <a:off x="5478525" y="2901875"/>
            <a:ext cx="11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58">
            <a:extLst>
              <a:ext uri="{FF2B5EF4-FFF2-40B4-BE49-F238E27FC236}">
                <a16:creationId xmlns:a16="http://schemas.microsoft.com/office/drawing/2014/main" id="{A7CCA963-A74B-E5D6-ECA8-5921748C5882}"/>
              </a:ext>
            </a:extLst>
          </p:cNvPr>
          <p:cNvSpPr/>
          <p:nvPr/>
        </p:nvSpPr>
        <p:spPr>
          <a:xfrm>
            <a:off x="8143800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76" name="Google Shape;476;p58">
            <a:extLst>
              <a:ext uri="{FF2B5EF4-FFF2-40B4-BE49-F238E27FC236}">
                <a16:creationId xmlns:a16="http://schemas.microsoft.com/office/drawing/2014/main" id="{7EF357A9-466E-DDCE-0B96-4064EB503DE1}"/>
              </a:ext>
            </a:extLst>
          </p:cNvPr>
          <p:cNvSpPr txBox="1"/>
          <p:nvPr/>
        </p:nvSpPr>
        <p:spPr>
          <a:xfrm>
            <a:off x="41475" y="3129025"/>
            <a:ext cx="71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honest chain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7" name="Google Shape;477;p58">
            <a:extLst>
              <a:ext uri="{FF2B5EF4-FFF2-40B4-BE49-F238E27FC236}">
                <a16:creationId xmlns:a16="http://schemas.microsoft.com/office/drawing/2014/main" id="{49AFC4F3-143B-E7A6-9EF6-374C22776422}"/>
              </a:ext>
            </a:extLst>
          </p:cNvPr>
          <p:cNvSpPr txBox="1"/>
          <p:nvPr/>
        </p:nvSpPr>
        <p:spPr>
          <a:xfrm>
            <a:off x="0" y="1094925"/>
            <a:ext cx="81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long-range fork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8" name="Google Shape;478;p58">
            <a:extLst>
              <a:ext uri="{FF2B5EF4-FFF2-40B4-BE49-F238E27FC236}">
                <a16:creationId xmlns:a16="http://schemas.microsoft.com/office/drawing/2014/main" id="{C3E46B2A-690A-21D4-4365-8A5FE1422FBA}"/>
              </a:ext>
            </a:extLst>
          </p:cNvPr>
          <p:cNvSpPr txBox="1"/>
          <p:nvPr/>
        </p:nvSpPr>
        <p:spPr>
          <a:xfrm>
            <a:off x="6889775" y="4596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Epoch 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9" name="Google Shape;479;p58">
            <a:extLst>
              <a:ext uri="{FF2B5EF4-FFF2-40B4-BE49-F238E27FC236}">
                <a16:creationId xmlns:a16="http://schemas.microsoft.com/office/drawing/2014/main" id="{CF367855-C914-D7C0-D760-3D02A6AB4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0200" y="49950"/>
            <a:ext cx="42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Long-range attack</a:t>
            </a:r>
            <a:endParaRPr sz="2200"/>
          </a:p>
        </p:txBody>
      </p:sp>
      <p:sp>
        <p:nvSpPr>
          <p:cNvPr id="480" name="Google Shape;480;p58">
            <a:extLst>
              <a:ext uri="{FF2B5EF4-FFF2-40B4-BE49-F238E27FC236}">
                <a16:creationId xmlns:a16="http://schemas.microsoft.com/office/drawing/2014/main" id="{E57BC0CA-167A-91A9-6959-CFC17B8DDB46}"/>
              </a:ext>
            </a:extLst>
          </p:cNvPr>
          <p:cNvSpPr/>
          <p:nvPr/>
        </p:nvSpPr>
        <p:spPr>
          <a:xfrm>
            <a:off x="3023963" y="2778875"/>
            <a:ext cx="418800" cy="24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81" name="Google Shape;481;p58">
            <a:extLst>
              <a:ext uri="{FF2B5EF4-FFF2-40B4-BE49-F238E27FC236}">
                <a16:creationId xmlns:a16="http://schemas.microsoft.com/office/drawing/2014/main" id="{4AA24BCC-F85D-B2ED-EBD7-23655328288D}"/>
              </a:ext>
            </a:extLst>
          </p:cNvPr>
          <p:cNvCxnSpPr>
            <a:stCxn id="480" idx="1"/>
          </p:cNvCxnSpPr>
          <p:nvPr/>
        </p:nvCxnSpPr>
        <p:spPr>
          <a:xfrm rot="10800000">
            <a:off x="2908463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58">
            <a:extLst>
              <a:ext uri="{FF2B5EF4-FFF2-40B4-BE49-F238E27FC236}">
                <a16:creationId xmlns:a16="http://schemas.microsoft.com/office/drawing/2014/main" id="{BD7981A4-673F-C36B-67B5-0EE6F190D8A5}"/>
              </a:ext>
            </a:extLst>
          </p:cNvPr>
          <p:cNvCxnSpPr>
            <a:endCxn id="480" idx="3"/>
          </p:cNvCxnSpPr>
          <p:nvPr/>
        </p:nvCxnSpPr>
        <p:spPr>
          <a:xfrm rot="10800000">
            <a:off x="3442763" y="2901875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3" name="Google Shape;483;p58">
            <a:extLst>
              <a:ext uri="{FF2B5EF4-FFF2-40B4-BE49-F238E27FC236}">
                <a16:creationId xmlns:a16="http://schemas.microsoft.com/office/drawing/2014/main" id="{D4B3B99E-4A9E-85B8-4118-482381497A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8">
            <a:extLst>
              <a:ext uri="{FF2B5EF4-FFF2-40B4-BE49-F238E27FC236}">
                <a16:creationId xmlns:a16="http://schemas.microsoft.com/office/drawing/2014/main" id="{DBECA513-0712-665C-50E2-A7F7CCA07C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8">
            <a:extLst>
              <a:ext uri="{FF2B5EF4-FFF2-40B4-BE49-F238E27FC236}">
                <a16:creationId xmlns:a16="http://schemas.microsoft.com/office/drawing/2014/main" id="{04ECDE3A-0EE5-BBE8-817E-B449041D5D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36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8">
            <a:extLst>
              <a:ext uri="{FF2B5EF4-FFF2-40B4-BE49-F238E27FC236}">
                <a16:creationId xmlns:a16="http://schemas.microsoft.com/office/drawing/2014/main" id="{3809E737-8B41-7B3E-0D17-15AB528BB0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7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8">
            <a:extLst>
              <a:ext uri="{FF2B5EF4-FFF2-40B4-BE49-F238E27FC236}">
                <a16:creationId xmlns:a16="http://schemas.microsoft.com/office/drawing/2014/main" id="{425067E7-1CB6-DF11-C8FD-52AFBDADFA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7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>
            <a:extLst>
              <a:ext uri="{FF2B5EF4-FFF2-40B4-BE49-F238E27FC236}">
                <a16:creationId xmlns:a16="http://schemas.microsoft.com/office/drawing/2014/main" id="{9645EB40-6E4C-BBD1-E5F0-00D9422896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34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>
            <a:extLst>
              <a:ext uri="{FF2B5EF4-FFF2-40B4-BE49-F238E27FC236}">
                <a16:creationId xmlns:a16="http://schemas.microsoft.com/office/drawing/2014/main" id="{06F2E26D-4A41-010A-23E0-8A46FF3BD4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23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>
            <a:extLst>
              <a:ext uri="{FF2B5EF4-FFF2-40B4-BE49-F238E27FC236}">
                <a16:creationId xmlns:a16="http://schemas.microsoft.com/office/drawing/2014/main" id="{087A169B-6CEC-A7D2-D4F6-8B11533590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74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>
            <a:extLst>
              <a:ext uri="{FF2B5EF4-FFF2-40B4-BE49-F238E27FC236}">
                <a16:creationId xmlns:a16="http://schemas.microsoft.com/office/drawing/2014/main" id="{1388AC1B-C914-310F-74AB-5B21253F1E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811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8">
            <a:extLst>
              <a:ext uri="{FF2B5EF4-FFF2-40B4-BE49-F238E27FC236}">
                <a16:creationId xmlns:a16="http://schemas.microsoft.com/office/drawing/2014/main" id="{FABB7361-D18C-CF96-F46E-7722C1F571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98" y="421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8">
            <a:extLst>
              <a:ext uri="{FF2B5EF4-FFF2-40B4-BE49-F238E27FC236}">
                <a16:creationId xmlns:a16="http://schemas.microsoft.com/office/drawing/2014/main" id="{BD1E854F-1B03-4019-09D2-561426124D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11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8">
            <a:extLst>
              <a:ext uri="{FF2B5EF4-FFF2-40B4-BE49-F238E27FC236}">
                <a16:creationId xmlns:a16="http://schemas.microsoft.com/office/drawing/2014/main" id="{EF045044-39CF-4236-E0F5-A3B69AEF96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623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8">
            <a:extLst>
              <a:ext uri="{FF2B5EF4-FFF2-40B4-BE49-F238E27FC236}">
                <a16:creationId xmlns:a16="http://schemas.microsoft.com/office/drawing/2014/main" id="{B315E742-0B2A-9552-FAEB-BB745F4775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36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8">
            <a:extLst>
              <a:ext uri="{FF2B5EF4-FFF2-40B4-BE49-F238E27FC236}">
                <a16:creationId xmlns:a16="http://schemas.microsoft.com/office/drawing/2014/main" id="{64D0DB85-C4A5-44AD-8638-3965EFE8CBB1}"/>
              </a:ext>
            </a:extLst>
          </p:cNvPr>
          <p:cNvSpPr/>
          <p:nvPr/>
        </p:nvSpPr>
        <p:spPr>
          <a:xfrm>
            <a:off x="7136125" y="2778875"/>
            <a:ext cx="418800" cy="246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cxnSp>
        <p:nvCxnSpPr>
          <p:cNvPr id="497" name="Google Shape;497;p58">
            <a:extLst>
              <a:ext uri="{FF2B5EF4-FFF2-40B4-BE49-F238E27FC236}">
                <a16:creationId xmlns:a16="http://schemas.microsoft.com/office/drawing/2014/main" id="{9F700849-0C7E-9A72-7080-55F5BEA7F4B8}"/>
              </a:ext>
            </a:extLst>
          </p:cNvPr>
          <p:cNvCxnSpPr>
            <a:stCxn id="496" idx="1"/>
            <a:endCxn id="473" idx="3"/>
          </p:cNvCxnSpPr>
          <p:nvPr/>
        </p:nvCxnSpPr>
        <p:spPr>
          <a:xfrm rot="10800000">
            <a:off x="7020625" y="2901875"/>
            <a:ext cx="11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58">
            <a:extLst>
              <a:ext uri="{FF2B5EF4-FFF2-40B4-BE49-F238E27FC236}">
                <a16:creationId xmlns:a16="http://schemas.microsoft.com/office/drawing/2014/main" id="{DB7F1702-7E68-D1CF-F4D7-DA9B74515EDD}"/>
              </a:ext>
            </a:extLst>
          </p:cNvPr>
          <p:cNvCxnSpPr>
            <a:endCxn id="496" idx="3"/>
          </p:cNvCxnSpPr>
          <p:nvPr/>
        </p:nvCxnSpPr>
        <p:spPr>
          <a:xfrm rot="10800000">
            <a:off x="7554925" y="2901875"/>
            <a:ext cx="5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9" name="Google Shape;499;p58">
            <a:extLst>
              <a:ext uri="{FF2B5EF4-FFF2-40B4-BE49-F238E27FC236}">
                <a16:creationId xmlns:a16="http://schemas.microsoft.com/office/drawing/2014/main" id="{2518FAB1-29F6-FCD2-D490-7F94465322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898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8">
            <a:extLst>
              <a:ext uri="{FF2B5EF4-FFF2-40B4-BE49-F238E27FC236}">
                <a16:creationId xmlns:a16="http://schemas.microsoft.com/office/drawing/2014/main" id="{791D79A3-B297-FB26-4145-FAA54BDEB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311" y="4389559"/>
            <a:ext cx="418800" cy="3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954FBF5-FAD9-E9BB-7514-88E020E23564}"/>
              </a:ext>
            </a:extLst>
          </p:cNvPr>
          <p:cNvSpPr/>
          <p:nvPr/>
        </p:nvSpPr>
        <p:spPr>
          <a:xfrm>
            <a:off x="1089016" y="1032482"/>
            <a:ext cx="421419" cy="69411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Permissioned Ledgers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Permissioned Protocols</a:t>
            </a:r>
            <a:endParaRPr/>
          </a:p>
        </p:txBody>
      </p:sp>
      <p:sp>
        <p:nvSpPr>
          <p:cNvPr id="547" name="Google Shape;54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Participation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Producing transactions and/or blocks can only be performed after being authorized by (some) other nodes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simplest case, the set of nodes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participating nodes is fixed and determined at the onset of protocol’s execution</a:t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Permissioning How-To</a:t>
            </a:r>
            <a:endParaRPr/>
          </a:p>
        </p:txBody>
      </p:sp>
      <p:sp>
        <p:nvSpPr>
          <p:cNvPr id="553" name="Google Shape;55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straightforward approach: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 a PKI (Public-Key Infrastructure)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digital signatures / authentication protocols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authorities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authorize other entities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authorization includes a signature from the CA on the entity’s public-key, identity info etc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TLS/SSL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certificate authority information is necessary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computer systems come with preloaded certificates from certificate authorities -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assumption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Certificates need to be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case the corresponding secret keys become exposed or the algorithms used are not safe anymore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X.509 Certificates</a:t>
            </a:r>
            <a:endParaRPr/>
          </a:p>
        </p:txBody>
      </p:sp>
      <p:sp>
        <p:nvSpPr>
          <p:cNvPr id="559" name="Google Shape;559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standard since 1988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http://www.ietf.org/rfc/rfc3280.txt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325" y="2221375"/>
            <a:ext cx="4263349" cy="2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Energy Problem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resolves dynamic availability via PoW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have limited access to a resource (computational power)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repeatedly try to solve cryptographic puzzles (hashes)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puzzle solution allows to create a block and append it to the 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is energy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inefficient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resource employed is physical (is this protocol the best use of it?)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hash-based lottery consumes energy to ensure the protocol’s security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energy arms race between the good guys and the (potential) bad guys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presumes that it is under attack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all times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and Certificates</a:t>
            </a:r>
            <a:endParaRPr/>
          </a:p>
        </p:txBody>
      </p:sp>
      <p:sp>
        <p:nvSpPr>
          <p:cNvPr id="566" name="Google Shape;566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certificate contains a digital signature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design of digital signatures involves typically: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 signing operation that acts on a fixed input of a specific type and has a public-verifiability feature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 hash function that takes arbitrary strings and maps them to the data type suitable for the signing operation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setting today: SHA2 with RSA or DSA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channels and certificates</a:t>
            </a:r>
            <a:endParaRPr/>
          </a:p>
        </p:txBody>
      </p:sp>
      <p:sp>
        <p:nvSpPr>
          <p:cNvPr id="572" name="Google Shape;57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Possession of mutually acceptable certificates: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authenticated communication (exchanging signed mechanism between two entities)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building a secure channel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TLS 1.3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to build such secure channel: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cryptographic protocols like Diffie-Hellman key exchange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confidentiality ensured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Static Permissioned Ledger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to system’s start: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nodes register their certificates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certificates are included in the genesis block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these certificates, all nodes are capable of: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authenticating each participant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interaction with the shared state, in a way prescribed by the participants’ credentials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participants remains the same throughout the execution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simplest form of a PKI / public-key directory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[Compare this to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protocols]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just a “LOG” of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participants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acts as a server and maintains the LOG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Readers and writers to the LOG authenticate with the server and can perform read and write operations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 of the LOG is guaranteed, assuming the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is trusted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Liveness of the LOG is guaranteed, assuming the server is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functional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server is corrupted, the ledger is compromised</a:t>
            </a:r>
          </a:p>
          <a:p>
            <a:pPr>
              <a:buClr>
                <a:schemeClr val="dk1"/>
              </a:buClr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ometimes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referred to as Proof of Authority,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Centralised Permissioned Ledger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to Bitcoin’s Permissionless Ledger</a:t>
            </a:r>
            <a:endParaRPr dirty="0"/>
          </a:p>
        </p:txBody>
      </p:sp>
      <p:sp>
        <p:nvSpPr>
          <p:cNvPr id="590" name="Google Shape;59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genesis block contains no certificate information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LOG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can do it, without credentials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to the LOG requires a specific type of credentials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write: insert data into the log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can obtain valid credentials (accounts) by generating a public and secret-key and: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 a block (and be rewarded with BTC) 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BTC from another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LOG records their account credit, they can issue transactions (and pay the necessary fees)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essence: crediting a bitcoin account is akin to creating a certificate that imparts the account holder with certain permissions w.r.t. the ledger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Permissioned Ledger</a:t>
            </a:r>
            <a:endParaRPr/>
          </a:p>
        </p:txBody>
      </p:sp>
      <p:sp>
        <p:nvSpPr>
          <p:cNvPr id="596" name="Google Shape;59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servers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maintain the ledger (LOG) individually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share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genesis block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identifies all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a synchronous operation, at each round, readers and writers: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authenticate with the servers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 with the LOG in a prescribed fashion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Permissioned Ledger</a:t>
            </a:r>
            <a:endParaRPr/>
          </a:p>
        </p:txBody>
      </p:sp>
      <p:sp>
        <p:nvSpPr>
          <p:cNvPr id="602" name="Google Shape;602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servers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maintain the ledger (LOG) individually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share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genesis block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identifies all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a synchronous operation, at each round, readers and writers: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authenticate with the servers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 with the LOG in a prescribed fashion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Readers authenticate to each server and obtain read access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Writers authenticate to each server and provide their inputs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run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consensus protocol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agree what inputs should be included in the LOG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Requests</a:t>
            </a:r>
            <a:endParaRPr/>
          </a:p>
        </p:txBody>
      </p:sp>
      <p:sp>
        <p:nvSpPr>
          <p:cNvPr id="608" name="Google Shape;608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restrict read requests, as in the centralized setting?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Nodes keep blocks of transactions private and issue them only to authenticated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TLS can be used to build a secure channel between the reader and the responding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that all servers remain honest (as they all share the LOG)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is possible to impose read restrictions on servers as well?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Threshold signatures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Reader/Writer Management</a:t>
            </a:r>
            <a:endParaRPr/>
          </a:p>
        </p:txBody>
      </p:sp>
      <p:sp>
        <p:nvSpPr>
          <p:cNvPr id="614" name="Google Shape;61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Readers and writers can authenticate to each server referring to the information in the genesis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introduce additional readers and writers by suitably issuing certificates to other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each participant would then need to show a valid certificate chain, that establishes their privileges for the requested read or write access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BFT Protocol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Energy Problem - electricity consumption</a:t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5094300" y="4779825"/>
            <a:ext cx="4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https://en.wikipedia.org/wiki/Environmental_impact_of_bitcoin</a:t>
            </a:r>
            <a:r>
              <a:rPr lang="en" sz="1000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sz="1000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8" name="Picture 4" descr="Bitcoin electricity consumption">
            <a:extLst>
              <a:ext uri="{FF2B5EF4-FFF2-40B4-BE49-F238E27FC236}">
                <a16:creationId xmlns:a16="http://schemas.microsoft.com/office/drawing/2014/main" id="{1325C898-9E52-97B1-5603-45E478AC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4" y="1180130"/>
            <a:ext cx="4521725" cy="35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B34D30ED-7687-B302-92E5-9AFD44375DFA}"/>
              </a:ext>
            </a:extLst>
          </p:cNvPr>
          <p:cNvSpPr/>
          <p:nvPr/>
        </p:nvSpPr>
        <p:spPr>
          <a:xfrm>
            <a:off x="5899868" y="3093058"/>
            <a:ext cx="962108" cy="2305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9327F-F023-081C-8BDB-CBD28B1D19AE}"/>
              </a:ext>
            </a:extLst>
          </p:cNvPr>
          <p:cNvSpPr txBox="1"/>
          <p:nvPr/>
        </p:nvSpPr>
        <p:spPr>
          <a:xfrm>
            <a:off x="6281530" y="340499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</a:t>
            </a:r>
            <a:r>
              <a:rPr lang="en-US" dirty="0" err="1"/>
              <a:t>european</a:t>
            </a:r>
            <a:r>
              <a:rPr lang="en-US" dirty="0"/>
              <a:t> countries</a:t>
            </a:r>
          </a:p>
          <a:p>
            <a:r>
              <a:rPr lang="en-US" dirty="0"/>
              <a:t>Are in this range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“Classical” BFT Consensus (example)</a:t>
            </a:r>
            <a:endParaRPr/>
          </a:p>
        </p:txBody>
      </p:sp>
      <p:sp>
        <p:nvSpPr>
          <p:cNvPr id="625" name="Google Shape;625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write requests: we want to ensure LOG liveness and consistency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build a “byzantine fault tolerant” (BFT) agreement protocol that uses two important tools: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graded broadcast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consensus protocol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Consensus</a:t>
            </a:r>
            <a:endParaRPr/>
          </a:p>
        </p:txBody>
      </p:sp>
      <p:sp>
        <p:nvSpPr>
          <p:cNvPr id="631" name="Google Shape;63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involved 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i-th receiver outputs (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output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{0, 1, 2}: the grade of the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sender is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sender is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malicious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one receiver outputs (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2), then all other honest receivers output (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{1, 2}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Broadcast  Protocol</a:t>
            </a:r>
            <a:endParaRPr/>
          </a:p>
        </p:txBody>
      </p:sp>
      <p:sp>
        <p:nvSpPr>
          <p:cNvPr id="637" name="Google Shape;637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1.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sender sends the message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all 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2.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1, sends it to all 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3.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2,j,i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j-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receiver in round 2: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a single message that was sent by at least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2n/3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receivers, it sends it to all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does nothing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Broadcast  Protocol</a:t>
            </a:r>
            <a:endParaRPr/>
          </a:p>
        </p:txBody>
      </p:sp>
      <p:sp>
        <p:nvSpPr>
          <p:cNvPr id="643" name="Google Shape;643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rounds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sends the message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all 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1, sends it to all 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2,j,i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j-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receiver in round 2: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a single message that was sent by at least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2n/3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receivers, it sends it to all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does nothing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Generation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honest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receiver does the following: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single message was received from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2n/3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receivers in round 3, output that message as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set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single message was received from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n/3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receivers in round 3, output that message as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other case, output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 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6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Graded Broadcast  Protocol (Analysis: t &lt; n/3)</a:t>
            </a:r>
            <a:endParaRPr/>
          </a:p>
        </p:txBody>
      </p:sp>
      <p:sp>
        <p:nvSpPr>
          <p:cNvPr id="649" name="Google Shape;649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#1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sender is honest and broadcasts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all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receivers P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output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output generation stage.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sender is honest, then all honest receivers will receive the same message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1.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 &lt; n/3, each receiver will receive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2n/3 times in rounds 2 and 3 (from the honest parties).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50" name="Google Shape;650;p83"/>
          <p:cNvSpPr txBox="1">
            <a:spLocks noGrp="1"/>
          </p:cNvSpPr>
          <p:nvPr>
            <p:ph type="body" idx="1"/>
          </p:nvPr>
        </p:nvSpPr>
        <p:spPr>
          <a:xfrm>
            <a:off x="5108875" y="1152475"/>
            <a:ext cx="394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latin typeface="Arial"/>
                <a:ea typeface="Arial"/>
                <a:cs typeface="Arial"/>
                <a:sym typeface="Arial"/>
              </a:rPr>
              <a:t>Communication rounds</a:t>
            </a:r>
            <a:endParaRPr sz="1400" b="1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sender sends the message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all receivers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>
                <a:latin typeface="Arial"/>
                <a:ea typeface="Arial"/>
                <a:cs typeface="Arial"/>
                <a:sym typeface="Arial"/>
              </a:rPr>
              <a:t>1,i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round 1, sends it to all receivers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>
                <a:latin typeface="Arial"/>
                <a:ea typeface="Arial"/>
                <a:cs typeface="Arial"/>
                <a:sym typeface="Arial"/>
              </a:rPr>
              <a:t>2,j,i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j-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 receiver in round 2: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 single message was sent by at least </a:t>
            </a:r>
            <a:r>
              <a:rPr lang="en" i="1">
                <a:latin typeface="Arial"/>
                <a:ea typeface="Arial"/>
                <a:cs typeface="Arial"/>
                <a:sym typeface="Arial"/>
              </a:rPr>
              <a:t>2n/3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receivers, send it to all receivers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latin typeface="Arial"/>
                <a:ea typeface="Arial"/>
                <a:cs typeface="Arial"/>
                <a:sym typeface="Arial"/>
              </a:rPr>
              <a:t>Output Generation</a:t>
            </a:r>
            <a:endParaRPr sz="1400" b="1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honest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-th receiver: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a single message was received from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at least 2n/3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receivers in round 3, outputs that message as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" sz="140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set </a:t>
            </a:r>
            <a:r>
              <a:rPr lang="en" sz="1400" i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= 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Graded Broadcast  Protocol (Analysis: t &lt; n/3)</a:t>
            </a:r>
            <a:endParaRPr/>
          </a:p>
        </p:txBody>
      </p:sp>
      <p:sp>
        <p:nvSpPr>
          <p:cNvPr id="656" name="Google Shape;656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1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Lemma #1</a:t>
            </a:r>
            <a:endParaRPr sz="14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honest receivers send a message in round 3, it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same.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an honest party P sends message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3: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has received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at least 2n/3 parties in round 2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definition)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number of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parties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sent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2: h ≥ (2n/3) - t &gt; n/3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assumption)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parties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sending a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M’ ≠ 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2: p = n - h &lt; 2n/3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step 2, i.e., since h honest parties sent M)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any other honest party in round 3 will send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do nothing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4"/>
          <p:cNvSpPr txBox="1">
            <a:spLocks noGrp="1"/>
          </p:cNvSpPr>
          <p:nvPr>
            <p:ph type="body" idx="1"/>
          </p:nvPr>
        </p:nvSpPr>
        <p:spPr>
          <a:xfrm>
            <a:off x="5371950" y="1152475"/>
            <a:ext cx="368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Communication rounds</a:t>
            </a:r>
            <a:endParaRPr sz="1400" b="1" u="sng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sender sends the message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to all receivers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1,i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 round 1, sends it to all receivers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2,j,i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j-</a:t>
            </a: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 receiver in round 2: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there is a single message that was sent by at least </a:t>
            </a:r>
            <a:r>
              <a:rPr lang="en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2n/3 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receivers, it sends it to all receivers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 does nothing</a:t>
            </a:r>
            <a:endParaRPr b="1" u="sng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Graded Broadcast  Protocol (Analysis: t &lt; n/3)</a:t>
            </a:r>
            <a:endParaRPr/>
          </a:p>
        </p:txBody>
      </p:sp>
      <p:sp>
        <p:nvSpPr>
          <p:cNvPr id="663" name="Google Shape;663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1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#2</a:t>
            </a:r>
            <a:endParaRPr sz="1400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</a:t>
            </a: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i-th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receiver returns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 and a message M</a:t>
            </a:r>
            <a:r>
              <a:rPr lang="en" sz="14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for the j-</a:t>
            </a: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honest receiver’s output (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it holds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{1, 2}.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we show that it cannot be that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i-th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party received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at least 2n/3 receivers in round 3 (of which at most t&lt;n/3 adversarial)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n/3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sent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round 3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suppose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M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sent by at least n/3 receivers in round 3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(by definition)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of them is honest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(since t &lt; n/3)</a:t>
            </a:r>
            <a:endParaRPr sz="14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Lemma #1, it holds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85"/>
          <p:cNvSpPr txBox="1">
            <a:spLocks noGrp="1"/>
          </p:cNvSpPr>
          <p:nvPr>
            <p:ph type="body" idx="1"/>
          </p:nvPr>
        </p:nvSpPr>
        <p:spPr>
          <a:xfrm>
            <a:off x="5226600" y="1152475"/>
            <a:ext cx="391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4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Round 3. The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-th receiver, who obtained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i="1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2,j,i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j-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 receiver in round 2: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if a single message was sent by at least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2n/3 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receivers, send it to all receivers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Output Generation</a:t>
            </a:r>
            <a:endParaRPr sz="14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honest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-th receiver: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If a single message was received from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at least 2n/3 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receivers in round 3, outputs that message as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" sz="1400" i="1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and set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i="1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If a single message was received from at least n/3 receivers in round 3, output that message as M</a:t>
            </a:r>
            <a:r>
              <a:rPr lang="en" sz="1400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and set G</a:t>
            </a:r>
            <a:r>
              <a:rPr lang="en" sz="1400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 any other case, output </a:t>
            </a:r>
            <a:r>
              <a:rPr lang="en" sz="1400" i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fail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as M</a:t>
            </a:r>
            <a:r>
              <a:rPr lang="en" sz="1400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and set G</a:t>
            </a:r>
            <a:r>
              <a:rPr lang="en" sz="1400" baseline="-25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grade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GB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party P</a:t>
            </a:r>
            <a:r>
              <a:rPr lang="en-GB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knows that other honest parties have received M</a:t>
            </a:r>
            <a:r>
              <a:rPr lang="en-GB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Graded broadcast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enough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grade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party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know if other honest parties received the message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binary consensus to detect whether everyone has grade 2 or not.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Graded Broadcast to a BFT-Ledger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61F28034-52E2-5FC3-C4C2-6DF66BBD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6">
            <a:extLst>
              <a:ext uri="{FF2B5EF4-FFF2-40B4-BE49-F238E27FC236}">
                <a16:creationId xmlns:a16="http://schemas.microsoft.com/office/drawing/2014/main" id="{BA0FEF73-4619-540C-4A03-7D655DC3A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approach: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n/3 phases (to guarantee at least one honest sender encountered)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each phase: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designated sender organizes all valid transactions as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performs a graded broadcast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consensus protocol determines whether everyone’s grade is 2 or not: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true, each node signs the output to generate a public endorsement and appends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their LOG (together with the signatures)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LOG remains the same</a:t>
            </a:r>
          </a:p>
        </p:txBody>
      </p:sp>
      <p:sp>
        <p:nvSpPr>
          <p:cNvPr id="670" name="Google Shape;670;p86">
            <a:extLst>
              <a:ext uri="{FF2B5EF4-FFF2-40B4-BE49-F238E27FC236}">
                <a16:creationId xmlns:a16="http://schemas.microsoft.com/office/drawing/2014/main" id="{D6EBE175-7035-C99A-1B36-492E276F4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Graded Broadcast to a BFT-Ledger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346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Binary Consensus </a:t>
            </a:r>
            <a:endParaRPr/>
          </a:p>
        </p:txBody>
      </p:sp>
      <p:sp>
        <p:nvSpPr>
          <p:cNvPr id="676" name="Google Shape;676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(RECALL) n parties, t adversarial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{0, 1} the input of party 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parties should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values u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{0, 1} satisfying the following properties: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values u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well defined for all honest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parties i and j are honest, then u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u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if, for every honest party i, there exists v ∈ {0, 1} such that v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v, then each honest party i outputs u</a:t>
            </a:r>
            <a:r>
              <a:rPr lang="en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v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7"/>
          <p:cNvSpPr txBox="1"/>
          <p:nvPr/>
        </p:nvSpPr>
        <p:spPr>
          <a:xfrm>
            <a:off x="4054425" y="4598600"/>
            <a:ext cx="445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We examine the </a:t>
            </a:r>
            <a:r>
              <a:rPr lang="en" i="1">
                <a:solidFill>
                  <a:schemeClr val="dk1"/>
                </a:solidFill>
              </a:rPr>
              <a:t>synchronous</a:t>
            </a:r>
            <a:r>
              <a:rPr lang="en"/>
              <a:t> setting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Energy Problem - electronic waste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5094300" y="4779825"/>
            <a:ext cx="4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https://en.wikipedia.org/wiki/Environmental_impact_of_bitcoin</a:t>
            </a:r>
            <a:r>
              <a:rPr lang="en" sz="1000">
                <a:latin typeface="Ubuntu"/>
                <a:ea typeface="Ubuntu"/>
                <a:cs typeface="Ubuntu"/>
                <a:sym typeface="Ubuntu"/>
              </a:rPr>
              <a:t> 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BF0110C-6880-608F-B188-552DCEBC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43" y="1017725"/>
            <a:ext cx="5478007" cy="36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Information Gathering Algorithm (EIG)</a:t>
            </a:r>
            <a:endParaRPr/>
          </a:p>
        </p:txBody>
      </p:sp>
      <p:sp>
        <p:nvSpPr>
          <p:cNvPr id="683" name="Google Shape;683;p88"/>
          <p:cNvSpPr txBox="1">
            <a:spLocks noGrp="1"/>
          </p:cNvSpPr>
          <p:nvPr>
            <p:ph type="body" idx="1"/>
          </p:nvPr>
        </p:nvSpPr>
        <p:spPr>
          <a:xfrm>
            <a:off x="136750" y="1152475"/>
            <a:ext cx="59481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Sketch: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round 1, send everyone your input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round r+1, send everyone all messages you received at round r (avoiding redundant messages – see below)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party arranges the messages in its own EIG tree: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</a:t>
            </a:r>
            <a:r>
              <a:rPr lang="en" sz="16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,...,u</a:t>
            </a:r>
            <a:r>
              <a:rPr lang="en" sz="16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messages received in the first round 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(including own message)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6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i1i2…</a:t>
            </a:r>
            <a:r>
              <a:rPr lang="en" sz="16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value 𝑣 </a:t>
            </a:r>
            <a:r>
              <a:rPr lang="en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</a:t>
            </a:r>
            <a:r>
              <a:rPr lang="en" sz="1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that (i</a:t>
            </a:r>
            <a:r>
              <a:rPr lang="en" sz="16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</a:t>
            </a:r>
            <a:r>
              <a:rPr lang="en" sz="1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that … that (i</a:t>
            </a:r>
            <a:r>
              <a:rPr lang="en" sz="16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i</a:t>
            </a:r>
            <a:r>
              <a:rPr lang="en" sz="160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</a:t>
            </a:r>
            <a:r>
              <a:rPr lang="en" sz="16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initial value was 𝑣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88"/>
          <p:cNvCxnSpPr/>
          <p:nvPr/>
        </p:nvCxnSpPr>
        <p:spPr>
          <a:xfrm flipH="1">
            <a:off x="6952725" y="2285800"/>
            <a:ext cx="839700" cy="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88"/>
          <p:cNvCxnSpPr/>
          <p:nvPr/>
        </p:nvCxnSpPr>
        <p:spPr>
          <a:xfrm flipH="1">
            <a:off x="7565025" y="2285800"/>
            <a:ext cx="227400" cy="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88"/>
          <p:cNvCxnSpPr/>
          <p:nvPr/>
        </p:nvCxnSpPr>
        <p:spPr>
          <a:xfrm>
            <a:off x="7792425" y="2285800"/>
            <a:ext cx="271200" cy="5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88"/>
          <p:cNvCxnSpPr/>
          <p:nvPr/>
        </p:nvCxnSpPr>
        <p:spPr>
          <a:xfrm>
            <a:off x="7792425" y="2285800"/>
            <a:ext cx="857400" cy="5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88"/>
          <p:cNvCxnSpPr/>
          <p:nvPr/>
        </p:nvCxnSpPr>
        <p:spPr>
          <a:xfrm flipH="1">
            <a:off x="7077525" y="3102192"/>
            <a:ext cx="420000" cy="4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88"/>
          <p:cNvCxnSpPr/>
          <p:nvPr/>
        </p:nvCxnSpPr>
        <p:spPr>
          <a:xfrm flipH="1">
            <a:off x="7375125" y="3102192"/>
            <a:ext cx="12240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88"/>
          <p:cNvCxnSpPr/>
          <p:nvPr/>
        </p:nvCxnSpPr>
        <p:spPr>
          <a:xfrm>
            <a:off x="7497525" y="3102192"/>
            <a:ext cx="192300" cy="4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88"/>
          <p:cNvSpPr txBox="1"/>
          <p:nvPr/>
        </p:nvSpPr>
        <p:spPr>
          <a:xfrm>
            <a:off x="6719400" y="2687500"/>
            <a:ext cx="35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2" name="Google Shape;692;p88"/>
          <p:cNvSpPr txBox="1"/>
          <p:nvPr/>
        </p:nvSpPr>
        <p:spPr>
          <a:xfrm>
            <a:off x="7329000" y="2687500"/>
            <a:ext cx="4200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3" name="Google Shape;693;p88"/>
          <p:cNvSpPr txBox="1"/>
          <p:nvPr/>
        </p:nvSpPr>
        <p:spPr>
          <a:xfrm>
            <a:off x="6816800" y="3392492"/>
            <a:ext cx="4788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21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4" name="Google Shape;694;p88"/>
          <p:cNvSpPr txBox="1"/>
          <p:nvPr/>
        </p:nvSpPr>
        <p:spPr>
          <a:xfrm>
            <a:off x="8548200" y="2687500"/>
            <a:ext cx="4200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4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5" name="Google Shape;695;p88"/>
          <p:cNvSpPr txBox="1"/>
          <p:nvPr/>
        </p:nvSpPr>
        <p:spPr>
          <a:xfrm>
            <a:off x="7938600" y="2687500"/>
            <a:ext cx="4548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3</a:t>
            </a:r>
            <a:endParaRPr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6" name="Google Shape;696;p88"/>
          <p:cNvSpPr txBox="1"/>
          <p:nvPr/>
        </p:nvSpPr>
        <p:spPr>
          <a:xfrm>
            <a:off x="7197800" y="3392492"/>
            <a:ext cx="4788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7" name="Google Shape;697;p88"/>
          <p:cNvSpPr txBox="1"/>
          <p:nvPr/>
        </p:nvSpPr>
        <p:spPr>
          <a:xfrm>
            <a:off x="7578800" y="3392492"/>
            <a:ext cx="4788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8" name="Google Shape;698;p88"/>
          <p:cNvSpPr txBox="1"/>
          <p:nvPr/>
        </p:nvSpPr>
        <p:spPr>
          <a:xfrm>
            <a:off x="6700350" y="4122842"/>
            <a:ext cx="22656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 baseline="-25000"/>
              <a:t>23</a:t>
            </a:r>
            <a:r>
              <a:rPr lang="en"/>
              <a:t>: The value party 3 told me that party 2 sent them in the previous round.</a:t>
            </a:r>
            <a:endParaRPr/>
          </a:p>
        </p:txBody>
      </p:sp>
      <p:cxnSp>
        <p:nvCxnSpPr>
          <p:cNvPr id="699" name="Google Shape;699;p88"/>
          <p:cNvCxnSpPr>
            <a:stCxn id="698" idx="0"/>
          </p:cNvCxnSpPr>
          <p:nvPr/>
        </p:nvCxnSpPr>
        <p:spPr>
          <a:xfrm rot="10800000">
            <a:off x="7477950" y="3822542"/>
            <a:ext cx="3552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p88"/>
          <p:cNvSpPr txBox="1"/>
          <p:nvPr/>
        </p:nvSpPr>
        <p:spPr>
          <a:xfrm>
            <a:off x="236925" y="4702875"/>
            <a:ext cx="4934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(Food for thought) What is the size of the tree?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Termination</a:t>
            </a:r>
            <a:endParaRPr/>
          </a:p>
        </p:txBody>
      </p:sp>
      <p:sp>
        <p:nvSpPr>
          <p:cNvPr id="706" name="Google Shape;706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EIG algorithm terminates after t+1 rounds. The output value of each party is defined as follows: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leaf v in the EIG tree, set z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=u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internal node v, set z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equal to the majority of the z-values of its children; if the majority is not defined, set z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 (without loss of generality)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output as z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9"/>
          <p:cNvSpPr txBox="1"/>
          <p:nvPr/>
        </p:nvSpPr>
        <p:spPr>
          <a:xfrm>
            <a:off x="236925" y="4702875"/>
            <a:ext cx="814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(Food for thought) Prove that EIG satisfies: </a:t>
            </a:r>
            <a:r>
              <a:rPr lang="en" dirty="0" err="1">
                <a:solidFill>
                  <a:schemeClr val="dk1"/>
                </a:solidFill>
              </a:rPr>
              <a:t>i</a:t>
            </a:r>
            <a:r>
              <a:rPr lang="en" dirty="0">
                <a:solidFill>
                  <a:schemeClr val="dk1"/>
                </a:solidFill>
              </a:rPr>
              <a:t>) agreement; ii) validity.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Hint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Impossibility results - asynchronous setting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[</a:t>
            </a:r>
            <a:r>
              <a:rPr lang="en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LSP1982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Impossible for n &lt; 3t + 1.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[</a:t>
            </a:r>
            <a:r>
              <a:rPr lang="en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FL1982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Impossible in t rounds.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EIG algorithm with t = 1 needs at least 2 rounds: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received a single 1, its output should be 0. (Because the 1 could be coming from the adversary.)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received two 1s, its output should be 0. (Because one of them could have been sent from the adversary, while another party could have received a single 1 and will decide 0 according to the previous statement.)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so on… (by induction, the output will always be 0, contradicting validity)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Theorem[</a:t>
            </a:r>
            <a:r>
              <a:rPr lang="en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GM1998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Doable for n &gt; 3t in t + 1 rounds.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[</a:t>
            </a:r>
            <a:r>
              <a:rPr lang="en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DS83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Doable for n &gt; 2t assuming a PKI.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results - asynchronous setting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[</a:t>
            </a:r>
            <a:r>
              <a:rPr lang="en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BT1985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Asynchronous Byzantine Consensus is impossible with    n  &lt; 3t + 1, even if the parties have agreed on a PKI (setup).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parties into sets A, B, C of size at most t and consider 3 scenarios: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malicious, B and C honest with inputs 0. The adversary sends no messages. The honest parties should decide on 0 until some time T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malicious, A and C honest with inputs 1. The adversary sends no messages. The honest parties should decide on 1 until some time T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malicious, B and A honest with inputs 0 and 1 respectively. The adversary communicates with B as the honest C in scenario A and with A as the honest C in scenario B. At the same time every communication between A and B is delayed for time at least max{T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crux is that A has the same view in scenarios B and C. Similarly for B, in scenarios A and C. Agreement in scenario C is impossible, if validity is achieved in scenarios A and B.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270A-50AC-39F1-BCFE-1A2FB662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PoS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E789-94EF-20EB-2BFC-538D8726E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using ideas from BFT protocols</a:t>
            </a:r>
          </a:p>
        </p:txBody>
      </p:sp>
    </p:spTree>
    <p:extLst>
      <p:ext uri="{BB962C8B-B14F-4D97-AF65-F5344CB8AC3E}">
        <p14:creationId xmlns:p14="http://schemas.microsoft.com/office/powerpoint/2010/main" val="3838299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BFT-style PoS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idea: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slot,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subselect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committee of stakeholders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elected to the committee is proportional to the party’s owned stake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committee runs a BFT protocol to agree on the new block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block is finalized per the BFT protocol rules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behind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Algorand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778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BFT-style PoS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idea: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slot,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subselect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committee of stakeholders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elected to the committee is proportional to the party’s owned stake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committee runs a BFT protocol to agree on the new block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block is finalized per the BFT protocol rules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behind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Algorand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security considerations: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does the randomness come from (for the committee selection)?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grinding attacks?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adaptive corruptions?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long-range attacks?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5795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for thought in Ledger protocols</a:t>
            </a:r>
            <a:endParaRPr dirty="0"/>
          </a:p>
        </p:txBody>
      </p:sp>
      <p:sp>
        <p:nvSpPr>
          <p:cNvPr id="536" name="Google Shape;53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ensure that parties have a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synchronised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parties coordinate in terms of the time progress?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parties agree on which time slot is active at any point in time?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Ouroboros Chronos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-based),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Permissionless Clock Synchronization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(PoW-based)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rational parties delete their keys?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erasures (in KES) are necessary to prevent posterior attacks.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parties get any benefit by not deleting their keys? Can an attacker incentivize this?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 protocol provide incentives (or counter incentives) to promote key erasure?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“economic security”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an attacker gets a majority during one epoch?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 system recover from temporary adversarial majority?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PoW systems recover (without ”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consensus”)?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Self-healing blockchains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7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Energy Problem - “digital crude”</a:t>
            </a:r>
            <a:endParaRPr/>
          </a:p>
        </p:txBody>
      </p:sp>
      <p:sp>
        <p:nvSpPr>
          <p:cNvPr id="147" name="Google Shape;147;p32"/>
          <p:cNvSpPr txBox="1"/>
          <p:nvPr/>
        </p:nvSpPr>
        <p:spPr>
          <a:xfrm>
            <a:off x="4333550" y="4468300"/>
            <a:ext cx="442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Benjamin A. Jones, Andrew L. Goodkind &amp; Robert P. Berrens. 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Economic estimation of Bitcoin mining’s climate damages demonstrates closer resemblance to digital crude than digital gold (2022) 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2016-2021: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coin climate damages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BTC were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rather than decreasing as the industry matured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certain time periods, BTC climate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damages exceed the price of each 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each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 in BTC market value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created was responsible for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$0.35 in global climate damages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beef production and crude oil burned as gasoline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order-of-magnitude higher than wind and solar power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Proof-of-Stake (PoS)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slot</a:t>
            </a:r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continuous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breaks time in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 “slot length” parameter (in seconds)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enough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if network is assumed synchronous, slot length depends on graph’s diameter,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parties receive a message within a time slot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too large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protocol is slow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 Bitcoin waiting until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published is 10 mins (until a block is created) or more (for safety, k blocks are needed)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act based on the time slot they are in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equires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synchronized clock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5695</Words>
  <Application>Microsoft Macintosh PowerPoint</Application>
  <PresentationFormat>On-screen Show (16:9)</PresentationFormat>
  <Paragraphs>593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Ubuntu</vt:lpstr>
      <vt:lpstr>Arial</vt:lpstr>
      <vt:lpstr>Blockchain Course Theme</vt:lpstr>
      <vt:lpstr>Blockchain Course Theme</vt:lpstr>
      <vt:lpstr>PowerPoint Presentation</vt:lpstr>
      <vt:lpstr>Permissionless Protocols</vt:lpstr>
      <vt:lpstr>Dynamic Availability</vt:lpstr>
      <vt:lpstr>Bitcoin’s Energy Problem</vt:lpstr>
      <vt:lpstr>Bitcoin’s Energy Problem - electricity consumption</vt:lpstr>
      <vt:lpstr>Bitcoin’s Energy Problem - electronic waste</vt:lpstr>
      <vt:lpstr>Bitcoin’s Energy Problem - “digital crude”</vt:lpstr>
      <vt:lpstr>Proof-of-Stake (PoS)</vt:lpstr>
      <vt:lpstr>The time slot</vt:lpstr>
      <vt:lpstr>Proof-of-Stake (PoS)</vt:lpstr>
      <vt:lpstr>From PoW to PoS, Nakamoto style</vt:lpstr>
      <vt:lpstr>PoS setting</vt:lpstr>
      <vt:lpstr>Recall PoW</vt:lpstr>
      <vt:lpstr>From PoW to PoS - Attempt 1</vt:lpstr>
      <vt:lpstr>From PoW to PoS - Attempt 1</vt:lpstr>
      <vt:lpstr>From PoW to PoS - Attempt 2</vt:lpstr>
      <vt:lpstr>From PoW to PoS - Attempt 2</vt:lpstr>
      <vt:lpstr>From PoW to PoS - Attempt 3</vt:lpstr>
      <vt:lpstr>From PoW to PoS - Attempt 3</vt:lpstr>
      <vt:lpstr>From PoW to PoS - Attempt 4</vt:lpstr>
      <vt:lpstr>From PoW to PoS - Attempt 4</vt:lpstr>
      <vt:lpstr>From PoW to PoS - Attempt 5</vt:lpstr>
      <vt:lpstr>From PoW to PoS - Attempt 5</vt:lpstr>
      <vt:lpstr>From PoW to PoS - Attempt 6</vt:lpstr>
      <vt:lpstr>Dynamic Stake</vt:lpstr>
      <vt:lpstr>Key Grinding Attack</vt:lpstr>
      <vt:lpstr>Key Grinding Attack</vt:lpstr>
      <vt:lpstr>Long-range attack</vt:lpstr>
      <vt:lpstr>Long-range attack</vt:lpstr>
      <vt:lpstr>Long-range attack</vt:lpstr>
      <vt:lpstr>Long-range attack</vt:lpstr>
      <vt:lpstr>Long-range attack</vt:lpstr>
      <vt:lpstr>Long-range attack</vt:lpstr>
      <vt:lpstr>Long-range attack</vt:lpstr>
      <vt:lpstr>Long-range attack</vt:lpstr>
      <vt:lpstr>Permissioned Ledgers</vt:lpstr>
      <vt:lpstr>Permissioned Protocols</vt:lpstr>
      <vt:lpstr>Permissioning How-To</vt:lpstr>
      <vt:lpstr>X.509 Certificates</vt:lpstr>
      <vt:lpstr>Digital Signatures and Certificates</vt:lpstr>
      <vt:lpstr>Secure channels and certificates</vt:lpstr>
      <vt:lpstr>Static Permissioned Ledger </vt:lpstr>
      <vt:lpstr>A Centralised Permissioned Ledger</vt:lpstr>
      <vt:lpstr>Comparison to Bitcoin’s Permissionless Ledger</vt:lpstr>
      <vt:lpstr>Distributed Permissioned Ledger</vt:lpstr>
      <vt:lpstr>Distributed Permissioned Ledger</vt:lpstr>
      <vt:lpstr>Read Requests</vt:lpstr>
      <vt:lpstr>Reader/Writer Management</vt:lpstr>
      <vt:lpstr>BFT Protocol Example</vt:lpstr>
      <vt:lpstr>“Classical” BFT Consensus (example)</vt:lpstr>
      <vt:lpstr>Graded Consensus</vt:lpstr>
      <vt:lpstr>Graded Broadcast  Protocol</vt:lpstr>
      <vt:lpstr>Graded Broadcast  Protocol</vt:lpstr>
      <vt:lpstr>Graded Broadcast  Protocol (Analysis: t &lt; n/3)</vt:lpstr>
      <vt:lpstr>Graded Broadcast  Protocol (Analysis: t &lt; n/3)</vt:lpstr>
      <vt:lpstr>Graded Broadcast  Protocol (Analysis: t &lt; n/3)</vt:lpstr>
      <vt:lpstr>From Graded Broadcast to a BFT-Ledger</vt:lpstr>
      <vt:lpstr>From Graded Broadcast to a BFT-Ledger</vt:lpstr>
      <vt:lpstr>Byzantine Binary Consensus </vt:lpstr>
      <vt:lpstr>Exponential Information Gathering Algorithm (EIG)</vt:lpstr>
      <vt:lpstr>EIG Termination</vt:lpstr>
      <vt:lpstr>Impossibility results - asynchronous setting </vt:lpstr>
      <vt:lpstr>Impossibility results - asynchronous setting </vt:lpstr>
      <vt:lpstr>Back to PoS</vt:lpstr>
      <vt:lpstr>BFT-style PoS</vt:lpstr>
      <vt:lpstr>BFT-style PoS</vt:lpstr>
      <vt:lpstr>Food for thought in Ledger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84</cp:revision>
  <dcterms:modified xsi:type="dcterms:W3CDTF">2024-10-23T00:10:46Z</dcterms:modified>
</cp:coreProperties>
</file>