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3004800" cy="9753600"/>
  <p:notesSz cx="7772400" cy="10058400"/>
  <p:embeddedFontLst>
    <p:embeddedFont>
      <p:font typeface="Helvetica Neue" panose="02000503000000020004" pitchFamily="2" charset="0"/>
      <p:regular r:id="rId28"/>
      <p:bold r:id="rId29"/>
      <p:italic r:id="rId30"/>
      <p:boldItalic r:id="rId31"/>
    </p:embeddedFont>
    <p:embeddedFont>
      <p:font typeface="Helvetica Neue Light" panose="02000403000000020004"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j6o71VEL3/CrRYatCr41abkHipA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7"/>
    <p:restoredTop sz="94648"/>
  </p:normalViewPr>
  <p:slideViewPr>
    <p:cSldViewPr snapToGrid="0">
      <p:cViewPr varScale="1">
        <p:scale>
          <a:sx n="82" d="100"/>
          <a:sy n="82" d="100"/>
        </p:scale>
        <p:origin x="13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8" name="Google Shape;58;p1: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0: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10: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1: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3" name="Google Shape;123;p11: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3" name="Google Shape;133;p12: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3: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3" name="Google Shape;143;p13: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4: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14: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5: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1" name="Google Shape;161;p15: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6: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p16: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7: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6" name="Google Shape;176;p17: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8: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2" name="Google Shape;182;p18: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9: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0" name="Google Shape;190;p19: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2: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0: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8" name="Google Shape;198;p20: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1: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6" name="Google Shape;206;p21: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5" name="Google Shape;215;p22: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3: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23: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4: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7" name="Google Shape;237;p24: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5: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3" name="Google Shape;243;p25: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9" name="Google Shape;69;p3: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5" name="Google Shape;75;p4: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8fb80bb517_0_2: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3" name="Google Shape;83;g28fb80bb517_0_2: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5: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6: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8: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8: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9: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9: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8"/>
        <p:cNvGrpSpPr/>
        <p:nvPr/>
      </p:nvGrpSpPr>
      <p:grpSpPr>
        <a:xfrm>
          <a:off x="0" y="0"/>
          <a:ext cx="0" cy="0"/>
          <a:chOff x="0" y="0"/>
          <a:chExt cx="0" cy="0"/>
        </a:xfrm>
      </p:grpSpPr>
      <p:sp>
        <p:nvSpPr>
          <p:cNvPr id="39" name="Google Shape;39;p40"/>
          <p:cNvSpPr txBox="1">
            <a:spLocks noGrp="1"/>
          </p:cNvSpPr>
          <p:nvPr>
            <p:ph type="title"/>
          </p:nvPr>
        </p:nvSpPr>
        <p:spPr>
          <a:xfrm>
            <a:off x="650160" y="389160"/>
            <a:ext cx="11703600" cy="1628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0"/>
          <p:cNvSpPr txBox="1">
            <a:spLocks noGrp="1"/>
          </p:cNvSpPr>
          <p:nvPr>
            <p:ph type="body" idx="1"/>
          </p:nvPr>
        </p:nvSpPr>
        <p:spPr>
          <a:xfrm>
            <a:off x="650160" y="2282040"/>
            <a:ext cx="11703600" cy="2697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1" name="Google Shape;41;p40"/>
          <p:cNvSpPr txBox="1">
            <a:spLocks noGrp="1"/>
          </p:cNvSpPr>
          <p:nvPr>
            <p:ph type="body" idx="2"/>
          </p:nvPr>
        </p:nvSpPr>
        <p:spPr>
          <a:xfrm>
            <a:off x="650160" y="5236560"/>
            <a:ext cx="11703600" cy="2697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2"/>
        <p:cNvGrpSpPr/>
        <p:nvPr/>
      </p:nvGrpSpPr>
      <p:grpSpPr>
        <a:xfrm>
          <a:off x="0" y="0"/>
          <a:ext cx="0" cy="0"/>
          <a:chOff x="0" y="0"/>
          <a:chExt cx="0" cy="0"/>
        </a:xfrm>
      </p:grpSpPr>
      <p:sp>
        <p:nvSpPr>
          <p:cNvPr id="43" name="Google Shape;43;p41"/>
          <p:cNvSpPr txBox="1">
            <a:spLocks noGrp="1"/>
          </p:cNvSpPr>
          <p:nvPr>
            <p:ph type="title"/>
          </p:nvPr>
        </p:nvSpPr>
        <p:spPr>
          <a:xfrm>
            <a:off x="650160" y="389160"/>
            <a:ext cx="11703600" cy="1628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1"/>
          <p:cNvSpPr txBox="1">
            <a:spLocks noGrp="1"/>
          </p:cNvSpPr>
          <p:nvPr>
            <p:ph type="body" idx="1"/>
          </p:nvPr>
        </p:nvSpPr>
        <p:spPr>
          <a:xfrm>
            <a:off x="650160" y="2282040"/>
            <a:ext cx="5711100" cy="2697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 name="Google Shape;45;p41"/>
          <p:cNvSpPr txBox="1">
            <a:spLocks noGrp="1"/>
          </p:cNvSpPr>
          <p:nvPr>
            <p:ph type="body" idx="2"/>
          </p:nvPr>
        </p:nvSpPr>
        <p:spPr>
          <a:xfrm>
            <a:off x="6647040" y="2282040"/>
            <a:ext cx="5711100" cy="2697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6" name="Google Shape;46;p41"/>
          <p:cNvSpPr txBox="1">
            <a:spLocks noGrp="1"/>
          </p:cNvSpPr>
          <p:nvPr>
            <p:ph type="body" idx="3"/>
          </p:nvPr>
        </p:nvSpPr>
        <p:spPr>
          <a:xfrm>
            <a:off x="650160" y="5236560"/>
            <a:ext cx="5711100" cy="2697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7" name="Google Shape;47;p41"/>
          <p:cNvSpPr txBox="1">
            <a:spLocks noGrp="1"/>
          </p:cNvSpPr>
          <p:nvPr>
            <p:ph type="body" idx="4"/>
          </p:nvPr>
        </p:nvSpPr>
        <p:spPr>
          <a:xfrm>
            <a:off x="6647040" y="5236560"/>
            <a:ext cx="5711100" cy="2697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8"/>
        <p:cNvGrpSpPr/>
        <p:nvPr/>
      </p:nvGrpSpPr>
      <p:grpSpPr>
        <a:xfrm>
          <a:off x="0" y="0"/>
          <a:ext cx="0" cy="0"/>
          <a:chOff x="0" y="0"/>
          <a:chExt cx="0" cy="0"/>
        </a:xfrm>
      </p:grpSpPr>
      <p:sp>
        <p:nvSpPr>
          <p:cNvPr id="49" name="Google Shape;49;p42"/>
          <p:cNvSpPr txBox="1">
            <a:spLocks noGrp="1"/>
          </p:cNvSpPr>
          <p:nvPr>
            <p:ph type="title"/>
          </p:nvPr>
        </p:nvSpPr>
        <p:spPr>
          <a:xfrm>
            <a:off x="650160" y="389160"/>
            <a:ext cx="11703600" cy="1628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42"/>
          <p:cNvSpPr txBox="1">
            <a:spLocks noGrp="1"/>
          </p:cNvSpPr>
          <p:nvPr>
            <p:ph type="body" idx="1"/>
          </p:nvPr>
        </p:nvSpPr>
        <p:spPr>
          <a:xfrm>
            <a:off x="650160" y="2282040"/>
            <a:ext cx="3768600" cy="2697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1" name="Google Shape;51;p42"/>
          <p:cNvSpPr txBox="1">
            <a:spLocks noGrp="1"/>
          </p:cNvSpPr>
          <p:nvPr>
            <p:ph type="body" idx="2"/>
          </p:nvPr>
        </p:nvSpPr>
        <p:spPr>
          <a:xfrm>
            <a:off x="4607280" y="2282040"/>
            <a:ext cx="3768600" cy="2697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42"/>
          <p:cNvSpPr txBox="1">
            <a:spLocks noGrp="1"/>
          </p:cNvSpPr>
          <p:nvPr>
            <p:ph type="body" idx="3"/>
          </p:nvPr>
        </p:nvSpPr>
        <p:spPr>
          <a:xfrm>
            <a:off x="8564760" y="2282040"/>
            <a:ext cx="3768600" cy="2697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3" name="Google Shape;53;p42"/>
          <p:cNvSpPr txBox="1">
            <a:spLocks noGrp="1"/>
          </p:cNvSpPr>
          <p:nvPr>
            <p:ph type="body" idx="4"/>
          </p:nvPr>
        </p:nvSpPr>
        <p:spPr>
          <a:xfrm>
            <a:off x="650160" y="5236560"/>
            <a:ext cx="3768600" cy="2697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4" name="Google Shape;54;p42"/>
          <p:cNvSpPr txBox="1">
            <a:spLocks noGrp="1"/>
          </p:cNvSpPr>
          <p:nvPr>
            <p:ph type="body" idx="5"/>
          </p:nvPr>
        </p:nvSpPr>
        <p:spPr>
          <a:xfrm>
            <a:off x="4607280" y="5236560"/>
            <a:ext cx="3768600" cy="2697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5" name="Google Shape;55;p42"/>
          <p:cNvSpPr txBox="1">
            <a:spLocks noGrp="1"/>
          </p:cNvSpPr>
          <p:nvPr>
            <p:ph type="body" idx="6"/>
          </p:nvPr>
        </p:nvSpPr>
        <p:spPr>
          <a:xfrm>
            <a:off x="8564760" y="5236560"/>
            <a:ext cx="3768600" cy="2697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9"/>
        <p:cNvGrpSpPr/>
        <p:nvPr/>
      </p:nvGrpSpPr>
      <p:grpSpPr>
        <a:xfrm>
          <a:off x="0" y="0"/>
          <a:ext cx="0" cy="0"/>
          <a:chOff x="0" y="0"/>
          <a:chExt cx="0" cy="0"/>
        </a:xfrm>
      </p:grpSpPr>
      <p:sp>
        <p:nvSpPr>
          <p:cNvPr id="10" name="Google Shape;10;p32"/>
          <p:cNvSpPr txBox="1">
            <a:spLocks noGrp="1"/>
          </p:cNvSpPr>
          <p:nvPr>
            <p:ph type="title"/>
          </p:nvPr>
        </p:nvSpPr>
        <p:spPr>
          <a:xfrm>
            <a:off x="650160" y="389160"/>
            <a:ext cx="11703600" cy="1628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 name="Google Shape;11;p32"/>
          <p:cNvSpPr txBox="1">
            <a:spLocks noGrp="1"/>
          </p:cNvSpPr>
          <p:nvPr>
            <p:ph type="subTitle" idx="1"/>
          </p:nvPr>
        </p:nvSpPr>
        <p:spPr>
          <a:xfrm>
            <a:off x="650160" y="2282040"/>
            <a:ext cx="11703600" cy="56562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2"/>
        <p:cNvGrpSpPr/>
        <p:nvPr/>
      </p:nvGrpSpPr>
      <p:grpSpPr>
        <a:xfrm>
          <a:off x="0" y="0"/>
          <a:ext cx="0" cy="0"/>
          <a:chOff x="0" y="0"/>
          <a:chExt cx="0" cy="0"/>
        </a:xfrm>
      </p:grpSpPr>
      <p:sp>
        <p:nvSpPr>
          <p:cNvPr id="13" name="Google Shape;13;p33"/>
          <p:cNvSpPr txBox="1">
            <a:spLocks noGrp="1"/>
          </p:cNvSpPr>
          <p:nvPr>
            <p:ph type="title"/>
          </p:nvPr>
        </p:nvSpPr>
        <p:spPr>
          <a:xfrm>
            <a:off x="650160" y="389160"/>
            <a:ext cx="11703600" cy="1628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33"/>
          <p:cNvSpPr txBox="1">
            <a:spLocks noGrp="1"/>
          </p:cNvSpPr>
          <p:nvPr>
            <p:ph type="body" idx="1"/>
          </p:nvPr>
        </p:nvSpPr>
        <p:spPr>
          <a:xfrm>
            <a:off x="650160" y="2282040"/>
            <a:ext cx="11703600" cy="56562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5"/>
        <p:cNvGrpSpPr/>
        <p:nvPr/>
      </p:nvGrpSpPr>
      <p:grpSpPr>
        <a:xfrm>
          <a:off x="0" y="0"/>
          <a:ext cx="0" cy="0"/>
          <a:chOff x="0" y="0"/>
          <a:chExt cx="0" cy="0"/>
        </a:xfrm>
      </p:grpSpPr>
      <p:sp>
        <p:nvSpPr>
          <p:cNvPr id="16" name="Google Shape;16;p34"/>
          <p:cNvSpPr txBox="1">
            <a:spLocks noGrp="1"/>
          </p:cNvSpPr>
          <p:nvPr>
            <p:ph type="title"/>
          </p:nvPr>
        </p:nvSpPr>
        <p:spPr>
          <a:xfrm>
            <a:off x="650160" y="389160"/>
            <a:ext cx="11703600" cy="1628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4"/>
          <p:cNvSpPr txBox="1">
            <a:spLocks noGrp="1"/>
          </p:cNvSpPr>
          <p:nvPr>
            <p:ph type="body" idx="1"/>
          </p:nvPr>
        </p:nvSpPr>
        <p:spPr>
          <a:xfrm>
            <a:off x="650160" y="2282040"/>
            <a:ext cx="5711100" cy="56562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8" name="Google Shape;18;p34"/>
          <p:cNvSpPr txBox="1">
            <a:spLocks noGrp="1"/>
          </p:cNvSpPr>
          <p:nvPr>
            <p:ph type="body" idx="2"/>
          </p:nvPr>
        </p:nvSpPr>
        <p:spPr>
          <a:xfrm>
            <a:off x="6647040" y="2282040"/>
            <a:ext cx="5711100" cy="56562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
        <p:cNvGrpSpPr/>
        <p:nvPr/>
      </p:nvGrpSpPr>
      <p:grpSpPr>
        <a:xfrm>
          <a:off x="0" y="0"/>
          <a:ext cx="0" cy="0"/>
          <a:chOff x="0" y="0"/>
          <a:chExt cx="0" cy="0"/>
        </a:xfrm>
      </p:grpSpPr>
      <p:sp>
        <p:nvSpPr>
          <p:cNvPr id="20" name="Google Shape;20;p35"/>
          <p:cNvSpPr txBox="1">
            <a:spLocks noGrp="1"/>
          </p:cNvSpPr>
          <p:nvPr>
            <p:ph type="title"/>
          </p:nvPr>
        </p:nvSpPr>
        <p:spPr>
          <a:xfrm>
            <a:off x="650160" y="389160"/>
            <a:ext cx="11703600" cy="1628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1"/>
        <p:cNvGrpSpPr/>
        <p:nvPr/>
      </p:nvGrpSpPr>
      <p:grpSpPr>
        <a:xfrm>
          <a:off x="0" y="0"/>
          <a:ext cx="0" cy="0"/>
          <a:chOff x="0" y="0"/>
          <a:chExt cx="0" cy="0"/>
        </a:xfrm>
      </p:grpSpPr>
      <p:sp>
        <p:nvSpPr>
          <p:cNvPr id="22" name="Google Shape;22;p36"/>
          <p:cNvSpPr txBox="1">
            <a:spLocks noGrp="1"/>
          </p:cNvSpPr>
          <p:nvPr>
            <p:ph type="subTitle" idx="1"/>
          </p:nvPr>
        </p:nvSpPr>
        <p:spPr>
          <a:xfrm>
            <a:off x="650160" y="389160"/>
            <a:ext cx="11703600" cy="75492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3"/>
        <p:cNvGrpSpPr/>
        <p:nvPr/>
      </p:nvGrpSpPr>
      <p:grpSpPr>
        <a:xfrm>
          <a:off x="0" y="0"/>
          <a:ext cx="0" cy="0"/>
          <a:chOff x="0" y="0"/>
          <a:chExt cx="0" cy="0"/>
        </a:xfrm>
      </p:grpSpPr>
      <p:sp>
        <p:nvSpPr>
          <p:cNvPr id="24" name="Google Shape;24;p37"/>
          <p:cNvSpPr txBox="1">
            <a:spLocks noGrp="1"/>
          </p:cNvSpPr>
          <p:nvPr>
            <p:ph type="title"/>
          </p:nvPr>
        </p:nvSpPr>
        <p:spPr>
          <a:xfrm>
            <a:off x="650160" y="389160"/>
            <a:ext cx="11703600" cy="1628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7"/>
          <p:cNvSpPr txBox="1">
            <a:spLocks noGrp="1"/>
          </p:cNvSpPr>
          <p:nvPr>
            <p:ph type="body" idx="1"/>
          </p:nvPr>
        </p:nvSpPr>
        <p:spPr>
          <a:xfrm>
            <a:off x="650160" y="2282040"/>
            <a:ext cx="5711100" cy="2697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6" name="Google Shape;26;p37"/>
          <p:cNvSpPr txBox="1">
            <a:spLocks noGrp="1"/>
          </p:cNvSpPr>
          <p:nvPr>
            <p:ph type="body" idx="2"/>
          </p:nvPr>
        </p:nvSpPr>
        <p:spPr>
          <a:xfrm>
            <a:off x="6647040" y="2282040"/>
            <a:ext cx="5711100" cy="56562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7" name="Google Shape;27;p37"/>
          <p:cNvSpPr txBox="1">
            <a:spLocks noGrp="1"/>
          </p:cNvSpPr>
          <p:nvPr>
            <p:ph type="body" idx="3"/>
          </p:nvPr>
        </p:nvSpPr>
        <p:spPr>
          <a:xfrm>
            <a:off x="650160" y="5236560"/>
            <a:ext cx="5711100" cy="2697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8"/>
        <p:cNvGrpSpPr/>
        <p:nvPr/>
      </p:nvGrpSpPr>
      <p:grpSpPr>
        <a:xfrm>
          <a:off x="0" y="0"/>
          <a:ext cx="0" cy="0"/>
          <a:chOff x="0" y="0"/>
          <a:chExt cx="0" cy="0"/>
        </a:xfrm>
      </p:grpSpPr>
      <p:sp>
        <p:nvSpPr>
          <p:cNvPr id="29" name="Google Shape;29;p38"/>
          <p:cNvSpPr txBox="1">
            <a:spLocks noGrp="1"/>
          </p:cNvSpPr>
          <p:nvPr>
            <p:ph type="title"/>
          </p:nvPr>
        </p:nvSpPr>
        <p:spPr>
          <a:xfrm>
            <a:off x="650160" y="389160"/>
            <a:ext cx="11703600" cy="1628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8"/>
          <p:cNvSpPr txBox="1">
            <a:spLocks noGrp="1"/>
          </p:cNvSpPr>
          <p:nvPr>
            <p:ph type="body" idx="1"/>
          </p:nvPr>
        </p:nvSpPr>
        <p:spPr>
          <a:xfrm>
            <a:off x="650160" y="2282040"/>
            <a:ext cx="5711100" cy="56562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1" name="Google Shape;31;p38"/>
          <p:cNvSpPr txBox="1">
            <a:spLocks noGrp="1"/>
          </p:cNvSpPr>
          <p:nvPr>
            <p:ph type="body" idx="2"/>
          </p:nvPr>
        </p:nvSpPr>
        <p:spPr>
          <a:xfrm>
            <a:off x="6647040" y="2282040"/>
            <a:ext cx="5711100" cy="2697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2" name="Google Shape;32;p38"/>
          <p:cNvSpPr txBox="1">
            <a:spLocks noGrp="1"/>
          </p:cNvSpPr>
          <p:nvPr>
            <p:ph type="body" idx="3"/>
          </p:nvPr>
        </p:nvSpPr>
        <p:spPr>
          <a:xfrm>
            <a:off x="6647040" y="5236560"/>
            <a:ext cx="5711100" cy="2697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3"/>
        <p:cNvGrpSpPr/>
        <p:nvPr/>
      </p:nvGrpSpPr>
      <p:grpSpPr>
        <a:xfrm>
          <a:off x="0" y="0"/>
          <a:ext cx="0" cy="0"/>
          <a:chOff x="0" y="0"/>
          <a:chExt cx="0" cy="0"/>
        </a:xfrm>
      </p:grpSpPr>
      <p:sp>
        <p:nvSpPr>
          <p:cNvPr id="34" name="Google Shape;34;p39"/>
          <p:cNvSpPr txBox="1">
            <a:spLocks noGrp="1"/>
          </p:cNvSpPr>
          <p:nvPr>
            <p:ph type="title"/>
          </p:nvPr>
        </p:nvSpPr>
        <p:spPr>
          <a:xfrm>
            <a:off x="650160" y="389160"/>
            <a:ext cx="11703600" cy="1628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9"/>
          <p:cNvSpPr txBox="1">
            <a:spLocks noGrp="1"/>
          </p:cNvSpPr>
          <p:nvPr>
            <p:ph type="body" idx="1"/>
          </p:nvPr>
        </p:nvSpPr>
        <p:spPr>
          <a:xfrm>
            <a:off x="650160" y="2282040"/>
            <a:ext cx="5711100" cy="2697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 name="Google Shape;36;p39"/>
          <p:cNvSpPr txBox="1">
            <a:spLocks noGrp="1"/>
          </p:cNvSpPr>
          <p:nvPr>
            <p:ph type="body" idx="2"/>
          </p:nvPr>
        </p:nvSpPr>
        <p:spPr>
          <a:xfrm>
            <a:off x="6647040" y="2282040"/>
            <a:ext cx="5711100" cy="2697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 name="Google Shape;37;p39"/>
          <p:cNvSpPr txBox="1">
            <a:spLocks noGrp="1"/>
          </p:cNvSpPr>
          <p:nvPr>
            <p:ph type="body" idx="3"/>
          </p:nvPr>
        </p:nvSpPr>
        <p:spPr>
          <a:xfrm>
            <a:off x="650160" y="5236560"/>
            <a:ext cx="11703600" cy="2697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26"/>
          <p:cNvSpPr txBox="1">
            <a:spLocks noGrp="1"/>
          </p:cNvSpPr>
          <p:nvPr>
            <p:ph type="title"/>
          </p:nvPr>
        </p:nvSpPr>
        <p:spPr>
          <a:xfrm>
            <a:off x="650160" y="389160"/>
            <a:ext cx="11703600" cy="16284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6"/>
          <p:cNvSpPr txBox="1">
            <a:spLocks noGrp="1"/>
          </p:cNvSpPr>
          <p:nvPr>
            <p:ph type="body" idx="1"/>
          </p:nvPr>
        </p:nvSpPr>
        <p:spPr>
          <a:xfrm>
            <a:off x="650160" y="2282040"/>
            <a:ext cx="11703600" cy="565620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metamask.io/"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cloud.google.com/application/web3/faucet/ethereum/sepolia"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faucetlink.to/sepoli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
          <p:cNvSpPr/>
          <p:nvPr/>
        </p:nvSpPr>
        <p:spPr>
          <a:xfrm>
            <a:off x="240840" y="2308320"/>
            <a:ext cx="12255900" cy="5545800"/>
          </a:xfrm>
          <a:prstGeom prst="rect">
            <a:avLst/>
          </a:prstGeom>
          <a:noFill/>
          <a:ln>
            <a:noFill/>
          </a:ln>
        </p:spPr>
        <p:txBody>
          <a:bodyPr spcFirstLastPara="1" wrap="square" lIns="50750" tIns="50750" rIns="50750" bIns="50750"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GB" sz="3200" b="0" i="0" u="none" strike="noStrike" cap="none">
                <a:solidFill>
                  <a:srgbClr val="000000"/>
                </a:solidFill>
                <a:latin typeface="Helvetica Neue Light"/>
                <a:ea typeface="Helvetica Neue Light"/>
                <a:cs typeface="Helvetica Neue Light"/>
                <a:sym typeface="Helvetica Neue Light"/>
              </a:rPr>
              <a:t>Connecting to Ethereum’s Sepolia testnet and</a:t>
            </a:r>
            <a:endParaRPr sz="3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200"/>
              <a:buFont typeface="Arial"/>
              <a:buNone/>
            </a:pPr>
            <a:r>
              <a:rPr lang="en-GB" sz="3200" b="0" i="0" u="none" strike="noStrike" cap="none">
                <a:solidFill>
                  <a:srgbClr val="000000"/>
                </a:solidFill>
                <a:latin typeface="Helvetica Neue Light"/>
                <a:ea typeface="Helvetica Neue Light"/>
                <a:cs typeface="Helvetica Neue Light"/>
                <a:sym typeface="Helvetica Neue Light"/>
              </a:rPr>
              <a:t> interacting with it.</a:t>
            </a:r>
            <a:endParaRPr sz="3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r>
              <a:rPr lang="en-GB" sz="3200" b="0" i="0" u="none" strike="noStrike" cap="none">
                <a:solidFill>
                  <a:srgbClr val="000000"/>
                </a:solidFill>
                <a:latin typeface="Helvetica Neue Light"/>
                <a:ea typeface="Helvetica Neue Light"/>
                <a:cs typeface="Helvetica Neue Light"/>
                <a:sym typeface="Helvetica Neue Light"/>
              </a:rPr>
              <a:t>Tools: </a:t>
            </a:r>
            <a:endParaRPr sz="3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Arial"/>
              <a:ea typeface="Arial"/>
              <a:cs typeface="Arial"/>
              <a:sym typeface="Arial"/>
            </a:endParaRPr>
          </a:p>
          <a:p>
            <a:pPr marL="736560" marR="0" lvl="0" indent="-226080" algn="l" rtl="0">
              <a:lnSpc>
                <a:spcPct val="100000"/>
              </a:lnSpc>
              <a:spcBef>
                <a:spcPts val="1199"/>
              </a:spcBef>
              <a:spcAft>
                <a:spcPts val="0"/>
              </a:spcAft>
              <a:buClr>
                <a:srgbClr val="000000"/>
              </a:buClr>
              <a:buSzPts val="3200"/>
              <a:buFont typeface="Noto Sans Symbols"/>
              <a:buAutoNum type="arabicPeriod"/>
            </a:pPr>
            <a:r>
              <a:rPr lang="en-GB" sz="3200" b="0" i="0" u="none" strike="noStrike" cap="none">
                <a:solidFill>
                  <a:srgbClr val="000000"/>
                </a:solidFill>
                <a:latin typeface="Helvetica Neue Light"/>
                <a:ea typeface="Helvetica Neue Light"/>
                <a:cs typeface="Helvetica Neue Light"/>
                <a:sym typeface="Helvetica Neue Light"/>
              </a:rPr>
              <a:t> Sepolia: A test network for the Ethereum blockchain</a:t>
            </a:r>
            <a:endParaRPr sz="3200" b="0" i="0" u="none" strike="noStrike" cap="none">
              <a:solidFill>
                <a:srgbClr val="000000"/>
              </a:solidFill>
              <a:latin typeface="Arial"/>
              <a:ea typeface="Arial"/>
              <a:cs typeface="Arial"/>
              <a:sym typeface="Arial"/>
            </a:endParaRPr>
          </a:p>
          <a:p>
            <a:pPr marL="736560" marR="0" lvl="0" indent="-226080" algn="l" rtl="0">
              <a:lnSpc>
                <a:spcPct val="100000"/>
              </a:lnSpc>
              <a:spcBef>
                <a:spcPts val="1199"/>
              </a:spcBef>
              <a:spcAft>
                <a:spcPts val="0"/>
              </a:spcAft>
              <a:buClr>
                <a:srgbClr val="000000"/>
              </a:buClr>
              <a:buSzPts val="3200"/>
              <a:buFont typeface="Noto Sans Symbols"/>
              <a:buAutoNum type="arabicPeriod"/>
            </a:pPr>
            <a:r>
              <a:rPr lang="en-GB" sz="3200" b="0" i="0" u="none" strike="noStrike" cap="none">
                <a:solidFill>
                  <a:srgbClr val="000000"/>
                </a:solidFill>
                <a:latin typeface="Helvetica Neue Light"/>
                <a:ea typeface="Helvetica Neue Light"/>
                <a:cs typeface="Helvetica Neue Light"/>
                <a:sym typeface="Helvetica Neue Light"/>
              </a:rPr>
              <a:t> MetaMask: Wallet</a:t>
            </a:r>
            <a:endParaRPr sz="3200" b="0" i="0" u="none" strike="noStrike" cap="none">
              <a:solidFill>
                <a:srgbClr val="000000"/>
              </a:solidFill>
              <a:latin typeface="Arial"/>
              <a:ea typeface="Arial"/>
              <a:cs typeface="Arial"/>
              <a:sym typeface="Arial"/>
            </a:endParaRPr>
          </a:p>
          <a:p>
            <a:pPr marL="736560" marR="0" lvl="0" indent="-226080" algn="l" rtl="0">
              <a:lnSpc>
                <a:spcPct val="100000"/>
              </a:lnSpc>
              <a:spcBef>
                <a:spcPts val="1199"/>
              </a:spcBef>
              <a:spcAft>
                <a:spcPts val="0"/>
              </a:spcAft>
              <a:buClr>
                <a:srgbClr val="000000"/>
              </a:buClr>
              <a:buSzPts val="3200"/>
              <a:buFont typeface="Noto Sans Symbols"/>
              <a:buAutoNum type="arabicPeriod"/>
            </a:pPr>
            <a:r>
              <a:rPr lang="en-GB" sz="3200" b="0" i="0" u="none" strike="noStrike" cap="none">
                <a:solidFill>
                  <a:srgbClr val="000000"/>
                </a:solidFill>
                <a:latin typeface="Helvetica Neue Light"/>
                <a:ea typeface="Helvetica Neue Light"/>
                <a:cs typeface="Helvetica Neue Light"/>
                <a:sym typeface="Helvetica Neue Light"/>
              </a:rPr>
              <a:t> Remix Ethereum: Online Solidity compiler</a:t>
            </a:r>
            <a:endParaRPr sz="32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0"/>
          <p:cNvSpPr/>
          <p:nvPr/>
        </p:nvSpPr>
        <p:spPr>
          <a:xfrm>
            <a:off x="952560" y="444600"/>
            <a:ext cx="11097300" cy="2156400"/>
          </a:xfrm>
          <a:prstGeom prst="rect">
            <a:avLst/>
          </a:prstGeom>
          <a:noFill/>
          <a:ln>
            <a:noFill/>
          </a:ln>
        </p:spPr>
        <p:txBody>
          <a:bodyPr spcFirstLastPara="1" wrap="square" lIns="50750" tIns="50750" rIns="50750" bIns="50750" anchor="ctr" anchorCtr="0">
            <a:noAutofit/>
          </a:bodyPr>
          <a:lstStyle/>
          <a:p>
            <a:pPr marL="0" marR="0" lvl="0" indent="0" algn="ctr" rtl="0">
              <a:lnSpc>
                <a:spcPct val="100000"/>
              </a:lnSpc>
              <a:spcBef>
                <a:spcPts val="0"/>
              </a:spcBef>
              <a:spcAft>
                <a:spcPts val="0"/>
              </a:spcAft>
              <a:buClr>
                <a:srgbClr val="000000"/>
              </a:buClr>
              <a:buSzPts val="4560"/>
              <a:buFont typeface="Arial"/>
              <a:buNone/>
            </a:pPr>
            <a:r>
              <a:rPr lang="en-GB" sz="4560" b="0" i="0" u="none" strike="noStrike" cap="none">
                <a:solidFill>
                  <a:srgbClr val="000000"/>
                </a:solidFill>
                <a:latin typeface="Helvetica Neue Light"/>
                <a:ea typeface="Helvetica Neue Light"/>
                <a:cs typeface="Helvetica Neue Light"/>
                <a:sym typeface="Helvetica Neue Light"/>
              </a:rPr>
              <a:t>Step 3: </a:t>
            </a:r>
            <a:br>
              <a:rPr lang="en-GB" sz="1800" b="0" i="0" u="none" strike="noStrike" cap="none">
                <a:solidFill>
                  <a:srgbClr val="000000"/>
                </a:solidFill>
                <a:latin typeface="Arial"/>
                <a:ea typeface="Arial"/>
                <a:cs typeface="Arial"/>
                <a:sym typeface="Arial"/>
              </a:rPr>
            </a:br>
            <a:r>
              <a:rPr lang="en-GB" sz="4560" b="0" i="0" u="none" strike="noStrike" cap="none">
                <a:solidFill>
                  <a:srgbClr val="000000"/>
                </a:solidFill>
                <a:latin typeface="Helvetica Neue Light"/>
                <a:ea typeface="Helvetica Neue Light"/>
                <a:cs typeface="Helvetica Neue Light"/>
                <a:sym typeface="Helvetica Neue Light"/>
              </a:rPr>
              <a:t>Getting Familiar with Remix Ethereum: </a:t>
            </a:r>
            <a:br>
              <a:rPr lang="en-GB" sz="1800" b="0" i="0" u="none" strike="noStrike" cap="none">
                <a:solidFill>
                  <a:srgbClr val="000000"/>
                </a:solidFill>
                <a:latin typeface="Arial"/>
                <a:ea typeface="Arial"/>
                <a:cs typeface="Arial"/>
                <a:sym typeface="Arial"/>
              </a:rPr>
            </a:br>
            <a:r>
              <a:rPr lang="en-GB" sz="4560" b="0" i="0" u="none" strike="noStrike" cap="none">
                <a:solidFill>
                  <a:srgbClr val="000000"/>
                </a:solidFill>
                <a:latin typeface="Helvetica Neue Light"/>
                <a:ea typeface="Helvetica Neue Light"/>
                <a:cs typeface="Helvetica Neue Light"/>
                <a:sym typeface="Helvetica Neue Light"/>
              </a:rPr>
              <a:t>Online Solidity Compiler </a:t>
            </a:r>
            <a:endParaRPr sz="4560" b="0" i="0" u="none" strike="noStrike" cap="none">
              <a:solidFill>
                <a:srgbClr val="000000"/>
              </a:solidFill>
              <a:latin typeface="Arial"/>
              <a:ea typeface="Arial"/>
              <a:cs typeface="Arial"/>
              <a:sym typeface="Arial"/>
            </a:endParaRPr>
          </a:p>
        </p:txBody>
      </p:sp>
      <p:sp>
        <p:nvSpPr>
          <p:cNvPr id="120" name="Google Shape;120;p10"/>
          <p:cNvSpPr/>
          <p:nvPr/>
        </p:nvSpPr>
        <p:spPr>
          <a:xfrm>
            <a:off x="864000" y="3217680"/>
            <a:ext cx="11097300" cy="6284100"/>
          </a:xfrm>
          <a:prstGeom prst="rect">
            <a:avLst/>
          </a:prstGeom>
          <a:noFill/>
          <a:ln>
            <a:noFill/>
          </a:ln>
        </p:spPr>
        <p:txBody>
          <a:bodyPr spcFirstLastPara="1" wrap="square" lIns="50750" tIns="50750" rIns="50750" bIns="507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444600" marR="0" lvl="0" indent="-442080" algn="l" rtl="0">
              <a:lnSpc>
                <a:spcPct val="100000"/>
              </a:lnSpc>
              <a:spcBef>
                <a:spcPts val="4201"/>
              </a:spcBef>
              <a:spcAft>
                <a:spcPts val="0"/>
              </a:spcAft>
              <a:buClr>
                <a:srgbClr val="000000"/>
              </a:buClr>
              <a:buSzPts val="3600"/>
              <a:buFont typeface="Helvetica Neue Light"/>
              <a:buChar char="•"/>
            </a:pPr>
            <a:r>
              <a:rPr lang="en-GB" sz="3600" b="0" i="0" u="none" strike="noStrike" cap="none">
                <a:solidFill>
                  <a:srgbClr val="000000"/>
                </a:solidFill>
                <a:latin typeface="Helvetica Neue Light"/>
                <a:ea typeface="Helvetica Neue Light"/>
                <a:cs typeface="Helvetica Neue Light"/>
                <a:sym typeface="Helvetica Neue Light"/>
              </a:rPr>
              <a:t>You can write, debug, deploy (i.e. send to a blockchain) your smart contract via remix Ethereum: </a:t>
            </a:r>
            <a:r>
              <a:rPr lang="en-GB" sz="3600" b="0" i="0" u="none" strike="noStrike" cap="none">
                <a:solidFill>
                  <a:srgbClr val="942192"/>
                </a:solidFill>
                <a:latin typeface="Helvetica Neue Light"/>
                <a:ea typeface="Helvetica Neue Light"/>
                <a:cs typeface="Helvetica Neue Light"/>
                <a:sym typeface="Helvetica Neue Light"/>
              </a:rPr>
              <a:t>https://remix.ethereum.org</a:t>
            </a:r>
            <a:endParaRPr sz="3600" b="0" i="0" u="none" strike="noStrike" cap="none">
              <a:solidFill>
                <a:srgbClr val="000000"/>
              </a:solidFill>
              <a:latin typeface="Arial"/>
              <a:ea typeface="Arial"/>
              <a:cs typeface="Arial"/>
              <a:sym typeface="Arial"/>
            </a:endParaRPr>
          </a:p>
          <a:p>
            <a:pPr marL="444600" marR="0" lvl="0" indent="-442080" algn="l" rtl="0">
              <a:lnSpc>
                <a:spcPct val="100000"/>
              </a:lnSpc>
              <a:spcBef>
                <a:spcPts val="0"/>
              </a:spcBef>
              <a:spcAft>
                <a:spcPts val="0"/>
              </a:spcAft>
              <a:buClr>
                <a:srgbClr val="000000"/>
              </a:buClr>
              <a:buSzPts val="3600"/>
              <a:buFont typeface="Helvetica Neue Light"/>
              <a:buChar char="•"/>
            </a:pPr>
            <a:r>
              <a:rPr lang="en-GB" sz="3600" b="0" i="0" u="none" strike="noStrike" cap="none">
                <a:solidFill>
                  <a:srgbClr val="000000"/>
                </a:solidFill>
                <a:latin typeface="Helvetica Neue Light"/>
                <a:ea typeface="Helvetica Neue Light"/>
                <a:cs typeface="Helvetica Neue Light"/>
                <a:sym typeface="Helvetica Neue Light"/>
              </a:rPr>
              <a:t>After you deploy your contract, you can also interact with it using Remix</a:t>
            </a:r>
            <a:endParaRPr sz="3600" b="0" i="0" u="none" strike="noStrike" cap="none">
              <a:solidFill>
                <a:srgbClr val="000000"/>
              </a:solidFill>
              <a:latin typeface="Arial"/>
              <a:ea typeface="Arial"/>
              <a:cs typeface="Arial"/>
              <a:sym typeface="Arial"/>
            </a:endParaRPr>
          </a:p>
          <a:p>
            <a:pPr marL="444600" marR="0" lvl="0" indent="-442080" algn="l" rtl="0">
              <a:lnSpc>
                <a:spcPct val="100000"/>
              </a:lnSpc>
              <a:spcBef>
                <a:spcPts val="0"/>
              </a:spcBef>
              <a:spcAft>
                <a:spcPts val="0"/>
              </a:spcAft>
              <a:buClr>
                <a:srgbClr val="000000"/>
              </a:buClr>
              <a:buSzPts val="3600"/>
              <a:buFont typeface="Helvetica Neue Light"/>
              <a:buChar char="•"/>
            </a:pPr>
            <a:r>
              <a:rPr lang="en-GB" sz="3600" b="0" i="0" u="none" strike="noStrike" cap="none">
                <a:solidFill>
                  <a:srgbClr val="000000"/>
                </a:solidFill>
                <a:latin typeface="Helvetica Neue Light"/>
                <a:ea typeface="Helvetica Neue Light"/>
                <a:cs typeface="Helvetica Neue Light"/>
                <a:sym typeface="Helvetica Neue Light"/>
              </a:rPr>
              <a:t>Before you deploy your smart contract to the</a:t>
            </a:r>
            <a:r>
              <a:rPr lang="en-GB" sz="3600" b="0" i="0" u="none" strike="noStrike" cap="none">
                <a:solidFill>
                  <a:srgbClr val="942192"/>
                </a:solidFill>
                <a:latin typeface="Helvetica Neue Light"/>
                <a:ea typeface="Helvetica Neue Light"/>
                <a:cs typeface="Helvetica Neue Light"/>
                <a:sym typeface="Helvetica Neue Light"/>
              </a:rPr>
              <a:t> test chain</a:t>
            </a:r>
            <a:r>
              <a:rPr lang="en-GB" sz="3600" b="0" i="0" u="none" strike="noStrike" cap="none">
                <a:solidFill>
                  <a:srgbClr val="000000"/>
                </a:solidFill>
                <a:latin typeface="Helvetica Neue Light"/>
                <a:ea typeface="Helvetica Neue Light"/>
                <a:cs typeface="Helvetica Neue Light"/>
                <a:sym typeface="Helvetica Neue Light"/>
              </a:rPr>
              <a:t>, run and debug it online</a:t>
            </a:r>
            <a:endParaRPr sz="3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a:p>
            <a:pPr marL="0" marR="0" lvl="0" indent="0" algn="l" rtl="0">
              <a:lnSpc>
                <a:spcPct val="100000"/>
              </a:lnSpc>
              <a:spcBef>
                <a:spcPts val="4201"/>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11"/>
          <p:cNvPicPr preferRelativeResize="0"/>
          <p:nvPr/>
        </p:nvPicPr>
        <p:blipFill rotWithShape="1">
          <a:blip r:embed="rId3">
            <a:alphaModFix/>
          </a:blip>
          <a:srcRect b="24664"/>
          <a:stretch/>
        </p:blipFill>
        <p:spPr>
          <a:xfrm>
            <a:off x="4588175" y="5511950"/>
            <a:ext cx="7067874" cy="3800725"/>
          </a:xfrm>
          <a:prstGeom prst="rect">
            <a:avLst/>
          </a:prstGeom>
          <a:noFill/>
          <a:ln>
            <a:noFill/>
          </a:ln>
        </p:spPr>
      </p:pic>
      <p:sp>
        <p:nvSpPr>
          <p:cNvPr id="126" name="Google Shape;126;p11"/>
          <p:cNvSpPr/>
          <p:nvPr/>
        </p:nvSpPr>
        <p:spPr>
          <a:xfrm>
            <a:off x="953750" y="3794760"/>
            <a:ext cx="11097300" cy="2468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1"/>
          <p:cNvSpPr/>
          <p:nvPr/>
        </p:nvSpPr>
        <p:spPr>
          <a:xfrm>
            <a:off x="212040" y="2835360"/>
            <a:ext cx="12578100" cy="2271000"/>
          </a:xfrm>
          <a:prstGeom prst="rect">
            <a:avLst/>
          </a:prstGeom>
          <a:noFill/>
          <a:ln>
            <a:noFill/>
          </a:ln>
        </p:spPr>
        <p:txBody>
          <a:bodyPr spcFirstLastPara="1" wrap="square" lIns="50750" tIns="50750" rIns="50750" bIns="50750" anchor="ctr" anchorCtr="0">
            <a:noAutofit/>
          </a:bodyPr>
          <a:lstStyle/>
          <a:p>
            <a:pPr marL="444600" marR="0" lvl="0" indent="-442080" algn="l" rtl="0">
              <a:lnSpc>
                <a:spcPct val="100000"/>
              </a:lnSpc>
              <a:spcBef>
                <a:spcPts val="0"/>
              </a:spcBef>
              <a:spcAft>
                <a:spcPts val="0"/>
              </a:spcAft>
              <a:buClr>
                <a:srgbClr val="000000"/>
              </a:buClr>
              <a:buSzPts val="3600"/>
              <a:buFont typeface="Helvetica Neue Light"/>
              <a:buChar char="•"/>
            </a:pPr>
            <a:r>
              <a:rPr lang="en-GB" sz="3600" b="0" i="0" u="none" strike="noStrike" cap="none">
                <a:solidFill>
                  <a:srgbClr val="000000"/>
                </a:solidFill>
                <a:latin typeface="Helvetica Neue Light"/>
                <a:ea typeface="Helvetica Neue Light"/>
                <a:cs typeface="Helvetica Neue Light"/>
                <a:sym typeface="Helvetica Neue Light"/>
              </a:rPr>
              <a:t>To view your files and create a new, click on the file explorer, create a new file and write your Solidity code</a:t>
            </a:r>
            <a:endParaRPr sz="3600" b="0" i="0" u="none" strike="noStrike" cap="none">
              <a:solidFill>
                <a:srgbClr val="000000"/>
              </a:solidFill>
              <a:latin typeface="Arial"/>
              <a:ea typeface="Arial"/>
              <a:cs typeface="Arial"/>
              <a:sym typeface="Arial"/>
            </a:endParaRPr>
          </a:p>
        </p:txBody>
      </p:sp>
      <p:sp>
        <p:nvSpPr>
          <p:cNvPr id="128" name="Google Shape;128;p11"/>
          <p:cNvSpPr/>
          <p:nvPr/>
        </p:nvSpPr>
        <p:spPr>
          <a:xfrm>
            <a:off x="952560" y="444600"/>
            <a:ext cx="11097300" cy="2156400"/>
          </a:xfrm>
          <a:prstGeom prst="rect">
            <a:avLst/>
          </a:prstGeom>
          <a:noFill/>
          <a:ln>
            <a:noFill/>
          </a:ln>
        </p:spPr>
        <p:txBody>
          <a:bodyPr spcFirstLastPara="1" wrap="square" lIns="50750" tIns="50750" rIns="50750" bIns="50750" anchor="ctr" anchorCtr="0">
            <a:noAutofit/>
          </a:bodyPr>
          <a:lstStyle/>
          <a:p>
            <a:pPr marL="0" marR="0" lvl="0" indent="0" algn="ctr" rtl="0">
              <a:lnSpc>
                <a:spcPct val="100000"/>
              </a:lnSpc>
              <a:spcBef>
                <a:spcPts val="0"/>
              </a:spcBef>
              <a:spcAft>
                <a:spcPts val="0"/>
              </a:spcAft>
              <a:buClr>
                <a:srgbClr val="000000"/>
              </a:buClr>
              <a:buSzPts val="4560"/>
              <a:buFont typeface="Arial"/>
              <a:buNone/>
            </a:pPr>
            <a:r>
              <a:rPr lang="en-GB" sz="4560" b="0" i="0" u="none" strike="noStrike" cap="none">
                <a:solidFill>
                  <a:srgbClr val="000000"/>
                </a:solidFill>
                <a:latin typeface="Helvetica Neue Light"/>
                <a:ea typeface="Helvetica Neue Light"/>
                <a:cs typeface="Helvetica Neue Light"/>
                <a:sym typeface="Helvetica Neue Light"/>
              </a:rPr>
              <a:t>Step 3: </a:t>
            </a:r>
            <a:br>
              <a:rPr lang="en-GB" sz="1800" b="0" i="0" u="none" strike="noStrike" cap="none">
                <a:solidFill>
                  <a:srgbClr val="000000"/>
                </a:solidFill>
                <a:latin typeface="Arial"/>
                <a:ea typeface="Arial"/>
                <a:cs typeface="Arial"/>
                <a:sym typeface="Arial"/>
              </a:rPr>
            </a:br>
            <a:r>
              <a:rPr lang="en-GB" sz="4560" b="0" i="0" u="none" strike="noStrike" cap="none">
                <a:solidFill>
                  <a:srgbClr val="000000"/>
                </a:solidFill>
                <a:latin typeface="Helvetica Neue Light"/>
                <a:ea typeface="Helvetica Neue Light"/>
                <a:cs typeface="Helvetica Neue Light"/>
                <a:sym typeface="Helvetica Neue Light"/>
              </a:rPr>
              <a:t>Getting familiar with Remix Ethereum: </a:t>
            </a:r>
            <a:br>
              <a:rPr lang="en-GB" sz="1800" b="0" i="0" u="none" strike="noStrike" cap="none">
                <a:solidFill>
                  <a:srgbClr val="000000"/>
                </a:solidFill>
                <a:latin typeface="Arial"/>
                <a:ea typeface="Arial"/>
                <a:cs typeface="Arial"/>
                <a:sym typeface="Arial"/>
              </a:rPr>
            </a:br>
            <a:r>
              <a:rPr lang="en-GB" sz="4560" b="0" i="0" u="none" strike="noStrike" cap="none">
                <a:solidFill>
                  <a:srgbClr val="000000"/>
                </a:solidFill>
                <a:latin typeface="Helvetica Neue Light"/>
                <a:ea typeface="Helvetica Neue Light"/>
                <a:cs typeface="Helvetica Neue Light"/>
                <a:sym typeface="Helvetica Neue Light"/>
              </a:rPr>
              <a:t>Online Solidity Compiler </a:t>
            </a:r>
            <a:endParaRPr sz="4560" b="0" i="0" u="none" strike="noStrike" cap="none">
              <a:solidFill>
                <a:srgbClr val="000000"/>
              </a:solidFill>
              <a:latin typeface="Arial"/>
              <a:ea typeface="Arial"/>
              <a:cs typeface="Arial"/>
              <a:sym typeface="Arial"/>
            </a:endParaRPr>
          </a:p>
        </p:txBody>
      </p:sp>
      <p:sp>
        <p:nvSpPr>
          <p:cNvPr id="129" name="Google Shape;129;p11"/>
          <p:cNvSpPr/>
          <p:nvPr/>
        </p:nvSpPr>
        <p:spPr>
          <a:xfrm>
            <a:off x="3801224" y="4781374"/>
            <a:ext cx="1621296" cy="2270916"/>
          </a:xfrm>
          <a:custGeom>
            <a:avLst/>
            <a:gdLst/>
            <a:ahLst/>
            <a:cxnLst/>
            <a:rect l="l" t="t" r="r" b="b"/>
            <a:pathLst>
              <a:path w="21600" h="21600" extrusionOk="0">
                <a:moveTo>
                  <a:pt x="0" y="0"/>
                </a:moveTo>
                <a:lnTo>
                  <a:pt x="21600" y="21600"/>
                </a:lnTo>
              </a:path>
            </a:pathLst>
          </a:custGeom>
          <a:noFill/>
          <a:ln w="25550" cap="flat" cmpd="sng">
            <a:solidFill>
              <a:srgbClr val="000000"/>
            </a:solidFill>
            <a:prstDash val="solid"/>
            <a:miter lim="8000"/>
            <a:headEnd type="none" w="sm" len="sm"/>
            <a:tailEnd type="triangle" w="med" len="med"/>
          </a:ln>
        </p:spPr>
        <p:txBody>
          <a:bodyPr/>
          <a:lstStyle/>
          <a:p>
            <a:endParaRPr lang="en-US"/>
          </a:p>
        </p:txBody>
      </p:sp>
      <p:sp>
        <p:nvSpPr>
          <p:cNvPr id="130" name="Google Shape;130;p11"/>
          <p:cNvSpPr/>
          <p:nvPr/>
        </p:nvSpPr>
        <p:spPr>
          <a:xfrm>
            <a:off x="2862700" y="4620850"/>
            <a:ext cx="1860678" cy="1858032"/>
          </a:xfrm>
          <a:custGeom>
            <a:avLst/>
            <a:gdLst/>
            <a:ahLst/>
            <a:cxnLst/>
            <a:rect l="l" t="t" r="r" b="b"/>
            <a:pathLst>
              <a:path w="21600" h="21600" extrusionOk="0">
                <a:moveTo>
                  <a:pt x="0" y="0"/>
                </a:moveTo>
                <a:lnTo>
                  <a:pt x="21600" y="21600"/>
                </a:lnTo>
              </a:path>
            </a:pathLst>
          </a:custGeom>
          <a:noFill/>
          <a:ln w="25550" cap="flat" cmpd="sng">
            <a:solidFill>
              <a:srgbClr val="000000"/>
            </a:solidFill>
            <a:prstDash val="solid"/>
            <a:miter lim="8000"/>
            <a:headEnd type="none" w="sm" len="sm"/>
            <a:tailEnd type="triangle" w="med" len="med"/>
          </a:ln>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2"/>
          <p:cNvPicPr preferRelativeResize="0"/>
          <p:nvPr/>
        </p:nvPicPr>
        <p:blipFill>
          <a:blip r:embed="rId3">
            <a:alphaModFix/>
          </a:blip>
          <a:stretch>
            <a:fillRect/>
          </a:stretch>
        </p:blipFill>
        <p:spPr>
          <a:xfrm>
            <a:off x="4370425" y="4503151"/>
            <a:ext cx="7142399" cy="4788874"/>
          </a:xfrm>
          <a:prstGeom prst="rect">
            <a:avLst/>
          </a:prstGeom>
          <a:noFill/>
          <a:ln>
            <a:noFill/>
          </a:ln>
        </p:spPr>
      </p:pic>
      <p:sp>
        <p:nvSpPr>
          <p:cNvPr id="136" name="Google Shape;136;p12"/>
          <p:cNvSpPr/>
          <p:nvPr/>
        </p:nvSpPr>
        <p:spPr>
          <a:xfrm>
            <a:off x="1357560" y="3794760"/>
            <a:ext cx="11097300" cy="2468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2"/>
          <p:cNvSpPr/>
          <p:nvPr/>
        </p:nvSpPr>
        <p:spPr>
          <a:xfrm>
            <a:off x="212040" y="2835360"/>
            <a:ext cx="12578100" cy="2271000"/>
          </a:xfrm>
          <a:prstGeom prst="rect">
            <a:avLst/>
          </a:prstGeom>
          <a:noFill/>
          <a:ln>
            <a:noFill/>
          </a:ln>
        </p:spPr>
        <p:txBody>
          <a:bodyPr spcFirstLastPara="1" wrap="square" lIns="50750" tIns="50750" rIns="50750" bIns="50750" anchor="ctr" anchorCtr="0">
            <a:noAutofit/>
          </a:bodyPr>
          <a:lstStyle/>
          <a:p>
            <a:pPr marL="444600" marR="0" lvl="0" indent="-442080" algn="l" rtl="0">
              <a:lnSpc>
                <a:spcPct val="100000"/>
              </a:lnSpc>
              <a:spcBef>
                <a:spcPts val="0"/>
              </a:spcBef>
              <a:spcAft>
                <a:spcPts val="0"/>
              </a:spcAft>
              <a:buClr>
                <a:srgbClr val="000000"/>
              </a:buClr>
              <a:buSzPts val="3600"/>
              <a:buFont typeface="Helvetica Neue Light"/>
              <a:buChar char="•"/>
            </a:pPr>
            <a:r>
              <a:rPr lang="en-GB" sz="3600" b="0" i="0" u="none" strike="noStrike" cap="none">
                <a:solidFill>
                  <a:srgbClr val="000000"/>
                </a:solidFill>
                <a:latin typeface="Helvetica Neue Light"/>
                <a:ea typeface="Helvetica Neue Light"/>
                <a:cs typeface="Helvetica Neue Light"/>
                <a:sym typeface="Helvetica Neue Light"/>
              </a:rPr>
              <a:t>Next, click the </a:t>
            </a:r>
            <a:r>
              <a:rPr lang="en-GB" sz="3600">
                <a:latin typeface="Helvetica Neue Light"/>
                <a:ea typeface="Helvetica Neue Light"/>
                <a:cs typeface="Helvetica Neue Light"/>
                <a:sym typeface="Helvetica Neue Light"/>
              </a:rPr>
              <a:t>compiler </a:t>
            </a:r>
            <a:r>
              <a:rPr lang="en-GB" sz="3600" b="0" i="0" u="none" strike="noStrike" cap="none">
                <a:solidFill>
                  <a:srgbClr val="000000"/>
                </a:solidFill>
                <a:latin typeface="Helvetica Neue Light"/>
                <a:ea typeface="Helvetica Neue Light"/>
                <a:cs typeface="Helvetica Neue Light"/>
                <a:sym typeface="Helvetica Neue Light"/>
              </a:rPr>
              <a:t>button and then choose the Solidity environment</a:t>
            </a:r>
            <a:r>
              <a:rPr lang="en-GB" sz="1800" b="0" i="0" u="none" strike="noStrike" cap="none">
                <a:solidFill>
                  <a:srgbClr val="000000"/>
                </a:solidFill>
                <a:latin typeface="Helvetica Neue Light"/>
                <a:ea typeface="Helvetica Neue Light"/>
                <a:cs typeface="Helvetica Neue Light"/>
                <a:sym typeface="Helvetica Neue Light"/>
              </a:rPr>
              <a:t> </a:t>
            </a:r>
            <a:endParaRPr sz="1800" b="0" i="0" u="none" strike="noStrike" cap="none">
              <a:solidFill>
                <a:srgbClr val="000000"/>
              </a:solidFill>
              <a:latin typeface="Arial"/>
              <a:ea typeface="Arial"/>
              <a:cs typeface="Arial"/>
              <a:sym typeface="Arial"/>
            </a:endParaRPr>
          </a:p>
        </p:txBody>
      </p:sp>
      <p:sp>
        <p:nvSpPr>
          <p:cNvPr id="138" name="Google Shape;138;p12"/>
          <p:cNvSpPr/>
          <p:nvPr/>
        </p:nvSpPr>
        <p:spPr>
          <a:xfrm>
            <a:off x="952560" y="444600"/>
            <a:ext cx="11097300" cy="2156400"/>
          </a:xfrm>
          <a:prstGeom prst="rect">
            <a:avLst/>
          </a:prstGeom>
          <a:noFill/>
          <a:ln>
            <a:noFill/>
          </a:ln>
        </p:spPr>
        <p:txBody>
          <a:bodyPr spcFirstLastPara="1" wrap="square" lIns="50750" tIns="50750" rIns="50750" bIns="50750" anchor="ctr" anchorCtr="0">
            <a:noAutofit/>
          </a:bodyPr>
          <a:lstStyle/>
          <a:p>
            <a:pPr marL="0" marR="0" lvl="0" indent="0" algn="ctr" rtl="0">
              <a:lnSpc>
                <a:spcPct val="100000"/>
              </a:lnSpc>
              <a:spcBef>
                <a:spcPts val="0"/>
              </a:spcBef>
              <a:spcAft>
                <a:spcPts val="0"/>
              </a:spcAft>
              <a:buClr>
                <a:srgbClr val="000000"/>
              </a:buClr>
              <a:buSzPts val="4560"/>
              <a:buFont typeface="Arial"/>
              <a:buNone/>
            </a:pPr>
            <a:r>
              <a:rPr lang="en-GB" sz="4560" b="0" i="0" u="none" strike="noStrike" cap="none">
                <a:solidFill>
                  <a:srgbClr val="000000"/>
                </a:solidFill>
                <a:latin typeface="Helvetica Neue Light"/>
                <a:ea typeface="Helvetica Neue Light"/>
                <a:cs typeface="Helvetica Neue Light"/>
                <a:sym typeface="Helvetica Neue Light"/>
              </a:rPr>
              <a:t>Step 3: </a:t>
            </a:r>
            <a:br>
              <a:rPr lang="en-GB" sz="1800" b="0" i="0" u="none" strike="noStrike" cap="none">
                <a:solidFill>
                  <a:srgbClr val="000000"/>
                </a:solidFill>
                <a:latin typeface="Arial"/>
                <a:ea typeface="Arial"/>
                <a:cs typeface="Arial"/>
                <a:sym typeface="Arial"/>
              </a:rPr>
            </a:br>
            <a:r>
              <a:rPr lang="en-GB" sz="4560" b="0" i="0" u="none" strike="noStrike" cap="none">
                <a:solidFill>
                  <a:srgbClr val="000000"/>
                </a:solidFill>
                <a:latin typeface="Helvetica Neue Light"/>
                <a:ea typeface="Helvetica Neue Light"/>
                <a:cs typeface="Helvetica Neue Light"/>
                <a:sym typeface="Helvetica Neue Light"/>
              </a:rPr>
              <a:t>Getting familiar with Remix Ethereum: </a:t>
            </a:r>
            <a:br>
              <a:rPr lang="en-GB" sz="1800" b="0" i="0" u="none" strike="noStrike" cap="none">
                <a:solidFill>
                  <a:srgbClr val="000000"/>
                </a:solidFill>
                <a:latin typeface="Arial"/>
                <a:ea typeface="Arial"/>
                <a:cs typeface="Arial"/>
                <a:sym typeface="Arial"/>
              </a:rPr>
            </a:br>
            <a:r>
              <a:rPr lang="en-GB" sz="4560" b="0" i="0" u="none" strike="noStrike" cap="none">
                <a:solidFill>
                  <a:srgbClr val="000000"/>
                </a:solidFill>
                <a:latin typeface="Helvetica Neue Light"/>
                <a:ea typeface="Helvetica Neue Light"/>
                <a:cs typeface="Helvetica Neue Light"/>
                <a:sym typeface="Helvetica Neue Light"/>
              </a:rPr>
              <a:t>Online Solidity Compiler </a:t>
            </a:r>
            <a:endParaRPr sz="4560" b="0" i="0" u="none" strike="noStrike" cap="none">
              <a:solidFill>
                <a:srgbClr val="000000"/>
              </a:solidFill>
              <a:latin typeface="Arial"/>
              <a:ea typeface="Arial"/>
              <a:cs typeface="Arial"/>
              <a:sym typeface="Arial"/>
            </a:endParaRPr>
          </a:p>
        </p:txBody>
      </p:sp>
      <p:sp>
        <p:nvSpPr>
          <p:cNvPr id="139" name="Google Shape;139;p12"/>
          <p:cNvSpPr/>
          <p:nvPr/>
        </p:nvSpPr>
        <p:spPr>
          <a:xfrm flipH="1">
            <a:off x="6943142" y="3794750"/>
            <a:ext cx="142938" cy="1582902"/>
          </a:xfrm>
          <a:custGeom>
            <a:avLst/>
            <a:gdLst/>
            <a:ahLst/>
            <a:cxnLst/>
            <a:rect l="l" t="t" r="r" b="b"/>
            <a:pathLst>
              <a:path w="21600" h="21600" extrusionOk="0">
                <a:moveTo>
                  <a:pt x="0" y="0"/>
                </a:moveTo>
                <a:lnTo>
                  <a:pt x="21600" y="21600"/>
                </a:lnTo>
              </a:path>
            </a:pathLst>
          </a:custGeom>
          <a:noFill/>
          <a:ln w="25550" cap="flat" cmpd="sng">
            <a:solidFill>
              <a:srgbClr val="000000"/>
            </a:solidFill>
            <a:prstDash val="solid"/>
            <a:miter lim="8000"/>
            <a:headEnd type="none" w="sm" len="sm"/>
            <a:tailEnd type="triangle" w="med" len="med"/>
          </a:ln>
        </p:spPr>
        <p:txBody>
          <a:bodyPr/>
          <a:lstStyle/>
          <a:p>
            <a:endParaRPr lang="en-US"/>
          </a:p>
        </p:txBody>
      </p:sp>
      <p:sp>
        <p:nvSpPr>
          <p:cNvPr id="140" name="Google Shape;140;p12"/>
          <p:cNvSpPr/>
          <p:nvPr/>
        </p:nvSpPr>
        <p:spPr>
          <a:xfrm>
            <a:off x="2358700" y="5340600"/>
            <a:ext cx="2011716" cy="1152252"/>
          </a:xfrm>
          <a:custGeom>
            <a:avLst/>
            <a:gdLst/>
            <a:ahLst/>
            <a:cxnLst/>
            <a:rect l="l" t="t" r="r" b="b"/>
            <a:pathLst>
              <a:path w="21600" h="21600" extrusionOk="0">
                <a:moveTo>
                  <a:pt x="0" y="0"/>
                </a:moveTo>
                <a:lnTo>
                  <a:pt x="21600" y="21600"/>
                </a:lnTo>
              </a:path>
            </a:pathLst>
          </a:custGeom>
          <a:noFill/>
          <a:ln w="25550" cap="flat" cmpd="sng">
            <a:solidFill>
              <a:srgbClr val="000000"/>
            </a:solidFill>
            <a:prstDash val="solid"/>
            <a:miter lim="8000"/>
            <a:headEnd type="none" w="sm" len="sm"/>
            <a:tailEnd type="triangle" w="med" len="med"/>
          </a:ln>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13"/>
          <p:cNvPicPr preferRelativeResize="0"/>
          <p:nvPr/>
        </p:nvPicPr>
        <p:blipFill>
          <a:blip r:embed="rId3">
            <a:alphaModFix/>
          </a:blip>
          <a:stretch>
            <a:fillRect/>
          </a:stretch>
        </p:blipFill>
        <p:spPr>
          <a:xfrm>
            <a:off x="4370425" y="4503151"/>
            <a:ext cx="7142399" cy="4788874"/>
          </a:xfrm>
          <a:prstGeom prst="rect">
            <a:avLst/>
          </a:prstGeom>
          <a:noFill/>
          <a:ln>
            <a:noFill/>
          </a:ln>
        </p:spPr>
      </p:pic>
      <p:sp>
        <p:nvSpPr>
          <p:cNvPr id="146" name="Google Shape;146;p13"/>
          <p:cNvSpPr/>
          <p:nvPr/>
        </p:nvSpPr>
        <p:spPr>
          <a:xfrm>
            <a:off x="1357560" y="3794760"/>
            <a:ext cx="11097300" cy="2468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3"/>
          <p:cNvSpPr/>
          <p:nvPr/>
        </p:nvSpPr>
        <p:spPr>
          <a:xfrm>
            <a:off x="212040" y="2835360"/>
            <a:ext cx="12578100" cy="2271000"/>
          </a:xfrm>
          <a:prstGeom prst="rect">
            <a:avLst/>
          </a:prstGeom>
          <a:noFill/>
          <a:ln>
            <a:noFill/>
          </a:ln>
        </p:spPr>
        <p:txBody>
          <a:bodyPr spcFirstLastPara="1" wrap="square" lIns="50750" tIns="50750" rIns="50750" bIns="50750" anchor="ctr" anchorCtr="0">
            <a:noAutofit/>
          </a:bodyPr>
          <a:lstStyle/>
          <a:p>
            <a:pPr marL="444600" marR="0" lvl="0" indent="-442080" algn="l" rtl="0">
              <a:lnSpc>
                <a:spcPct val="100000"/>
              </a:lnSpc>
              <a:spcBef>
                <a:spcPts val="0"/>
              </a:spcBef>
              <a:spcAft>
                <a:spcPts val="0"/>
              </a:spcAft>
              <a:buClr>
                <a:srgbClr val="000000"/>
              </a:buClr>
              <a:buSzPts val="3600"/>
              <a:buFont typeface="Helvetica Neue Light"/>
              <a:buChar char="•"/>
            </a:pPr>
            <a:r>
              <a:rPr lang="en-GB" sz="3600" b="0" i="0" u="none" strike="noStrike" cap="none">
                <a:solidFill>
                  <a:srgbClr val="000000"/>
                </a:solidFill>
                <a:latin typeface="Helvetica Neue Light"/>
                <a:ea typeface="Helvetica Neue Light"/>
                <a:cs typeface="Helvetica Neue Light"/>
                <a:sym typeface="Helvetica Neue Light"/>
              </a:rPr>
              <a:t>Next, compile your smart contract (every time you change your contract you need to recompile it)</a:t>
            </a:r>
            <a:endParaRPr sz="3600" b="0" i="0" u="none" strike="noStrike" cap="none">
              <a:solidFill>
                <a:srgbClr val="000000"/>
              </a:solidFill>
              <a:latin typeface="Arial"/>
              <a:ea typeface="Arial"/>
              <a:cs typeface="Arial"/>
              <a:sym typeface="Arial"/>
            </a:endParaRPr>
          </a:p>
        </p:txBody>
      </p:sp>
      <p:sp>
        <p:nvSpPr>
          <p:cNvPr id="148" name="Google Shape;148;p13"/>
          <p:cNvSpPr/>
          <p:nvPr/>
        </p:nvSpPr>
        <p:spPr>
          <a:xfrm>
            <a:off x="952560" y="444600"/>
            <a:ext cx="11097300" cy="2156400"/>
          </a:xfrm>
          <a:prstGeom prst="rect">
            <a:avLst/>
          </a:prstGeom>
          <a:noFill/>
          <a:ln>
            <a:noFill/>
          </a:ln>
        </p:spPr>
        <p:txBody>
          <a:bodyPr spcFirstLastPara="1" wrap="square" lIns="50750" tIns="50750" rIns="50750" bIns="50750" anchor="ctr" anchorCtr="0">
            <a:noAutofit/>
          </a:bodyPr>
          <a:lstStyle/>
          <a:p>
            <a:pPr marL="0" marR="0" lvl="0" indent="0" algn="ctr" rtl="0">
              <a:lnSpc>
                <a:spcPct val="100000"/>
              </a:lnSpc>
              <a:spcBef>
                <a:spcPts val="0"/>
              </a:spcBef>
              <a:spcAft>
                <a:spcPts val="0"/>
              </a:spcAft>
              <a:buClr>
                <a:srgbClr val="000000"/>
              </a:buClr>
              <a:buSzPts val="4560"/>
              <a:buFont typeface="Arial"/>
              <a:buNone/>
            </a:pPr>
            <a:r>
              <a:rPr lang="en-GB" sz="4560" b="0" i="0" u="none" strike="noStrike" cap="none">
                <a:solidFill>
                  <a:srgbClr val="000000"/>
                </a:solidFill>
                <a:latin typeface="Helvetica Neue Light"/>
                <a:ea typeface="Helvetica Neue Light"/>
                <a:cs typeface="Helvetica Neue Light"/>
                <a:sym typeface="Helvetica Neue Light"/>
              </a:rPr>
              <a:t>Step 3: </a:t>
            </a:r>
            <a:br>
              <a:rPr lang="en-GB" sz="1800" b="0" i="0" u="none" strike="noStrike" cap="none">
                <a:solidFill>
                  <a:srgbClr val="000000"/>
                </a:solidFill>
                <a:latin typeface="Arial"/>
                <a:ea typeface="Arial"/>
                <a:cs typeface="Arial"/>
                <a:sym typeface="Arial"/>
              </a:rPr>
            </a:br>
            <a:r>
              <a:rPr lang="en-GB" sz="4560" b="0" i="0" u="none" strike="noStrike" cap="none">
                <a:solidFill>
                  <a:srgbClr val="000000"/>
                </a:solidFill>
                <a:latin typeface="Helvetica Neue Light"/>
                <a:ea typeface="Helvetica Neue Light"/>
                <a:cs typeface="Helvetica Neue Light"/>
                <a:sym typeface="Helvetica Neue Light"/>
              </a:rPr>
              <a:t>Getting familiar with Remix Ethereum: </a:t>
            </a:r>
            <a:br>
              <a:rPr lang="en-GB" sz="1800" b="0" i="0" u="none" strike="noStrike" cap="none">
                <a:solidFill>
                  <a:srgbClr val="000000"/>
                </a:solidFill>
                <a:latin typeface="Arial"/>
                <a:ea typeface="Arial"/>
                <a:cs typeface="Arial"/>
                <a:sym typeface="Arial"/>
              </a:rPr>
            </a:br>
            <a:r>
              <a:rPr lang="en-GB" sz="4560" b="0" i="0" u="none" strike="noStrike" cap="none">
                <a:solidFill>
                  <a:srgbClr val="000000"/>
                </a:solidFill>
                <a:latin typeface="Helvetica Neue Light"/>
                <a:ea typeface="Helvetica Neue Light"/>
                <a:cs typeface="Helvetica Neue Light"/>
                <a:sym typeface="Helvetica Neue Light"/>
              </a:rPr>
              <a:t>Online Solidity Compiler </a:t>
            </a:r>
            <a:endParaRPr sz="4560" b="0" i="0" u="none" strike="noStrike" cap="none">
              <a:solidFill>
                <a:srgbClr val="000000"/>
              </a:solidFill>
              <a:latin typeface="Arial"/>
              <a:ea typeface="Arial"/>
              <a:cs typeface="Arial"/>
              <a:sym typeface="Arial"/>
            </a:endParaRPr>
          </a:p>
        </p:txBody>
      </p:sp>
      <p:sp>
        <p:nvSpPr>
          <p:cNvPr id="149" name="Google Shape;149;p13"/>
          <p:cNvSpPr/>
          <p:nvPr/>
        </p:nvSpPr>
        <p:spPr>
          <a:xfrm>
            <a:off x="2730775" y="5588010"/>
            <a:ext cx="2918538" cy="1901178"/>
          </a:xfrm>
          <a:custGeom>
            <a:avLst/>
            <a:gdLst/>
            <a:ahLst/>
            <a:cxnLst/>
            <a:rect l="l" t="t" r="r" b="b"/>
            <a:pathLst>
              <a:path w="21600" h="21600" extrusionOk="0">
                <a:moveTo>
                  <a:pt x="0" y="0"/>
                </a:moveTo>
                <a:lnTo>
                  <a:pt x="21600" y="21600"/>
                </a:lnTo>
              </a:path>
            </a:pathLst>
          </a:custGeom>
          <a:noFill/>
          <a:ln w="25550" cap="flat" cmpd="sng">
            <a:solidFill>
              <a:srgbClr val="000000"/>
            </a:solidFill>
            <a:prstDash val="solid"/>
            <a:miter lim="8000"/>
            <a:headEnd type="none" w="sm" len="sm"/>
            <a:tailEnd type="triangle" w="med" len="med"/>
          </a:ln>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14"/>
          <p:cNvPicPr preferRelativeResize="0"/>
          <p:nvPr/>
        </p:nvPicPr>
        <p:blipFill>
          <a:blip r:embed="rId3">
            <a:alphaModFix/>
          </a:blip>
          <a:stretch>
            <a:fillRect/>
          </a:stretch>
        </p:blipFill>
        <p:spPr>
          <a:xfrm>
            <a:off x="4479625" y="4599726"/>
            <a:ext cx="7142399" cy="4788874"/>
          </a:xfrm>
          <a:prstGeom prst="rect">
            <a:avLst/>
          </a:prstGeom>
          <a:noFill/>
          <a:ln>
            <a:noFill/>
          </a:ln>
        </p:spPr>
      </p:pic>
      <p:sp>
        <p:nvSpPr>
          <p:cNvPr id="155" name="Google Shape;155;p14"/>
          <p:cNvSpPr/>
          <p:nvPr/>
        </p:nvSpPr>
        <p:spPr>
          <a:xfrm>
            <a:off x="1357560" y="3794760"/>
            <a:ext cx="11097300" cy="2468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4"/>
          <p:cNvSpPr/>
          <p:nvPr/>
        </p:nvSpPr>
        <p:spPr>
          <a:xfrm>
            <a:off x="212040" y="2835360"/>
            <a:ext cx="12578100" cy="2271000"/>
          </a:xfrm>
          <a:prstGeom prst="rect">
            <a:avLst/>
          </a:prstGeom>
          <a:noFill/>
          <a:ln>
            <a:noFill/>
          </a:ln>
        </p:spPr>
        <p:txBody>
          <a:bodyPr spcFirstLastPara="1" wrap="square" lIns="50750" tIns="50750" rIns="50750" bIns="50750" anchor="ctr" anchorCtr="0">
            <a:noAutofit/>
          </a:bodyPr>
          <a:lstStyle/>
          <a:p>
            <a:pPr marL="444600" marR="0" lvl="0" indent="-442080" algn="l" rtl="0">
              <a:lnSpc>
                <a:spcPct val="100000"/>
              </a:lnSpc>
              <a:spcBef>
                <a:spcPts val="0"/>
              </a:spcBef>
              <a:spcAft>
                <a:spcPts val="0"/>
              </a:spcAft>
              <a:buClr>
                <a:srgbClr val="000000"/>
              </a:buClr>
              <a:buSzPts val="3600"/>
              <a:buFont typeface="Helvetica Neue Light"/>
              <a:buChar char="•"/>
            </a:pPr>
            <a:r>
              <a:rPr lang="en-GB" sz="3600" b="0" i="0" u="none" strike="noStrike" cap="none">
                <a:solidFill>
                  <a:srgbClr val="000000"/>
                </a:solidFill>
                <a:latin typeface="Helvetica Neue Light"/>
                <a:ea typeface="Helvetica Neue Light"/>
                <a:cs typeface="Helvetica Neue Light"/>
                <a:sym typeface="Helvetica Neue Light"/>
              </a:rPr>
              <a:t>Next, to deploy and test your contract, choose the deployment explorer</a:t>
            </a:r>
            <a:endParaRPr sz="3600" b="0" i="0" u="none" strike="noStrike" cap="none">
              <a:solidFill>
                <a:srgbClr val="000000"/>
              </a:solidFill>
              <a:latin typeface="Arial"/>
              <a:ea typeface="Arial"/>
              <a:cs typeface="Arial"/>
              <a:sym typeface="Arial"/>
            </a:endParaRPr>
          </a:p>
        </p:txBody>
      </p:sp>
      <p:sp>
        <p:nvSpPr>
          <p:cNvPr id="157" name="Google Shape;157;p14"/>
          <p:cNvSpPr/>
          <p:nvPr/>
        </p:nvSpPr>
        <p:spPr>
          <a:xfrm>
            <a:off x="952560" y="444600"/>
            <a:ext cx="11097300" cy="2156400"/>
          </a:xfrm>
          <a:prstGeom prst="rect">
            <a:avLst/>
          </a:prstGeom>
          <a:noFill/>
          <a:ln>
            <a:noFill/>
          </a:ln>
        </p:spPr>
        <p:txBody>
          <a:bodyPr spcFirstLastPara="1" wrap="square" lIns="50750" tIns="50750" rIns="50750" bIns="50750" anchor="ctr" anchorCtr="0">
            <a:noAutofit/>
          </a:bodyPr>
          <a:lstStyle/>
          <a:p>
            <a:pPr marL="0" marR="0" lvl="0" indent="0" algn="ctr" rtl="0">
              <a:lnSpc>
                <a:spcPct val="100000"/>
              </a:lnSpc>
              <a:spcBef>
                <a:spcPts val="0"/>
              </a:spcBef>
              <a:spcAft>
                <a:spcPts val="0"/>
              </a:spcAft>
              <a:buClr>
                <a:srgbClr val="000000"/>
              </a:buClr>
              <a:buSzPts val="4560"/>
              <a:buFont typeface="Arial"/>
              <a:buNone/>
            </a:pPr>
            <a:r>
              <a:rPr lang="en-GB" sz="4560" b="0" i="0" u="none" strike="noStrike" cap="none">
                <a:solidFill>
                  <a:srgbClr val="000000"/>
                </a:solidFill>
                <a:latin typeface="Helvetica Neue Light"/>
                <a:ea typeface="Helvetica Neue Light"/>
                <a:cs typeface="Helvetica Neue Light"/>
                <a:sym typeface="Helvetica Neue Light"/>
              </a:rPr>
              <a:t>Step 3: </a:t>
            </a:r>
            <a:br>
              <a:rPr lang="en-GB" sz="1800" b="0" i="0" u="none" strike="noStrike" cap="none">
                <a:solidFill>
                  <a:srgbClr val="000000"/>
                </a:solidFill>
                <a:latin typeface="Arial"/>
                <a:ea typeface="Arial"/>
                <a:cs typeface="Arial"/>
                <a:sym typeface="Arial"/>
              </a:rPr>
            </a:br>
            <a:r>
              <a:rPr lang="en-GB" sz="4560" b="0" i="0" u="none" strike="noStrike" cap="none">
                <a:solidFill>
                  <a:srgbClr val="000000"/>
                </a:solidFill>
                <a:latin typeface="Helvetica Neue Light"/>
                <a:ea typeface="Helvetica Neue Light"/>
                <a:cs typeface="Helvetica Neue Light"/>
                <a:sym typeface="Helvetica Neue Light"/>
              </a:rPr>
              <a:t>Getting familiar with Remix Ethereum: </a:t>
            </a:r>
            <a:br>
              <a:rPr lang="en-GB" sz="1800" b="0" i="0" u="none" strike="noStrike" cap="none">
                <a:solidFill>
                  <a:srgbClr val="000000"/>
                </a:solidFill>
                <a:latin typeface="Arial"/>
                <a:ea typeface="Arial"/>
                <a:cs typeface="Arial"/>
                <a:sym typeface="Arial"/>
              </a:rPr>
            </a:br>
            <a:r>
              <a:rPr lang="en-GB" sz="4560" b="0" i="0" u="none" strike="noStrike" cap="none">
                <a:solidFill>
                  <a:srgbClr val="000000"/>
                </a:solidFill>
                <a:latin typeface="Helvetica Neue Light"/>
                <a:ea typeface="Helvetica Neue Light"/>
                <a:cs typeface="Helvetica Neue Light"/>
                <a:sym typeface="Helvetica Neue Light"/>
              </a:rPr>
              <a:t>Online Solidity Compiler </a:t>
            </a:r>
            <a:endParaRPr sz="4560" b="0" i="0" u="none" strike="noStrike" cap="none">
              <a:solidFill>
                <a:srgbClr val="000000"/>
              </a:solidFill>
              <a:latin typeface="Arial"/>
              <a:ea typeface="Arial"/>
              <a:cs typeface="Arial"/>
              <a:sym typeface="Arial"/>
            </a:endParaRPr>
          </a:p>
        </p:txBody>
      </p:sp>
      <p:sp>
        <p:nvSpPr>
          <p:cNvPr id="158" name="Google Shape;158;p14"/>
          <p:cNvSpPr/>
          <p:nvPr/>
        </p:nvSpPr>
        <p:spPr>
          <a:xfrm>
            <a:off x="2040670" y="4969350"/>
            <a:ext cx="2651400" cy="2122902"/>
          </a:xfrm>
          <a:custGeom>
            <a:avLst/>
            <a:gdLst/>
            <a:ahLst/>
            <a:cxnLst/>
            <a:rect l="l" t="t" r="r" b="b"/>
            <a:pathLst>
              <a:path w="21600" h="21600" extrusionOk="0">
                <a:moveTo>
                  <a:pt x="0" y="0"/>
                </a:moveTo>
                <a:lnTo>
                  <a:pt x="21600" y="21600"/>
                </a:lnTo>
              </a:path>
            </a:pathLst>
          </a:custGeom>
          <a:noFill/>
          <a:ln w="25550" cap="flat" cmpd="sng">
            <a:solidFill>
              <a:srgbClr val="000000"/>
            </a:solidFill>
            <a:prstDash val="solid"/>
            <a:miter lim="8000"/>
            <a:headEnd type="none" w="sm" len="sm"/>
            <a:tailEnd type="triangle" w="med" len="med"/>
          </a:ln>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5"/>
          <p:cNvSpPr/>
          <p:nvPr/>
        </p:nvSpPr>
        <p:spPr>
          <a:xfrm>
            <a:off x="1357560" y="3794760"/>
            <a:ext cx="11097300" cy="2468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5"/>
          <p:cNvSpPr/>
          <p:nvPr/>
        </p:nvSpPr>
        <p:spPr>
          <a:xfrm>
            <a:off x="212040" y="2835360"/>
            <a:ext cx="12578100" cy="2271000"/>
          </a:xfrm>
          <a:prstGeom prst="rect">
            <a:avLst/>
          </a:prstGeom>
          <a:noFill/>
          <a:ln>
            <a:noFill/>
          </a:ln>
        </p:spPr>
        <p:txBody>
          <a:bodyPr spcFirstLastPara="1" wrap="square" lIns="50750" tIns="50750" rIns="50750" bIns="50750" anchor="ctr" anchorCtr="0">
            <a:noAutofit/>
          </a:bodyPr>
          <a:lstStyle/>
          <a:p>
            <a:pPr marL="444600" marR="0" lvl="0" indent="-442080" algn="l" rtl="0">
              <a:lnSpc>
                <a:spcPct val="100000"/>
              </a:lnSpc>
              <a:spcBef>
                <a:spcPts val="0"/>
              </a:spcBef>
              <a:spcAft>
                <a:spcPts val="0"/>
              </a:spcAft>
              <a:buClr>
                <a:srgbClr val="000000"/>
              </a:buClr>
              <a:buSzPts val="3600"/>
              <a:buFont typeface="Helvetica Neue Light"/>
              <a:buChar char="•"/>
            </a:pPr>
            <a:r>
              <a:rPr lang="en-GB" sz="3600" b="0" i="0" u="none" strike="noStrike" cap="none">
                <a:solidFill>
                  <a:srgbClr val="000000"/>
                </a:solidFill>
                <a:latin typeface="Helvetica Neue Light"/>
                <a:ea typeface="Helvetica Neue Light"/>
                <a:cs typeface="Helvetica Neue Light"/>
                <a:sym typeface="Helvetica Neue Light"/>
              </a:rPr>
              <a:t>You can deploy your contract in a number of environments </a:t>
            </a:r>
            <a:endParaRPr sz="3600" b="0" i="0" u="none" strike="noStrike" cap="none">
              <a:solidFill>
                <a:srgbClr val="000000"/>
              </a:solidFill>
              <a:latin typeface="Arial"/>
              <a:ea typeface="Arial"/>
              <a:cs typeface="Arial"/>
              <a:sym typeface="Arial"/>
            </a:endParaRPr>
          </a:p>
        </p:txBody>
      </p:sp>
      <p:sp>
        <p:nvSpPr>
          <p:cNvPr id="165" name="Google Shape;165;p15"/>
          <p:cNvSpPr/>
          <p:nvPr/>
        </p:nvSpPr>
        <p:spPr>
          <a:xfrm>
            <a:off x="952560" y="444600"/>
            <a:ext cx="11097300" cy="2156400"/>
          </a:xfrm>
          <a:prstGeom prst="rect">
            <a:avLst/>
          </a:prstGeom>
          <a:noFill/>
          <a:ln>
            <a:noFill/>
          </a:ln>
        </p:spPr>
        <p:txBody>
          <a:bodyPr spcFirstLastPara="1" wrap="square" lIns="50750" tIns="50750" rIns="50750" bIns="50750" anchor="ctr" anchorCtr="0">
            <a:noAutofit/>
          </a:bodyPr>
          <a:lstStyle/>
          <a:p>
            <a:pPr marL="0" marR="0" lvl="0" indent="0" algn="ctr" rtl="0">
              <a:lnSpc>
                <a:spcPct val="100000"/>
              </a:lnSpc>
              <a:spcBef>
                <a:spcPts val="0"/>
              </a:spcBef>
              <a:spcAft>
                <a:spcPts val="0"/>
              </a:spcAft>
              <a:buClr>
                <a:srgbClr val="000000"/>
              </a:buClr>
              <a:buSzPts val="4560"/>
              <a:buFont typeface="Arial"/>
              <a:buNone/>
            </a:pPr>
            <a:r>
              <a:rPr lang="en-GB" sz="4560" b="0" i="0" u="none" strike="noStrike" cap="none">
                <a:solidFill>
                  <a:srgbClr val="000000"/>
                </a:solidFill>
                <a:latin typeface="Helvetica Neue Light"/>
                <a:ea typeface="Helvetica Neue Light"/>
                <a:cs typeface="Helvetica Neue Light"/>
                <a:sym typeface="Helvetica Neue Light"/>
              </a:rPr>
              <a:t>Step 3: </a:t>
            </a:r>
            <a:br>
              <a:rPr lang="en-GB" sz="1800" b="0" i="0" u="none" strike="noStrike" cap="none">
                <a:solidFill>
                  <a:srgbClr val="000000"/>
                </a:solidFill>
                <a:latin typeface="Arial"/>
                <a:ea typeface="Arial"/>
                <a:cs typeface="Arial"/>
                <a:sym typeface="Arial"/>
              </a:rPr>
            </a:br>
            <a:r>
              <a:rPr lang="en-GB" sz="4560" b="0" i="0" u="none" strike="noStrike" cap="none">
                <a:solidFill>
                  <a:srgbClr val="000000"/>
                </a:solidFill>
                <a:latin typeface="Helvetica Neue Light"/>
                <a:ea typeface="Helvetica Neue Light"/>
                <a:cs typeface="Helvetica Neue Light"/>
                <a:sym typeface="Helvetica Neue Light"/>
              </a:rPr>
              <a:t>Getting familiar with Remix Ethereum: </a:t>
            </a:r>
            <a:br>
              <a:rPr lang="en-GB" sz="1800" b="0" i="0" u="none" strike="noStrike" cap="none">
                <a:solidFill>
                  <a:srgbClr val="000000"/>
                </a:solidFill>
                <a:latin typeface="Arial"/>
                <a:ea typeface="Arial"/>
                <a:cs typeface="Arial"/>
                <a:sym typeface="Arial"/>
              </a:rPr>
            </a:br>
            <a:r>
              <a:rPr lang="en-GB" sz="4560" b="0" i="0" u="none" strike="noStrike" cap="none">
                <a:solidFill>
                  <a:srgbClr val="000000"/>
                </a:solidFill>
                <a:latin typeface="Helvetica Neue Light"/>
                <a:ea typeface="Helvetica Neue Light"/>
                <a:cs typeface="Helvetica Neue Light"/>
                <a:sym typeface="Helvetica Neue Light"/>
              </a:rPr>
              <a:t>Online Solidity Compiler </a:t>
            </a:r>
            <a:endParaRPr sz="4560" b="0" i="0" u="none" strike="noStrike" cap="none">
              <a:solidFill>
                <a:srgbClr val="000000"/>
              </a:solidFill>
              <a:latin typeface="Arial"/>
              <a:ea typeface="Arial"/>
              <a:cs typeface="Arial"/>
              <a:sym typeface="Arial"/>
            </a:endParaRPr>
          </a:p>
        </p:txBody>
      </p:sp>
      <p:pic>
        <p:nvPicPr>
          <p:cNvPr id="166" name="Google Shape;166;p15"/>
          <p:cNvPicPr preferRelativeResize="0"/>
          <p:nvPr/>
        </p:nvPicPr>
        <p:blipFill>
          <a:blip r:embed="rId3">
            <a:alphaModFix/>
          </a:blip>
          <a:stretch>
            <a:fillRect/>
          </a:stretch>
        </p:blipFill>
        <p:spPr>
          <a:xfrm>
            <a:off x="5834225" y="4400794"/>
            <a:ext cx="5122000" cy="5201275"/>
          </a:xfrm>
          <a:prstGeom prst="rect">
            <a:avLst/>
          </a:prstGeom>
          <a:noFill/>
          <a:ln>
            <a:noFill/>
          </a:ln>
        </p:spPr>
      </p:pic>
      <p:sp>
        <p:nvSpPr>
          <p:cNvPr id="167" name="Google Shape;167;p15"/>
          <p:cNvSpPr/>
          <p:nvPr/>
        </p:nvSpPr>
        <p:spPr>
          <a:xfrm>
            <a:off x="3240000" y="4536000"/>
            <a:ext cx="3251178" cy="662796"/>
          </a:xfrm>
          <a:custGeom>
            <a:avLst/>
            <a:gdLst/>
            <a:ahLst/>
            <a:cxnLst/>
            <a:rect l="l" t="t" r="r" b="b"/>
            <a:pathLst>
              <a:path w="21600" h="21600" extrusionOk="0">
                <a:moveTo>
                  <a:pt x="0" y="0"/>
                </a:moveTo>
                <a:lnTo>
                  <a:pt x="21600" y="21600"/>
                </a:lnTo>
              </a:path>
            </a:pathLst>
          </a:custGeom>
          <a:noFill/>
          <a:ln w="25550" cap="flat" cmpd="sng">
            <a:solidFill>
              <a:srgbClr val="000000"/>
            </a:solidFill>
            <a:prstDash val="solid"/>
            <a:miter lim="8000"/>
            <a:headEnd type="none" w="sm" len="sm"/>
            <a:tailEnd type="triangle" w="med" len="med"/>
          </a:ln>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6"/>
          <p:cNvSpPr/>
          <p:nvPr/>
        </p:nvSpPr>
        <p:spPr>
          <a:xfrm>
            <a:off x="144000" y="2835360"/>
            <a:ext cx="12646200" cy="6666900"/>
          </a:xfrm>
          <a:prstGeom prst="rect">
            <a:avLst/>
          </a:prstGeom>
          <a:noFill/>
          <a:ln>
            <a:noFill/>
          </a:ln>
        </p:spPr>
        <p:txBody>
          <a:bodyPr spcFirstLastPara="1" wrap="square" lIns="50750" tIns="50750" rIns="50750" bIns="50750" anchor="ctr" anchorCtr="0">
            <a:noAutofit/>
          </a:bodyPr>
          <a:lstStyle/>
          <a:p>
            <a:pPr marL="444600" marR="0" lvl="0" indent="-442080" algn="l" rtl="0">
              <a:lnSpc>
                <a:spcPct val="100000"/>
              </a:lnSpc>
              <a:spcBef>
                <a:spcPts val="0"/>
              </a:spcBef>
              <a:spcAft>
                <a:spcPts val="0"/>
              </a:spcAft>
              <a:buClr>
                <a:srgbClr val="000000"/>
              </a:buClr>
              <a:buSzPts val="3600"/>
              <a:buFont typeface="Helvetica Neue Light"/>
              <a:buChar char="•"/>
            </a:pPr>
            <a:r>
              <a:rPr lang="en-GB" sz="3600" b="1" i="0" u="none" strike="noStrike" cap="none">
                <a:solidFill>
                  <a:srgbClr val="000000"/>
                </a:solidFill>
                <a:latin typeface="Helvetica Neue Light"/>
                <a:ea typeface="Helvetica Neue Light"/>
                <a:cs typeface="Helvetica Neue Light"/>
                <a:sym typeface="Helvetica Neue Light"/>
              </a:rPr>
              <a:t>Remix VM (</a:t>
            </a:r>
            <a:r>
              <a:rPr lang="en-GB" sz="3600" b="1">
                <a:latin typeface="Helvetica Neue Light"/>
                <a:ea typeface="Helvetica Neue Light"/>
                <a:cs typeface="Helvetica Neue Light"/>
                <a:sym typeface="Helvetica Neue Light"/>
              </a:rPr>
              <a:t>Cancun</a:t>
            </a:r>
            <a:r>
              <a:rPr lang="en-GB" sz="3600" b="1" i="0" u="none" strike="noStrike" cap="none">
                <a:solidFill>
                  <a:srgbClr val="000000"/>
                </a:solidFill>
                <a:latin typeface="Helvetica Neue Light"/>
                <a:ea typeface="Helvetica Neue Light"/>
                <a:cs typeface="Helvetica Neue Light"/>
                <a:sym typeface="Helvetica Neue Light"/>
              </a:rPr>
              <a:t>)</a:t>
            </a:r>
            <a:endParaRPr sz="3600" b="0" i="0" u="none" strike="noStrike" cap="none">
              <a:solidFill>
                <a:srgbClr val="000000"/>
              </a:solidFill>
              <a:latin typeface="Arial"/>
              <a:ea typeface="Arial"/>
              <a:cs typeface="Arial"/>
              <a:sym typeface="Arial"/>
            </a:endParaRPr>
          </a:p>
          <a:p>
            <a:pPr marL="864000" marR="0" lvl="3" indent="-214198" algn="l" rtl="0">
              <a:lnSpc>
                <a:spcPct val="100000"/>
              </a:lnSpc>
              <a:spcBef>
                <a:spcPts val="0"/>
              </a:spcBef>
              <a:spcAft>
                <a:spcPts val="0"/>
              </a:spcAft>
              <a:buClr>
                <a:srgbClr val="000000"/>
              </a:buClr>
              <a:buSzPts val="1620"/>
              <a:buFont typeface="Noto Sans Symbols"/>
              <a:buChar char="●"/>
            </a:pPr>
            <a:r>
              <a:rPr lang="en-GB" sz="3600" b="0" i="0" u="none" strike="noStrike" cap="none">
                <a:solidFill>
                  <a:srgbClr val="000000"/>
                </a:solidFill>
                <a:latin typeface="Helvetica Neue Light"/>
                <a:ea typeface="Helvetica Neue Light"/>
                <a:cs typeface="Helvetica Neue Light"/>
                <a:sym typeface="Helvetica Neue Light"/>
              </a:rPr>
              <a:t>This is a </a:t>
            </a:r>
            <a:r>
              <a:rPr lang="en-GB" sz="3600" b="0" i="0" u="sng" strike="noStrike" cap="none">
                <a:solidFill>
                  <a:srgbClr val="000000"/>
                </a:solidFill>
                <a:latin typeface="Helvetica Neue Light"/>
                <a:ea typeface="Helvetica Neue Light"/>
                <a:cs typeface="Helvetica Neue Light"/>
                <a:sym typeface="Helvetica Neue Light"/>
              </a:rPr>
              <a:t>testing</a:t>
            </a:r>
            <a:r>
              <a:rPr lang="en-GB" sz="3600" b="0" i="0" u="none" strike="noStrike" cap="none">
                <a:solidFill>
                  <a:srgbClr val="000000"/>
                </a:solidFill>
                <a:latin typeface="Helvetica Neue Light"/>
                <a:ea typeface="Helvetica Neue Light"/>
                <a:cs typeface="Helvetica Neue Light"/>
                <a:sym typeface="Helvetica Neue Light"/>
              </a:rPr>
              <a:t> environment</a:t>
            </a:r>
            <a:endParaRPr sz="3600" b="0" i="0" u="none" strike="noStrike" cap="none">
              <a:solidFill>
                <a:srgbClr val="000000"/>
              </a:solidFill>
              <a:latin typeface="Arial"/>
              <a:ea typeface="Arial"/>
              <a:cs typeface="Arial"/>
              <a:sym typeface="Arial"/>
            </a:endParaRPr>
          </a:p>
          <a:p>
            <a:pPr marL="864000" marR="0" lvl="3" indent="-214198" algn="l" rtl="0">
              <a:lnSpc>
                <a:spcPct val="100000"/>
              </a:lnSpc>
              <a:spcBef>
                <a:spcPts val="0"/>
              </a:spcBef>
              <a:spcAft>
                <a:spcPts val="0"/>
              </a:spcAft>
              <a:buClr>
                <a:srgbClr val="000000"/>
              </a:buClr>
              <a:buSzPts val="1620"/>
              <a:buFont typeface="Noto Sans Symbols"/>
              <a:buChar char="●"/>
            </a:pPr>
            <a:r>
              <a:rPr lang="en-GB" sz="3600" b="0" i="0" u="none" strike="noStrike" cap="none">
                <a:solidFill>
                  <a:srgbClr val="000000"/>
                </a:solidFill>
                <a:latin typeface="Helvetica Neue Light"/>
                <a:ea typeface="Helvetica Neue Light"/>
                <a:cs typeface="Helvetica Neue Light"/>
                <a:sym typeface="Helvetica Neue Light"/>
              </a:rPr>
              <a:t>It is a local environment that lives on your browser’s tab</a:t>
            </a:r>
            <a:endParaRPr sz="3600" b="0" i="0" u="none" strike="noStrike" cap="none">
              <a:solidFill>
                <a:srgbClr val="000000"/>
              </a:solidFill>
              <a:latin typeface="Arial"/>
              <a:ea typeface="Arial"/>
              <a:cs typeface="Arial"/>
              <a:sym typeface="Arial"/>
            </a:endParaRPr>
          </a:p>
          <a:p>
            <a:pPr marL="864000" marR="0" lvl="3" indent="-214198" algn="l" rtl="0">
              <a:lnSpc>
                <a:spcPct val="100000"/>
              </a:lnSpc>
              <a:spcBef>
                <a:spcPts val="0"/>
              </a:spcBef>
              <a:spcAft>
                <a:spcPts val="0"/>
              </a:spcAft>
              <a:buClr>
                <a:srgbClr val="000000"/>
              </a:buClr>
              <a:buSzPts val="1620"/>
              <a:buFont typeface="Noto Sans Symbols"/>
              <a:buChar char="●"/>
            </a:pPr>
            <a:r>
              <a:rPr lang="en-GB" sz="3600" b="0" i="0" u="none" strike="noStrike" cap="none">
                <a:solidFill>
                  <a:srgbClr val="000000"/>
                </a:solidFill>
                <a:latin typeface="Helvetica Neue Light"/>
                <a:ea typeface="Helvetica Neue Light"/>
                <a:cs typeface="Helvetica Neue Light"/>
                <a:sym typeface="Helvetica Neue Light"/>
              </a:rPr>
              <a:t>Whatever you do in this environment </a:t>
            </a:r>
            <a:r>
              <a:rPr lang="en-GB" sz="3600" b="0" i="0" u="sng" strike="noStrike" cap="none">
                <a:solidFill>
                  <a:srgbClr val="000000"/>
                </a:solidFill>
                <a:latin typeface="Helvetica Neue Light"/>
                <a:ea typeface="Helvetica Neue Light"/>
                <a:cs typeface="Helvetica Neue Light"/>
                <a:sym typeface="Helvetica Neue Light"/>
              </a:rPr>
              <a:t>does not</a:t>
            </a:r>
            <a:r>
              <a:rPr lang="en-GB" sz="3600" b="0" i="0" u="none" strike="noStrike" cap="none">
                <a:solidFill>
                  <a:srgbClr val="000000"/>
                </a:solidFill>
                <a:latin typeface="Helvetica Neue Light"/>
                <a:ea typeface="Helvetica Neue Light"/>
                <a:cs typeface="Helvetica Neue Light"/>
                <a:sym typeface="Helvetica Neue Light"/>
              </a:rPr>
              <a:t> affect your funds, i.e. it does not have access to your wallet</a:t>
            </a:r>
            <a:endParaRPr sz="3600" b="0" i="0" u="none" strike="noStrike" cap="none">
              <a:solidFill>
                <a:srgbClr val="000000"/>
              </a:solidFill>
              <a:latin typeface="Arial"/>
              <a:ea typeface="Arial"/>
              <a:cs typeface="Arial"/>
              <a:sym typeface="Arial"/>
            </a:endParaRPr>
          </a:p>
          <a:p>
            <a:pPr marL="864000" marR="0" lvl="3" indent="-214198" algn="l" rtl="0">
              <a:lnSpc>
                <a:spcPct val="100000"/>
              </a:lnSpc>
              <a:spcBef>
                <a:spcPts val="0"/>
              </a:spcBef>
              <a:spcAft>
                <a:spcPts val="0"/>
              </a:spcAft>
              <a:buClr>
                <a:srgbClr val="000000"/>
              </a:buClr>
              <a:buSzPts val="1620"/>
              <a:buFont typeface="Noto Sans Symbols"/>
              <a:buChar char="●"/>
            </a:pPr>
            <a:r>
              <a:rPr lang="en-GB" sz="3600" b="0" i="0" u="none" strike="noStrike" cap="none">
                <a:solidFill>
                  <a:srgbClr val="000000"/>
                </a:solidFill>
                <a:latin typeface="Helvetica Neue Light"/>
                <a:ea typeface="Helvetica Neue Light"/>
                <a:cs typeface="Helvetica Neue Light"/>
                <a:sym typeface="Helvetica Neue Light"/>
              </a:rPr>
              <a:t>When you close the browser it is deleted and when you open it again it is created fresh, so every time you use this environment you need to re-deploy your contracts</a:t>
            </a:r>
            <a:endParaRPr sz="3600" b="0" i="0" u="none" strike="noStrike" cap="none">
              <a:solidFill>
                <a:srgbClr val="000000"/>
              </a:solidFill>
              <a:latin typeface="Arial"/>
              <a:ea typeface="Arial"/>
              <a:cs typeface="Arial"/>
              <a:sym typeface="Arial"/>
            </a:endParaRPr>
          </a:p>
        </p:txBody>
      </p:sp>
      <p:sp>
        <p:nvSpPr>
          <p:cNvPr id="173" name="Google Shape;173;p16"/>
          <p:cNvSpPr/>
          <p:nvPr/>
        </p:nvSpPr>
        <p:spPr>
          <a:xfrm>
            <a:off x="952560" y="444600"/>
            <a:ext cx="11097300" cy="2156400"/>
          </a:xfrm>
          <a:prstGeom prst="rect">
            <a:avLst/>
          </a:prstGeom>
          <a:noFill/>
          <a:ln>
            <a:noFill/>
          </a:ln>
        </p:spPr>
        <p:txBody>
          <a:bodyPr spcFirstLastPara="1" wrap="square" lIns="50750" tIns="50750" rIns="50750" bIns="50750" anchor="ctr" anchorCtr="0">
            <a:noAutofit/>
          </a:bodyPr>
          <a:lstStyle/>
          <a:p>
            <a:pPr marL="0" marR="0" lvl="0" indent="0" algn="ctr" rtl="0">
              <a:lnSpc>
                <a:spcPct val="100000"/>
              </a:lnSpc>
              <a:spcBef>
                <a:spcPts val="0"/>
              </a:spcBef>
              <a:spcAft>
                <a:spcPts val="0"/>
              </a:spcAft>
              <a:buClr>
                <a:srgbClr val="000000"/>
              </a:buClr>
              <a:buSzPts val="4560"/>
              <a:buFont typeface="Arial"/>
              <a:buNone/>
            </a:pPr>
            <a:r>
              <a:rPr lang="en-GB" sz="4560" b="0" i="0" u="none" strike="noStrike" cap="none">
                <a:solidFill>
                  <a:srgbClr val="000000"/>
                </a:solidFill>
                <a:latin typeface="Helvetica Neue Light"/>
                <a:ea typeface="Helvetica Neue Light"/>
                <a:cs typeface="Helvetica Neue Light"/>
                <a:sym typeface="Helvetica Neue Light"/>
              </a:rPr>
              <a:t>Step 3: </a:t>
            </a:r>
            <a:br>
              <a:rPr lang="en-GB" sz="1800" b="0" i="0" u="none" strike="noStrike" cap="none">
                <a:solidFill>
                  <a:srgbClr val="000000"/>
                </a:solidFill>
                <a:latin typeface="Arial"/>
                <a:ea typeface="Arial"/>
                <a:cs typeface="Arial"/>
                <a:sym typeface="Arial"/>
              </a:rPr>
            </a:br>
            <a:r>
              <a:rPr lang="en-GB" sz="4560" b="0" i="0" u="none" strike="noStrike" cap="none">
                <a:solidFill>
                  <a:srgbClr val="000000"/>
                </a:solidFill>
                <a:latin typeface="Helvetica Neue Light"/>
                <a:ea typeface="Helvetica Neue Light"/>
                <a:cs typeface="Helvetica Neue Light"/>
                <a:sym typeface="Helvetica Neue Light"/>
              </a:rPr>
              <a:t>Getting familiar with Remix: </a:t>
            </a:r>
            <a:br>
              <a:rPr lang="en-GB" sz="1800" b="0" i="0" u="none" strike="noStrike" cap="none">
                <a:solidFill>
                  <a:srgbClr val="000000"/>
                </a:solidFill>
                <a:latin typeface="Arial"/>
                <a:ea typeface="Arial"/>
                <a:cs typeface="Arial"/>
                <a:sym typeface="Arial"/>
              </a:rPr>
            </a:br>
            <a:r>
              <a:rPr lang="en-GB" sz="4560" b="0" i="0" u="none" strike="noStrike" cap="none">
                <a:solidFill>
                  <a:srgbClr val="000000"/>
                </a:solidFill>
                <a:latin typeface="Helvetica Neue Light"/>
                <a:ea typeface="Helvetica Neue Light"/>
                <a:cs typeface="Helvetica Neue Light"/>
                <a:sym typeface="Helvetica Neue Light"/>
              </a:rPr>
              <a:t>Javascript VM environment</a:t>
            </a:r>
            <a:endParaRPr sz="456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7"/>
          <p:cNvSpPr/>
          <p:nvPr/>
        </p:nvSpPr>
        <p:spPr>
          <a:xfrm>
            <a:off x="96120" y="3384000"/>
            <a:ext cx="12646200" cy="5010900"/>
          </a:xfrm>
          <a:prstGeom prst="rect">
            <a:avLst/>
          </a:prstGeom>
          <a:noFill/>
          <a:ln>
            <a:noFill/>
          </a:ln>
        </p:spPr>
        <p:txBody>
          <a:bodyPr spcFirstLastPara="1" wrap="square" lIns="50750" tIns="50750" rIns="50750" bIns="50750" anchor="ctr" anchorCtr="0">
            <a:noAutofit/>
          </a:bodyPr>
          <a:lstStyle/>
          <a:p>
            <a:pPr marL="444600" marR="0" lvl="0" indent="-442080" algn="l" rtl="0">
              <a:lnSpc>
                <a:spcPct val="100000"/>
              </a:lnSpc>
              <a:spcBef>
                <a:spcPts val="0"/>
              </a:spcBef>
              <a:spcAft>
                <a:spcPts val="0"/>
              </a:spcAft>
              <a:buClr>
                <a:srgbClr val="000000"/>
              </a:buClr>
              <a:buSzPts val="3600"/>
              <a:buFont typeface="Helvetica Neue Light"/>
              <a:buChar char="•"/>
            </a:pPr>
            <a:r>
              <a:rPr lang="en-GB" sz="3600" b="1" i="0" u="none" strike="noStrike" cap="none">
                <a:solidFill>
                  <a:srgbClr val="000000"/>
                </a:solidFill>
                <a:latin typeface="Helvetica Neue Light"/>
                <a:ea typeface="Helvetica Neue Light"/>
                <a:cs typeface="Helvetica Neue Light"/>
                <a:sym typeface="Helvetica Neue Light"/>
              </a:rPr>
              <a:t>Injected Provider - Metamask</a:t>
            </a:r>
            <a:endParaRPr sz="3600" b="0" i="0" u="none" strike="noStrike" cap="none">
              <a:solidFill>
                <a:srgbClr val="000000"/>
              </a:solidFill>
              <a:latin typeface="Arial"/>
              <a:ea typeface="Arial"/>
              <a:cs typeface="Arial"/>
              <a:sym typeface="Arial"/>
            </a:endParaRPr>
          </a:p>
          <a:p>
            <a:pPr marL="864000" marR="0" lvl="3" indent="-214198" algn="l" rtl="0">
              <a:lnSpc>
                <a:spcPct val="100000"/>
              </a:lnSpc>
              <a:spcBef>
                <a:spcPts val="0"/>
              </a:spcBef>
              <a:spcAft>
                <a:spcPts val="0"/>
              </a:spcAft>
              <a:buClr>
                <a:srgbClr val="000000"/>
              </a:buClr>
              <a:buSzPts val="1620"/>
              <a:buFont typeface="Noto Sans Symbols"/>
              <a:buChar char="●"/>
            </a:pPr>
            <a:r>
              <a:rPr lang="en-GB" sz="3600" b="0" i="0" u="none" strike="noStrike" cap="none">
                <a:solidFill>
                  <a:srgbClr val="000000"/>
                </a:solidFill>
                <a:latin typeface="Helvetica Neue Light"/>
                <a:ea typeface="Helvetica Neue Light"/>
                <a:cs typeface="Helvetica Neue Light"/>
                <a:sym typeface="Helvetica Neue Light"/>
              </a:rPr>
              <a:t>This environment has access to your Metamask</a:t>
            </a:r>
            <a:endParaRPr sz="3600" b="0" i="0" u="none" strike="noStrike" cap="none">
              <a:solidFill>
                <a:srgbClr val="000000"/>
              </a:solidFill>
              <a:latin typeface="Arial"/>
              <a:ea typeface="Arial"/>
              <a:cs typeface="Arial"/>
              <a:sym typeface="Arial"/>
            </a:endParaRPr>
          </a:p>
          <a:p>
            <a:pPr marL="864000" marR="0" lvl="3" indent="-214198" algn="l" rtl="0">
              <a:lnSpc>
                <a:spcPct val="100000"/>
              </a:lnSpc>
              <a:spcBef>
                <a:spcPts val="0"/>
              </a:spcBef>
              <a:spcAft>
                <a:spcPts val="0"/>
              </a:spcAft>
              <a:buClr>
                <a:srgbClr val="000000"/>
              </a:buClr>
              <a:buSzPts val="1620"/>
              <a:buFont typeface="Noto Sans Symbols"/>
              <a:buChar char="●"/>
            </a:pPr>
            <a:r>
              <a:rPr lang="en-GB" sz="3600" b="0" i="0" u="none" strike="noStrike" cap="none">
                <a:solidFill>
                  <a:srgbClr val="000000"/>
                </a:solidFill>
                <a:latin typeface="Helvetica Neue Light"/>
                <a:ea typeface="Helvetica Neue Light"/>
                <a:cs typeface="Helvetica Neue Light"/>
                <a:sym typeface="Helvetica Neue Light"/>
              </a:rPr>
              <a:t>It </a:t>
            </a:r>
            <a:r>
              <a:rPr lang="en-GB" sz="3600" b="0" i="0" u="sng" strike="noStrike" cap="none">
                <a:solidFill>
                  <a:srgbClr val="000000"/>
                </a:solidFill>
                <a:latin typeface="Helvetica Neue Light"/>
                <a:ea typeface="Helvetica Neue Light"/>
                <a:cs typeface="Helvetica Neue Light"/>
                <a:sym typeface="Helvetica Neue Light"/>
              </a:rPr>
              <a:t>connects to the network</a:t>
            </a:r>
            <a:r>
              <a:rPr lang="en-GB" sz="3600" b="0" i="0" u="none" strike="noStrike" cap="none">
                <a:solidFill>
                  <a:srgbClr val="000000"/>
                </a:solidFill>
                <a:latin typeface="Helvetica Neue Light"/>
                <a:ea typeface="Helvetica Neue Light"/>
                <a:cs typeface="Helvetica Neue Light"/>
                <a:sym typeface="Helvetica Neue Light"/>
              </a:rPr>
              <a:t> to which Metamask is connected and </a:t>
            </a:r>
            <a:r>
              <a:rPr lang="en-GB" sz="3600" b="0" i="0" u="sng" strike="noStrike" cap="none">
                <a:solidFill>
                  <a:srgbClr val="000000"/>
                </a:solidFill>
                <a:latin typeface="Helvetica Neue Light"/>
                <a:ea typeface="Helvetica Neue Light"/>
                <a:cs typeface="Helvetica Neue Light"/>
                <a:sym typeface="Helvetica Neue Light"/>
              </a:rPr>
              <a:t>uses the funds</a:t>
            </a:r>
            <a:r>
              <a:rPr lang="en-GB" sz="3600" b="0" i="0" u="none" strike="noStrike" cap="none">
                <a:solidFill>
                  <a:srgbClr val="000000"/>
                </a:solidFill>
                <a:latin typeface="Helvetica Neue Light"/>
                <a:ea typeface="Helvetica Neue Light"/>
                <a:cs typeface="Helvetica Neue Light"/>
                <a:sym typeface="Helvetica Neue Light"/>
              </a:rPr>
              <a:t> of your wallet</a:t>
            </a:r>
            <a:endParaRPr sz="3600" b="0" i="0" u="none" strike="noStrike" cap="none">
              <a:solidFill>
                <a:srgbClr val="000000"/>
              </a:solidFill>
              <a:latin typeface="Arial"/>
              <a:ea typeface="Arial"/>
              <a:cs typeface="Arial"/>
              <a:sym typeface="Arial"/>
            </a:endParaRPr>
          </a:p>
          <a:p>
            <a:pPr marL="864000" marR="0" lvl="3" indent="-214198" algn="l" rtl="0">
              <a:lnSpc>
                <a:spcPct val="100000"/>
              </a:lnSpc>
              <a:spcBef>
                <a:spcPts val="0"/>
              </a:spcBef>
              <a:spcAft>
                <a:spcPts val="0"/>
              </a:spcAft>
              <a:buClr>
                <a:srgbClr val="000000"/>
              </a:buClr>
              <a:buSzPts val="1620"/>
              <a:buFont typeface="Noto Sans Symbols"/>
              <a:buChar char="●"/>
            </a:pPr>
            <a:r>
              <a:rPr lang="en-GB" sz="3600" b="0" i="0" u="none" strike="noStrike" cap="none">
                <a:solidFill>
                  <a:srgbClr val="000000"/>
                </a:solidFill>
                <a:latin typeface="Helvetica Neue Light"/>
                <a:ea typeface="Helvetica Neue Light"/>
                <a:cs typeface="Helvetica Neue Light"/>
                <a:sym typeface="Helvetica Neue Light"/>
              </a:rPr>
              <a:t>Every time you try to use a contract, Metamask will request permission before completing the operation – this is because an actual transaction is posted and the actual funds in your wallet are used</a:t>
            </a:r>
            <a:endParaRPr sz="3600" b="0" i="0" u="none" strike="noStrike" cap="none">
              <a:solidFill>
                <a:srgbClr val="000000"/>
              </a:solidFill>
              <a:latin typeface="Arial"/>
              <a:ea typeface="Arial"/>
              <a:cs typeface="Arial"/>
              <a:sym typeface="Arial"/>
            </a:endParaRPr>
          </a:p>
        </p:txBody>
      </p:sp>
      <p:sp>
        <p:nvSpPr>
          <p:cNvPr id="179" name="Google Shape;179;p17"/>
          <p:cNvSpPr/>
          <p:nvPr/>
        </p:nvSpPr>
        <p:spPr>
          <a:xfrm>
            <a:off x="952560" y="444600"/>
            <a:ext cx="11097300" cy="2156400"/>
          </a:xfrm>
          <a:prstGeom prst="rect">
            <a:avLst/>
          </a:prstGeom>
          <a:noFill/>
          <a:ln>
            <a:noFill/>
          </a:ln>
        </p:spPr>
        <p:txBody>
          <a:bodyPr spcFirstLastPara="1" wrap="square" lIns="50750" tIns="50750" rIns="50750" bIns="50750" anchor="ctr" anchorCtr="0">
            <a:noAutofit/>
          </a:bodyPr>
          <a:lstStyle/>
          <a:p>
            <a:pPr marL="0" marR="0" lvl="0" indent="0" algn="ctr" rtl="0">
              <a:lnSpc>
                <a:spcPct val="100000"/>
              </a:lnSpc>
              <a:spcBef>
                <a:spcPts val="0"/>
              </a:spcBef>
              <a:spcAft>
                <a:spcPts val="0"/>
              </a:spcAft>
              <a:buClr>
                <a:srgbClr val="000000"/>
              </a:buClr>
              <a:buSzPts val="4560"/>
              <a:buFont typeface="Arial"/>
              <a:buNone/>
            </a:pPr>
            <a:r>
              <a:rPr lang="en-GB" sz="4560" b="0" i="0" u="none" strike="noStrike" cap="none">
                <a:solidFill>
                  <a:srgbClr val="000000"/>
                </a:solidFill>
                <a:latin typeface="Helvetica Neue Light"/>
                <a:ea typeface="Helvetica Neue Light"/>
                <a:cs typeface="Helvetica Neue Light"/>
                <a:sym typeface="Helvetica Neue Light"/>
              </a:rPr>
              <a:t>Step 3: </a:t>
            </a:r>
            <a:br>
              <a:rPr lang="en-GB" sz="1800" b="0" i="0" u="none" strike="noStrike" cap="none">
                <a:solidFill>
                  <a:srgbClr val="000000"/>
                </a:solidFill>
                <a:latin typeface="Arial"/>
                <a:ea typeface="Arial"/>
                <a:cs typeface="Arial"/>
                <a:sym typeface="Arial"/>
              </a:rPr>
            </a:br>
            <a:r>
              <a:rPr lang="en-GB" sz="4560" b="0" i="0" u="none" strike="noStrike" cap="none">
                <a:solidFill>
                  <a:srgbClr val="000000"/>
                </a:solidFill>
                <a:latin typeface="Helvetica Neue Light"/>
                <a:ea typeface="Helvetica Neue Light"/>
                <a:cs typeface="Helvetica Neue Light"/>
                <a:sym typeface="Helvetica Neue Light"/>
              </a:rPr>
              <a:t>Getting familiar with Remix: </a:t>
            </a:r>
            <a:br>
              <a:rPr lang="en-GB" sz="1800" b="0" i="0" u="none" strike="noStrike" cap="none">
                <a:solidFill>
                  <a:srgbClr val="000000"/>
                </a:solidFill>
                <a:latin typeface="Arial"/>
                <a:ea typeface="Arial"/>
                <a:cs typeface="Arial"/>
                <a:sym typeface="Arial"/>
              </a:rPr>
            </a:br>
            <a:r>
              <a:rPr lang="en-GB" sz="4560" b="0" i="0" u="none" strike="noStrike" cap="none">
                <a:solidFill>
                  <a:srgbClr val="000000"/>
                </a:solidFill>
                <a:latin typeface="Helvetica Neue Light"/>
                <a:ea typeface="Helvetica Neue Light"/>
                <a:cs typeface="Helvetica Neue Light"/>
                <a:sym typeface="Helvetica Neue Light"/>
              </a:rPr>
              <a:t>Injected Provider environment</a:t>
            </a:r>
            <a:endParaRPr sz="456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18"/>
          <p:cNvPicPr preferRelativeResize="0"/>
          <p:nvPr/>
        </p:nvPicPr>
        <p:blipFill>
          <a:blip r:embed="rId3">
            <a:alphaModFix/>
          </a:blip>
          <a:stretch>
            <a:fillRect/>
          </a:stretch>
        </p:blipFill>
        <p:spPr>
          <a:xfrm>
            <a:off x="5737675" y="4561794"/>
            <a:ext cx="5122000" cy="5201275"/>
          </a:xfrm>
          <a:prstGeom prst="rect">
            <a:avLst/>
          </a:prstGeom>
          <a:noFill/>
          <a:ln>
            <a:noFill/>
          </a:ln>
        </p:spPr>
      </p:pic>
      <p:sp>
        <p:nvSpPr>
          <p:cNvPr id="185" name="Google Shape;185;p18"/>
          <p:cNvSpPr/>
          <p:nvPr/>
        </p:nvSpPr>
        <p:spPr>
          <a:xfrm>
            <a:off x="212050" y="2632323"/>
            <a:ext cx="12578100" cy="2553900"/>
          </a:xfrm>
          <a:prstGeom prst="rect">
            <a:avLst/>
          </a:prstGeom>
          <a:noFill/>
          <a:ln>
            <a:noFill/>
          </a:ln>
        </p:spPr>
        <p:txBody>
          <a:bodyPr spcFirstLastPara="1" wrap="square" lIns="50750" tIns="50750" rIns="50750" bIns="50750" anchor="ctr" anchorCtr="0">
            <a:noAutofit/>
          </a:bodyPr>
          <a:lstStyle/>
          <a:p>
            <a:pPr marL="444600" marR="0" lvl="0" indent="-442080" algn="l" rtl="0">
              <a:lnSpc>
                <a:spcPct val="100000"/>
              </a:lnSpc>
              <a:spcBef>
                <a:spcPts val="0"/>
              </a:spcBef>
              <a:spcAft>
                <a:spcPts val="0"/>
              </a:spcAft>
              <a:buClr>
                <a:srgbClr val="000000"/>
              </a:buClr>
              <a:buSzPts val="3600"/>
              <a:buFont typeface="Helvetica Neue Light"/>
              <a:buChar char="•"/>
            </a:pPr>
            <a:r>
              <a:rPr lang="en-GB" sz="3600" b="0" i="0" u="none" strike="noStrike" cap="none">
                <a:solidFill>
                  <a:srgbClr val="000000"/>
                </a:solidFill>
                <a:latin typeface="Helvetica Neue Light"/>
                <a:ea typeface="Helvetica Neue Light"/>
                <a:cs typeface="Helvetica Neue Light"/>
                <a:sym typeface="Helvetica Neue Light"/>
              </a:rPr>
              <a:t>To test your smart contract, click on </a:t>
            </a:r>
            <a:r>
              <a:rPr lang="en-GB" sz="3600" b="0" i="0" u="none" strike="noStrike" cap="none">
                <a:solidFill>
                  <a:srgbClr val="942192"/>
                </a:solidFill>
                <a:latin typeface="Helvetica Neue Light"/>
                <a:ea typeface="Helvetica Neue Light"/>
                <a:cs typeface="Helvetica Neue Light"/>
                <a:sym typeface="Helvetica Neue Light"/>
              </a:rPr>
              <a:t>Deploy</a:t>
            </a:r>
            <a:endParaRPr sz="3600" b="0" i="0" u="none" strike="noStrike" cap="none">
              <a:solidFill>
                <a:srgbClr val="000000"/>
              </a:solidFill>
              <a:latin typeface="Arial"/>
              <a:ea typeface="Arial"/>
              <a:cs typeface="Arial"/>
              <a:sym typeface="Arial"/>
            </a:endParaRPr>
          </a:p>
          <a:p>
            <a:pPr marL="444600" marR="0" lvl="0" indent="-442080" algn="l" rtl="0">
              <a:lnSpc>
                <a:spcPct val="100000"/>
              </a:lnSpc>
              <a:spcBef>
                <a:spcPts val="0"/>
              </a:spcBef>
              <a:spcAft>
                <a:spcPts val="0"/>
              </a:spcAft>
              <a:buClr>
                <a:srgbClr val="000000"/>
              </a:buClr>
              <a:buSzPts val="3600"/>
              <a:buFont typeface="Helvetica Neue Light"/>
              <a:buChar char="•"/>
            </a:pPr>
            <a:r>
              <a:rPr lang="en-GB" sz="3600" b="0" i="0" u="none" strike="noStrike" cap="none">
                <a:solidFill>
                  <a:srgbClr val="000000"/>
                </a:solidFill>
                <a:latin typeface="Helvetica Neue Light"/>
                <a:ea typeface="Helvetica Neue Light"/>
                <a:cs typeface="Helvetica Neue Light"/>
                <a:sym typeface="Helvetica Neue Light"/>
              </a:rPr>
              <a:t>Remix creates a </a:t>
            </a:r>
            <a:r>
              <a:rPr lang="en-GB" sz="3600" b="0" i="0" u="sng" strike="noStrike" cap="none">
                <a:solidFill>
                  <a:srgbClr val="000000"/>
                </a:solidFill>
                <a:latin typeface="Helvetica Neue Light"/>
                <a:ea typeface="Helvetica Neue Light"/>
                <a:cs typeface="Helvetica Neue Light"/>
                <a:sym typeface="Helvetica Neue Light"/>
              </a:rPr>
              <a:t>user interface</a:t>
            </a:r>
            <a:r>
              <a:rPr lang="en-GB" sz="3600" b="0" i="0" u="none" strike="noStrike" cap="none">
                <a:solidFill>
                  <a:srgbClr val="000000"/>
                </a:solidFill>
                <a:latin typeface="Helvetica Neue Light"/>
                <a:ea typeface="Helvetica Neue Light"/>
                <a:cs typeface="Helvetica Neue Light"/>
                <a:sym typeface="Helvetica Neue Light"/>
              </a:rPr>
              <a:t> to interact with the contract </a:t>
            </a:r>
            <a:endParaRPr sz="3600" b="0" i="0" u="none" strike="noStrike" cap="none">
              <a:solidFill>
                <a:srgbClr val="000000"/>
              </a:solidFill>
              <a:latin typeface="Arial"/>
              <a:ea typeface="Arial"/>
              <a:cs typeface="Arial"/>
              <a:sym typeface="Arial"/>
            </a:endParaRPr>
          </a:p>
        </p:txBody>
      </p:sp>
      <p:sp>
        <p:nvSpPr>
          <p:cNvPr id="186" name="Google Shape;186;p18"/>
          <p:cNvSpPr/>
          <p:nvPr/>
        </p:nvSpPr>
        <p:spPr>
          <a:xfrm>
            <a:off x="952560" y="444600"/>
            <a:ext cx="11097300" cy="2156400"/>
          </a:xfrm>
          <a:prstGeom prst="rect">
            <a:avLst/>
          </a:prstGeom>
          <a:noFill/>
          <a:ln>
            <a:noFill/>
          </a:ln>
        </p:spPr>
        <p:txBody>
          <a:bodyPr spcFirstLastPara="1" wrap="square" lIns="50750" tIns="50750" rIns="50750" bIns="50750" anchor="ctr" anchorCtr="0">
            <a:noAutofit/>
          </a:bodyPr>
          <a:lstStyle/>
          <a:p>
            <a:pPr marL="0" marR="0" lvl="0" indent="0" algn="ctr" rtl="0">
              <a:lnSpc>
                <a:spcPct val="100000"/>
              </a:lnSpc>
              <a:spcBef>
                <a:spcPts val="0"/>
              </a:spcBef>
              <a:spcAft>
                <a:spcPts val="0"/>
              </a:spcAft>
              <a:buClr>
                <a:srgbClr val="000000"/>
              </a:buClr>
              <a:buSzPts val="4560"/>
              <a:buFont typeface="Arial"/>
              <a:buNone/>
            </a:pPr>
            <a:r>
              <a:rPr lang="en-GB" sz="4560" b="0" i="0" u="none" strike="noStrike" cap="none">
                <a:solidFill>
                  <a:srgbClr val="000000"/>
                </a:solidFill>
                <a:latin typeface="Helvetica Neue Light"/>
                <a:ea typeface="Helvetica Neue Light"/>
                <a:cs typeface="Helvetica Neue Light"/>
                <a:sym typeface="Helvetica Neue Light"/>
              </a:rPr>
              <a:t>Step 3: </a:t>
            </a:r>
            <a:br>
              <a:rPr lang="en-GB" sz="1800" b="0" i="0" u="none" strike="noStrike" cap="none">
                <a:solidFill>
                  <a:srgbClr val="000000"/>
                </a:solidFill>
                <a:latin typeface="Arial"/>
                <a:ea typeface="Arial"/>
                <a:cs typeface="Arial"/>
                <a:sym typeface="Arial"/>
              </a:rPr>
            </a:br>
            <a:r>
              <a:rPr lang="en-GB" sz="4560" b="0" i="0" u="none" strike="noStrike" cap="none">
                <a:solidFill>
                  <a:srgbClr val="000000"/>
                </a:solidFill>
                <a:latin typeface="Helvetica Neue Light"/>
                <a:ea typeface="Helvetica Neue Light"/>
                <a:cs typeface="Helvetica Neue Light"/>
                <a:sym typeface="Helvetica Neue Light"/>
              </a:rPr>
              <a:t>Getting familiar with Remix Ethereum: </a:t>
            </a:r>
            <a:br>
              <a:rPr lang="en-GB" sz="1800" b="0" i="0" u="none" strike="noStrike" cap="none">
                <a:solidFill>
                  <a:srgbClr val="000000"/>
                </a:solidFill>
                <a:latin typeface="Arial"/>
                <a:ea typeface="Arial"/>
                <a:cs typeface="Arial"/>
                <a:sym typeface="Arial"/>
              </a:rPr>
            </a:br>
            <a:r>
              <a:rPr lang="en-GB" sz="4560" b="0" i="0" u="none" strike="noStrike" cap="none">
                <a:solidFill>
                  <a:srgbClr val="000000"/>
                </a:solidFill>
                <a:latin typeface="Helvetica Neue Light"/>
                <a:ea typeface="Helvetica Neue Light"/>
                <a:cs typeface="Helvetica Neue Light"/>
                <a:sym typeface="Helvetica Neue Light"/>
              </a:rPr>
              <a:t>Online Solidity Compiler </a:t>
            </a:r>
            <a:endParaRPr sz="4560" b="0" i="0" u="none" strike="noStrike" cap="none">
              <a:solidFill>
                <a:srgbClr val="000000"/>
              </a:solidFill>
              <a:latin typeface="Arial"/>
              <a:ea typeface="Arial"/>
              <a:cs typeface="Arial"/>
              <a:sym typeface="Arial"/>
            </a:endParaRPr>
          </a:p>
        </p:txBody>
      </p:sp>
      <p:sp>
        <p:nvSpPr>
          <p:cNvPr id="187" name="Google Shape;187;p18"/>
          <p:cNvSpPr/>
          <p:nvPr/>
        </p:nvSpPr>
        <p:spPr>
          <a:xfrm flipH="1">
            <a:off x="6761592" y="4407275"/>
            <a:ext cx="1597482" cy="4152168"/>
          </a:xfrm>
          <a:custGeom>
            <a:avLst/>
            <a:gdLst/>
            <a:ahLst/>
            <a:cxnLst/>
            <a:rect l="l" t="t" r="r" b="b"/>
            <a:pathLst>
              <a:path w="21600" h="21600" extrusionOk="0">
                <a:moveTo>
                  <a:pt x="0" y="0"/>
                </a:moveTo>
                <a:lnTo>
                  <a:pt x="21600" y="21600"/>
                </a:lnTo>
              </a:path>
            </a:pathLst>
          </a:custGeom>
          <a:noFill/>
          <a:ln w="25550" cap="flat" cmpd="sng">
            <a:solidFill>
              <a:srgbClr val="000000"/>
            </a:solidFill>
            <a:prstDash val="solid"/>
            <a:miter lim="8000"/>
            <a:headEnd type="none" w="sm" len="sm"/>
            <a:tailEnd type="triangle" w="med" len="med"/>
          </a:ln>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19"/>
          <p:cNvPicPr preferRelativeResize="0"/>
          <p:nvPr/>
        </p:nvPicPr>
        <p:blipFill>
          <a:blip r:embed="rId3">
            <a:alphaModFix/>
          </a:blip>
          <a:stretch>
            <a:fillRect/>
          </a:stretch>
        </p:blipFill>
        <p:spPr>
          <a:xfrm>
            <a:off x="1967925" y="5562175"/>
            <a:ext cx="8134976" cy="4403574"/>
          </a:xfrm>
          <a:prstGeom prst="rect">
            <a:avLst/>
          </a:prstGeom>
          <a:noFill/>
          <a:ln>
            <a:noFill/>
          </a:ln>
        </p:spPr>
      </p:pic>
      <p:sp>
        <p:nvSpPr>
          <p:cNvPr id="193" name="Google Shape;193;p19"/>
          <p:cNvSpPr/>
          <p:nvPr/>
        </p:nvSpPr>
        <p:spPr>
          <a:xfrm>
            <a:off x="952560" y="444600"/>
            <a:ext cx="11097300" cy="2156400"/>
          </a:xfrm>
          <a:prstGeom prst="rect">
            <a:avLst/>
          </a:prstGeom>
          <a:noFill/>
          <a:ln>
            <a:noFill/>
          </a:ln>
        </p:spPr>
        <p:txBody>
          <a:bodyPr spcFirstLastPara="1" wrap="square" lIns="50750" tIns="50750" rIns="50750" bIns="50750" anchor="ctr" anchorCtr="0">
            <a:noAutofit/>
          </a:bodyPr>
          <a:lstStyle/>
          <a:p>
            <a:pPr marL="0" marR="0" lvl="0" indent="0" algn="ctr" rtl="0">
              <a:lnSpc>
                <a:spcPct val="100000"/>
              </a:lnSpc>
              <a:spcBef>
                <a:spcPts val="0"/>
              </a:spcBef>
              <a:spcAft>
                <a:spcPts val="0"/>
              </a:spcAft>
              <a:buClr>
                <a:srgbClr val="000000"/>
              </a:buClr>
              <a:buSzPts val="4200"/>
              <a:buFont typeface="Arial"/>
              <a:buNone/>
            </a:pPr>
            <a:r>
              <a:rPr lang="en-GB" sz="4200" b="0" i="0" u="none" strike="noStrike" cap="none">
                <a:solidFill>
                  <a:srgbClr val="000000"/>
                </a:solidFill>
                <a:latin typeface="Helvetica Neue Light"/>
                <a:ea typeface="Helvetica Neue Light"/>
                <a:cs typeface="Helvetica Neue Light"/>
                <a:sym typeface="Helvetica Neue Light"/>
              </a:rPr>
              <a:t>Step 4.1:</a:t>
            </a:r>
            <a:br>
              <a:rPr lang="en-GB" sz="1800" b="0" i="0" u="none" strike="noStrike" cap="none">
                <a:solidFill>
                  <a:srgbClr val="000000"/>
                </a:solidFill>
                <a:latin typeface="Arial"/>
                <a:ea typeface="Arial"/>
                <a:cs typeface="Arial"/>
                <a:sym typeface="Arial"/>
              </a:rPr>
            </a:br>
            <a:r>
              <a:rPr lang="en-GB" sz="4200" b="0" i="0" u="none" strike="noStrike" cap="none">
                <a:solidFill>
                  <a:srgbClr val="000000"/>
                </a:solidFill>
                <a:latin typeface="Helvetica Neue Light"/>
                <a:ea typeface="Helvetica Neue Light"/>
                <a:cs typeface="Helvetica Neue Light"/>
                <a:sym typeface="Helvetica Neue Light"/>
              </a:rPr>
              <a:t>Deploying Smart Contract to the </a:t>
            </a:r>
            <a:r>
              <a:rPr lang="en-GB" sz="4200" b="0" i="0" u="none" strike="noStrike" cap="none">
                <a:solidFill>
                  <a:schemeClr val="dk1"/>
                </a:solidFill>
                <a:latin typeface="Helvetica Neue Light"/>
                <a:ea typeface="Helvetica Neue Light"/>
                <a:cs typeface="Helvetica Neue Light"/>
                <a:sym typeface="Helvetica Neue Light"/>
              </a:rPr>
              <a:t>Sepolia </a:t>
            </a:r>
            <a:r>
              <a:rPr lang="en-GB" sz="4200" b="0" i="0" u="none" strike="noStrike" cap="none">
                <a:solidFill>
                  <a:srgbClr val="000000"/>
                </a:solidFill>
                <a:latin typeface="Helvetica Neue Light"/>
                <a:ea typeface="Helvetica Neue Light"/>
                <a:cs typeface="Helvetica Neue Light"/>
                <a:sym typeface="Helvetica Neue Light"/>
              </a:rPr>
              <a:t>testnet</a:t>
            </a:r>
            <a:br>
              <a:rPr lang="en-GB" sz="1800" b="0" i="0" u="none" strike="noStrike" cap="none">
                <a:solidFill>
                  <a:srgbClr val="000000"/>
                </a:solidFill>
                <a:latin typeface="Arial"/>
                <a:ea typeface="Arial"/>
                <a:cs typeface="Arial"/>
                <a:sym typeface="Arial"/>
              </a:rPr>
            </a:br>
            <a:r>
              <a:rPr lang="en-GB" sz="2800" b="0" i="0" u="none" strike="noStrike" cap="none">
                <a:solidFill>
                  <a:srgbClr val="000000"/>
                </a:solidFill>
                <a:latin typeface="Helvetica Neue Light"/>
                <a:ea typeface="Helvetica Neue Light"/>
                <a:cs typeface="Helvetica Neue Light"/>
                <a:sym typeface="Helvetica Neue Light"/>
              </a:rPr>
              <a:t>Configurations</a:t>
            </a:r>
            <a:endParaRPr sz="2800" b="0" i="0" u="none" strike="noStrike" cap="none">
              <a:solidFill>
                <a:srgbClr val="000000"/>
              </a:solidFill>
              <a:latin typeface="Arial"/>
              <a:ea typeface="Arial"/>
              <a:cs typeface="Arial"/>
              <a:sym typeface="Arial"/>
            </a:endParaRPr>
          </a:p>
        </p:txBody>
      </p:sp>
      <p:sp>
        <p:nvSpPr>
          <p:cNvPr id="194" name="Google Shape;194;p19"/>
          <p:cNvSpPr/>
          <p:nvPr/>
        </p:nvSpPr>
        <p:spPr>
          <a:xfrm>
            <a:off x="212040" y="2793600"/>
            <a:ext cx="12738900" cy="3350100"/>
          </a:xfrm>
          <a:prstGeom prst="rect">
            <a:avLst/>
          </a:prstGeom>
          <a:noFill/>
          <a:ln>
            <a:noFill/>
          </a:ln>
        </p:spPr>
        <p:txBody>
          <a:bodyPr spcFirstLastPara="1" wrap="square" lIns="50750" tIns="50750" rIns="50750" bIns="50750" anchor="ctr" anchorCtr="0">
            <a:noAutofit/>
          </a:bodyPr>
          <a:lstStyle/>
          <a:p>
            <a:pPr marL="444600" marR="0" lvl="0" indent="-442080" algn="l" rtl="0">
              <a:lnSpc>
                <a:spcPct val="100000"/>
              </a:lnSpc>
              <a:spcBef>
                <a:spcPts val="0"/>
              </a:spcBef>
              <a:spcAft>
                <a:spcPts val="0"/>
              </a:spcAft>
              <a:buClr>
                <a:srgbClr val="000000"/>
              </a:buClr>
              <a:buSzPts val="3600"/>
              <a:buFont typeface="Helvetica Neue Light"/>
              <a:buChar char="•"/>
            </a:pPr>
            <a:r>
              <a:rPr lang="en-GB" sz="3600" b="0" i="0" u="none" strike="noStrike" cap="none">
                <a:solidFill>
                  <a:srgbClr val="000000"/>
                </a:solidFill>
                <a:latin typeface="Helvetica Neue Light"/>
                <a:ea typeface="Helvetica Neue Light"/>
                <a:cs typeface="Helvetica Neue Light"/>
                <a:sym typeface="Helvetica Neue Light"/>
              </a:rPr>
              <a:t>First, you need to allow Remix to connect to Metamask </a:t>
            </a:r>
            <a:endParaRPr sz="3600" b="0" i="0" u="none" strike="noStrike" cap="none">
              <a:solidFill>
                <a:srgbClr val="000000"/>
              </a:solidFill>
              <a:latin typeface="Arial"/>
              <a:ea typeface="Arial"/>
              <a:cs typeface="Arial"/>
              <a:sym typeface="Arial"/>
            </a:endParaRPr>
          </a:p>
          <a:p>
            <a:pPr marL="444600" marR="0" lvl="0" indent="-442080" algn="l" rtl="0">
              <a:lnSpc>
                <a:spcPct val="100000"/>
              </a:lnSpc>
              <a:spcBef>
                <a:spcPts val="0"/>
              </a:spcBef>
              <a:spcAft>
                <a:spcPts val="0"/>
              </a:spcAft>
              <a:buClr>
                <a:srgbClr val="000000"/>
              </a:buClr>
              <a:buSzPts val="3600"/>
              <a:buFont typeface="Helvetica Neue Light"/>
              <a:buChar char="•"/>
            </a:pPr>
            <a:r>
              <a:rPr lang="en-GB" sz="3600" b="0" i="0" u="none" strike="noStrike" cap="none">
                <a:solidFill>
                  <a:srgbClr val="000000"/>
                </a:solidFill>
                <a:latin typeface="Helvetica Neue Light"/>
                <a:ea typeface="Helvetica Neue Light"/>
                <a:cs typeface="Helvetica Neue Light"/>
                <a:sym typeface="Helvetica Neue Light"/>
              </a:rPr>
              <a:t>In Remix, set the environment to </a:t>
            </a:r>
            <a:r>
              <a:rPr lang="en-GB" sz="3600" b="0" i="0" u="none" strike="noStrike" cap="none">
                <a:solidFill>
                  <a:srgbClr val="942192"/>
                </a:solidFill>
                <a:latin typeface="Helvetica Neue Light"/>
                <a:ea typeface="Helvetica Neue Light"/>
                <a:cs typeface="Helvetica Neue Light"/>
                <a:sym typeface="Helvetica Neue Light"/>
              </a:rPr>
              <a:t>Injected Provider - Metamask</a:t>
            </a:r>
            <a:r>
              <a:rPr lang="en-GB" sz="3600" b="0" i="0" u="none" strike="noStrike" cap="none">
                <a:solidFill>
                  <a:srgbClr val="000000"/>
                </a:solidFill>
                <a:latin typeface="Helvetica Neue Light"/>
                <a:ea typeface="Helvetica Neue Light"/>
                <a:cs typeface="Helvetica Neue Light"/>
                <a:sym typeface="Helvetica Neue Light"/>
              </a:rPr>
              <a:t>. </a:t>
            </a:r>
            <a:endParaRPr sz="3600" b="0" i="0" u="none" strike="noStrike" cap="none">
              <a:solidFill>
                <a:srgbClr val="000000"/>
              </a:solidFill>
              <a:latin typeface="Arial"/>
              <a:ea typeface="Arial"/>
              <a:cs typeface="Arial"/>
              <a:sym typeface="Arial"/>
            </a:endParaRPr>
          </a:p>
        </p:txBody>
      </p:sp>
      <p:sp>
        <p:nvSpPr>
          <p:cNvPr id="195" name="Google Shape;195;p19"/>
          <p:cNvSpPr/>
          <p:nvPr/>
        </p:nvSpPr>
        <p:spPr>
          <a:xfrm flipH="1">
            <a:off x="5892425" y="5053576"/>
            <a:ext cx="3861324" cy="2327724"/>
          </a:xfrm>
          <a:custGeom>
            <a:avLst/>
            <a:gdLst/>
            <a:ahLst/>
            <a:cxnLst/>
            <a:rect l="l" t="t" r="r" b="b"/>
            <a:pathLst>
              <a:path w="21600" h="21600" extrusionOk="0">
                <a:moveTo>
                  <a:pt x="0" y="0"/>
                </a:moveTo>
                <a:lnTo>
                  <a:pt x="21600" y="21600"/>
                </a:lnTo>
              </a:path>
            </a:pathLst>
          </a:custGeom>
          <a:noFill/>
          <a:ln w="25550" cap="flat" cmpd="sng">
            <a:solidFill>
              <a:srgbClr val="000000"/>
            </a:solidFill>
            <a:prstDash val="solid"/>
            <a:miter lim="8000"/>
            <a:headEnd type="none" w="sm" len="sm"/>
            <a:tailEnd type="triangle" w="med" len="med"/>
          </a:ln>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p:nvPr/>
        </p:nvSpPr>
        <p:spPr>
          <a:xfrm>
            <a:off x="952560" y="2603520"/>
            <a:ext cx="11097300" cy="6284100"/>
          </a:xfrm>
          <a:prstGeom prst="rect">
            <a:avLst/>
          </a:prstGeom>
          <a:noFill/>
          <a:ln>
            <a:noFill/>
          </a:ln>
        </p:spPr>
        <p:txBody>
          <a:bodyPr spcFirstLastPara="1" wrap="square" lIns="50750" tIns="50750" rIns="50750" bIns="50750" anchor="ctr" anchorCtr="0">
            <a:noAutofit/>
          </a:bodyPr>
          <a:lstStyle/>
          <a:p>
            <a:pPr marL="280079" marR="0" lvl="0" indent="-277559" algn="l" rtl="0">
              <a:lnSpc>
                <a:spcPct val="100000"/>
              </a:lnSpc>
              <a:spcBef>
                <a:spcPts val="0"/>
              </a:spcBef>
              <a:spcAft>
                <a:spcPts val="0"/>
              </a:spcAft>
              <a:buClr>
                <a:srgbClr val="000000"/>
              </a:buClr>
              <a:buSzPts val="2270"/>
              <a:buFont typeface="Helvetica Neue Light"/>
              <a:buChar char="•"/>
            </a:pPr>
            <a:r>
              <a:rPr lang="en-GB" sz="2270" b="0" i="0" u="none" strike="noStrike" cap="none">
                <a:solidFill>
                  <a:srgbClr val="000000"/>
                </a:solidFill>
                <a:latin typeface="Helvetica Neue Light"/>
                <a:ea typeface="Helvetica Neue Light"/>
                <a:cs typeface="Helvetica Neue Light"/>
                <a:sym typeface="Helvetica Neue Light"/>
              </a:rPr>
              <a:t>We show how to connect to Ethereum’s Sepolia testnet and interact with it.</a:t>
            </a:r>
            <a:endParaRPr sz="2270" b="0" i="0" u="none" strike="noStrike" cap="none">
              <a:solidFill>
                <a:srgbClr val="000000"/>
              </a:solidFill>
              <a:latin typeface="Arial"/>
              <a:ea typeface="Arial"/>
              <a:cs typeface="Arial"/>
              <a:sym typeface="Arial"/>
            </a:endParaRPr>
          </a:p>
          <a:p>
            <a:pPr marL="280079" marR="0" lvl="0" indent="-277559" algn="l" rtl="0">
              <a:lnSpc>
                <a:spcPct val="100000"/>
              </a:lnSpc>
              <a:spcBef>
                <a:spcPts val="2599"/>
              </a:spcBef>
              <a:spcAft>
                <a:spcPts val="0"/>
              </a:spcAft>
              <a:buClr>
                <a:srgbClr val="000000"/>
              </a:buClr>
              <a:buSzPts val="2270"/>
              <a:buFont typeface="Helvetica Neue Light"/>
              <a:buChar char="•"/>
            </a:pPr>
            <a:r>
              <a:rPr lang="en-GB" sz="2270" b="0" i="0" u="none" strike="noStrike" cap="none">
                <a:solidFill>
                  <a:srgbClr val="000000"/>
                </a:solidFill>
                <a:latin typeface="Helvetica Neue Light"/>
                <a:ea typeface="Helvetica Neue Light"/>
                <a:cs typeface="Helvetica Neue Light"/>
                <a:sym typeface="Helvetica Neue Light"/>
              </a:rPr>
              <a:t>Steps: </a:t>
            </a:r>
            <a:endParaRPr sz="2270" b="0" i="0" u="none" strike="noStrike" cap="none">
              <a:solidFill>
                <a:srgbClr val="000000"/>
              </a:solidFill>
              <a:latin typeface="Arial"/>
              <a:ea typeface="Arial"/>
              <a:cs typeface="Arial"/>
              <a:sym typeface="Arial"/>
            </a:endParaRPr>
          </a:p>
          <a:p>
            <a:pPr marL="384120" marR="0" lvl="0" indent="-144145" algn="l" rtl="0">
              <a:lnSpc>
                <a:spcPct val="100000"/>
              </a:lnSpc>
              <a:spcBef>
                <a:spcPts val="2599"/>
              </a:spcBef>
              <a:spcAft>
                <a:spcPts val="0"/>
              </a:spcAft>
              <a:buClr>
                <a:srgbClr val="000000"/>
              </a:buClr>
              <a:buSzPts val="2270"/>
              <a:buFont typeface="Noto Sans Symbols"/>
              <a:buAutoNum type="arabicPeriod"/>
            </a:pPr>
            <a:r>
              <a:rPr lang="en-GB" sz="2270" b="0" i="0" u="none" strike="noStrike" cap="none">
                <a:solidFill>
                  <a:srgbClr val="000000"/>
                </a:solidFill>
                <a:latin typeface="Helvetica Neue Light"/>
                <a:ea typeface="Helvetica Neue Light"/>
                <a:cs typeface="Helvetica Neue Light"/>
                <a:sym typeface="Helvetica Neue Light"/>
              </a:rPr>
              <a:t> Install MetaMask. Create an account (i.e. an address and public-private key) via MetaMask</a:t>
            </a:r>
            <a:endParaRPr sz="2270" b="0" i="0" u="none" strike="noStrike" cap="none">
              <a:solidFill>
                <a:srgbClr val="000000"/>
              </a:solidFill>
              <a:latin typeface="Arial"/>
              <a:ea typeface="Arial"/>
              <a:cs typeface="Arial"/>
              <a:sym typeface="Arial"/>
            </a:endParaRPr>
          </a:p>
          <a:p>
            <a:pPr marL="384120" marR="0" lvl="0" indent="-144145" algn="l" rtl="0">
              <a:lnSpc>
                <a:spcPct val="100000"/>
              </a:lnSpc>
              <a:spcBef>
                <a:spcPts val="2599"/>
              </a:spcBef>
              <a:spcAft>
                <a:spcPts val="0"/>
              </a:spcAft>
              <a:buClr>
                <a:srgbClr val="000000"/>
              </a:buClr>
              <a:buSzPts val="2270"/>
              <a:buFont typeface="Noto Sans Symbols"/>
              <a:buAutoNum type="arabicPeriod"/>
            </a:pPr>
            <a:r>
              <a:rPr lang="en-GB" sz="2270" b="0" i="0" u="none" strike="noStrike" cap="none">
                <a:solidFill>
                  <a:srgbClr val="000000"/>
                </a:solidFill>
                <a:latin typeface="Helvetica Neue Light"/>
                <a:ea typeface="Helvetica Neue Light"/>
                <a:cs typeface="Helvetica Neue Light"/>
                <a:sym typeface="Helvetica Neue Light"/>
              </a:rPr>
              <a:t> Request some Ether from a Sepolia faucet</a:t>
            </a:r>
            <a:endParaRPr sz="2270" b="0" i="0" u="none" strike="noStrike" cap="none">
              <a:solidFill>
                <a:srgbClr val="000000"/>
              </a:solidFill>
              <a:latin typeface="Arial"/>
              <a:ea typeface="Arial"/>
              <a:cs typeface="Arial"/>
              <a:sym typeface="Arial"/>
            </a:endParaRPr>
          </a:p>
          <a:p>
            <a:pPr marL="384120" marR="0" lvl="0" indent="-144145" algn="l" rtl="0">
              <a:lnSpc>
                <a:spcPct val="100000"/>
              </a:lnSpc>
              <a:spcBef>
                <a:spcPts val="2599"/>
              </a:spcBef>
              <a:spcAft>
                <a:spcPts val="0"/>
              </a:spcAft>
              <a:buClr>
                <a:srgbClr val="000000"/>
              </a:buClr>
              <a:buSzPts val="2270"/>
              <a:buFont typeface="Noto Sans Symbols"/>
              <a:buAutoNum type="arabicPeriod"/>
            </a:pPr>
            <a:r>
              <a:rPr lang="en-GB" sz="2270" b="0" i="0" u="none" strike="noStrike" cap="none">
                <a:solidFill>
                  <a:srgbClr val="000000"/>
                </a:solidFill>
                <a:latin typeface="Helvetica Neue Light"/>
                <a:ea typeface="Helvetica Neue Light"/>
                <a:cs typeface="Helvetica Neue Light"/>
                <a:sym typeface="Helvetica Neue Light"/>
              </a:rPr>
              <a:t> Get familiar with Solidity and the Remix compiler:</a:t>
            </a:r>
            <a:endParaRPr sz="2270" b="0" i="0" u="none" strike="noStrike" cap="none">
              <a:solidFill>
                <a:srgbClr val="000000"/>
              </a:solidFill>
              <a:latin typeface="Arial"/>
              <a:ea typeface="Arial"/>
              <a:cs typeface="Arial"/>
              <a:sym typeface="Arial"/>
            </a:endParaRPr>
          </a:p>
          <a:p>
            <a:pPr marL="744119" marR="0" lvl="0" indent="-277559" algn="l" rtl="0">
              <a:lnSpc>
                <a:spcPct val="100000"/>
              </a:lnSpc>
              <a:spcBef>
                <a:spcPts val="2599"/>
              </a:spcBef>
              <a:spcAft>
                <a:spcPts val="0"/>
              </a:spcAft>
              <a:buClr>
                <a:srgbClr val="000000"/>
              </a:buClr>
              <a:buSzPts val="2270"/>
              <a:buFont typeface="Helvetica Neue Light"/>
              <a:buChar char="•"/>
            </a:pPr>
            <a:r>
              <a:rPr lang="en-GB" sz="2270" b="0" i="0" u="none" strike="noStrike" cap="none">
                <a:solidFill>
                  <a:srgbClr val="000000"/>
                </a:solidFill>
                <a:latin typeface="Helvetica Neue Light"/>
                <a:ea typeface="Helvetica Neue Light"/>
                <a:cs typeface="Helvetica Neue Light"/>
                <a:sym typeface="Helvetica Neue Light"/>
              </a:rPr>
              <a:t>Write smart contracts, debug and compile them online</a:t>
            </a:r>
            <a:endParaRPr sz="2270" b="0" i="0" u="none" strike="noStrike" cap="none">
              <a:solidFill>
                <a:srgbClr val="000000"/>
              </a:solidFill>
              <a:latin typeface="Arial"/>
              <a:ea typeface="Arial"/>
              <a:cs typeface="Arial"/>
              <a:sym typeface="Arial"/>
            </a:endParaRPr>
          </a:p>
          <a:p>
            <a:pPr marL="384120" marR="0" lvl="0" indent="-144145" algn="l" rtl="0">
              <a:lnSpc>
                <a:spcPct val="100000"/>
              </a:lnSpc>
              <a:spcBef>
                <a:spcPts val="2599"/>
              </a:spcBef>
              <a:spcAft>
                <a:spcPts val="0"/>
              </a:spcAft>
              <a:buClr>
                <a:srgbClr val="000000"/>
              </a:buClr>
              <a:buSzPts val="2270"/>
              <a:buFont typeface="Noto Sans Symbols"/>
              <a:buAutoNum type="arabicPeriod" startAt="4"/>
            </a:pPr>
            <a:r>
              <a:rPr lang="en-GB" sz="2270" b="0" i="0" u="none" strike="noStrike" cap="none">
                <a:solidFill>
                  <a:srgbClr val="000000"/>
                </a:solidFill>
                <a:latin typeface="Helvetica Neue Light"/>
                <a:ea typeface="Helvetica Neue Light"/>
                <a:cs typeface="Helvetica Neue Light"/>
                <a:sym typeface="Helvetica Neue Light"/>
              </a:rPr>
              <a:t> Send/deploy the latest version of the contract to the blockchain and interact with the deployed contract</a:t>
            </a:r>
            <a:endParaRPr sz="2270" b="0" i="0" u="none" strike="noStrike" cap="none">
              <a:solidFill>
                <a:srgbClr val="000000"/>
              </a:solidFill>
              <a:latin typeface="Arial"/>
              <a:ea typeface="Arial"/>
              <a:cs typeface="Arial"/>
              <a:sym typeface="Arial"/>
            </a:endParaRPr>
          </a:p>
        </p:txBody>
      </p:sp>
      <p:sp>
        <p:nvSpPr>
          <p:cNvPr id="66" name="Google Shape;66;p2"/>
          <p:cNvSpPr/>
          <p:nvPr/>
        </p:nvSpPr>
        <p:spPr>
          <a:xfrm>
            <a:off x="952560" y="444240"/>
            <a:ext cx="11097300" cy="2156700"/>
          </a:xfrm>
          <a:prstGeom prst="rect">
            <a:avLst/>
          </a:prstGeom>
          <a:noFill/>
          <a:ln>
            <a:noFill/>
          </a:ln>
        </p:spPr>
        <p:txBody>
          <a:bodyPr spcFirstLastPara="1" wrap="square" lIns="50750" tIns="50750" rIns="50750" bIns="50750" anchor="ctr" anchorCtr="0">
            <a:noAutofit/>
          </a:bodyPr>
          <a:lstStyle/>
          <a:p>
            <a:pPr marL="0" marR="0" lvl="0" indent="0" algn="ctr" rtl="0">
              <a:lnSpc>
                <a:spcPct val="100000"/>
              </a:lnSpc>
              <a:spcBef>
                <a:spcPts val="0"/>
              </a:spcBef>
              <a:spcAft>
                <a:spcPts val="0"/>
              </a:spcAft>
              <a:buClr>
                <a:srgbClr val="000000"/>
              </a:buClr>
              <a:buSzPts val="8000"/>
              <a:buFont typeface="Arial"/>
              <a:buNone/>
            </a:pPr>
            <a:r>
              <a:rPr lang="en-GB" sz="8000" b="0" i="0" u="none" strike="noStrike" cap="none">
                <a:solidFill>
                  <a:srgbClr val="000000"/>
                </a:solidFill>
                <a:latin typeface="Helvetica Neue Light"/>
                <a:ea typeface="Helvetica Neue Light"/>
                <a:cs typeface="Helvetica Neue Light"/>
                <a:sym typeface="Helvetica Neue Light"/>
              </a:rPr>
              <a:t>Outline</a:t>
            </a:r>
            <a:endParaRPr sz="80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20"/>
          <p:cNvPicPr preferRelativeResize="0"/>
          <p:nvPr/>
        </p:nvPicPr>
        <p:blipFill>
          <a:blip r:embed="rId3">
            <a:alphaModFix/>
          </a:blip>
          <a:stretch>
            <a:fillRect/>
          </a:stretch>
        </p:blipFill>
        <p:spPr>
          <a:xfrm>
            <a:off x="1927175" y="5610851"/>
            <a:ext cx="4820980" cy="3986125"/>
          </a:xfrm>
          <a:prstGeom prst="rect">
            <a:avLst/>
          </a:prstGeom>
          <a:noFill/>
          <a:ln>
            <a:noFill/>
          </a:ln>
        </p:spPr>
      </p:pic>
      <p:sp>
        <p:nvSpPr>
          <p:cNvPr id="201" name="Google Shape;201;p20"/>
          <p:cNvSpPr/>
          <p:nvPr/>
        </p:nvSpPr>
        <p:spPr>
          <a:xfrm flipH="1">
            <a:off x="6473492" y="5054025"/>
            <a:ext cx="1494774" cy="4375998"/>
          </a:xfrm>
          <a:custGeom>
            <a:avLst/>
            <a:gdLst/>
            <a:ahLst/>
            <a:cxnLst/>
            <a:rect l="l" t="t" r="r" b="b"/>
            <a:pathLst>
              <a:path w="21600" h="21600" extrusionOk="0">
                <a:moveTo>
                  <a:pt x="0" y="0"/>
                </a:moveTo>
                <a:lnTo>
                  <a:pt x="21600" y="21600"/>
                </a:lnTo>
              </a:path>
            </a:pathLst>
          </a:custGeom>
          <a:noFill/>
          <a:ln w="25550" cap="flat" cmpd="sng">
            <a:solidFill>
              <a:srgbClr val="000000"/>
            </a:solidFill>
            <a:prstDash val="solid"/>
            <a:miter lim="8000"/>
            <a:headEnd type="none" w="sm" len="sm"/>
            <a:tailEnd type="triangle" w="med" len="med"/>
          </a:ln>
        </p:spPr>
        <p:txBody>
          <a:bodyPr/>
          <a:lstStyle/>
          <a:p>
            <a:endParaRPr lang="en-US"/>
          </a:p>
        </p:txBody>
      </p:sp>
      <p:sp>
        <p:nvSpPr>
          <p:cNvPr id="202" name="Google Shape;202;p20"/>
          <p:cNvSpPr/>
          <p:nvPr/>
        </p:nvSpPr>
        <p:spPr>
          <a:xfrm>
            <a:off x="212040" y="2516040"/>
            <a:ext cx="12738900" cy="3350100"/>
          </a:xfrm>
          <a:prstGeom prst="rect">
            <a:avLst/>
          </a:prstGeom>
          <a:noFill/>
          <a:ln>
            <a:noFill/>
          </a:ln>
        </p:spPr>
        <p:txBody>
          <a:bodyPr spcFirstLastPara="1" wrap="square" lIns="50750" tIns="50750" rIns="50750" bIns="50750" anchor="ctr" anchorCtr="0">
            <a:noAutofit/>
          </a:bodyPr>
          <a:lstStyle/>
          <a:p>
            <a:pPr marL="444600" marR="0" lvl="0" indent="-442080" algn="l" rtl="0">
              <a:lnSpc>
                <a:spcPct val="100000"/>
              </a:lnSpc>
              <a:spcBef>
                <a:spcPts val="0"/>
              </a:spcBef>
              <a:spcAft>
                <a:spcPts val="0"/>
              </a:spcAft>
              <a:buClr>
                <a:srgbClr val="000000"/>
              </a:buClr>
              <a:buSzPts val="3600"/>
              <a:buFont typeface="Helvetica Neue Light"/>
              <a:buChar char="•"/>
            </a:pPr>
            <a:r>
              <a:rPr lang="en-GB" sz="3600" b="0" i="0" u="none" strike="noStrike" cap="none">
                <a:solidFill>
                  <a:srgbClr val="000000"/>
                </a:solidFill>
                <a:latin typeface="Helvetica Neue Light"/>
                <a:ea typeface="Helvetica Neue Light"/>
                <a:cs typeface="Helvetica Neue Light"/>
                <a:sym typeface="Helvetica Neue Light"/>
              </a:rPr>
              <a:t>Click on </a:t>
            </a:r>
            <a:r>
              <a:rPr lang="en-GB" sz="3600" b="0" i="0" u="none" strike="noStrike" cap="none">
                <a:solidFill>
                  <a:srgbClr val="942192"/>
                </a:solidFill>
                <a:latin typeface="Helvetica Neue Light"/>
                <a:ea typeface="Helvetica Neue Light"/>
                <a:cs typeface="Helvetica Neue Light"/>
                <a:sym typeface="Helvetica Neue Light"/>
              </a:rPr>
              <a:t>Deploy</a:t>
            </a:r>
            <a:endParaRPr sz="3600" b="0" i="0" u="none" strike="noStrike" cap="none">
              <a:solidFill>
                <a:srgbClr val="000000"/>
              </a:solidFill>
              <a:latin typeface="Arial"/>
              <a:ea typeface="Arial"/>
              <a:cs typeface="Arial"/>
              <a:sym typeface="Arial"/>
            </a:endParaRPr>
          </a:p>
          <a:p>
            <a:pPr marL="444600" marR="0" lvl="0" indent="-442080" algn="l" rtl="0">
              <a:lnSpc>
                <a:spcPct val="100000"/>
              </a:lnSpc>
              <a:spcBef>
                <a:spcPts val="4201"/>
              </a:spcBef>
              <a:spcAft>
                <a:spcPts val="0"/>
              </a:spcAft>
              <a:buClr>
                <a:srgbClr val="000000"/>
              </a:buClr>
              <a:buSzPts val="3600"/>
              <a:buFont typeface="Helvetica Neue Light"/>
              <a:buChar char="•"/>
            </a:pPr>
            <a:r>
              <a:rPr lang="en-GB" sz="3600" b="0" i="0" u="none" strike="noStrike" cap="none">
                <a:solidFill>
                  <a:srgbClr val="000000"/>
                </a:solidFill>
                <a:latin typeface="Helvetica Neue Light"/>
                <a:ea typeface="Helvetica Neue Light"/>
                <a:cs typeface="Helvetica Neue Light"/>
                <a:sym typeface="Helvetica Neue Light"/>
              </a:rPr>
              <a:t>MetaMask will request your permission to send your contract to the Sepolia testnet - by clicking on </a:t>
            </a:r>
            <a:r>
              <a:rPr lang="en-GB" sz="3600" b="0" i="0" u="none" strike="noStrike" cap="none">
                <a:solidFill>
                  <a:srgbClr val="942192"/>
                </a:solidFill>
                <a:latin typeface="Helvetica Neue Light"/>
                <a:ea typeface="Helvetica Neue Light"/>
                <a:cs typeface="Helvetica Neue Light"/>
                <a:sym typeface="Helvetica Neue Light"/>
              </a:rPr>
              <a:t>confirm</a:t>
            </a:r>
            <a:r>
              <a:rPr lang="en-GB" sz="3600" b="0" i="0" u="none" strike="noStrike" cap="none">
                <a:solidFill>
                  <a:srgbClr val="000000"/>
                </a:solidFill>
                <a:latin typeface="Helvetica Neue Light"/>
                <a:ea typeface="Helvetica Neue Light"/>
                <a:cs typeface="Helvetica Neue Light"/>
                <a:sym typeface="Helvetica Neue Light"/>
              </a:rPr>
              <a:t>, you publish your contract (and pay the fee) </a:t>
            </a:r>
            <a:endParaRPr sz="3600" b="0" i="0" u="none" strike="noStrike" cap="none">
              <a:solidFill>
                <a:srgbClr val="000000"/>
              </a:solidFill>
              <a:latin typeface="Arial"/>
              <a:ea typeface="Arial"/>
              <a:cs typeface="Arial"/>
              <a:sym typeface="Arial"/>
            </a:endParaRPr>
          </a:p>
        </p:txBody>
      </p:sp>
      <p:sp>
        <p:nvSpPr>
          <p:cNvPr id="203" name="Google Shape;203;p20"/>
          <p:cNvSpPr/>
          <p:nvPr/>
        </p:nvSpPr>
        <p:spPr>
          <a:xfrm>
            <a:off x="952560" y="444600"/>
            <a:ext cx="11097300" cy="2156400"/>
          </a:xfrm>
          <a:prstGeom prst="rect">
            <a:avLst/>
          </a:prstGeom>
          <a:noFill/>
          <a:ln>
            <a:noFill/>
          </a:ln>
        </p:spPr>
        <p:txBody>
          <a:bodyPr spcFirstLastPara="1" wrap="square" lIns="50750" tIns="50750" rIns="50750" bIns="50750" anchor="ctr" anchorCtr="0">
            <a:noAutofit/>
          </a:bodyPr>
          <a:lstStyle/>
          <a:p>
            <a:pPr marL="0" marR="0" lvl="0" indent="0" algn="ctr" rtl="0">
              <a:lnSpc>
                <a:spcPct val="100000"/>
              </a:lnSpc>
              <a:spcBef>
                <a:spcPts val="0"/>
              </a:spcBef>
              <a:spcAft>
                <a:spcPts val="0"/>
              </a:spcAft>
              <a:buClr>
                <a:srgbClr val="000000"/>
              </a:buClr>
              <a:buSzPts val="4200"/>
              <a:buFont typeface="Arial"/>
              <a:buNone/>
            </a:pPr>
            <a:r>
              <a:rPr lang="en-GB" sz="4200" b="0" i="0" u="none" strike="noStrike" cap="none">
                <a:solidFill>
                  <a:srgbClr val="000000"/>
                </a:solidFill>
                <a:latin typeface="Helvetica Neue Light"/>
                <a:ea typeface="Helvetica Neue Light"/>
                <a:cs typeface="Helvetica Neue Light"/>
                <a:sym typeface="Helvetica Neue Light"/>
              </a:rPr>
              <a:t>Step 4.2:</a:t>
            </a:r>
            <a:endParaRPr sz="4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200"/>
              <a:buFont typeface="Arial"/>
              <a:buNone/>
            </a:pPr>
            <a:r>
              <a:rPr lang="en-GB" sz="4200" b="0" i="0" u="none" strike="noStrike" cap="none">
                <a:solidFill>
                  <a:srgbClr val="000000"/>
                </a:solidFill>
                <a:latin typeface="Helvetica Neue Light"/>
                <a:ea typeface="Helvetica Neue Light"/>
                <a:cs typeface="Helvetica Neue Light"/>
                <a:sym typeface="Helvetica Neue Light"/>
              </a:rPr>
              <a:t>Deploying Smart Contract to the </a:t>
            </a:r>
            <a:r>
              <a:rPr lang="en-GB" sz="4200" b="0" i="0" u="none" strike="noStrike" cap="none">
                <a:solidFill>
                  <a:schemeClr val="dk1"/>
                </a:solidFill>
                <a:latin typeface="Helvetica Neue Light"/>
                <a:ea typeface="Helvetica Neue Light"/>
                <a:cs typeface="Helvetica Neue Light"/>
                <a:sym typeface="Helvetica Neue Light"/>
              </a:rPr>
              <a:t>Sepolia testnet</a:t>
            </a:r>
            <a:endParaRPr sz="4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GB" sz="2800" b="0" i="0" u="none" strike="noStrike" cap="none">
                <a:solidFill>
                  <a:srgbClr val="000000"/>
                </a:solidFill>
                <a:latin typeface="Helvetica Neue Light"/>
                <a:ea typeface="Helvetica Neue Light"/>
                <a:cs typeface="Helvetica Neue Light"/>
                <a:sym typeface="Helvetica Neue Light"/>
              </a:rPr>
              <a:t>Deploying a Contract to the Blockchain</a:t>
            </a:r>
            <a:endParaRPr sz="28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Google Shape;208;p21"/>
          <p:cNvPicPr preferRelativeResize="0"/>
          <p:nvPr/>
        </p:nvPicPr>
        <p:blipFill rotWithShape="1">
          <a:blip r:embed="rId3">
            <a:alphaModFix/>
          </a:blip>
          <a:srcRect b="29328"/>
          <a:stretch/>
        </p:blipFill>
        <p:spPr>
          <a:xfrm>
            <a:off x="7891650" y="2805975"/>
            <a:ext cx="3904100" cy="6892923"/>
          </a:xfrm>
          <a:prstGeom prst="rect">
            <a:avLst/>
          </a:prstGeom>
          <a:noFill/>
          <a:ln>
            <a:noFill/>
          </a:ln>
        </p:spPr>
      </p:pic>
      <p:sp>
        <p:nvSpPr>
          <p:cNvPr id="209" name="Google Shape;209;p21"/>
          <p:cNvSpPr/>
          <p:nvPr/>
        </p:nvSpPr>
        <p:spPr>
          <a:xfrm>
            <a:off x="372600" y="3321360"/>
            <a:ext cx="6867300" cy="2918400"/>
          </a:xfrm>
          <a:prstGeom prst="rect">
            <a:avLst/>
          </a:prstGeom>
          <a:noFill/>
          <a:ln>
            <a:noFill/>
          </a:ln>
        </p:spPr>
        <p:txBody>
          <a:bodyPr spcFirstLastPara="1" wrap="square" lIns="50750" tIns="50750" rIns="50750" bIns="50750" anchor="ctr" anchorCtr="0">
            <a:noAutofit/>
          </a:bodyPr>
          <a:lstStyle/>
          <a:p>
            <a:pPr marL="444600" marR="0" lvl="0" indent="-442080" algn="l" rtl="0">
              <a:lnSpc>
                <a:spcPct val="100000"/>
              </a:lnSpc>
              <a:spcBef>
                <a:spcPts val="0"/>
              </a:spcBef>
              <a:spcAft>
                <a:spcPts val="0"/>
              </a:spcAft>
              <a:buClr>
                <a:srgbClr val="000000"/>
              </a:buClr>
              <a:buSzPts val="3000"/>
              <a:buFont typeface="Helvetica Neue Light"/>
              <a:buChar char="•"/>
            </a:pPr>
            <a:r>
              <a:rPr lang="en-GB" sz="3000" b="0" i="0" u="none" strike="noStrike" cap="none">
                <a:solidFill>
                  <a:srgbClr val="000000"/>
                </a:solidFill>
                <a:latin typeface="Helvetica Neue Light"/>
                <a:ea typeface="Helvetica Neue Light"/>
                <a:cs typeface="Helvetica Neue Light"/>
                <a:sym typeface="Helvetica Neue Light"/>
              </a:rPr>
              <a:t>When, your contract is successfully submitted &amp; deployed, Remix provides the contract’s </a:t>
            </a:r>
            <a:r>
              <a:rPr lang="en-GB" sz="3000" b="0" i="0" u="none" strike="noStrike" cap="none">
                <a:solidFill>
                  <a:srgbClr val="942192"/>
                </a:solidFill>
                <a:latin typeface="Helvetica Neue Light"/>
                <a:ea typeface="Helvetica Neue Light"/>
                <a:cs typeface="Helvetica Neue Light"/>
                <a:sym typeface="Helvetica Neue Light"/>
              </a:rPr>
              <a:t>address</a:t>
            </a:r>
            <a:endParaRPr sz="3000" b="0" i="0" u="none" strike="noStrike" cap="none">
              <a:solidFill>
                <a:srgbClr val="000000"/>
              </a:solidFill>
              <a:latin typeface="Arial"/>
              <a:ea typeface="Arial"/>
              <a:cs typeface="Arial"/>
              <a:sym typeface="Arial"/>
            </a:endParaRPr>
          </a:p>
        </p:txBody>
      </p:sp>
      <p:sp>
        <p:nvSpPr>
          <p:cNvPr id="210" name="Google Shape;210;p21"/>
          <p:cNvSpPr/>
          <p:nvPr/>
        </p:nvSpPr>
        <p:spPr>
          <a:xfrm>
            <a:off x="203040" y="6320160"/>
            <a:ext cx="6867300" cy="1470600"/>
          </a:xfrm>
          <a:prstGeom prst="rect">
            <a:avLst/>
          </a:prstGeom>
          <a:noFill/>
          <a:ln>
            <a:noFill/>
          </a:ln>
        </p:spPr>
        <p:txBody>
          <a:bodyPr spcFirstLastPara="1" wrap="square" lIns="50750" tIns="50750" rIns="50750" bIns="50750" anchor="ctr" anchorCtr="0">
            <a:noAutofit/>
          </a:bodyPr>
          <a:lstStyle/>
          <a:p>
            <a:pPr marL="444600" marR="0" lvl="0" indent="-442080" algn="l" rtl="0">
              <a:lnSpc>
                <a:spcPct val="100000"/>
              </a:lnSpc>
              <a:spcBef>
                <a:spcPts val="0"/>
              </a:spcBef>
              <a:spcAft>
                <a:spcPts val="0"/>
              </a:spcAft>
              <a:buClr>
                <a:srgbClr val="000000"/>
              </a:buClr>
              <a:buSzPts val="3000"/>
              <a:buFont typeface="Helvetica Neue Light"/>
              <a:buChar char="•"/>
            </a:pPr>
            <a:r>
              <a:rPr lang="en-GB" sz="3000" b="0" i="0" u="none" strike="noStrike" cap="none">
                <a:solidFill>
                  <a:srgbClr val="000000"/>
                </a:solidFill>
                <a:latin typeface="Helvetica Neue Light"/>
                <a:ea typeface="Helvetica Neue Light"/>
                <a:cs typeface="Helvetica Neue Light"/>
                <a:sym typeface="Helvetica Neue Light"/>
              </a:rPr>
              <a:t>You need the </a:t>
            </a:r>
            <a:r>
              <a:rPr lang="en-GB" sz="3000" b="0" i="0" u="none" strike="noStrike" cap="none">
                <a:solidFill>
                  <a:srgbClr val="942192"/>
                </a:solidFill>
                <a:latin typeface="Helvetica Neue Light"/>
                <a:ea typeface="Helvetica Neue Light"/>
                <a:cs typeface="Helvetica Neue Light"/>
                <a:sym typeface="Helvetica Neue Light"/>
              </a:rPr>
              <a:t>contract’s code</a:t>
            </a:r>
            <a:r>
              <a:rPr lang="en-GB" sz="3000" b="0" i="0" u="none" strike="noStrike" cap="none">
                <a:solidFill>
                  <a:srgbClr val="000000"/>
                </a:solidFill>
                <a:latin typeface="Helvetica Neue Light"/>
                <a:ea typeface="Helvetica Neue Light"/>
                <a:cs typeface="Helvetica Neue Light"/>
                <a:sym typeface="Helvetica Neue Light"/>
              </a:rPr>
              <a:t> and the </a:t>
            </a:r>
            <a:r>
              <a:rPr lang="en-GB" sz="3000" b="0" i="0" u="none" strike="noStrike" cap="none">
                <a:solidFill>
                  <a:srgbClr val="942192"/>
                </a:solidFill>
                <a:latin typeface="Helvetica Neue Light"/>
                <a:ea typeface="Helvetica Neue Light"/>
                <a:cs typeface="Helvetica Neue Light"/>
                <a:sym typeface="Helvetica Neue Light"/>
              </a:rPr>
              <a:t>address</a:t>
            </a:r>
            <a:r>
              <a:rPr lang="en-GB" sz="3000" b="0" i="0" u="none" strike="noStrike" cap="none">
                <a:solidFill>
                  <a:srgbClr val="000000"/>
                </a:solidFill>
                <a:latin typeface="Helvetica Neue Light"/>
                <a:ea typeface="Helvetica Neue Light"/>
                <a:cs typeface="Helvetica Neue Light"/>
                <a:sym typeface="Helvetica Neue Light"/>
              </a:rPr>
              <a:t> next time you want to interact with your deployed contract.</a:t>
            </a:r>
            <a:endParaRPr sz="3000" b="0" i="0" u="none" strike="noStrike" cap="none">
              <a:solidFill>
                <a:srgbClr val="000000"/>
              </a:solidFill>
              <a:latin typeface="Arial"/>
              <a:ea typeface="Arial"/>
              <a:cs typeface="Arial"/>
              <a:sym typeface="Arial"/>
            </a:endParaRPr>
          </a:p>
        </p:txBody>
      </p:sp>
      <p:sp>
        <p:nvSpPr>
          <p:cNvPr id="211" name="Google Shape;211;p21"/>
          <p:cNvSpPr/>
          <p:nvPr/>
        </p:nvSpPr>
        <p:spPr>
          <a:xfrm>
            <a:off x="952560" y="444600"/>
            <a:ext cx="11097300" cy="2156400"/>
          </a:xfrm>
          <a:prstGeom prst="rect">
            <a:avLst/>
          </a:prstGeom>
          <a:noFill/>
          <a:ln>
            <a:noFill/>
          </a:ln>
        </p:spPr>
        <p:txBody>
          <a:bodyPr spcFirstLastPara="1" wrap="square" lIns="50750" tIns="50750" rIns="50750" bIns="50750" anchor="ctr" anchorCtr="0">
            <a:noAutofit/>
          </a:bodyPr>
          <a:lstStyle/>
          <a:p>
            <a:pPr marL="0" marR="0" lvl="0" indent="0" algn="ctr" rtl="0">
              <a:lnSpc>
                <a:spcPct val="100000"/>
              </a:lnSpc>
              <a:spcBef>
                <a:spcPts val="0"/>
              </a:spcBef>
              <a:spcAft>
                <a:spcPts val="0"/>
              </a:spcAft>
              <a:buClr>
                <a:srgbClr val="000000"/>
              </a:buClr>
              <a:buSzPts val="4200"/>
              <a:buFont typeface="Arial"/>
              <a:buNone/>
            </a:pPr>
            <a:r>
              <a:rPr lang="en-GB" sz="4200" b="0" i="0" u="none" strike="noStrike" cap="none">
                <a:solidFill>
                  <a:srgbClr val="000000"/>
                </a:solidFill>
                <a:latin typeface="Helvetica Neue Light"/>
                <a:ea typeface="Helvetica Neue Light"/>
                <a:cs typeface="Helvetica Neue Light"/>
                <a:sym typeface="Helvetica Neue Light"/>
              </a:rPr>
              <a:t>Step 4.3:</a:t>
            </a:r>
            <a:endParaRPr sz="4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200"/>
              <a:buFont typeface="Arial"/>
              <a:buNone/>
            </a:pPr>
            <a:r>
              <a:rPr lang="en-GB" sz="4200" b="0" i="0" u="none" strike="noStrike" cap="none">
                <a:solidFill>
                  <a:srgbClr val="000000"/>
                </a:solidFill>
                <a:latin typeface="Helvetica Neue Light"/>
                <a:ea typeface="Helvetica Neue Light"/>
                <a:cs typeface="Helvetica Neue Light"/>
                <a:sym typeface="Helvetica Neue Light"/>
              </a:rPr>
              <a:t>Deploying Smart Contract to the </a:t>
            </a:r>
            <a:r>
              <a:rPr lang="en-GB" sz="4200" b="0" i="0" u="none" strike="noStrike" cap="none">
                <a:solidFill>
                  <a:schemeClr val="dk1"/>
                </a:solidFill>
                <a:latin typeface="Helvetica Neue Light"/>
                <a:ea typeface="Helvetica Neue Light"/>
                <a:cs typeface="Helvetica Neue Light"/>
                <a:sym typeface="Helvetica Neue Light"/>
              </a:rPr>
              <a:t>Sepolia testnet</a:t>
            </a:r>
            <a:endParaRPr sz="4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GB" sz="2800" b="0" i="0" u="none" strike="noStrike" cap="none">
                <a:solidFill>
                  <a:srgbClr val="000000"/>
                </a:solidFill>
                <a:latin typeface="Helvetica Neue Light"/>
                <a:ea typeface="Helvetica Neue Light"/>
                <a:cs typeface="Helvetica Neue Light"/>
                <a:sym typeface="Helvetica Neue Light"/>
              </a:rPr>
              <a:t>Saving the Deployed Contract's Address</a:t>
            </a:r>
            <a:endParaRPr sz="2800" b="0" i="0" u="none" strike="noStrike" cap="none">
              <a:solidFill>
                <a:srgbClr val="000000"/>
              </a:solidFill>
              <a:latin typeface="Arial"/>
              <a:ea typeface="Arial"/>
              <a:cs typeface="Arial"/>
              <a:sym typeface="Arial"/>
            </a:endParaRPr>
          </a:p>
        </p:txBody>
      </p:sp>
      <p:sp>
        <p:nvSpPr>
          <p:cNvPr id="212" name="Google Shape;212;p21"/>
          <p:cNvSpPr/>
          <p:nvPr/>
        </p:nvSpPr>
        <p:spPr>
          <a:xfrm>
            <a:off x="6169850" y="5355925"/>
            <a:ext cx="4512456" cy="1369764"/>
          </a:xfrm>
          <a:custGeom>
            <a:avLst/>
            <a:gdLst/>
            <a:ahLst/>
            <a:cxnLst/>
            <a:rect l="l" t="t" r="r" b="b"/>
            <a:pathLst>
              <a:path w="21600" h="21600" extrusionOk="0">
                <a:moveTo>
                  <a:pt x="0" y="0"/>
                </a:moveTo>
                <a:lnTo>
                  <a:pt x="21600" y="21600"/>
                </a:lnTo>
              </a:path>
            </a:pathLst>
          </a:custGeom>
          <a:noFill/>
          <a:ln w="25550" cap="flat" cmpd="sng">
            <a:solidFill>
              <a:srgbClr val="000000"/>
            </a:solidFill>
            <a:prstDash val="solid"/>
            <a:miter lim="8000"/>
            <a:headEnd type="none" w="sm" len="sm"/>
            <a:tailEnd type="triangle" w="med" len="med"/>
          </a:ln>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22"/>
          <p:cNvPicPr preferRelativeResize="0"/>
          <p:nvPr/>
        </p:nvPicPr>
        <p:blipFill rotWithShape="1">
          <a:blip r:embed="rId3">
            <a:alphaModFix/>
          </a:blip>
          <a:srcRect b="45465"/>
          <a:stretch/>
        </p:blipFill>
        <p:spPr>
          <a:xfrm>
            <a:off x="8586600" y="4803325"/>
            <a:ext cx="3463251" cy="4718524"/>
          </a:xfrm>
          <a:prstGeom prst="rect">
            <a:avLst/>
          </a:prstGeom>
          <a:noFill/>
          <a:ln>
            <a:noFill/>
          </a:ln>
        </p:spPr>
      </p:pic>
      <p:sp>
        <p:nvSpPr>
          <p:cNvPr id="218" name="Google Shape;218;p22"/>
          <p:cNvSpPr/>
          <p:nvPr/>
        </p:nvSpPr>
        <p:spPr>
          <a:xfrm>
            <a:off x="272160" y="2764080"/>
            <a:ext cx="10382700" cy="2994900"/>
          </a:xfrm>
          <a:prstGeom prst="rect">
            <a:avLst/>
          </a:prstGeom>
          <a:noFill/>
          <a:ln>
            <a:noFill/>
          </a:ln>
        </p:spPr>
        <p:txBody>
          <a:bodyPr spcFirstLastPara="1" wrap="square" lIns="50750" tIns="50750" rIns="50750" bIns="50750" anchor="ctr" anchorCtr="0">
            <a:noAutofit/>
          </a:bodyPr>
          <a:lstStyle/>
          <a:p>
            <a:pPr marL="529200" marR="0" lvl="0" indent="-526680" algn="l" rtl="0">
              <a:lnSpc>
                <a:spcPct val="100000"/>
              </a:lnSpc>
              <a:spcBef>
                <a:spcPts val="0"/>
              </a:spcBef>
              <a:spcAft>
                <a:spcPts val="0"/>
              </a:spcAft>
              <a:buClr>
                <a:srgbClr val="000000"/>
              </a:buClr>
              <a:buSzPts val="3000"/>
              <a:buFont typeface="Noto Sans Symbols"/>
              <a:buAutoNum type="arabicPeriod"/>
            </a:pPr>
            <a:r>
              <a:rPr lang="en-GB" sz="3000" b="0" i="0" u="none" strike="noStrike" cap="none">
                <a:solidFill>
                  <a:srgbClr val="000000"/>
                </a:solidFill>
                <a:latin typeface="Helvetica Neue Light"/>
                <a:ea typeface="Helvetica Neue Light"/>
                <a:cs typeface="Helvetica Neue Light"/>
                <a:sym typeface="Helvetica Neue Light"/>
              </a:rPr>
              <a:t>Log in to MetaMask, connect to the Sepolia testnet (as previously explained)</a:t>
            </a:r>
            <a:endParaRPr sz="3000" b="0" i="0" u="none" strike="noStrike" cap="none">
              <a:solidFill>
                <a:srgbClr val="000000"/>
              </a:solidFill>
              <a:latin typeface="Arial"/>
              <a:ea typeface="Arial"/>
              <a:cs typeface="Arial"/>
              <a:sym typeface="Arial"/>
            </a:endParaRPr>
          </a:p>
          <a:p>
            <a:pPr marL="529200" marR="0" lvl="0" indent="-526680" algn="l" rtl="0">
              <a:lnSpc>
                <a:spcPct val="100000"/>
              </a:lnSpc>
              <a:spcBef>
                <a:spcPts val="0"/>
              </a:spcBef>
              <a:spcAft>
                <a:spcPts val="0"/>
              </a:spcAft>
              <a:buClr>
                <a:srgbClr val="000000"/>
              </a:buClr>
              <a:buSzPts val="3000"/>
              <a:buFont typeface="Noto Sans Symbols"/>
              <a:buAutoNum type="arabicPeriod"/>
            </a:pPr>
            <a:r>
              <a:rPr lang="en-GB" sz="3000" b="0" i="0" u="none" strike="noStrike" cap="none">
                <a:solidFill>
                  <a:srgbClr val="000000"/>
                </a:solidFill>
                <a:latin typeface="Helvetica Neue Light"/>
                <a:ea typeface="Helvetica Neue Light"/>
                <a:cs typeface="Helvetica Neue Light"/>
                <a:sym typeface="Helvetica Neue Light"/>
              </a:rPr>
              <a:t>In Remix, write and compile your contract, and set the environment to </a:t>
            </a:r>
            <a:r>
              <a:rPr lang="en-GB" sz="3000" b="0" i="0" u="none" strike="noStrike" cap="none">
                <a:solidFill>
                  <a:srgbClr val="942192"/>
                </a:solidFill>
                <a:latin typeface="Helvetica Neue Light"/>
                <a:ea typeface="Helvetica Neue Light"/>
                <a:cs typeface="Helvetica Neue Light"/>
                <a:sym typeface="Helvetica Neue Light"/>
              </a:rPr>
              <a:t>Injected Provider - Metamask</a:t>
            </a:r>
            <a:r>
              <a:rPr lang="en-GB" sz="3000" b="0" i="0" u="none" strike="noStrike" cap="none">
                <a:solidFill>
                  <a:srgbClr val="000000"/>
                </a:solidFill>
                <a:latin typeface="Helvetica Neue Light"/>
                <a:ea typeface="Helvetica Neue Light"/>
                <a:cs typeface="Helvetica Neue Light"/>
                <a:sym typeface="Helvetica Neue Light"/>
              </a:rPr>
              <a:t>.</a:t>
            </a:r>
            <a:endParaRPr sz="3000" b="0" i="0" u="none" strike="noStrike" cap="none">
              <a:solidFill>
                <a:srgbClr val="000000"/>
              </a:solidFill>
              <a:latin typeface="Arial"/>
              <a:ea typeface="Arial"/>
              <a:cs typeface="Arial"/>
              <a:sym typeface="Arial"/>
            </a:endParaRPr>
          </a:p>
        </p:txBody>
      </p:sp>
      <p:sp>
        <p:nvSpPr>
          <p:cNvPr id="219" name="Google Shape;219;p22"/>
          <p:cNvSpPr/>
          <p:nvPr/>
        </p:nvSpPr>
        <p:spPr>
          <a:xfrm>
            <a:off x="144000" y="5760000"/>
            <a:ext cx="6997800" cy="2385300"/>
          </a:xfrm>
          <a:prstGeom prst="rect">
            <a:avLst/>
          </a:prstGeom>
          <a:noFill/>
          <a:ln>
            <a:noFill/>
          </a:ln>
        </p:spPr>
        <p:txBody>
          <a:bodyPr spcFirstLastPara="1" wrap="square" lIns="50750" tIns="50750" rIns="50750" bIns="50750"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GB" sz="3000" b="0" i="0" u="none" strike="noStrike" cap="none">
                <a:solidFill>
                  <a:srgbClr val="000000"/>
                </a:solidFill>
                <a:latin typeface="Helvetica Neue Light"/>
                <a:ea typeface="Helvetica Neue Light"/>
                <a:cs typeface="Helvetica Neue Light"/>
                <a:sym typeface="Helvetica Neue Light"/>
              </a:rPr>
              <a:t>3. Insert the deployed </a:t>
            </a:r>
            <a:r>
              <a:rPr lang="en-GB" sz="3000" b="0" i="0" u="none" strike="noStrike" cap="none">
                <a:solidFill>
                  <a:srgbClr val="942192"/>
                </a:solidFill>
                <a:latin typeface="Helvetica Neue Light"/>
                <a:ea typeface="Helvetica Neue Light"/>
                <a:cs typeface="Helvetica Neue Light"/>
                <a:sym typeface="Helvetica Neue Light"/>
              </a:rPr>
              <a:t>contract’s address</a:t>
            </a:r>
            <a:r>
              <a:rPr lang="en-GB" sz="3000" b="0" i="0" u="none" strike="noStrike" cap="none">
                <a:solidFill>
                  <a:srgbClr val="000000"/>
                </a:solidFill>
                <a:latin typeface="Helvetica Neue Light"/>
                <a:ea typeface="Helvetica Neue Light"/>
                <a:cs typeface="Helvetica Neue Light"/>
                <a:sym typeface="Helvetica Neue Light"/>
              </a:rPr>
              <a:t> and click on: </a:t>
            </a:r>
            <a:r>
              <a:rPr lang="en-GB" sz="3000" b="0" i="0" u="none" strike="noStrike" cap="none">
                <a:solidFill>
                  <a:srgbClr val="942192"/>
                </a:solidFill>
                <a:latin typeface="Helvetica Neue Light"/>
                <a:ea typeface="Helvetica Neue Light"/>
                <a:cs typeface="Helvetica Neue Light"/>
                <a:sym typeface="Helvetica Neue Light"/>
              </a:rPr>
              <a:t>At Address</a:t>
            </a:r>
            <a:r>
              <a:rPr lang="en-GB" sz="3000" b="0" i="0" u="none" strike="noStrike" cap="none">
                <a:solidFill>
                  <a:srgbClr val="000000"/>
                </a:solidFill>
                <a:latin typeface="Helvetica Neue Light"/>
                <a:ea typeface="Helvetica Neue Light"/>
                <a:cs typeface="Helvetica Neue Light"/>
                <a:sym typeface="Helvetica Neue Light"/>
              </a:rPr>
              <a:t>.</a:t>
            </a:r>
            <a:endParaRPr sz="3000" b="0" i="0" u="none" strike="noStrike" cap="none">
              <a:solidFill>
                <a:srgbClr val="000000"/>
              </a:solidFill>
              <a:latin typeface="Arial"/>
              <a:ea typeface="Arial"/>
              <a:cs typeface="Arial"/>
              <a:sym typeface="Arial"/>
            </a:endParaRPr>
          </a:p>
        </p:txBody>
      </p:sp>
      <p:sp>
        <p:nvSpPr>
          <p:cNvPr id="220" name="Google Shape;220;p22"/>
          <p:cNvSpPr/>
          <p:nvPr/>
        </p:nvSpPr>
        <p:spPr>
          <a:xfrm rot="10800000" flipH="1">
            <a:off x="24973920" y="8175582"/>
            <a:ext cx="7049862" cy="443178"/>
          </a:xfrm>
          <a:custGeom>
            <a:avLst/>
            <a:gdLst/>
            <a:ahLst/>
            <a:cxnLst/>
            <a:rect l="l" t="t" r="r" b="b"/>
            <a:pathLst>
              <a:path w="21600" h="21600" extrusionOk="0">
                <a:moveTo>
                  <a:pt x="0" y="0"/>
                </a:moveTo>
                <a:lnTo>
                  <a:pt x="21600" y="21600"/>
                </a:lnTo>
              </a:path>
            </a:pathLst>
          </a:custGeom>
          <a:noFill/>
          <a:ln w="25550" cap="flat" cmpd="sng">
            <a:solidFill>
              <a:srgbClr val="000000"/>
            </a:solidFill>
            <a:prstDash val="solid"/>
            <a:miter lim="8000"/>
            <a:headEnd type="none" w="sm" len="sm"/>
            <a:tailEnd type="triangle" w="med" len="med"/>
          </a:ln>
        </p:spPr>
        <p:txBody>
          <a:bodyPr/>
          <a:lstStyle/>
          <a:p>
            <a:endParaRPr lang="en-US"/>
          </a:p>
        </p:txBody>
      </p:sp>
      <p:sp>
        <p:nvSpPr>
          <p:cNvPr id="221" name="Google Shape;221;p22"/>
          <p:cNvSpPr/>
          <p:nvPr/>
        </p:nvSpPr>
        <p:spPr>
          <a:xfrm rot="10800000" flipH="1">
            <a:off x="22534560" y="10944720"/>
            <a:ext cx="6694218" cy="1366200"/>
          </a:xfrm>
          <a:custGeom>
            <a:avLst/>
            <a:gdLst/>
            <a:ahLst/>
            <a:cxnLst/>
            <a:rect l="l" t="t" r="r" b="b"/>
            <a:pathLst>
              <a:path w="21600" h="21600" extrusionOk="0">
                <a:moveTo>
                  <a:pt x="0" y="0"/>
                </a:moveTo>
                <a:lnTo>
                  <a:pt x="21600" y="21600"/>
                </a:lnTo>
              </a:path>
            </a:pathLst>
          </a:custGeom>
          <a:noFill/>
          <a:ln w="25550" cap="flat" cmpd="sng">
            <a:solidFill>
              <a:srgbClr val="000000"/>
            </a:solidFill>
            <a:prstDash val="solid"/>
            <a:miter lim="8000"/>
            <a:headEnd type="none" w="sm" len="sm"/>
            <a:tailEnd type="triangle" w="med" len="med"/>
          </a:ln>
        </p:spPr>
        <p:txBody>
          <a:bodyPr/>
          <a:lstStyle/>
          <a:p>
            <a:endParaRPr lang="en-US"/>
          </a:p>
        </p:txBody>
      </p:sp>
      <p:sp>
        <p:nvSpPr>
          <p:cNvPr id="222" name="Google Shape;222;p22"/>
          <p:cNvSpPr/>
          <p:nvPr/>
        </p:nvSpPr>
        <p:spPr>
          <a:xfrm>
            <a:off x="952560" y="444600"/>
            <a:ext cx="11097300" cy="2156400"/>
          </a:xfrm>
          <a:prstGeom prst="rect">
            <a:avLst/>
          </a:prstGeom>
          <a:noFill/>
          <a:ln>
            <a:noFill/>
          </a:ln>
        </p:spPr>
        <p:txBody>
          <a:bodyPr spcFirstLastPara="1" wrap="square" lIns="50750" tIns="50750" rIns="50750" bIns="50750" anchor="ctr" anchorCtr="0">
            <a:noAutofit/>
          </a:bodyPr>
          <a:lstStyle/>
          <a:p>
            <a:pPr marL="0" marR="0" lvl="0" indent="0" algn="ctr" rtl="0">
              <a:lnSpc>
                <a:spcPct val="100000"/>
              </a:lnSpc>
              <a:spcBef>
                <a:spcPts val="0"/>
              </a:spcBef>
              <a:spcAft>
                <a:spcPts val="0"/>
              </a:spcAft>
              <a:buClr>
                <a:srgbClr val="000000"/>
              </a:buClr>
              <a:buSzPts val="4200"/>
              <a:buFont typeface="Arial"/>
              <a:buNone/>
            </a:pPr>
            <a:r>
              <a:rPr lang="en-GB" sz="4200" b="0" i="0" u="none" strike="noStrike" cap="none">
                <a:solidFill>
                  <a:srgbClr val="000000"/>
                </a:solidFill>
                <a:latin typeface="Helvetica Neue Light"/>
                <a:ea typeface="Helvetica Neue Light"/>
                <a:cs typeface="Helvetica Neue Light"/>
                <a:sym typeface="Helvetica Neue Light"/>
              </a:rPr>
              <a:t>Step 4.3:</a:t>
            </a:r>
            <a:endParaRPr sz="4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200"/>
              <a:buFont typeface="Arial"/>
              <a:buNone/>
            </a:pPr>
            <a:r>
              <a:rPr lang="en-GB" sz="4200" b="0" i="0" u="none" strike="noStrike" cap="none">
                <a:solidFill>
                  <a:srgbClr val="000000"/>
                </a:solidFill>
                <a:latin typeface="Helvetica Neue Light"/>
                <a:ea typeface="Helvetica Neue Light"/>
                <a:cs typeface="Helvetica Neue Light"/>
                <a:sym typeface="Helvetica Neue Light"/>
              </a:rPr>
              <a:t>Deploying Smart Contract to the </a:t>
            </a:r>
            <a:r>
              <a:rPr lang="en-GB" sz="4200" b="0" i="0" u="none" strike="noStrike" cap="none">
                <a:solidFill>
                  <a:schemeClr val="dk1"/>
                </a:solidFill>
                <a:latin typeface="Helvetica Neue Light"/>
                <a:ea typeface="Helvetica Neue Light"/>
                <a:cs typeface="Helvetica Neue Light"/>
                <a:sym typeface="Helvetica Neue Light"/>
              </a:rPr>
              <a:t>Sepolia testnet</a:t>
            </a:r>
            <a:endParaRPr sz="4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GB" sz="2800" b="0" i="0" u="none" strike="noStrike" cap="none">
                <a:solidFill>
                  <a:srgbClr val="000000"/>
                </a:solidFill>
                <a:latin typeface="Helvetica Neue Light"/>
                <a:ea typeface="Helvetica Neue Light"/>
                <a:cs typeface="Helvetica Neue Light"/>
                <a:sym typeface="Helvetica Neue Light"/>
              </a:rPr>
              <a:t>Interacting with a Deployed Contract</a:t>
            </a:r>
            <a:endParaRPr sz="2800" b="0" i="0" u="none" strike="noStrike" cap="none">
              <a:solidFill>
                <a:srgbClr val="000000"/>
              </a:solidFill>
              <a:latin typeface="Arial"/>
              <a:ea typeface="Arial"/>
              <a:cs typeface="Arial"/>
              <a:sym typeface="Arial"/>
            </a:endParaRPr>
          </a:p>
        </p:txBody>
      </p:sp>
      <p:sp>
        <p:nvSpPr>
          <p:cNvPr id="223" name="Google Shape;223;p22"/>
          <p:cNvSpPr/>
          <p:nvPr/>
        </p:nvSpPr>
        <p:spPr>
          <a:xfrm rot="10800000" flipH="1">
            <a:off x="4279500" y="5385306"/>
            <a:ext cx="5282604" cy="1769094"/>
          </a:xfrm>
          <a:custGeom>
            <a:avLst/>
            <a:gdLst/>
            <a:ahLst/>
            <a:cxnLst/>
            <a:rect l="l" t="t" r="r" b="b"/>
            <a:pathLst>
              <a:path w="21600" h="21600" extrusionOk="0">
                <a:moveTo>
                  <a:pt x="0" y="0"/>
                </a:moveTo>
                <a:lnTo>
                  <a:pt x="21600" y="21600"/>
                </a:lnTo>
              </a:path>
            </a:pathLst>
          </a:custGeom>
          <a:noFill/>
          <a:ln w="25550" cap="flat" cmpd="sng">
            <a:solidFill>
              <a:srgbClr val="000000"/>
            </a:solidFill>
            <a:prstDash val="solid"/>
            <a:miter lim="8000"/>
            <a:headEnd type="none" w="sm" len="sm"/>
            <a:tailEnd type="triangle" w="med" len="med"/>
          </a:ln>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228" name="Google Shape;228;p23"/>
          <p:cNvPicPr preferRelativeResize="0"/>
          <p:nvPr/>
        </p:nvPicPr>
        <p:blipFill rotWithShape="1">
          <a:blip r:embed="rId3">
            <a:alphaModFix/>
          </a:blip>
          <a:srcRect t="32609" b="29878"/>
          <a:stretch/>
        </p:blipFill>
        <p:spPr>
          <a:xfrm>
            <a:off x="7517350" y="4219250"/>
            <a:ext cx="5043225" cy="4726314"/>
          </a:xfrm>
          <a:prstGeom prst="rect">
            <a:avLst/>
          </a:prstGeom>
          <a:noFill/>
          <a:ln>
            <a:noFill/>
          </a:ln>
        </p:spPr>
      </p:pic>
      <p:sp>
        <p:nvSpPr>
          <p:cNvPr id="229" name="Google Shape;229;p23"/>
          <p:cNvSpPr/>
          <p:nvPr/>
        </p:nvSpPr>
        <p:spPr>
          <a:xfrm>
            <a:off x="386640" y="3001320"/>
            <a:ext cx="6923100" cy="2461200"/>
          </a:xfrm>
          <a:prstGeom prst="rect">
            <a:avLst/>
          </a:prstGeom>
          <a:noFill/>
          <a:ln>
            <a:noFill/>
          </a:ln>
        </p:spPr>
        <p:txBody>
          <a:bodyPr spcFirstLastPara="1" wrap="square" lIns="50750" tIns="50750" rIns="50750" bIns="50750"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GB" sz="3000" b="0" i="0" u="none" strike="noStrike" cap="none">
                <a:solidFill>
                  <a:srgbClr val="000000"/>
                </a:solidFill>
                <a:latin typeface="Helvetica Neue Light"/>
                <a:ea typeface="Helvetica Neue Light"/>
                <a:cs typeface="Helvetica Neue Light"/>
                <a:sym typeface="Helvetica Neue Light"/>
              </a:rPr>
              <a:t>4- All the public/external functions in the contract are provided and you can pass arguments on them and invoke them </a:t>
            </a:r>
            <a:endParaRPr sz="3000" b="0" i="0" u="none" strike="noStrike" cap="none">
              <a:solidFill>
                <a:srgbClr val="000000"/>
              </a:solidFill>
              <a:latin typeface="Arial"/>
              <a:ea typeface="Arial"/>
              <a:cs typeface="Arial"/>
              <a:sym typeface="Arial"/>
            </a:endParaRPr>
          </a:p>
        </p:txBody>
      </p:sp>
      <p:sp>
        <p:nvSpPr>
          <p:cNvPr id="230" name="Google Shape;230;p23"/>
          <p:cNvSpPr/>
          <p:nvPr/>
        </p:nvSpPr>
        <p:spPr>
          <a:xfrm>
            <a:off x="-420120" y="5256000"/>
            <a:ext cx="6863100" cy="4390200"/>
          </a:xfrm>
          <a:prstGeom prst="rect">
            <a:avLst/>
          </a:prstGeom>
          <a:noFill/>
          <a:ln>
            <a:noFill/>
          </a:ln>
        </p:spPr>
        <p:txBody>
          <a:bodyPr spcFirstLastPara="1" wrap="square" lIns="50750" tIns="50750" rIns="50750" bIns="50750" anchor="ctr" anchorCtr="0">
            <a:noAutofit/>
          </a:bodyPr>
          <a:lstStyle/>
          <a:p>
            <a:pPr marL="1005480" marR="0" lvl="0" indent="-367920" algn="l" rtl="0">
              <a:lnSpc>
                <a:spcPct val="100000"/>
              </a:lnSpc>
              <a:spcBef>
                <a:spcPts val="0"/>
              </a:spcBef>
              <a:spcAft>
                <a:spcPts val="0"/>
              </a:spcAft>
              <a:buClr>
                <a:srgbClr val="000000"/>
              </a:buClr>
              <a:buSzPts val="3000"/>
              <a:buFont typeface="Helvetica Neue Light"/>
              <a:buChar char="•"/>
            </a:pPr>
            <a:r>
              <a:rPr lang="en-GB" sz="3000" b="0" i="0" u="none" strike="noStrike" cap="none">
                <a:solidFill>
                  <a:srgbClr val="F04E4D"/>
                </a:solidFill>
                <a:latin typeface="Helvetica Neue Light"/>
                <a:ea typeface="Helvetica Neue Light"/>
                <a:cs typeface="Helvetica Neue Light"/>
                <a:sym typeface="Helvetica Neue Light"/>
              </a:rPr>
              <a:t>Orange</a:t>
            </a:r>
            <a:r>
              <a:rPr lang="en-GB" sz="3000" b="0" i="0" u="none" strike="noStrike" cap="none">
                <a:solidFill>
                  <a:srgbClr val="000000"/>
                </a:solidFill>
                <a:latin typeface="Helvetica Neue Light"/>
                <a:ea typeface="Helvetica Neue Light"/>
                <a:cs typeface="Helvetica Neue Light"/>
                <a:sym typeface="Helvetica Neue Light"/>
              </a:rPr>
              <a:t> fields change the contract’s state, so you create a transaction and spend funds - at minimum you pay the fees, if your transaction does not send funds to the contract</a:t>
            </a:r>
            <a:endParaRPr sz="3000" b="0" i="0" u="none" strike="noStrike" cap="none">
              <a:solidFill>
                <a:srgbClr val="000000"/>
              </a:solidFill>
              <a:latin typeface="Arial"/>
              <a:ea typeface="Arial"/>
              <a:cs typeface="Arial"/>
              <a:sym typeface="Arial"/>
            </a:endParaRPr>
          </a:p>
          <a:p>
            <a:pPr marL="1005480" marR="0" lvl="0" indent="-367920" algn="l" rtl="0">
              <a:lnSpc>
                <a:spcPct val="100000"/>
              </a:lnSpc>
              <a:spcBef>
                <a:spcPts val="0"/>
              </a:spcBef>
              <a:spcAft>
                <a:spcPts val="0"/>
              </a:spcAft>
              <a:buClr>
                <a:srgbClr val="000000"/>
              </a:buClr>
              <a:buSzPts val="3000"/>
              <a:buFont typeface="Helvetica Neue Light"/>
              <a:buChar char="•"/>
            </a:pPr>
            <a:r>
              <a:rPr lang="en-GB" sz="3000" b="0" i="0" u="none" strike="noStrike" cap="none">
                <a:solidFill>
                  <a:srgbClr val="7DA7D8"/>
                </a:solidFill>
                <a:latin typeface="Helvetica Neue Light"/>
                <a:ea typeface="Helvetica Neue Light"/>
                <a:cs typeface="Helvetica Neue Light"/>
                <a:sym typeface="Helvetica Neue Light"/>
              </a:rPr>
              <a:t>Blue</a:t>
            </a:r>
            <a:r>
              <a:rPr lang="en-GB" sz="3000" b="0" i="0" u="none" strike="noStrike" cap="none">
                <a:solidFill>
                  <a:srgbClr val="000000"/>
                </a:solidFill>
                <a:latin typeface="Helvetica Neue Light"/>
                <a:ea typeface="Helvetica Neue Light"/>
                <a:cs typeface="Helvetica Neue Light"/>
                <a:sym typeface="Helvetica Neue Light"/>
              </a:rPr>
              <a:t> fields just show you the contract’s state and are free</a:t>
            </a:r>
            <a:endParaRPr sz="3000" b="0" i="0" u="none" strike="noStrike" cap="none">
              <a:solidFill>
                <a:srgbClr val="000000"/>
              </a:solidFill>
              <a:latin typeface="Arial"/>
              <a:ea typeface="Arial"/>
              <a:cs typeface="Arial"/>
              <a:sym typeface="Arial"/>
            </a:endParaRPr>
          </a:p>
        </p:txBody>
      </p:sp>
      <p:sp>
        <p:nvSpPr>
          <p:cNvPr id="231" name="Google Shape;231;p23"/>
          <p:cNvSpPr/>
          <p:nvPr/>
        </p:nvSpPr>
        <p:spPr>
          <a:xfrm>
            <a:off x="952560" y="444600"/>
            <a:ext cx="11097300" cy="2156400"/>
          </a:xfrm>
          <a:prstGeom prst="rect">
            <a:avLst/>
          </a:prstGeom>
          <a:noFill/>
          <a:ln>
            <a:noFill/>
          </a:ln>
        </p:spPr>
        <p:txBody>
          <a:bodyPr spcFirstLastPara="1" wrap="square" lIns="50750" tIns="50750" rIns="50750" bIns="50750" anchor="ctr" anchorCtr="0">
            <a:noAutofit/>
          </a:bodyPr>
          <a:lstStyle/>
          <a:p>
            <a:pPr marL="0" marR="0" lvl="0" indent="0" algn="ctr" rtl="0">
              <a:lnSpc>
                <a:spcPct val="100000"/>
              </a:lnSpc>
              <a:spcBef>
                <a:spcPts val="0"/>
              </a:spcBef>
              <a:spcAft>
                <a:spcPts val="0"/>
              </a:spcAft>
              <a:buClr>
                <a:srgbClr val="000000"/>
              </a:buClr>
              <a:buSzPts val="4200"/>
              <a:buFont typeface="Arial"/>
              <a:buNone/>
            </a:pPr>
            <a:r>
              <a:rPr lang="en-GB" sz="4200" b="0" i="0" u="none" strike="noStrike" cap="none">
                <a:solidFill>
                  <a:srgbClr val="000000"/>
                </a:solidFill>
                <a:latin typeface="Helvetica Neue Light"/>
                <a:ea typeface="Helvetica Neue Light"/>
                <a:cs typeface="Helvetica Neue Light"/>
                <a:sym typeface="Helvetica Neue Light"/>
              </a:rPr>
              <a:t>Step 4.3:</a:t>
            </a:r>
            <a:endParaRPr sz="4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200"/>
              <a:buFont typeface="Arial"/>
              <a:buNone/>
            </a:pPr>
            <a:r>
              <a:rPr lang="en-GB" sz="4200" b="0" i="0" u="none" strike="noStrike" cap="none">
                <a:solidFill>
                  <a:srgbClr val="000000"/>
                </a:solidFill>
                <a:latin typeface="Helvetica Neue Light"/>
                <a:ea typeface="Helvetica Neue Light"/>
                <a:cs typeface="Helvetica Neue Light"/>
                <a:sym typeface="Helvetica Neue Light"/>
              </a:rPr>
              <a:t>Deploying Smart Contract to the </a:t>
            </a:r>
            <a:r>
              <a:rPr lang="en-GB" sz="4200" b="0" i="0" u="none" strike="noStrike" cap="none">
                <a:solidFill>
                  <a:schemeClr val="dk1"/>
                </a:solidFill>
                <a:latin typeface="Helvetica Neue Light"/>
                <a:ea typeface="Helvetica Neue Light"/>
                <a:cs typeface="Helvetica Neue Light"/>
                <a:sym typeface="Helvetica Neue Light"/>
              </a:rPr>
              <a:t>Sepolia testnet</a:t>
            </a:r>
            <a:endParaRPr sz="4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GB" sz="2800" b="0" i="0" u="none" strike="noStrike" cap="none">
                <a:solidFill>
                  <a:srgbClr val="000000"/>
                </a:solidFill>
                <a:latin typeface="Helvetica Neue Light"/>
                <a:ea typeface="Helvetica Neue Light"/>
                <a:cs typeface="Helvetica Neue Light"/>
                <a:sym typeface="Helvetica Neue Light"/>
              </a:rPr>
              <a:t>Interacting with a Deployed Contract</a:t>
            </a:r>
            <a:endParaRPr sz="2800" b="0" i="0" u="none" strike="noStrike" cap="none">
              <a:solidFill>
                <a:srgbClr val="000000"/>
              </a:solidFill>
              <a:latin typeface="Arial"/>
              <a:ea typeface="Arial"/>
              <a:cs typeface="Arial"/>
              <a:sym typeface="Arial"/>
            </a:endParaRPr>
          </a:p>
        </p:txBody>
      </p:sp>
      <p:sp>
        <p:nvSpPr>
          <p:cNvPr id="232" name="Google Shape;232;p23"/>
          <p:cNvSpPr/>
          <p:nvPr/>
        </p:nvSpPr>
        <p:spPr>
          <a:xfrm>
            <a:off x="6442925" y="5939651"/>
            <a:ext cx="2467206" cy="1773198"/>
          </a:xfrm>
          <a:custGeom>
            <a:avLst/>
            <a:gdLst/>
            <a:ahLst/>
            <a:cxnLst/>
            <a:rect l="l" t="t" r="r" b="b"/>
            <a:pathLst>
              <a:path w="21600" h="21600" extrusionOk="0">
                <a:moveTo>
                  <a:pt x="0" y="0"/>
                </a:moveTo>
                <a:lnTo>
                  <a:pt x="21600" y="21600"/>
                </a:lnTo>
              </a:path>
            </a:pathLst>
          </a:custGeom>
          <a:noFill/>
          <a:ln w="25550" cap="flat" cmpd="sng">
            <a:solidFill>
              <a:srgbClr val="000000"/>
            </a:solidFill>
            <a:prstDash val="solid"/>
            <a:miter lim="8000"/>
            <a:headEnd type="none" w="sm" len="sm"/>
            <a:tailEnd type="triangle" w="med" len="med"/>
          </a:ln>
        </p:spPr>
        <p:txBody>
          <a:bodyPr/>
          <a:lstStyle/>
          <a:p>
            <a:endParaRPr lang="en-US"/>
          </a:p>
        </p:txBody>
      </p:sp>
      <p:sp>
        <p:nvSpPr>
          <p:cNvPr id="233" name="Google Shape;233;p23"/>
          <p:cNvSpPr/>
          <p:nvPr/>
        </p:nvSpPr>
        <p:spPr>
          <a:xfrm>
            <a:off x="6442925" y="5939650"/>
            <a:ext cx="2467206" cy="1285524"/>
          </a:xfrm>
          <a:custGeom>
            <a:avLst/>
            <a:gdLst/>
            <a:ahLst/>
            <a:cxnLst/>
            <a:rect l="l" t="t" r="r" b="b"/>
            <a:pathLst>
              <a:path w="21600" h="21600" extrusionOk="0">
                <a:moveTo>
                  <a:pt x="0" y="0"/>
                </a:moveTo>
                <a:lnTo>
                  <a:pt x="21600" y="21600"/>
                </a:lnTo>
              </a:path>
            </a:pathLst>
          </a:custGeom>
          <a:noFill/>
          <a:ln w="25550" cap="flat" cmpd="sng">
            <a:solidFill>
              <a:srgbClr val="000000"/>
            </a:solidFill>
            <a:prstDash val="solid"/>
            <a:miter lim="8000"/>
            <a:headEnd type="none" w="sm" len="sm"/>
            <a:tailEnd type="triangle" w="med" len="med"/>
          </a:ln>
        </p:spPr>
        <p:txBody>
          <a:bodyPr/>
          <a:lstStyle/>
          <a:p>
            <a:endParaRPr lang="en-US"/>
          </a:p>
        </p:txBody>
      </p:sp>
      <p:sp>
        <p:nvSpPr>
          <p:cNvPr id="234" name="Google Shape;234;p23"/>
          <p:cNvSpPr/>
          <p:nvPr/>
        </p:nvSpPr>
        <p:spPr>
          <a:xfrm>
            <a:off x="3404280" y="4900440"/>
            <a:ext cx="5505840" cy="1862298"/>
          </a:xfrm>
          <a:custGeom>
            <a:avLst/>
            <a:gdLst/>
            <a:ahLst/>
            <a:cxnLst/>
            <a:rect l="l" t="t" r="r" b="b"/>
            <a:pathLst>
              <a:path w="21600" h="21600" extrusionOk="0">
                <a:moveTo>
                  <a:pt x="0" y="0"/>
                </a:moveTo>
                <a:lnTo>
                  <a:pt x="21600" y="21600"/>
                </a:lnTo>
              </a:path>
            </a:pathLst>
          </a:custGeom>
          <a:noFill/>
          <a:ln w="25550" cap="flat" cmpd="sng">
            <a:solidFill>
              <a:srgbClr val="000000"/>
            </a:solidFill>
            <a:prstDash val="solid"/>
            <a:miter lim="8000"/>
            <a:headEnd type="none" w="sm" len="sm"/>
            <a:tailEnd type="triangle" w="med" len="med"/>
          </a:ln>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4"/>
          <p:cNvSpPr/>
          <p:nvPr/>
        </p:nvSpPr>
        <p:spPr>
          <a:xfrm>
            <a:off x="952560" y="1512000"/>
            <a:ext cx="11097300" cy="8134200"/>
          </a:xfrm>
          <a:prstGeom prst="rect">
            <a:avLst/>
          </a:prstGeom>
          <a:noFill/>
          <a:ln>
            <a:noFill/>
          </a:ln>
        </p:spPr>
        <p:txBody>
          <a:bodyPr spcFirstLastPara="1" wrap="square" lIns="50750" tIns="50750" rIns="50750" bIns="50750" anchor="ctr" anchorCtr="0">
            <a:noAutofit/>
          </a:bodyPr>
          <a:lstStyle/>
          <a:p>
            <a:pPr marL="280079" marR="0" lvl="0" indent="-277559" algn="l" rtl="0">
              <a:lnSpc>
                <a:spcPct val="100000"/>
              </a:lnSpc>
              <a:spcBef>
                <a:spcPts val="0"/>
              </a:spcBef>
              <a:spcAft>
                <a:spcPts val="0"/>
              </a:spcAft>
              <a:buClr>
                <a:srgbClr val="000000"/>
              </a:buClr>
              <a:buSzPts val="2270"/>
              <a:buFont typeface="Helvetica Neue Light"/>
              <a:buChar char="•"/>
            </a:pPr>
            <a:r>
              <a:rPr lang="en-GB" sz="2270" b="0" i="0" u="sng" strike="noStrike" cap="none">
                <a:solidFill>
                  <a:srgbClr val="000000"/>
                </a:solidFill>
                <a:latin typeface="Helvetica Neue Light"/>
                <a:ea typeface="Helvetica Neue Light"/>
                <a:cs typeface="Helvetica Neue Light"/>
                <a:sym typeface="Helvetica Neue Light"/>
              </a:rPr>
              <a:t>If you don’t see your funds in Metamask</a:t>
            </a:r>
            <a:endParaRPr sz="2270" b="0" i="0" u="none" strike="noStrike" cap="none">
              <a:solidFill>
                <a:srgbClr val="000000"/>
              </a:solidFill>
              <a:latin typeface="Arial"/>
              <a:ea typeface="Arial"/>
              <a:cs typeface="Arial"/>
              <a:sym typeface="Arial"/>
            </a:endParaRPr>
          </a:p>
          <a:p>
            <a:pPr marL="431999" marR="0" lvl="1" indent="-214196" algn="l" rtl="0">
              <a:lnSpc>
                <a:spcPct val="100000"/>
              </a:lnSpc>
              <a:spcBef>
                <a:spcPts val="0"/>
              </a:spcBef>
              <a:spcAft>
                <a:spcPts val="0"/>
              </a:spcAft>
              <a:buClr>
                <a:srgbClr val="000000"/>
              </a:buClr>
              <a:buSzPts val="1022"/>
              <a:buFont typeface="Noto Sans Symbols"/>
              <a:buChar char="●"/>
            </a:pPr>
            <a:r>
              <a:rPr lang="en-GB" sz="2270" b="0" i="0" u="none" strike="noStrike" cap="none">
                <a:solidFill>
                  <a:srgbClr val="000000"/>
                </a:solidFill>
                <a:latin typeface="Helvetica Neue Light"/>
                <a:ea typeface="Helvetica Neue Light"/>
                <a:cs typeface="Helvetica Neue Light"/>
                <a:sym typeface="Helvetica Neue Light"/>
              </a:rPr>
              <a:t>Double check that you are connected to the correct network, i.e. the Sepolia testnet and not e.g. the Ethereum mainnet</a:t>
            </a:r>
            <a:endParaRPr sz="2270" b="0" i="0" u="none" strike="noStrike" cap="none">
              <a:solidFill>
                <a:srgbClr val="000000"/>
              </a:solidFill>
              <a:latin typeface="Arial"/>
              <a:ea typeface="Arial"/>
              <a:cs typeface="Arial"/>
              <a:sym typeface="Arial"/>
            </a:endParaRPr>
          </a:p>
          <a:p>
            <a:pPr marL="431999" marR="0" lvl="1" indent="-214196" algn="l" rtl="0">
              <a:lnSpc>
                <a:spcPct val="100000"/>
              </a:lnSpc>
              <a:spcBef>
                <a:spcPts val="0"/>
              </a:spcBef>
              <a:spcAft>
                <a:spcPts val="0"/>
              </a:spcAft>
              <a:buClr>
                <a:srgbClr val="000000"/>
              </a:buClr>
              <a:buSzPts val="1022"/>
              <a:buFont typeface="Noto Sans Symbols"/>
              <a:buChar char="●"/>
            </a:pPr>
            <a:r>
              <a:rPr lang="en-GB" sz="2270" b="0" i="0" u="none" strike="noStrike" cap="none">
                <a:solidFill>
                  <a:srgbClr val="000000"/>
                </a:solidFill>
                <a:latin typeface="Helvetica Neue Light"/>
                <a:ea typeface="Helvetica Neue Light"/>
                <a:cs typeface="Helvetica Neue Light"/>
                <a:sym typeface="Helvetica Neue Light"/>
              </a:rPr>
              <a:t>If you are connected to the right testnet, try connecting to a different network (e.g. the Ethereum mainnet) and then reconnecting back to the testnet – sometimes Metamask’s connection breaks down, so this will reset the network</a:t>
            </a:r>
            <a:endParaRPr sz="2270" b="0" i="0" u="none" strike="noStrike" cap="none">
              <a:solidFill>
                <a:srgbClr val="000000"/>
              </a:solidFill>
              <a:latin typeface="Arial"/>
              <a:ea typeface="Arial"/>
              <a:cs typeface="Arial"/>
              <a:sym typeface="Arial"/>
            </a:endParaRPr>
          </a:p>
          <a:p>
            <a:pPr marL="431999" marR="0" lvl="1" indent="-214196" algn="l" rtl="0">
              <a:lnSpc>
                <a:spcPct val="100000"/>
              </a:lnSpc>
              <a:spcBef>
                <a:spcPts val="0"/>
              </a:spcBef>
              <a:spcAft>
                <a:spcPts val="0"/>
              </a:spcAft>
              <a:buClr>
                <a:srgbClr val="000000"/>
              </a:buClr>
              <a:buSzPts val="1022"/>
              <a:buFont typeface="Noto Sans Symbols"/>
              <a:buChar char="●"/>
            </a:pPr>
            <a:r>
              <a:rPr lang="en-GB" sz="2270" b="0" i="0" u="none" strike="noStrike" cap="none">
                <a:solidFill>
                  <a:srgbClr val="000000"/>
                </a:solidFill>
                <a:latin typeface="Helvetica Neue Light"/>
                <a:ea typeface="Helvetica Neue Light"/>
                <a:cs typeface="Helvetica Neue Light"/>
                <a:sym typeface="Helvetica Neue Light"/>
              </a:rPr>
              <a:t>If you still don’t see your funds, try deleting Metamask from your browser (remember to </a:t>
            </a:r>
            <a:r>
              <a:rPr lang="en-GB" sz="2270" b="1" i="0" u="none" strike="noStrike" cap="none">
                <a:solidFill>
                  <a:srgbClr val="000000"/>
                </a:solidFill>
                <a:latin typeface="Helvetica Neue Light"/>
                <a:ea typeface="Helvetica Neue Light"/>
                <a:cs typeface="Helvetica Neue Light"/>
                <a:sym typeface="Helvetica Neue Light"/>
              </a:rPr>
              <a:t>store your seed</a:t>
            </a:r>
            <a:r>
              <a:rPr lang="en-GB" sz="2270" b="0" i="0" u="none" strike="noStrike" cap="none">
                <a:solidFill>
                  <a:srgbClr val="000000"/>
                </a:solidFill>
                <a:latin typeface="Helvetica Neue Light"/>
                <a:ea typeface="Helvetica Neue Light"/>
                <a:cs typeface="Helvetica Neue Light"/>
                <a:sym typeface="Helvetica Neue Light"/>
              </a:rPr>
              <a:t> first), and then re-install it, recreate your wallet using your seed (if you have more than one accounts in your wallet, you have to create them all manually again) and connect to the private network – sometimes Metamask’s internal transaction generator breaks down (due to temporary network issues), so this will reset your wallet from scratch</a:t>
            </a:r>
            <a:endParaRPr sz="2270" b="0" i="0" u="none" strike="noStrike" cap="none">
              <a:solidFill>
                <a:srgbClr val="000000"/>
              </a:solidFill>
              <a:latin typeface="Arial"/>
              <a:ea typeface="Arial"/>
              <a:cs typeface="Arial"/>
              <a:sym typeface="Arial"/>
            </a:endParaRPr>
          </a:p>
          <a:p>
            <a:pPr marL="431999" marR="0" lvl="1" indent="-214196" algn="l" rtl="0">
              <a:lnSpc>
                <a:spcPct val="100000"/>
              </a:lnSpc>
              <a:spcBef>
                <a:spcPts val="0"/>
              </a:spcBef>
              <a:spcAft>
                <a:spcPts val="0"/>
              </a:spcAft>
              <a:buClr>
                <a:srgbClr val="000000"/>
              </a:buClr>
              <a:buSzPts val="1022"/>
              <a:buFont typeface="Noto Sans Symbols"/>
              <a:buChar char="●"/>
            </a:pPr>
            <a:r>
              <a:rPr lang="en-GB" sz="2270" b="0" i="0" u="none" strike="noStrike" cap="none">
                <a:solidFill>
                  <a:srgbClr val="000000"/>
                </a:solidFill>
                <a:latin typeface="Helvetica Neue Light"/>
                <a:ea typeface="Helvetica Neue Light"/>
                <a:cs typeface="Helvetica Neue Light"/>
                <a:sym typeface="Helvetica Neue Light"/>
              </a:rPr>
              <a:t>If you still don’t see your funds contact the course’s TA</a:t>
            </a:r>
            <a:endParaRPr sz="2270" b="0" i="0" u="none" strike="noStrike" cap="none">
              <a:solidFill>
                <a:srgbClr val="000000"/>
              </a:solidFill>
              <a:latin typeface="Arial"/>
              <a:ea typeface="Arial"/>
              <a:cs typeface="Arial"/>
              <a:sym typeface="Arial"/>
            </a:endParaRPr>
          </a:p>
        </p:txBody>
      </p:sp>
      <p:sp>
        <p:nvSpPr>
          <p:cNvPr id="240" name="Google Shape;240;p24"/>
          <p:cNvSpPr/>
          <p:nvPr/>
        </p:nvSpPr>
        <p:spPr>
          <a:xfrm>
            <a:off x="952560" y="-23760"/>
            <a:ext cx="11097300" cy="2156700"/>
          </a:xfrm>
          <a:prstGeom prst="rect">
            <a:avLst/>
          </a:prstGeom>
          <a:noFill/>
          <a:ln>
            <a:noFill/>
          </a:ln>
        </p:spPr>
        <p:txBody>
          <a:bodyPr spcFirstLastPara="1" wrap="square" lIns="50750" tIns="50750" rIns="50750" bIns="50750" anchor="ctr" anchorCtr="0">
            <a:noAutofit/>
          </a:bodyPr>
          <a:lstStyle/>
          <a:p>
            <a:pPr marL="0" marR="0" lvl="0" indent="0" algn="ctr" rtl="0">
              <a:lnSpc>
                <a:spcPct val="100000"/>
              </a:lnSpc>
              <a:spcBef>
                <a:spcPts val="0"/>
              </a:spcBef>
              <a:spcAft>
                <a:spcPts val="0"/>
              </a:spcAft>
              <a:buClr>
                <a:srgbClr val="000000"/>
              </a:buClr>
              <a:buSzPts val="8000"/>
              <a:buFont typeface="Arial"/>
              <a:buNone/>
            </a:pPr>
            <a:r>
              <a:rPr lang="en-GB" sz="8000" b="0" i="0" u="none" strike="noStrike" cap="none">
                <a:solidFill>
                  <a:srgbClr val="000000"/>
                </a:solidFill>
                <a:latin typeface="Helvetica Neue Light"/>
                <a:ea typeface="Helvetica Neue Light"/>
                <a:cs typeface="Helvetica Neue Light"/>
                <a:sym typeface="Helvetica Neue Light"/>
              </a:rPr>
              <a:t>Troubleshooting</a:t>
            </a:r>
            <a:endParaRPr sz="80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5"/>
          <p:cNvSpPr/>
          <p:nvPr/>
        </p:nvSpPr>
        <p:spPr>
          <a:xfrm>
            <a:off x="952560" y="1512000"/>
            <a:ext cx="11097300" cy="8134200"/>
          </a:xfrm>
          <a:prstGeom prst="rect">
            <a:avLst/>
          </a:prstGeom>
          <a:noFill/>
          <a:ln>
            <a:noFill/>
          </a:ln>
        </p:spPr>
        <p:txBody>
          <a:bodyPr spcFirstLastPara="1" wrap="square" lIns="50750" tIns="50750" rIns="50750" bIns="50750" anchor="ctr" anchorCtr="0">
            <a:noAutofit/>
          </a:bodyPr>
          <a:lstStyle/>
          <a:p>
            <a:pPr marL="280079" marR="0" lvl="0" indent="-277559" algn="l" rtl="0">
              <a:lnSpc>
                <a:spcPct val="100000"/>
              </a:lnSpc>
              <a:spcBef>
                <a:spcPts val="0"/>
              </a:spcBef>
              <a:spcAft>
                <a:spcPts val="0"/>
              </a:spcAft>
              <a:buClr>
                <a:srgbClr val="000000"/>
              </a:buClr>
              <a:buSzPts val="2270"/>
              <a:buFont typeface="Helvetica Neue Light"/>
              <a:buChar char="•"/>
            </a:pPr>
            <a:r>
              <a:rPr lang="en-GB" sz="2270" b="0" i="0" u="sng" strike="noStrike" cap="none">
                <a:solidFill>
                  <a:srgbClr val="000000"/>
                </a:solidFill>
                <a:latin typeface="Helvetica Neue Light"/>
                <a:ea typeface="Helvetica Neue Light"/>
                <a:cs typeface="Helvetica Neue Light"/>
                <a:sym typeface="Helvetica Neue Light"/>
              </a:rPr>
              <a:t>If you want to find past transactions’ IDs</a:t>
            </a:r>
            <a:endParaRPr sz="2270" b="0" i="0" u="none" strike="noStrike" cap="none">
              <a:solidFill>
                <a:srgbClr val="000000"/>
              </a:solidFill>
              <a:latin typeface="Arial"/>
              <a:ea typeface="Arial"/>
              <a:cs typeface="Arial"/>
              <a:sym typeface="Arial"/>
            </a:endParaRPr>
          </a:p>
          <a:p>
            <a:pPr marL="431999" marR="0" lvl="1" indent="-214196" algn="l" rtl="0">
              <a:lnSpc>
                <a:spcPct val="100000"/>
              </a:lnSpc>
              <a:spcBef>
                <a:spcPts val="0"/>
              </a:spcBef>
              <a:spcAft>
                <a:spcPts val="0"/>
              </a:spcAft>
              <a:buClr>
                <a:srgbClr val="000000"/>
              </a:buClr>
              <a:buSzPts val="1022"/>
              <a:buFont typeface="Noto Sans Symbols"/>
              <a:buChar char="●"/>
            </a:pPr>
            <a:r>
              <a:rPr lang="en-GB" sz="2270" b="0" i="0" u="none" strike="noStrike" cap="none">
                <a:solidFill>
                  <a:srgbClr val="000000"/>
                </a:solidFill>
                <a:latin typeface="Helvetica Neue Light"/>
                <a:ea typeface="Helvetica Neue Light"/>
                <a:cs typeface="Helvetica Neue Light"/>
                <a:sym typeface="Helvetica Neue Light"/>
              </a:rPr>
              <a:t>Metamask keeps a list of all transactions that you have made</a:t>
            </a:r>
            <a:endParaRPr sz="2270" b="0" i="0" u="none" strike="noStrike" cap="none">
              <a:solidFill>
                <a:srgbClr val="000000"/>
              </a:solidFill>
              <a:latin typeface="Arial"/>
              <a:ea typeface="Arial"/>
              <a:cs typeface="Arial"/>
              <a:sym typeface="Arial"/>
            </a:endParaRPr>
          </a:p>
          <a:p>
            <a:pPr marL="431999" marR="0" lvl="1" indent="-214196" algn="l" rtl="0">
              <a:lnSpc>
                <a:spcPct val="100000"/>
              </a:lnSpc>
              <a:spcBef>
                <a:spcPts val="0"/>
              </a:spcBef>
              <a:spcAft>
                <a:spcPts val="0"/>
              </a:spcAft>
              <a:buClr>
                <a:srgbClr val="000000"/>
              </a:buClr>
              <a:buSzPts val="1022"/>
              <a:buFont typeface="Noto Sans Symbols"/>
              <a:buChar char="●"/>
            </a:pPr>
            <a:r>
              <a:rPr lang="en-GB" sz="2270" b="0" i="0" u="none" strike="noStrike" cap="none">
                <a:solidFill>
                  <a:srgbClr val="000000"/>
                </a:solidFill>
                <a:latin typeface="Helvetica Neue Light"/>
                <a:ea typeface="Helvetica Neue Light"/>
                <a:cs typeface="Helvetica Neue Light"/>
                <a:sym typeface="Helvetica Neue Light"/>
              </a:rPr>
              <a:t>Click on a transaction and it will redirect you to Etherscan – the public Ethereum network’s explorer</a:t>
            </a:r>
            <a:endParaRPr sz="2270" b="0" i="0" u="none" strike="noStrike" cap="none">
              <a:solidFill>
                <a:srgbClr val="000000"/>
              </a:solidFill>
              <a:latin typeface="Arial"/>
              <a:ea typeface="Arial"/>
              <a:cs typeface="Arial"/>
              <a:sym typeface="Arial"/>
            </a:endParaRPr>
          </a:p>
          <a:p>
            <a:pPr marL="431999" marR="0" lvl="1" indent="-214198" algn="l" rtl="0">
              <a:lnSpc>
                <a:spcPct val="100000"/>
              </a:lnSpc>
              <a:spcBef>
                <a:spcPts val="0"/>
              </a:spcBef>
              <a:spcAft>
                <a:spcPts val="0"/>
              </a:spcAft>
              <a:buClr>
                <a:srgbClr val="000000"/>
              </a:buClr>
              <a:buSzPts val="1022"/>
              <a:buFont typeface="Noto Sans Symbols"/>
              <a:buChar char="●"/>
            </a:pPr>
            <a:r>
              <a:rPr lang="en-GB" sz="2270" b="0" i="0" u="none" strike="noStrike" cap="none">
                <a:solidFill>
                  <a:srgbClr val="000000"/>
                </a:solidFill>
                <a:latin typeface="Helvetica Neue Light"/>
                <a:ea typeface="Helvetica Neue Light"/>
                <a:cs typeface="Helvetica Neue Light"/>
                <a:sym typeface="Helvetica Neue Light"/>
              </a:rPr>
              <a:t>Etherscan will show you details of your transaction, including itsID (transaction hash)</a:t>
            </a:r>
            <a:endParaRPr sz="2270" b="0" i="0" u="none" strike="noStrike" cap="none">
              <a:solidFill>
                <a:srgbClr val="000000"/>
              </a:solidFill>
              <a:latin typeface="Helvetica Neue Light"/>
              <a:ea typeface="Helvetica Neue Light"/>
              <a:cs typeface="Helvetica Neue Light"/>
              <a:sym typeface="Helvetica Neue Light"/>
            </a:endParaRPr>
          </a:p>
          <a:p>
            <a:pPr marL="0" marR="0" lvl="0" indent="0" algn="l" rtl="0">
              <a:lnSpc>
                <a:spcPct val="100000"/>
              </a:lnSpc>
              <a:spcBef>
                <a:spcPts val="0"/>
              </a:spcBef>
              <a:spcAft>
                <a:spcPts val="0"/>
              </a:spcAft>
              <a:buClr>
                <a:srgbClr val="000000"/>
              </a:buClr>
              <a:buSzPts val="2270"/>
              <a:buFont typeface="Arial"/>
              <a:buNone/>
            </a:pPr>
            <a:endParaRPr sz="2270" b="0" i="0" u="none" strike="noStrike" cap="none">
              <a:solidFill>
                <a:srgbClr val="000000"/>
              </a:solidFill>
              <a:latin typeface="Helvetica Neue Light"/>
              <a:ea typeface="Helvetica Neue Light"/>
              <a:cs typeface="Helvetica Neue Light"/>
              <a:sym typeface="Helvetica Neue Light"/>
            </a:endParaRPr>
          </a:p>
          <a:p>
            <a:pPr marL="457200" marR="0" lvl="0" indent="-372745" algn="l" rtl="0">
              <a:lnSpc>
                <a:spcPct val="100000"/>
              </a:lnSpc>
              <a:spcBef>
                <a:spcPts val="0"/>
              </a:spcBef>
              <a:spcAft>
                <a:spcPts val="0"/>
              </a:spcAft>
              <a:buClr>
                <a:schemeClr val="dk1"/>
              </a:buClr>
              <a:buSzPts val="2270"/>
              <a:buFont typeface="Helvetica Neue Light"/>
              <a:buChar char="•"/>
            </a:pPr>
            <a:r>
              <a:rPr lang="en-GB" sz="2270" b="0" i="0" u="sng" strike="noStrike" cap="none">
                <a:solidFill>
                  <a:schemeClr val="dk1"/>
                </a:solidFill>
                <a:latin typeface="Helvetica Neue Light"/>
                <a:ea typeface="Helvetica Neue Light"/>
                <a:cs typeface="Helvetica Neue Light"/>
                <a:sym typeface="Helvetica Neue Light"/>
              </a:rPr>
              <a:t>If you only see “Injected Provider” in the environment</a:t>
            </a:r>
            <a:endParaRPr sz="2270" b="0" i="0" u="none" strike="noStrike" cap="none">
              <a:solidFill>
                <a:schemeClr val="dk1"/>
              </a:solidFill>
              <a:latin typeface="Arial"/>
              <a:ea typeface="Arial"/>
              <a:cs typeface="Arial"/>
              <a:sym typeface="Arial"/>
            </a:endParaRPr>
          </a:p>
          <a:p>
            <a:pPr marL="914400" marR="0" lvl="1" indent="-293465" algn="l" rtl="0">
              <a:lnSpc>
                <a:spcPct val="100000"/>
              </a:lnSpc>
              <a:spcBef>
                <a:spcPts val="0"/>
              </a:spcBef>
              <a:spcAft>
                <a:spcPts val="0"/>
              </a:spcAft>
              <a:buClr>
                <a:schemeClr val="dk1"/>
              </a:buClr>
              <a:buSzPts val="1022"/>
              <a:buFont typeface="Noto Sans Symbols"/>
              <a:buChar char="●"/>
            </a:pPr>
            <a:r>
              <a:rPr lang="en-GB" sz="2270" b="0" i="0" u="none" strike="noStrike" cap="none">
                <a:solidFill>
                  <a:schemeClr val="dk1"/>
                </a:solidFill>
                <a:latin typeface="Helvetica Neue Light"/>
                <a:ea typeface="Helvetica Neue Light"/>
                <a:cs typeface="Helvetica Neue Light"/>
                <a:sym typeface="Helvetica Neue Light"/>
              </a:rPr>
              <a:t>Make sure your metamask extension can read and write data on the remix website</a:t>
            </a:r>
            <a:endParaRPr sz="2270" b="0" i="0" u="none" strike="noStrike" cap="none">
              <a:solidFill>
                <a:schemeClr val="dk1"/>
              </a:solidFill>
              <a:latin typeface="Helvetica Neue Light"/>
              <a:ea typeface="Helvetica Neue Light"/>
              <a:cs typeface="Helvetica Neue Light"/>
              <a:sym typeface="Helvetica Neue Light"/>
            </a:endParaRPr>
          </a:p>
          <a:p>
            <a:pPr marL="914400" marR="0" lvl="1" indent="-293465" algn="l" rtl="0">
              <a:lnSpc>
                <a:spcPct val="100000"/>
              </a:lnSpc>
              <a:spcBef>
                <a:spcPts val="0"/>
              </a:spcBef>
              <a:spcAft>
                <a:spcPts val="0"/>
              </a:spcAft>
              <a:buClr>
                <a:schemeClr val="dk1"/>
              </a:buClr>
              <a:buSzPts val="1022"/>
              <a:buFont typeface="Noto Sans Symbols"/>
              <a:buChar char="●"/>
            </a:pPr>
            <a:r>
              <a:rPr lang="en-GB" sz="2270" b="0" i="0" u="none" strike="noStrike" cap="none">
                <a:solidFill>
                  <a:schemeClr val="dk1"/>
                </a:solidFill>
                <a:latin typeface="Helvetica Neue Light"/>
                <a:ea typeface="Helvetica Neue Light"/>
                <a:cs typeface="Helvetica Neue Light"/>
                <a:sym typeface="Helvetica Neue Light"/>
              </a:rPr>
              <a:t>If the site access is restricted, click the metamask button and reload the page</a:t>
            </a:r>
            <a:endParaRPr sz="2270" b="0" i="0" u="none" strike="noStrike" cap="none">
              <a:solidFill>
                <a:schemeClr val="dk1"/>
              </a:solidFill>
              <a:latin typeface="Helvetica Neue Light"/>
              <a:ea typeface="Helvetica Neue Light"/>
              <a:cs typeface="Helvetica Neue Light"/>
              <a:sym typeface="Helvetica Neue Light"/>
            </a:endParaRPr>
          </a:p>
          <a:p>
            <a:pPr marL="0" marR="0" lvl="0" indent="0" algn="l" rtl="0">
              <a:lnSpc>
                <a:spcPct val="100000"/>
              </a:lnSpc>
              <a:spcBef>
                <a:spcPts val="0"/>
              </a:spcBef>
              <a:spcAft>
                <a:spcPts val="0"/>
              </a:spcAft>
              <a:buClr>
                <a:srgbClr val="000000"/>
              </a:buClr>
              <a:buSzPts val="2270"/>
              <a:buFont typeface="Arial"/>
              <a:buNone/>
            </a:pPr>
            <a:endParaRPr sz="2270" b="0" i="0" u="none" strike="noStrike" cap="none">
              <a:solidFill>
                <a:srgbClr val="000000"/>
              </a:solidFill>
              <a:latin typeface="Arial"/>
              <a:ea typeface="Arial"/>
              <a:cs typeface="Arial"/>
              <a:sym typeface="Arial"/>
            </a:endParaRPr>
          </a:p>
          <a:p>
            <a:pPr marL="280079" marR="0" lvl="0" indent="-277559" algn="l" rtl="0">
              <a:lnSpc>
                <a:spcPct val="100000"/>
              </a:lnSpc>
              <a:spcBef>
                <a:spcPts val="0"/>
              </a:spcBef>
              <a:spcAft>
                <a:spcPts val="0"/>
              </a:spcAft>
              <a:buClr>
                <a:srgbClr val="000000"/>
              </a:buClr>
              <a:buSzPts val="2270"/>
              <a:buFont typeface="Helvetica Neue Light"/>
              <a:buChar char="•"/>
            </a:pPr>
            <a:r>
              <a:rPr lang="en-GB" sz="2270" b="0" i="0" u="sng" strike="noStrike" cap="none">
                <a:solidFill>
                  <a:srgbClr val="000000"/>
                </a:solidFill>
                <a:latin typeface="Helvetica Neue Light"/>
                <a:ea typeface="Helvetica Neue Light"/>
                <a:cs typeface="Helvetica Neue Light"/>
                <a:sym typeface="Helvetica Neue Light"/>
              </a:rPr>
              <a:t>If you interact with a contract but don’t see your changes published</a:t>
            </a:r>
            <a:endParaRPr sz="2270" b="0" i="0" u="none" strike="noStrike" cap="none">
              <a:solidFill>
                <a:srgbClr val="000000"/>
              </a:solidFill>
              <a:latin typeface="Arial"/>
              <a:ea typeface="Arial"/>
              <a:cs typeface="Arial"/>
              <a:sym typeface="Arial"/>
            </a:endParaRPr>
          </a:p>
          <a:p>
            <a:pPr marL="431999" marR="0" lvl="1" indent="-214196" algn="l" rtl="0">
              <a:lnSpc>
                <a:spcPct val="100000"/>
              </a:lnSpc>
              <a:spcBef>
                <a:spcPts val="0"/>
              </a:spcBef>
              <a:spcAft>
                <a:spcPts val="0"/>
              </a:spcAft>
              <a:buClr>
                <a:srgbClr val="000000"/>
              </a:buClr>
              <a:buSzPts val="1022"/>
              <a:buFont typeface="Noto Sans Symbols"/>
              <a:buChar char="●"/>
            </a:pPr>
            <a:r>
              <a:rPr lang="en-GB" sz="2270" b="0" i="0" u="none" strike="noStrike" cap="none">
                <a:solidFill>
                  <a:srgbClr val="000000"/>
                </a:solidFill>
                <a:latin typeface="Helvetica Neue Light"/>
                <a:ea typeface="Helvetica Neue Light"/>
                <a:cs typeface="Helvetica Neue Light"/>
                <a:sym typeface="Helvetica Neue Light"/>
              </a:rPr>
              <a:t>Make sure that you have set the environment to </a:t>
            </a:r>
            <a:r>
              <a:rPr lang="en-GB" sz="2270" b="0" i="1" u="none" strike="noStrike" cap="none">
                <a:solidFill>
                  <a:srgbClr val="000000"/>
                </a:solidFill>
                <a:latin typeface="Helvetica Neue Light"/>
                <a:ea typeface="Helvetica Neue Light"/>
                <a:cs typeface="Helvetica Neue Light"/>
                <a:sym typeface="Helvetica Neue Light"/>
              </a:rPr>
              <a:t>Injected Provider - Metamask</a:t>
            </a:r>
            <a:endParaRPr sz="2270" b="0" i="0" u="none" strike="noStrike" cap="none">
              <a:solidFill>
                <a:srgbClr val="000000"/>
              </a:solidFill>
              <a:latin typeface="Arial"/>
              <a:ea typeface="Arial"/>
              <a:cs typeface="Arial"/>
              <a:sym typeface="Arial"/>
            </a:endParaRPr>
          </a:p>
          <a:p>
            <a:pPr marL="431999" marR="0" lvl="1" indent="-214199" algn="l" rtl="0">
              <a:lnSpc>
                <a:spcPct val="100000"/>
              </a:lnSpc>
              <a:spcBef>
                <a:spcPts val="0"/>
              </a:spcBef>
              <a:spcAft>
                <a:spcPts val="0"/>
              </a:spcAft>
              <a:buClr>
                <a:srgbClr val="000000"/>
              </a:buClr>
              <a:buSzPts val="1022"/>
              <a:buFont typeface="Noto Sans Symbols"/>
              <a:buChar char="●"/>
            </a:pPr>
            <a:r>
              <a:rPr lang="en-GB" sz="2270" b="0" i="0" u="none" strike="noStrike" cap="none">
                <a:solidFill>
                  <a:srgbClr val="000000"/>
                </a:solidFill>
                <a:latin typeface="Helvetica Neue Light"/>
                <a:ea typeface="Helvetica Neue Light"/>
                <a:cs typeface="Helvetica Neue Light"/>
                <a:sym typeface="Helvetica Neue Light"/>
              </a:rPr>
              <a:t>Double check that the address of the contract to which you connect is the correct one and the contract’s code is </a:t>
            </a:r>
            <a:r>
              <a:rPr lang="en-GB" sz="2270" b="0" i="0" u="sng" strike="noStrike" cap="none">
                <a:solidFill>
                  <a:srgbClr val="000000"/>
                </a:solidFill>
                <a:latin typeface="Helvetica Neue Light"/>
                <a:ea typeface="Helvetica Neue Light"/>
                <a:cs typeface="Helvetica Neue Light"/>
                <a:sym typeface="Helvetica Neue Light"/>
              </a:rPr>
              <a:t>exactly the same</a:t>
            </a:r>
            <a:r>
              <a:rPr lang="en-GB" sz="2270" b="0" i="0" u="none" strike="noStrike" cap="none">
                <a:solidFill>
                  <a:srgbClr val="000000"/>
                </a:solidFill>
                <a:latin typeface="Helvetica Neue Light"/>
                <a:ea typeface="Helvetica Neue Light"/>
                <a:cs typeface="Helvetica Neue Light"/>
                <a:sym typeface="Helvetica Neue Light"/>
              </a:rPr>
              <a:t> as the deployed contract</a:t>
            </a:r>
            <a:endParaRPr sz="2270" b="0" i="0" u="none" strike="noStrike" cap="none">
              <a:solidFill>
                <a:srgbClr val="000000"/>
              </a:solidFill>
              <a:latin typeface="Helvetica Neue Light"/>
              <a:ea typeface="Helvetica Neue Light"/>
              <a:cs typeface="Helvetica Neue Light"/>
              <a:sym typeface="Helvetica Neue Light"/>
            </a:endParaRPr>
          </a:p>
        </p:txBody>
      </p:sp>
      <p:sp>
        <p:nvSpPr>
          <p:cNvPr id="246" name="Google Shape;246;p25"/>
          <p:cNvSpPr/>
          <p:nvPr/>
        </p:nvSpPr>
        <p:spPr>
          <a:xfrm>
            <a:off x="952560" y="-23760"/>
            <a:ext cx="11097300" cy="2156700"/>
          </a:xfrm>
          <a:prstGeom prst="rect">
            <a:avLst/>
          </a:prstGeom>
          <a:noFill/>
          <a:ln>
            <a:noFill/>
          </a:ln>
        </p:spPr>
        <p:txBody>
          <a:bodyPr spcFirstLastPara="1" wrap="square" lIns="50750" tIns="50750" rIns="50750" bIns="50750" anchor="ctr" anchorCtr="0">
            <a:noAutofit/>
          </a:bodyPr>
          <a:lstStyle/>
          <a:p>
            <a:pPr marL="0" marR="0" lvl="0" indent="0" algn="ctr" rtl="0">
              <a:lnSpc>
                <a:spcPct val="100000"/>
              </a:lnSpc>
              <a:spcBef>
                <a:spcPts val="0"/>
              </a:spcBef>
              <a:spcAft>
                <a:spcPts val="0"/>
              </a:spcAft>
              <a:buClr>
                <a:schemeClr val="dk1"/>
              </a:buClr>
              <a:buSzPts val="8000"/>
              <a:buFont typeface="Arial"/>
              <a:buNone/>
            </a:pPr>
            <a:r>
              <a:rPr lang="en-GB" sz="8000" b="0" i="0" u="none" strike="noStrike" cap="none">
                <a:solidFill>
                  <a:schemeClr val="dk1"/>
                </a:solidFill>
                <a:latin typeface="Helvetica Neue Light"/>
                <a:ea typeface="Helvetica Neue Light"/>
                <a:cs typeface="Helvetica Neue Light"/>
                <a:sym typeface="Helvetica Neue Light"/>
              </a:rPr>
              <a:t>Troubleshooting</a:t>
            </a:r>
            <a:endParaRPr sz="80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p:nvPr/>
        </p:nvSpPr>
        <p:spPr>
          <a:xfrm>
            <a:off x="952560" y="444600"/>
            <a:ext cx="11097300" cy="2156400"/>
          </a:xfrm>
          <a:prstGeom prst="rect">
            <a:avLst/>
          </a:prstGeom>
          <a:noFill/>
          <a:ln>
            <a:noFill/>
          </a:ln>
        </p:spPr>
        <p:txBody>
          <a:bodyPr spcFirstLastPara="1" wrap="square" lIns="50750" tIns="50750" rIns="50750" bIns="50750" anchor="ctr" anchorCtr="0">
            <a:noAutofit/>
          </a:bodyPr>
          <a:lstStyle/>
          <a:p>
            <a:pPr marL="0" marR="0" lvl="0" indent="0" algn="ctr" rtl="0">
              <a:lnSpc>
                <a:spcPct val="100000"/>
              </a:lnSpc>
              <a:spcBef>
                <a:spcPts val="0"/>
              </a:spcBef>
              <a:spcAft>
                <a:spcPts val="0"/>
              </a:spcAft>
              <a:buClr>
                <a:srgbClr val="000000"/>
              </a:buClr>
              <a:buSzPts val="6719"/>
              <a:buFont typeface="Arial"/>
              <a:buNone/>
            </a:pPr>
            <a:r>
              <a:rPr lang="en-GB" sz="6719" b="0" i="0" u="none" strike="noStrike" cap="none">
                <a:solidFill>
                  <a:srgbClr val="000000"/>
                </a:solidFill>
                <a:latin typeface="Helvetica Neue Light"/>
                <a:ea typeface="Helvetica Neue Light"/>
                <a:cs typeface="Helvetica Neue Light"/>
                <a:sym typeface="Helvetica Neue Light"/>
              </a:rPr>
              <a:t>Step 1.1: </a:t>
            </a:r>
            <a:br>
              <a:rPr lang="en-GB" sz="1800" b="0" i="0" u="none" strike="noStrike" cap="none">
                <a:solidFill>
                  <a:srgbClr val="000000"/>
                </a:solidFill>
                <a:latin typeface="Arial"/>
                <a:ea typeface="Arial"/>
                <a:cs typeface="Arial"/>
                <a:sym typeface="Arial"/>
              </a:rPr>
            </a:br>
            <a:r>
              <a:rPr lang="en-GB" sz="6719" b="0" i="0" u="none" strike="noStrike" cap="none">
                <a:solidFill>
                  <a:srgbClr val="000000"/>
                </a:solidFill>
                <a:latin typeface="Helvetica Neue Light"/>
                <a:ea typeface="Helvetica Neue Light"/>
                <a:cs typeface="Helvetica Neue Light"/>
                <a:sym typeface="Helvetica Neue Light"/>
              </a:rPr>
              <a:t>Install Metamask</a:t>
            </a:r>
            <a:endParaRPr sz="6719" b="0" i="0" u="none" strike="noStrike" cap="none">
              <a:solidFill>
                <a:srgbClr val="000000"/>
              </a:solidFill>
              <a:latin typeface="Arial"/>
              <a:ea typeface="Arial"/>
              <a:cs typeface="Arial"/>
              <a:sym typeface="Arial"/>
            </a:endParaRPr>
          </a:p>
        </p:txBody>
      </p:sp>
      <p:sp>
        <p:nvSpPr>
          <p:cNvPr id="72" name="Google Shape;72;p3"/>
          <p:cNvSpPr/>
          <p:nvPr/>
        </p:nvSpPr>
        <p:spPr>
          <a:xfrm>
            <a:off x="952560" y="2603520"/>
            <a:ext cx="11097300" cy="6284100"/>
          </a:xfrm>
          <a:prstGeom prst="rect">
            <a:avLst/>
          </a:prstGeom>
          <a:noFill/>
          <a:ln>
            <a:noFill/>
          </a:ln>
        </p:spPr>
        <p:txBody>
          <a:bodyPr spcFirstLastPara="1" wrap="square" lIns="50750" tIns="50750" rIns="50750" bIns="50750" anchor="ctr" anchorCtr="0">
            <a:noAutofit/>
          </a:bodyPr>
          <a:lstStyle/>
          <a:p>
            <a:pPr marL="382319" marR="0" lvl="0" indent="-379799" algn="l" rtl="0">
              <a:lnSpc>
                <a:spcPct val="100000"/>
              </a:lnSpc>
              <a:spcBef>
                <a:spcPts val="0"/>
              </a:spcBef>
              <a:spcAft>
                <a:spcPts val="0"/>
              </a:spcAft>
              <a:buClr>
                <a:srgbClr val="000000"/>
              </a:buClr>
              <a:buSzPts val="3100"/>
              <a:buFont typeface="Helvetica Neue Light"/>
              <a:buChar char="•"/>
            </a:pPr>
            <a:r>
              <a:rPr lang="en-GB" sz="3100" b="0" i="0" u="none" strike="noStrike" cap="none">
                <a:solidFill>
                  <a:srgbClr val="000000"/>
                </a:solidFill>
                <a:latin typeface="Helvetica Neue Light"/>
                <a:ea typeface="Helvetica Neue Light"/>
                <a:cs typeface="Helvetica Neue Light"/>
                <a:sym typeface="Helvetica Neue Light"/>
              </a:rPr>
              <a:t>It is a browser extension for Ethereum wallets (works on Firefox, Google Chrome, Brave and Edge)</a:t>
            </a:r>
            <a:endParaRPr sz="3100" b="0" i="0" u="none" strike="noStrike" cap="none">
              <a:solidFill>
                <a:srgbClr val="000000"/>
              </a:solidFill>
              <a:latin typeface="Arial"/>
              <a:ea typeface="Arial"/>
              <a:cs typeface="Arial"/>
              <a:sym typeface="Arial"/>
            </a:endParaRPr>
          </a:p>
          <a:p>
            <a:pPr marL="382319" marR="0" lvl="0" indent="-379799" algn="l" rtl="0">
              <a:lnSpc>
                <a:spcPct val="100000"/>
              </a:lnSpc>
              <a:spcBef>
                <a:spcPts val="3600"/>
              </a:spcBef>
              <a:spcAft>
                <a:spcPts val="0"/>
              </a:spcAft>
              <a:buClr>
                <a:srgbClr val="000000"/>
              </a:buClr>
              <a:buSzPts val="3100"/>
              <a:buFont typeface="Helvetica Neue Light"/>
              <a:buChar char="•"/>
            </a:pPr>
            <a:r>
              <a:rPr lang="en-GB" sz="3100" b="0" i="0" u="none" strike="noStrike" cap="none">
                <a:solidFill>
                  <a:srgbClr val="000000"/>
                </a:solidFill>
                <a:latin typeface="Helvetica Neue Light"/>
                <a:ea typeface="Helvetica Neue Light"/>
                <a:cs typeface="Helvetica Neue Light"/>
                <a:sym typeface="Helvetica Neue Light"/>
              </a:rPr>
              <a:t>Allows us to create our public/private keys and connect to the blockchain</a:t>
            </a:r>
            <a:endParaRPr sz="3100" b="0" i="0" u="none" strike="noStrike" cap="none">
              <a:solidFill>
                <a:srgbClr val="000000"/>
              </a:solidFill>
              <a:latin typeface="Arial"/>
              <a:ea typeface="Arial"/>
              <a:cs typeface="Arial"/>
              <a:sym typeface="Arial"/>
            </a:endParaRPr>
          </a:p>
          <a:p>
            <a:pPr marL="382319" marR="0" lvl="0" indent="-379799" algn="l" rtl="0">
              <a:lnSpc>
                <a:spcPct val="100000"/>
              </a:lnSpc>
              <a:spcBef>
                <a:spcPts val="3600"/>
              </a:spcBef>
              <a:spcAft>
                <a:spcPts val="0"/>
              </a:spcAft>
              <a:buClr>
                <a:srgbClr val="000000"/>
              </a:buClr>
              <a:buSzPts val="3100"/>
              <a:buFont typeface="Helvetica Neue Light"/>
              <a:buChar char="•"/>
            </a:pPr>
            <a:r>
              <a:rPr lang="en-GB" sz="3100" b="0" i="0" u="none" strike="noStrike" cap="none">
                <a:solidFill>
                  <a:srgbClr val="000000"/>
                </a:solidFill>
                <a:latin typeface="Helvetica Neue Light"/>
                <a:ea typeface="Helvetica Neue Light"/>
                <a:cs typeface="Helvetica Neue Light"/>
                <a:sym typeface="Helvetica Neue Light"/>
              </a:rPr>
              <a:t>We recommend using MetaMask on Firefox</a:t>
            </a:r>
            <a:endParaRPr sz="3100" b="0" i="0" u="none" strike="noStrike" cap="none">
              <a:solidFill>
                <a:srgbClr val="000000"/>
              </a:solidFill>
              <a:latin typeface="Arial"/>
              <a:ea typeface="Arial"/>
              <a:cs typeface="Arial"/>
              <a:sym typeface="Arial"/>
            </a:endParaRPr>
          </a:p>
          <a:p>
            <a:pPr marL="928439" marR="0" lvl="0" indent="-379799" algn="l" rtl="0">
              <a:lnSpc>
                <a:spcPct val="100000"/>
              </a:lnSpc>
              <a:spcBef>
                <a:spcPts val="3600"/>
              </a:spcBef>
              <a:spcAft>
                <a:spcPts val="0"/>
              </a:spcAft>
              <a:buClr>
                <a:srgbClr val="000000"/>
              </a:buClr>
              <a:buSzPts val="2580"/>
              <a:buFont typeface="Helvetica Neue Light"/>
              <a:buChar char="•"/>
            </a:pPr>
            <a:r>
              <a:rPr lang="en-GB" sz="2580" b="0" i="0" u="none" strike="noStrike" cap="none">
                <a:solidFill>
                  <a:srgbClr val="000000"/>
                </a:solidFill>
                <a:latin typeface="Helvetica Neue Light"/>
                <a:ea typeface="Helvetica Neue Light"/>
                <a:cs typeface="Helvetica Neue Light"/>
                <a:sym typeface="Helvetica Neue Light"/>
              </a:rPr>
              <a:t>Download it from: </a:t>
            </a:r>
            <a:r>
              <a:rPr lang="en-GB" sz="2150" b="0" i="0" u="sng" strike="noStrike" cap="none">
                <a:solidFill>
                  <a:srgbClr val="0000FF"/>
                </a:solidFill>
                <a:latin typeface="Helvetica Neue Light"/>
                <a:ea typeface="Helvetica Neue Light"/>
                <a:cs typeface="Helvetica Neue Light"/>
                <a:sym typeface="Helvetica Neue Light"/>
                <a:hlinkClick r:id="rId3">
                  <a:extLst>
                    <a:ext uri="{A12FA001-AC4F-418D-AE19-62706E023703}">
                      <ahyp:hlinkClr xmlns:ahyp="http://schemas.microsoft.com/office/drawing/2018/hyperlinkcolor" val="tx"/>
                    </a:ext>
                  </a:extLst>
                </a:hlinkClick>
              </a:rPr>
              <a:t>https://metamask.io/</a:t>
            </a:r>
            <a:endParaRPr sz="2150" b="0" i="0" u="none" strike="noStrike" cap="none">
              <a:solidFill>
                <a:srgbClr val="000000"/>
              </a:solidFill>
              <a:latin typeface="Arial"/>
              <a:ea typeface="Arial"/>
              <a:cs typeface="Arial"/>
              <a:sym typeface="Arial"/>
            </a:endParaRPr>
          </a:p>
          <a:p>
            <a:pPr marL="282959" marR="0" lvl="0" indent="-280440" algn="l" rtl="0">
              <a:lnSpc>
                <a:spcPct val="100000"/>
              </a:lnSpc>
              <a:spcBef>
                <a:spcPts val="3600"/>
              </a:spcBef>
              <a:spcAft>
                <a:spcPts val="0"/>
              </a:spcAft>
              <a:buClr>
                <a:srgbClr val="000000"/>
              </a:buClr>
              <a:buSzPts val="3100"/>
              <a:buFont typeface="Helvetica Neue Light"/>
              <a:buChar char="•"/>
            </a:pPr>
            <a:r>
              <a:rPr lang="en-GB" sz="3100" b="0" i="0" u="none" strike="noStrike" cap="none">
                <a:solidFill>
                  <a:srgbClr val="000000"/>
                </a:solidFill>
                <a:latin typeface="Helvetica Neue Light"/>
                <a:ea typeface="Helvetica Neue Light"/>
                <a:cs typeface="Helvetica Neue Light"/>
                <a:sym typeface="Helvetica Neue Light"/>
              </a:rPr>
              <a:t>Follow the instructions to install it, then refer to the next slides</a:t>
            </a:r>
            <a:endParaRPr sz="31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4"/>
          <p:cNvSpPr/>
          <p:nvPr/>
        </p:nvSpPr>
        <p:spPr>
          <a:xfrm>
            <a:off x="1117440" y="488880"/>
            <a:ext cx="11097300" cy="6284100"/>
          </a:xfrm>
          <a:prstGeom prst="rect">
            <a:avLst/>
          </a:prstGeom>
          <a:noFill/>
          <a:ln>
            <a:noFill/>
          </a:ln>
        </p:spPr>
        <p:txBody>
          <a:bodyPr spcFirstLastPara="1" wrap="square" lIns="50750" tIns="50750" rIns="50750" bIns="50750" anchor="ctr" anchorCtr="0">
            <a:noAutofit/>
          </a:bodyPr>
          <a:lstStyle/>
          <a:p>
            <a:pPr marL="444600" marR="0" lvl="0" indent="-442080" algn="l" rtl="0">
              <a:lnSpc>
                <a:spcPct val="100000"/>
              </a:lnSpc>
              <a:spcBef>
                <a:spcPts val="0"/>
              </a:spcBef>
              <a:spcAft>
                <a:spcPts val="0"/>
              </a:spcAft>
              <a:buClr>
                <a:srgbClr val="000000"/>
              </a:buClr>
              <a:buSzPts val="3600"/>
              <a:buFont typeface="Helvetica Neue Light"/>
              <a:buChar char="•"/>
            </a:pPr>
            <a:r>
              <a:rPr lang="en-GB" sz="3600" b="0" i="0" u="none" strike="noStrike" cap="none">
                <a:solidFill>
                  <a:srgbClr val="000000"/>
                </a:solidFill>
                <a:latin typeface="Helvetica Neue Light"/>
                <a:ea typeface="Helvetica Neue Light"/>
                <a:cs typeface="Helvetica Neue Light"/>
                <a:sym typeface="Helvetica Neue Light"/>
              </a:rPr>
              <a:t>Click on the MetaMask icon on the top right side of your browser (or in the extensions folder).</a:t>
            </a:r>
            <a:endParaRPr sz="3600" b="0" i="0" u="none" strike="noStrike" cap="none">
              <a:solidFill>
                <a:srgbClr val="000000"/>
              </a:solidFill>
              <a:latin typeface="Arial"/>
              <a:ea typeface="Arial"/>
              <a:cs typeface="Arial"/>
              <a:sym typeface="Arial"/>
            </a:endParaRPr>
          </a:p>
        </p:txBody>
      </p:sp>
      <p:sp>
        <p:nvSpPr>
          <p:cNvPr id="78" name="Google Shape;78;p4"/>
          <p:cNvSpPr/>
          <p:nvPr/>
        </p:nvSpPr>
        <p:spPr>
          <a:xfrm>
            <a:off x="952560" y="444600"/>
            <a:ext cx="11097300" cy="2156400"/>
          </a:xfrm>
          <a:prstGeom prst="rect">
            <a:avLst/>
          </a:prstGeom>
          <a:noFill/>
          <a:ln>
            <a:noFill/>
          </a:ln>
        </p:spPr>
        <p:txBody>
          <a:bodyPr spcFirstLastPara="1" wrap="square" lIns="50750" tIns="50750" rIns="50750" bIns="50750" anchor="ctr" anchorCtr="0">
            <a:noAutofit/>
          </a:bodyPr>
          <a:lstStyle/>
          <a:p>
            <a:pPr marL="0" marR="0" lvl="0" indent="0" algn="ctr" rtl="0">
              <a:lnSpc>
                <a:spcPct val="100000"/>
              </a:lnSpc>
              <a:spcBef>
                <a:spcPts val="0"/>
              </a:spcBef>
              <a:spcAft>
                <a:spcPts val="0"/>
              </a:spcAft>
              <a:buClr>
                <a:srgbClr val="000000"/>
              </a:buClr>
              <a:buSzPts val="5840"/>
              <a:buFont typeface="Arial"/>
              <a:buNone/>
            </a:pPr>
            <a:r>
              <a:rPr lang="en-GB" sz="5840" b="0" i="0" u="none" strike="noStrike" cap="none">
                <a:solidFill>
                  <a:srgbClr val="000000"/>
                </a:solidFill>
                <a:latin typeface="Helvetica Neue Light"/>
                <a:ea typeface="Helvetica Neue Light"/>
                <a:cs typeface="Helvetica Neue Light"/>
                <a:sym typeface="Helvetica Neue Light"/>
              </a:rPr>
              <a:t>Step1.2:</a:t>
            </a:r>
            <a:br>
              <a:rPr lang="en-GB" sz="1800" b="0" i="0" u="none" strike="noStrike" cap="none">
                <a:solidFill>
                  <a:srgbClr val="000000"/>
                </a:solidFill>
                <a:latin typeface="Arial"/>
                <a:ea typeface="Arial"/>
                <a:cs typeface="Arial"/>
                <a:sym typeface="Arial"/>
              </a:rPr>
            </a:br>
            <a:r>
              <a:rPr lang="en-GB" sz="5840" b="0" i="0" u="none" strike="noStrike" cap="none">
                <a:solidFill>
                  <a:srgbClr val="000000"/>
                </a:solidFill>
                <a:latin typeface="Helvetica Neue Light"/>
                <a:ea typeface="Helvetica Neue Light"/>
                <a:cs typeface="Helvetica Neue Light"/>
                <a:sym typeface="Helvetica Neue Light"/>
              </a:rPr>
              <a:t> Create an Account in MetaMask</a:t>
            </a:r>
            <a:endParaRPr sz="5840" b="0" i="0" u="none" strike="noStrike" cap="none">
              <a:solidFill>
                <a:srgbClr val="000000"/>
              </a:solidFill>
              <a:latin typeface="Arial"/>
              <a:ea typeface="Arial"/>
              <a:cs typeface="Arial"/>
              <a:sym typeface="Arial"/>
            </a:endParaRPr>
          </a:p>
        </p:txBody>
      </p:sp>
      <p:sp>
        <p:nvSpPr>
          <p:cNvPr id="79" name="Google Shape;79;p4"/>
          <p:cNvSpPr/>
          <p:nvPr/>
        </p:nvSpPr>
        <p:spPr>
          <a:xfrm>
            <a:off x="9142525" y="5020577"/>
            <a:ext cx="911682" cy="864108"/>
          </a:xfrm>
          <a:custGeom>
            <a:avLst/>
            <a:gdLst/>
            <a:ahLst/>
            <a:cxnLst/>
            <a:rect l="l" t="t" r="r" b="b"/>
            <a:pathLst>
              <a:path w="21600" h="21600" extrusionOk="0">
                <a:moveTo>
                  <a:pt x="0" y="0"/>
                </a:moveTo>
                <a:lnTo>
                  <a:pt x="21600" y="21600"/>
                </a:lnTo>
              </a:path>
            </a:pathLst>
          </a:custGeom>
          <a:noFill/>
          <a:ln w="25550" cap="flat" cmpd="sng">
            <a:solidFill>
              <a:srgbClr val="000000"/>
            </a:solidFill>
            <a:prstDash val="solid"/>
            <a:miter lim="8000"/>
            <a:headEnd type="none" w="sm" len="sm"/>
            <a:tailEnd type="triangle" w="med" len="med"/>
          </a:ln>
        </p:spPr>
        <p:txBody>
          <a:bodyPr/>
          <a:lstStyle/>
          <a:p>
            <a:endParaRPr lang="en-US"/>
          </a:p>
        </p:txBody>
      </p:sp>
      <p:pic>
        <p:nvPicPr>
          <p:cNvPr id="80" name="Google Shape;80;p4"/>
          <p:cNvPicPr preferRelativeResize="0"/>
          <p:nvPr/>
        </p:nvPicPr>
        <p:blipFill rotWithShape="1">
          <a:blip r:embed="rId3">
            <a:alphaModFix/>
          </a:blip>
          <a:srcRect/>
          <a:stretch/>
        </p:blipFill>
        <p:spPr>
          <a:xfrm>
            <a:off x="1851925" y="4864800"/>
            <a:ext cx="9628349" cy="2839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g28fb80bb517_0_2"/>
          <p:cNvSpPr/>
          <p:nvPr/>
        </p:nvSpPr>
        <p:spPr>
          <a:xfrm>
            <a:off x="1117440" y="488880"/>
            <a:ext cx="11097300" cy="6284100"/>
          </a:xfrm>
          <a:prstGeom prst="rect">
            <a:avLst/>
          </a:prstGeom>
          <a:noFill/>
          <a:ln>
            <a:noFill/>
          </a:ln>
        </p:spPr>
        <p:txBody>
          <a:bodyPr spcFirstLastPara="1" wrap="square" lIns="50750" tIns="50750" rIns="50750" bIns="50750" anchor="ctr" anchorCtr="0">
            <a:noAutofit/>
          </a:bodyPr>
          <a:lstStyle/>
          <a:p>
            <a:pPr marL="444600" marR="0" lvl="0" indent="-442080" algn="l" rtl="0">
              <a:lnSpc>
                <a:spcPct val="100000"/>
              </a:lnSpc>
              <a:spcBef>
                <a:spcPts val="0"/>
              </a:spcBef>
              <a:spcAft>
                <a:spcPts val="0"/>
              </a:spcAft>
              <a:buClr>
                <a:schemeClr val="dk1"/>
              </a:buClr>
              <a:buSzPts val="3600"/>
              <a:buFont typeface="Helvetica Neue Light"/>
              <a:buChar char="•"/>
            </a:pPr>
            <a:r>
              <a:rPr lang="en-GB" sz="3600" b="0" i="0" u="none" strike="noStrike" cap="none">
                <a:solidFill>
                  <a:schemeClr val="dk1"/>
                </a:solidFill>
                <a:latin typeface="Helvetica Neue Light"/>
                <a:ea typeface="Helvetica Neue Light"/>
                <a:cs typeface="Helvetica Neue Light"/>
                <a:sym typeface="Helvetica Neue Light"/>
              </a:rPr>
              <a:t>Follow the instructions to create an account</a:t>
            </a:r>
            <a:endParaRPr sz="3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p:txBody>
      </p:sp>
      <p:sp>
        <p:nvSpPr>
          <p:cNvPr id="86" name="Google Shape;86;g28fb80bb517_0_2"/>
          <p:cNvSpPr/>
          <p:nvPr/>
        </p:nvSpPr>
        <p:spPr>
          <a:xfrm>
            <a:off x="952560" y="444600"/>
            <a:ext cx="11097300" cy="2156400"/>
          </a:xfrm>
          <a:prstGeom prst="rect">
            <a:avLst/>
          </a:prstGeom>
          <a:noFill/>
          <a:ln>
            <a:noFill/>
          </a:ln>
        </p:spPr>
        <p:txBody>
          <a:bodyPr spcFirstLastPara="1" wrap="square" lIns="50750" tIns="50750" rIns="50750" bIns="50750" anchor="ctr" anchorCtr="0">
            <a:noAutofit/>
          </a:bodyPr>
          <a:lstStyle/>
          <a:p>
            <a:pPr marL="0" marR="0" lvl="0" indent="0" algn="ctr" rtl="0">
              <a:lnSpc>
                <a:spcPct val="100000"/>
              </a:lnSpc>
              <a:spcBef>
                <a:spcPts val="0"/>
              </a:spcBef>
              <a:spcAft>
                <a:spcPts val="0"/>
              </a:spcAft>
              <a:buClr>
                <a:srgbClr val="000000"/>
              </a:buClr>
              <a:buSzPts val="5840"/>
              <a:buFont typeface="Arial"/>
              <a:buNone/>
            </a:pPr>
            <a:r>
              <a:rPr lang="en-GB" sz="5840" b="0" i="0" u="none" strike="noStrike" cap="none">
                <a:solidFill>
                  <a:srgbClr val="000000"/>
                </a:solidFill>
                <a:latin typeface="Helvetica Neue Light"/>
                <a:ea typeface="Helvetica Neue Light"/>
                <a:cs typeface="Helvetica Neue Light"/>
                <a:sym typeface="Helvetica Neue Light"/>
              </a:rPr>
              <a:t>Step1.2:</a:t>
            </a:r>
            <a:br>
              <a:rPr lang="en-GB" sz="1800" b="0" i="0" u="none" strike="noStrike" cap="none">
                <a:solidFill>
                  <a:srgbClr val="000000"/>
                </a:solidFill>
                <a:latin typeface="Arial"/>
                <a:ea typeface="Arial"/>
                <a:cs typeface="Arial"/>
                <a:sym typeface="Arial"/>
              </a:rPr>
            </a:br>
            <a:r>
              <a:rPr lang="en-GB" sz="5840" b="0" i="0" u="none" strike="noStrike" cap="none">
                <a:solidFill>
                  <a:srgbClr val="000000"/>
                </a:solidFill>
                <a:latin typeface="Helvetica Neue Light"/>
                <a:ea typeface="Helvetica Neue Light"/>
                <a:cs typeface="Helvetica Neue Light"/>
                <a:sym typeface="Helvetica Neue Light"/>
              </a:rPr>
              <a:t> Create an Account in MetaMask</a:t>
            </a:r>
            <a:endParaRPr sz="5840" b="0" i="0" u="none" strike="noStrike" cap="none">
              <a:solidFill>
                <a:srgbClr val="000000"/>
              </a:solidFill>
              <a:latin typeface="Arial"/>
              <a:ea typeface="Arial"/>
              <a:cs typeface="Arial"/>
              <a:sym typeface="Arial"/>
            </a:endParaRPr>
          </a:p>
        </p:txBody>
      </p:sp>
      <p:pic>
        <p:nvPicPr>
          <p:cNvPr id="87" name="Google Shape;87;g28fb80bb517_0_2"/>
          <p:cNvPicPr preferRelativeResize="0"/>
          <p:nvPr/>
        </p:nvPicPr>
        <p:blipFill rotWithShape="1">
          <a:blip r:embed="rId3">
            <a:alphaModFix/>
          </a:blip>
          <a:srcRect/>
          <a:stretch/>
        </p:blipFill>
        <p:spPr>
          <a:xfrm>
            <a:off x="2720275" y="4013246"/>
            <a:ext cx="7348550" cy="4778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5"/>
          <p:cNvSpPr/>
          <p:nvPr/>
        </p:nvSpPr>
        <p:spPr>
          <a:xfrm>
            <a:off x="832700" y="2601001"/>
            <a:ext cx="11097300" cy="5743200"/>
          </a:xfrm>
          <a:prstGeom prst="rect">
            <a:avLst/>
          </a:prstGeom>
          <a:noFill/>
          <a:ln>
            <a:noFill/>
          </a:ln>
        </p:spPr>
        <p:txBody>
          <a:bodyPr spcFirstLastPara="1" wrap="square" lIns="50750" tIns="50750" rIns="50750" bIns="50750" anchor="ctr" anchorCtr="0">
            <a:noAutofit/>
          </a:bodyPr>
          <a:lstStyle/>
          <a:p>
            <a:pPr marL="444600" marR="0" lvl="0" indent="-442080" algn="l" rtl="0">
              <a:lnSpc>
                <a:spcPct val="100000"/>
              </a:lnSpc>
              <a:spcBef>
                <a:spcPts val="4201"/>
              </a:spcBef>
              <a:spcAft>
                <a:spcPts val="0"/>
              </a:spcAft>
              <a:buClr>
                <a:srgbClr val="000000"/>
              </a:buClr>
              <a:buSzPts val="3600"/>
              <a:buFont typeface="Helvetica Neue Light"/>
              <a:buChar char="•"/>
            </a:pPr>
            <a:r>
              <a:rPr lang="en-GB" sz="3600" b="0" i="0" u="none" strike="noStrike" cap="none">
                <a:solidFill>
                  <a:srgbClr val="000000"/>
                </a:solidFill>
                <a:latin typeface="Helvetica Neue Light"/>
                <a:ea typeface="Helvetica Neue Light"/>
                <a:cs typeface="Helvetica Neue Light"/>
                <a:sym typeface="Helvetica Neue Light"/>
              </a:rPr>
              <a:t>After you provide a password, an account (i.e. an address, public and secret keys) will be created for you – you can also create more than one accounts per wallet</a:t>
            </a:r>
            <a:endParaRPr sz="3600" b="0" i="0" u="none" strike="noStrike" cap="none">
              <a:solidFill>
                <a:srgbClr val="000000"/>
              </a:solidFill>
              <a:latin typeface="Helvetica Neue Light"/>
              <a:ea typeface="Helvetica Neue Light"/>
              <a:cs typeface="Helvetica Neue Light"/>
              <a:sym typeface="Helvetica Neue Light"/>
            </a:endParaRPr>
          </a:p>
          <a:p>
            <a:pPr marL="444600" marR="0" lvl="0" indent="-442080" algn="l" rtl="0">
              <a:lnSpc>
                <a:spcPct val="100000"/>
              </a:lnSpc>
              <a:spcBef>
                <a:spcPts val="4201"/>
              </a:spcBef>
              <a:spcAft>
                <a:spcPts val="0"/>
              </a:spcAft>
              <a:buClr>
                <a:srgbClr val="000000"/>
              </a:buClr>
              <a:buSzPts val="3600"/>
              <a:buFont typeface="Helvetica Neue Light"/>
              <a:buChar char="•"/>
            </a:pPr>
            <a:r>
              <a:rPr lang="en-GB" sz="3600" b="0" i="0" u="none" strike="noStrike" cap="none">
                <a:solidFill>
                  <a:srgbClr val="000000"/>
                </a:solidFill>
                <a:latin typeface="Helvetica Neue Light"/>
                <a:ea typeface="Helvetica Neue Light"/>
                <a:cs typeface="Helvetica Neue Light"/>
                <a:sym typeface="Helvetica Neue Light"/>
              </a:rPr>
              <a:t>Select “Secure my wallet” to generate a seed phrase</a:t>
            </a:r>
            <a:endParaRPr sz="3600" b="0" i="0" u="none" strike="noStrike" cap="none">
              <a:solidFill>
                <a:srgbClr val="000000"/>
              </a:solidFill>
              <a:latin typeface="Helvetica Neue Light"/>
              <a:ea typeface="Helvetica Neue Light"/>
              <a:cs typeface="Helvetica Neue Light"/>
              <a:sym typeface="Helvetica Neue Light"/>
            </a:endParaRPr>
          </a:p>
          <a:p>
            <a:pPr marL="444600" marR="0" lvl="0" indent="-442080" algn="l" rtl="0">
              <a:lnSpc>
                <a:spcPct val="100000"/>
              </a:lnSpc>
              <a:spcBef>
                <a:spcPts val="4201"/>
              </a:spcBef>
              <a:spcAft>
                <a:spcPts val="0"/>
              </a:spcAft>
              <a:buClr>
                <a:srgbClr val="000000"/>
              </a:buClr>
              <a:buSzPts val="3600"/>
              <a:buFont typeface="Helvetica Neue"/>
              <a:buChar char="•"/>
            </a:pPr>
            <a:r>
              <a:rPr lang="en-GB" sz="3600" b="1" i="0" u="none" strike="noStrike" cap="none">
                <a:solidFill>
                  <a:srgbClr val="000000"/>
                </a:solidFill>
                <a:latin typeface="Helvetica Neue"/>
                <a:ea typeface="Helvetica Neue"/>
                <a:cs typeface="Helvetica Neue"/>
                <a:sym typeface="Helvetica Neue"/>
              </a:rPr>
              <a:t>Store your seed</a:t>
            </a:r>
            <a:r>
              <a:rPr lang="en-GB" sz="3600" b="0" i="0" u="none" strike="noStrike" cap="none">
                <a:solidFill>
                  <a:srgbClr val="000000"/>
                </a:solidFill>
                <a:latin typeface="Helvetica Neue Light"/>
                <a:ea typeface="Helvetica Neue Light"/>
                <a:cs typeface="Helvetica Neue Light"/>
                <a:sym typeface="Helvetica Neue Light"/>
              </a:rPr>
              <a:t>: you will need it to restore your wallet in case you delete Metamask</a:t>
            </a:r>
            <a:endParaRPr sz="3600" b="0" i="0" u="none" strike="noStrike" cap="none">
              <a:solidFill>
                <a:srgbClr val="000000"/>
              </a:solidFill>
              <a:latin typeface="Arial"/>
              <a:ea typeface="Arial"/>
              <a:cs typeface="Arial"/>
              <a:sym typeface="Arial"/>
            </a:endParaRPr>
          </a:p>
        </p:txBody>
      </p:sp>
      <p:sp>
        <p:nvSpPr>
          <p:cNvPr id="93" name="Google Shape;93;p5"/>
          <p:cNvSpPr/>
          <p:nvPr/>
        </p:nvSpPr>
        <p:spPr>
          <a:xfrm>
            <a:off x="952560" y="444600"/>
            <a:ext cx="11097300" cy="2156400"/>
          </a:xfrm>
          <a:prstGeom prst="rect">
            <a:avLst/>
          </a:prstGeom>
          <a:noFill/>
          <a:ln>
            <a:noFill/>
          </a:ln>
        </p:spPr>
        <p:txBody>
          <a:bodyPr spcFirstLastPara="1" wrap="square" lIns="50750" tIns="50750" rIns="50750" bIns="50750" anchor="ctr" anchorCtr="0">
            <a:noAutofit/>
          </a:bodyPr>
          <a:lstStyle/>
          <a:p>
            <a:pPr marL="0" marR="0" lvl="0" indent="0" algn="ctr" rtl="0">
              <a:lnSpc>
                <a:spcPct val="100000"/>
              </a:lnSpc>
              <a:spcBef>
                <a:spcPts val="0"/>
              </a:spcBef>
              <a:spcAft>
                <a:spcPts val="0"/>
              </a:spcAft>
              <a:buClr>
                <a:srgbClr val="000000"/>
              </a:buClr>
              <a:buSzPts val="5920"/>
              <a:buFont typeface="Arial"/>
              <a:buNone/>
            </a:pPr>
            <a:r>
              <a:rPr lang="en-GB" sz="5920" b="0" i="0" u="none" strike="noStrike" cap="none">
                <a:solidFill>
                  <a:srgbClr val="000000"/>
                </a:solidFill>
                <a:latin typeface="Helvetica Neue Light"/>
                <a:ea typeface="Helvetica Neue Light"/>
                <a:cs typeface="Helvetica Neue Light"/>
                <a:sym typeface="Helvetica Neue Light"/>
              </a:rPr>
              <a:t>Step1.2:</a:t>
            </a:r>
            <a:br>
              <a:rPr lang="en-GB" sz="1800" b="0" i="0" u="none" strike="noStrike" cap="none">
                <a:solidFill>
                  <a:srgbClr val="000000"/>
                </a:solidFill>
                <a:latin typeface="Arial"/>
                <a:ea typeface="Arial"/>
                <a:cs typeface="Arial"/>
                <a:sym typeface="Arial"/>
              </a:rPr>
            </a:br>
            <a:r>
              <a:rPr lang="en-GB" sz="5920" b="0" i="0" u="none" strike="noStrike" cap="none">
                <a:solidFill>
                  <a:srgbClr val="000000"/>
                </a:solidFill>
                <a:latin typeface="Helvetica Neue Light"/>
                <a:ea typeface="Helvetica Neue Light"/>
                <a:cs typeface="Helvetica Neue Light"/>
                <a:sym typeface="Helvetica Neue Light"/>
              </a:rPr>
              <a:t> Create an Account in MetaMask</a:t>
            </a:r>
            <a:endParaRPr sz="592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p:nvPr/>
        </p:nvSpPr>
        <p:spPr>
          <a:xfrm>
            <a:off x="952550" y="2601350"/>
            <a:ext cx="6716100" cy="6284100"/>
          </a:xfrm>
          <a:prstGeom prst="rect">
            <a:avLst/>
          </a:prstGeom>
          <a:noFill/>
          <a:ln>
            <a:noFill/>
          </a:ln>
        </p:spPr>
        <p:txBody>
          <a:bodyPr spcFirstLastPara="1" wrap="square" lIns="50750" tIns="50750" rIns="50750" bIns="50750" anchor="ctr" anchorCtr="0">
            <a:noAutofit/>
          </a:bodyPr>
          <a:lstStyle/>
          <a:p>
            <a:pPr marL="457200" marR="0" lvl="0" indent="-457200" algn="l" rtl="0">
              <a:lnSpc>
                <a:spcPct val="100000"/>
              </a:lnSpc>
              <a:spcBef>
                <a:spcPts val="0"/>
              </a:spcBef>
              <a:spcAft>
                <a:spcPts val="0"/>
              </a:spcAft>
              <a:buClr>
                <a:srgbClr val="000000"/>
              </a:buClr>
              <a:buSzPts val="3600"/>
              <a:buFont typeface="Helvetica Neue Light"/>
              <a:buChar char="●"/>
            </a:pPr>
            <a:r>
              <a:rPr lang="en-GB" sz="3600" b="0" i="0" u="none" strike="noStrike" cap="none">
                <a:solidFill>
                  <a:srgbClr val="000000"/>
                </a:solidFill>
                <a:latin typeface="Helvetica Neue Light"/>
                <a:ea typeface="Helvetica Neue Light"/>
                <a:cs typeface="Helvetica Neue Light"/>
                <a:sym typeface="Helvetica Neue Light"/>
              </a:rPr>
              <a:t>Open the MetaMask extension</a:t>
            </a:r>
            <a:endParaRPr sz="3600" b="0" i="0" u="none" strike="noStrike" cap="none">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000000"/>
              </a:buClr>
              <a:buSzPts val="3600"/>
              <a:buFont typeface="Helvetica Neue Light"/>
              <a:buChar char="●"/>
            </a:pPr>
            <a:r>
              <a:rPr lang="en-GB" sz="3600" b="0" i="0" u="none" strike="noStrike" cap="none">
                <a:solidFill>
                  <a:srgbClr val="000000"/>
                </a:solidFill>
                <a:latin typeface="Helvetica Neue Light"/>
                <a:ea typeface="Helvetica Neue Light"/>
                <a:cs typeface="Helvetica Neue Light"/>
                <a:sym typeface="Helvetica Neue Light"/>
              </a:rPr>
              <a:t>Click on the Network dropdown on the top left corner</a:t>
            </a:r>
            <a:endParaRPr sz="3600" b="0" i="0" u="none" strike="noStrike" cap="none">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000000"/>
              </a:buClr>
              <a:buSzPts val="3600"/>
              <a:buFont typeface="Helvetica Neue Light"/>
              <a:buChar char="●"/>
            </a:pPr>
            <a:r>
              <a:rPr lang="en-GB" sz="3600" b="0" i="0" u="none" strike="noStrike" cap="none">
                <a:solidFill>
                  <a:srgbClr val="000000"/>
                </a:solidFill>
                <a:latin typeface="Helvetica Neue Light"/>
                <a:ea typeface="Helvetica Neue Light"/>
                <a:cs typeface="Helvetica Neue Light"/>
                <a:sym typeface="Helvetica Neue Light"/>
              </a:rPr>
              <a:t>Select “Show test networks”</a:t>
            </a:r>
            <a:endParaRPr sz="3600" b="0" i="0" u="none" strike="noStrike" cap="none">
              <a:solidFill>
                <a:srgbClr val="000000"/>
              </a:solidFill>
              <a:latin typeface="Helvetica Neue Light"/>
              <a:ea typeface="Helvetica Neue Light"/>
              <a:cs typeface="Helvetica Neue Light"/>
              <a:sym typeface="Helvetica Neue Light"/>
            </a:endParaRPr>
          </a:p>
          <a:p>
            <a:pPr marL="457200" marR="0" lvl="0" indent="-457200" algn="l" rtl="0">
              <a:lnSpc>
                <a:spcPct val="100000"/>
              </a:lnSpc>
              <a:spcBef>
                <a:spcPts val="0"/>
              </a:spcBef>
              <a:spcAft>
                <a:spcPts val="0"/>
              </a:spcAft>
              <a:buClr>
                <a:srgbClr val="000000"/>
              </a:buClr>
              <a:buSzPts val="3600"/>
              <a:buFont typeface="Helvetica Neue Light"/>
              <a:buChar char="●"/>
            </a:pPr>
            <a:r>
              <a:rPr lang="en-GB" sz="3600" b="0" i="0" u="none" strike="noStrike" cap="none">
                <a:solidFill>
                  <a:srgbClr val="000000"/>
                </a:solidFill>
                <a:latin typeface="Helvetica Neue Light"/>
                <a:ea typeface="Helvetica Neue Light"/>
                <a:cs typeface="Helvetica Neue Light"/>
                <a:sym typeface="Helvetica Neue Light"/>
              </a:rPr>
              <a:t>Select “Sepolia” from the list</a:t>
            </a:r>
            <a:endParaRPr sz="3600" b="0" i="0" u="none" strike="noStrike" cap="none">
              <a:solidFill>
                <a:srgbClr val="000000"/>
              </a:solidFill>
              <a:latin typeface="Helvetica Neue Light"/>
              <a:ea typeface="Helvetica Neue Light"/>
              <a:cs typeface="Helvetica Neue Light"/>
              <a:sym typeface="Helvetica Neue Light"/>
            </a:endParaRPr>
          </a:p>
        </p:txBody>
      </p:sp>
      <p:sp>
        <p:nvSpPr>
          <p:cNvPr id="99" name="Google Shape;99;p6"/>
          <p:cNvSpPr/>
          <p:nvPr/>
        </p:nvSpPr>
        <p:spPr>
          <a:xfrm>
            <a:off x="952560" y="444600"/>
            <a:ext cx="11097300" cy="2156700"/>
          </a:xfrm>
          <a:prstGeom prst="rect">
            <a:avLst/>
          </a:prstGeom>
          <a:noFill/>
          <a:ln>
            <a:noFill/>
          </a:ln>
        </p:spPr>
        <p:txBody>
          <a:bodyPr spcFirstLastPara="1" wrap="square" lIns="50750" tIns="50750" rIns="50750" bIns="50750" anchor="ctr" anchorCtr="0">
            <a:noAutofit/>
          </a:bodyPr>
          <a:lstStyle/>
          <a:p>
            <a:pPr marL="0" marR="0" lvl="0" indent="0" algn="ctr" rtl="0">
              <a:lnSpc>
                <a:spcPct val="100000"/>
              </a:lnSpc>
              <a:spcBef>
                <a:spcPts val="0"/>
              </a:spcBef>
              <a:spcAft>
                <a:spcPts val="0"/>
              </a:spcAft>
              <a:buClr>
                <a:srgbClr val="000000"/>
              </a:buClr>
              <a:buSzPts val="5600"/>
              <a:buFont typeface="Arial"/>
              <a:buNone/>
            </a:pPr>
            <a:r>
              <a:rPr lang="en-GB" sz="5600" b="0" i="0" u="none" strike="noStrike" cap="none">
                <a:solidFill>
                  <a:srgbClr val="000000"/>
                </a:solidFill>
                <a:latin typeface="Helvetica Neue Light"/>
                <a:ea typeface="Helvetica Neue Light"/>
                <a:cs typeface="Helvetica Neue Light"/>
                <a:sym typeface="Helvetica Neue Light"/>
              </a:rPr>
              <a:t>Step1.3:</a:t>
            </a:r>
            <a:br>
              <a:rPr lang="en-GB" sz="1800" b="0" i="0" u="none" strike="noStrike" cap="none">
                <a:solidFill>
                  <a:srgbClr val="000000"/>
                </a:solidFill>
                <a:latin typeface="Arial"/>
                <a:ea typeface="Arial"/>
                <a:cs typeface="Arial"/>
                <a:sym typeface="Arial"/>
              </a:rPr>
            </a:br>
            <a:r>
              <a:rPr lang="en-GB" sz="5600" b="0" i="0" u="none" strike="noStrike" cap="none">
                <a:solidFill>
                  <a:srgbClr val="000000"/>
                </a:solidFill>
                <a:latin typeface="Helvetica Neue Light"/>
                <a:ea typeface="Helvetica Neue Light"/>
                <a:cs typeface="Helvetica Neue Light"/>
                <a:sym typeface="Helvetica Neue Light"/>
              </a:rPr>
              <a:t> </a:t>
            </a:r>
            <a:r>
              <a:rPr lang="en-GB" sz="4200" b="0" i="0" u="none" strike="noStrike" cap="none">
                <a:solidFill>
                  <a:srgbClr val="000000"/>
                </a:solidFill>
                <a:latin typeface="Helvetica Neue Light"/>
                <a:ea typeface="Helvetica Neue Light"/>
                <a:cs typeface="Helvetica Neue Light"/>
                <a:sym typeface="Helvetica Neue Light"/>
              </a:rPr>
              <a:t>Connect MetaMask to Sepolia Testnet</a:t>
            </a:r>
            <a:endParaRPr sz="4200" b="0" i="0" u="none" strike="noStrike" cap="none">
              <a:solidFill>
                <a:srgbClr val="000000"/>
              </a:solidFill>
              <a:latin typeface="Arial"/>
              <a:ea typeface="Arial"/>
              <a:cs typeface="Arial"/>
              <a:sym typeface="Arial"/>
            </a:endParaRPr>
          </a:p>
        </p:txBody>
      </p:sp>
      <p:pic>
        <p:nvPicPr>
          <p:cNvPr id="100" name="Google Shape;100;p6"/>
          <p:cNvPicPr preferRelativeResize="0"/>
          <p:nvPr/>
        </p:nvPicPr>
        <p:blipFill rotWithShape="1">
          <a:blip r:embed="rId3">
            <a:alphaModFix/>
          </a:blip>
          <a:srcRect/>
          <a:stretch/>
        </p:blipFill>
        <p:spPr>
          <a:xfrm>
            <a:off x="7969775" y="2693125"/>
            <a:ext cx="3833800" cy="64349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8"/>
          <p:cNvSpPr/>
          <p:nvPr/>
        </p:nvSpPr>
        <p:spPr>
          <a:xfrm>
            <a:off x="495350" y="2601000"/>
            <a:ext cx="7784400" cy="6286500"/>
          </a:xfrm>
          <a:prstGeom prst="rect">
            <a:avLst/>
          </a:prstGeom>
          <a:noFill/>
          <a:ln>
            <a:noFill/>
          </a:ln>
        </p:spPr>
        <p:txBody>
          <a:bodyPr spcFirstLastPara="1" wrap="square" lIns="50750" tIns="50750" rIns="50750" bIns="50750" anchor="ctr" anchorCtr="0">
            <a:noAutofit/>
          </a:bodyPr>
          <a:lstStyle/>
          <a:p>
            <a:pPr marL="444600" marR="0" lvl="0" indent="-27036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444600" marR="0" lvl="0" indent="-442080" algn="l" rtl="0">
              <a:lnSpc>
                <a:spcPct val="100000"/>
              </a:lnSpc>
              <a:spcBef>
                <a:spcPts val="4201"/>
              </a:spcBef>
              <a:spcAft>
                <a:spcPts val="0"/>
              </a:spcAft>
              <a:buClr>
                <a:srgbClr val="000000"/>
              </a:buClr>
              <a:buSzPts val="3600"/>
              <a:buFont typeface="Helvetica Neue Light"/>
              <a:buChar char="•"/>
            </a:pPr>
            <a:r>
              <a:rPr lang="en-GB" sz="3600" b="0" i="0" u="none" strike="noStrike" cap="none">
                <a:solidFill>
                  <a:schemeClr val="dk1"/>
                </a:solidFill>
                <a:latin typeface="Helvetica Neue Light"/>
                <a:ea typeface="Helvetica Neue Light"/>
                <a:cs typeface="Helvetica Neue Light"/>
                <a:sym typeface="Helvetica Neue Light"/>
              </a:rPr>
              <a:t>When you have successfully connected to the chain, this page will appear</a:t>
            </a:r>
            <a:endParaRPr sz="3600" b="0" i="0" u="none" strike="noStrike" cap="none">
              <a:solidFill>
                <a:schemeClr val="dk1"/>
              </a:solidFill>
              <a:latin typeface="Helvetica Neue Light"/>
              <a:ea typeface="Helvetica Neue Light"/>
              <a:cs typeface="Helvetica Neue Light"/>
              <a:sym typeface="Helvetica Neue Light"/>
            </a:endParaRPr>
          </a:p>
          <a:p>
            <a:pPr marL="444600" marR="0" lvl="0" indent="-442080" algn="l" rtl="0">
              <a:lnSpc>
                <a:spcPct val="100000"/>
              </a:lnSpc>
              <a:spcBef>
                <a:spcPts val="4201"/>
              </a:spcBef>
              <a:spcAft>
                <a:spcPts val="0"/>
              </a:spcAft>
              <a:buClr>
                <a:srgbClr val="000000"/>
              </a:buClr>
              <a:buSzPts val="3600"/>
              <a:buFont typeface="Helvetica Neue Light"/>
              <a:buChar char="•"/>
            </a:pPr>
            <a:r>
              <a:rPr lang="en-GB" sz="3600" b="0" i="0" u="none" strike="noStrike" cap="none">
                <a:solidFill>
                  <a:srgbClr val="000000"/>
                </a:solidFill>
                <a:latin typeface="Helvetica Neue Light"/>
                <a:ea typeface="Helvetica Neue Light"/>
                <a:cs typeface="Helvetica Neue Light"/>
                <a:sym typeface="Helvetica Neue Light"/>
              </a:rPr>
              <a:t>Your address is under the account’s name – here it starts with “0x117” and ends with “BC2B”</a:t>
            </a:r>
            <a:endParaRPr sz="3600" b="0" i="0" u="none" strike="noStrike" cap="none">
              <a:solidFill>
                <a:srgbClr val="000000"/>
              </a:solidFill>
              <a:latin typeface="Arial"/>
              <a:ea typeface="Arial"/>
              <a:cs typeface="Arial"/>
              <a:sym typeface="Arial"/>
            </a:endParaRPr>
          </a:p>
          <a:p>
            <a:pPr marL="444600" marR="0" lvl="0" indent="-442080" algn="l" rtl="0">
              <a:lnSpc>
                <a:spcPct val="100000"/>
              </a:lnSpc>
              <a:spcBef>
                <a:spcPts val="4201"/>
              </a:spcBef>
              <a:spcAft>
                <a:spcPts val="0"/>
              </a:spcAft>
              <a:buClr>
                <a:srgbClr val="000000"/>
              </a:buClr>
              <a:buSzPts val="3600"/>
              <a:buFont typeface="Helvetica Neue Light"/>
              <a:buChar char="•"/>
            </a:pPr>
            <a:r>
              <a:rPr lang="en-GB" sz="3600" b="0" i="0" u="none" strike="noStrike" cap="none">
                <a:solidFill>
                  <a:srgbClr val="000000"/>
                </a:solidFill>
                <a:latin typeface="Helvetica Neue Light"/>
                <a:ea typeface="Helvetica Neue Light"/>
                <a:cs typeface="Helvetica Neue Light"/>
                <a:sym typeface="Helvetica Neue Light"/>
              </a:rPr>
              <a:t>Click on it to copy it and then send it to those who want to pay you</a:t>
            </a:r>
            <a:endParaRPr sz="3600" b="0" i="0" u="none" strike="noStrike" cap="none">
              <a:solidFill>
                <a:srgbClr val="000000"/>
              </a:solidFill>
              <a:latin typeface="Arial"/>
              <a:ea typeface="Arial"/>
              <a:cs typeface="Arial"/>
              <a:sym typeface="Arial"/>
            </a:endParaRPr>
          </a:p>
        </p:txBody>
      </p:sp>
      <p:sp>
        <p:nvSpPr>
          <p:cNvPr id="106" name="Google Shape;106;p8"/>
          <p:cNvSpPr/>
          <p:nvPr/>
        </p:nvSpPr>
        <p:spPr>
          <a:xfrm>
            <a:off x="952560" y="444600"/>
            <a:ext cx="11097300" cy="2156400"/>
          </a:xfrm>
          <a:prstGeom prst="rect">
            <a:avLst/>
          </a:prstGeom>
          <a:noFill/>
          <a:ln>
            <a:noFill/>
          </a:ln>
        </p:spPr>
        <p:txBody>
          <a:bodyPr spcFirstLastPara="1" wrap="square" lIns="50750" tIns="50750" rIns="50750" bIns="50750" anchor="ctr" anchorCtr="0">
            <a:noAutofit/>
          </a:bodyPr>
          <a:lstStyle/>
          <a:p>
            <a:pPr marL="0" marR="0" lvl="0" indent="0" algn="ctr" rtl="0">
              <a:lnSpc>
                <a:spcPct val="100000"/>
              </a:lnSpc>
              <a:spcBef>
                <a:spcPts val="0"/>
              </a:spcBef>
              <a:spcAft>
                <a:spcPts val="0"/>
              </a:spcAft>
              <a:buClr>
                <a:srgbClr val="000000"/>
              </a:buClr>
              <a:buSzPts val="6719"/>
              <a:buFont typeface="Arial"/>
              <a:buNone/>
            </a:pPr>
            <a:r>
              <a:rPr lang="en-GB" sz="6719" b="0" i="0" u="none" strike="noStrike" cap="none">
                <a:solidFill>
                  <a:srgbClr val="000000"/>
                </a:solidFill>
                <a:latin typeface="Helvetica Neue Light"/>
                <a:ea typeface="Helvetica Neue Light"/>
                <a:cs typeface="Helvetica Neue Light"/>
                <a:sym typeface="Helvetica Neue Light"/>
              </a:rPr>
              <a:t>Step1.4:</a:t>
            </a:r>
            <a:br>
              <a:rPr lang="en-GB" sz="1800" b="0" i="0" u="none" strike="noStrike" cap="none">
                <a:solidFill>
                  <a:srgbClr val="000000"/>
                </a:solidFill>
                <a:latin typeface="Arial"/>
                <a:ea typeface="Arial"/>
                <a:cs typeface="Arial"/>
                <a:sym typeface="Arial"/>
              </a:rPr>
            </a:br>
            <a:r>
              <a:rPr lang="en-GB" sz="6719" b="0" i="0" u="none" strike="noStrike" cap="none">
                <a:solidFill>
                  <a:srgbClr val="000000"/>
                </a:solidFill>
                <a:latin typeface="Helvetica Neue Light"/>
                <a:ea typeface="Helvetica Neue Light"/>
                <a:cs typeface="Helvetica Neue Light"/>
                <a:sym typeface="Helvetica Neue Light"/>
              </a:rPr>
              <a:t>Your Address</a:t>
            </a:r>
            <a:endParaRPr sz="6719" b="0" i="0" u="none" strike="noStrike" cap="none">
              <a:solidFill>
                <a:srgbClr val="000000"/>
              </a:solidFill>
              <a:latin typeface="Arial"/>
              <a:ea typeface="Arial"/>
              <a:cs typeface="Arial"/>
              <a:sym typeface="Arial"/>
            </a:endParaRPr>
          </a:p>
        </p:txBody>
      </p:sp>
      <p:sp>
        <p:nvSpPr>
          <p:cNvPr id="107" name="Google Shape;107;p8"/>
          <p:cNvSpPr/>
          <p:nvPr/>
        </p:nvSpPr>
        <p:spPr>
          <a:xfrm rot="10800000" flipH="1">
            <a:off x="29326680" y="21183840"/>
            <a:ext cx="6194502" cy="4656960"/>
          </a:xfrm>
          <a:custGeom>
            <a:avLst/>
            <a:gdLst/>
            <a:ahLst/>
            <a:cxnLst/>
            <a:rect l="l" t="t" r="r" b="b"/>
            <a:pathLst>
              <a:path w="21600" h="21600" extrusionOk="0">
                <a:moveTo>
                  <a:pt x="0" y="0"/>
                </a:moveTo>
                <a:lnTo>
                  <a:pt x="21600" y="21600"/>
                </a:lnTo>
              </a:path>
            </a:pathLst>
          </a:custGeom>
          <a:noFill/>
          <a:ln w="28425" cap="flat" cmpd="sng">
            <a:solidFill>
              <a:srgbClr val="53585F"/>
            </a:solidFill>
            <a:prstDash val="solid"/>
            <a:round/>
            <a:headEnd type="none" w="sm" len="sm"/>
            <a:tailEnd type="triangle" w="med" len="med"/>
          </a:ln>
        </p:spPr>
        <p:txBody>
          <a:bodyPr/>
          <a:lstStyle/>
          <a:p>
            <a:endParaRPr lang="en-US"/>
          </a:p>
        </p:txBody>
      </p:sp>
      <p:pic>
        <p:nvPicPr>
          <p:cNvPr id="108" name="Google Shape;108;p8"/>
          <p:cNvPicPr preferRelativeResize="0"/>
          <p:nvPr/>
        </p:nvPicPr>
        <p:blipFill rotWithShape="1">
          <a:blip r:embed="rId3">
            <a:alphaModFix/>
          </a:blip>
          <a:srcRect/>
          <a:stretch/>
        </p:blipFill>
        <p:spPr>
          <a:xfrm>
            <a:off x="8364675" y="2734450"/>
            <a:ext cx="4147602" cy="6847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9"/>
          <p:cNvSpPr/>
          <p:nvPr/>
        </p:nvSpPr>
        <p:spPr>
          <a:xfrm>
            <a:off x="952560" y="444600"/>
            <a:ext cx="11097300" cy="2156400"/>
          </a:xfrm>
          <a:prstGeom prst="rect">
            <a:avLst/>
          </a:prstGeom>
          <a:noFill/>
          <a:ln>
            <a:noFill/>
          </a:ln>
        </p:spPr>
        <p:txBody>
          <a:bodyPr spcFirstLastPara="1" wrap="square" lIns="50750" tIns="50750" rIns="50750" bIns="50750" anchor="ctr" anchorCtr="0">
            <a:noAutofit/>
          </a:bodyPr>
          <a:lstStyle/>
          <a:p>
            <a:pPr marL="0" marR="0" lvl="0" indent="0" algn="ctr" rtl="0">
              <a:lnSpc>
                <a:spcPct val="100000"/>
              </a:lnSpc>
              <a:spcBef>
                <a:spcPts val="0"/>
              </a:spcBef>
              <a:spcAft>
                <a:spcPts val="0"/>
              </a:spcAft>
              <a:buClr>
                <a:srgbClr val="000000"/>
              </a:buClr>
              <a:buSzPts val="6000"/>
              <a:buFont typeface="Arial"/>
              <a:buNone/>
            </a:pPr>
            <a:r>
              <a:rPr lang="en-GB" sz="6000" b="0" i="0" u="none" strike="noStrike" cap="none">
                <a:solidFill>
                  <a:srgbClr val="000000"/>
                </a:solidFill>
                <a:latin typeface="Helvetica Neue Light"/>
                <a:ea typeface="Helvetica Neue Light"/>
                <a:cs typeface="Helvetica Neue Light"/>
                <a:sym typeface="Helvetica Neue Light"/>
              </a:rPr>
              <a:t>Step 2:</a:t>
            </a:r>
            <a:br>
              <a:rPr lang="en-GB" sz="1800" b="0" i="0" u="none" strike="noStrike" cap="none">
                <a:solidFill>
                  <a:srgbClr val="000000"/>
                </a:solidFill>
                <a:latin typeface="Arial"/>
                <a:ea typeface="Arial"/>
                <a:cs typeface="Arial"/>
                <a:sym typeface="Arial"/>
              </a:rPr>
            </a:br>
            <a:r>
              <a:rPr lang="en-GB" sz="6000" b="0" i="0" u="none" strike="noStrike" cap="none">
                <a:solidFill>
                  <a:srgbClr val="000000"/>
                </a:solidFill>
                <a:latin typeface="Helvetica Neue Light"/>
                <a:ea typeface="Helvetica Neue Light"/>
                <a:cs typeface="Helvetica Neue Light"/>
                <a:sym typeface="Helvetica Neue Light"/>
              </a:rPr>
              <a:t>Request your Ether</a:t>
            </a:r>
            <a:endParaRPr sz="6000" b="0" i="0" u="none" strike="noStrike" cap="none">
              <a:solidFill>
                <a:srgbClr val="000000"/>
              </a:solidFill>
              <a:latin typeface="Arial"/>
              <a:ea typeface="Arial"/>
              <a:cs typeface="Arial"/>
              <a:sym typeface="Arial"/>
            </a:endParaRPr>
          </a:p>
        </p:txBody>
      </p:sp>
      <p:sp>
        <p:nvSpPr>
          <p:cNvPr id="114" name="Google Shape;114;p9"/>
          <p:cNvSpPr/>
          <p:nvPr/>
        </p:nvSpPr>
        <p:spPr>
          <a:xfrm>
            <a:off x="952550" y="4145875"/>
            <a:ext cx="11097300" cy="3810600"/>
          </a:xfrm>
          <a:prstGeom prst="rect">
            <a:avLst/>
          </a:prstGeom>
          <a:noFill/>
          <a:ln>
            <a:noFill/>
          </a:ln>
        </p:spPr>
        <p:txBody>
          <a:bodyPr spcFirstLastPara="1" wrap="square" lIns="50750" tIns="50750" rIns="50750" bIns="50750" anchor="ctr" anchorCtr="0">
            <a:noAutofit/>
          </a:bodyPr>
          <a:lstStyle/>
          <a:p>
            <a:pPr marL="444600" marR="0" lvl="0" indent="-442080" algn="l" rtl="0">
              <a:lnSpc>
                <a:spcPct val="100000"/>
              </a:lnSpc>
              <a:spcBef>
                <a:spcPts val="0"/>
              </a:spcBef>
              <a:spcAft>
                <a:spcPts val="0"/>
              </a:spcAft>
              <a:buClr>
                <a:srgbClr val="000000"/>
              </a:buClr>
              <a:buSzPts val="3600"/>
              <a:buFont typeface="Helvetica Neue Light"/>
              <a:buChar char="•"/>
            </a:pPr>
            <a:r>
              <a:rPr lang="en-GB" sz="3600" b="0" i="0" u="none" strike="noStrike" cap="none">
                <a:solidFill>
                  <a:srgbClr val="000000"/>
                </a:solidFill>
                <a:latin typeface="Helvetica Neue Light"/>
                <a:ea typeface="Helvetica Neue Light"/>
                <a:cs typeface="Helvetica Neue Light"/>
                <a:sym typeface="Helvetica Neue Light"/>
              </a:rPr>
              <a:t>You need some (Sepolia) Ether to send a transaction and interact with a smart contract in the testnet</a:t>
            </a:r>
            <a:endParaRPr sz="3600" b="0" i="0" u="none" strike="noStrike" cap="none">
              <a:solidFill>
                <a:srgbClr val="000000"/>
              </a:solidFill>
              <a:latin typeface="Arial"/>
              <a:ea typeface="Arial"/>
              <a:cs typeface="Arial"/>
              <a:sym typeface="Arial"/>
            </a:endParaRPr>
          </a:p>
          <a:p>
            <a:pPr marL="444600" marR="0" lvl="0" indent="-442080" algn="l" rtl="0">
              <a:lnSpc>
                <a:spcPct val="100000"/>
              </a:lnSpc>
              <a:spcBef>
                <a:spcPts val="4201"/>
              </a:spcBef>
              <a:spcAft>
                <a:spcPts val="0"/>
              </a:spcAft>
              <a:buClr>
                <a:srgbClr val="000000"/>
              </a:buClr>
              <a:buSzPts val="3600"/>
              <a:buFont typeface="Helvetica Neue Light"/>
              <a:buChar char="•"/>
            </a:pPr>
            <a:r>
              <a:rPr lang="en-GB" sz="3600" b="0" i="0" u="none" strike="noStrike" cap="none">
                <a:solidFill>
                  <a:srgbClr val="000000"/>
                </a:solidFill>
                <a:latin typeface="Helvetica Neue Light"/>
                <a:ea typeface="Helvetica Neue Light"/>
                <a:cs typeface="Helvetica Neue Light"/>
                <a:sym typeface="Helvetica Neue Light"/>
              </a:rPr>
              <a:t>Request some Ether from a Sepolia Faucet, e.g., from </a:t>
            </a:r>
            <a:r>
              <a:rPr lang="en-GB" sz="3600" b="0" i="0" u="sng" strike="noStrike" cap="none">
                <a:solidFill>
                  <a:schemeClr val="hlink"/>
                </a:solidFill>
                <a:latin typeface="Helvetica Neue Light"/>
                <a:ea typeface="Helvetica Neue Light"/>
                <a:cs typeface="Helvetica Neue Light"/>
                <a:sym typeface="Helvetica Neue Light"/>
                <a:hlinkClick r:id="rId3"/>
              </a:rPr>
              <a:t>here</a:t>
            </a:r>
            <a:r>
              <a:rPr lang="en-GB" sz="3600" b="0" i="0" u="none" strike="noStrike" cap="none">
                <a:solidFill>
                  <a:srgbClr val="000000"/>
                </a:solidFill>
                <a:latin typeface="Helvetica Neue Light"/>
                <a:ea typeface="Helvetica Neue Light"/>
                <a:cs typeface="Helvetica Neue Light"/>
                <a:sym typeface="Helvetica Neue Light"/>
              </a:rPr>
              <a:t> by providing the address that you copied (for more faucet options </a:t>
            </a:r>
            <a:r>
              <a:rPr lang="en-GB" sz="3600" b="0" i="0" u="none" strike="noStrike" cap="none">
                <a:solidFill>
                  <a:schemeClr val="dk1"/>
                </a:solidFill>
                <a:latin typeface="Helvetica Neue Light"/>
                <a:ea typeface="Helvetica Neue Light"/>
                <a:cs typeface="Helvetica Neue Light"/>
                <a:sym typeface="Helvetica Neue Light"/>
              </a:rPr>
              <a:t>see </a:t>
            </a:r>
            <a:r>
              <a:rPr lang="en-GB" sz="3600" b="0" i="0" u="sng" strike="noStrike" cap="none">
                <a:solidFill>
                  <a:schemeClr val="hlink"/>
                </a:solidFill>
                <a:latin typeface="Helvetica Neue Light"/>
                <a:ea typeface="Helvetica Neue Light"/>
                <a:cs typeface="Helvetica Neue Light"/>
                <a:sym typeface="Helvetica Neue Light"/>
                <a:hlinkClick r:id="rId4"/>
              </a:rPr>
              <a:t>https://faucetlink.to/sepolia</a:t>
            </a:r>
            <a:r>
              <a:rPr lang="en-GB" sz="3600" b="0" i="0" u="none" strike="noStrike" cap="none">
                <a:solidFill>
                  <a:schemeClr val="dk1"/>
                </a:solidFill>
                <a:latin typeface="Helvetica Neue Light"/>
                <a:ea typeface="Helvetica Neue Light"/>
                <a:cs typeface="Helvetica Neue Light"/>
                <a:sym typeface="Helvetica Neue Light"/>
              </a:rPr>
              <a:t>)</a:t>
            </a:r>
            <a:endParaRPr sz="3600" b="0" i="0" u="none" strike="noStrike" cap="none">
              <a:solidFill>
                <a:schemeClr val="dk1"/>
              </a:solidFill>
              <a:latin typeface="Helvetica Neue Light"/>
              <a:ea typeface="Helvetica Neue Light"/>
              <a:cs typeface="Helvetica Neue Light"/>
              <a:sym typeface="Helvetica Neue Light"/>
            </a:endParaRPr>
          </a:p>
          <a:p>
            <a:pPr marL="444600" marR="0" lvl="0" indent="-442080" algn="l" rtl="0">
              <a:lnSpc>
                <a:spcPct val="100000"/>
              </a:lnSpc>
              <a:spcBef>
                <a:spcPts val="4201"/>
              </a:spcBef>
              <a:spcAft>
                <a:spcPts val="0"/>
              </a:spcAft>
              <a:buClr>
                <a:schemeClr val="dk1"/>
              </a:buClr>
              <a:buSzPts val="3600"/>
              <a:buFont typeface="Helvetica Neue Light"/>
              <a:buChar char="•"/>
            </a:pPr>
            <a:r>
              <a:rPr lang="en-GB" sz="3600" b="0" i="0" u="none" strike="noStrike" cap="none">
                <a:solidFill>
                  <a:srgbClr val="980000"/>
                </a:solidFill>
                <a:latin typeface="Helvetica Neue Light"/>
                <a:ea typeface="Helvetica Neue Light"/>
                <a:cs typeface="Helvetica Neue Light"/>
                <a:sym typeface="Helvetica Neue Light"/>
              </a:rPr>
              <a:t>Attention</a:t>
            </a:r>
            <a:r>
              <a:rPr lang="en-GB" sz="3600" b="0" i="0" u="none" strike="noStrike" cap="none">
                <a:solidFill>
                  <a:schemeClr val="dk1"/>
                </a:solidFill>
                <a:latin typeface="Helvetica Neue Light"/>
                <a:ea typeface="Helvetica Neue Light"/>
                <a:cs typeface="Helvetica Neue Light"/>
                <a:sym typeface="Helvetica Neue Light"/>
              </a:rPr>
              <a:t>: most faucets give only small amounts of Ether every 24 hours, so you are advised to start accumulating your Ether early, to make sure you have sufficient funds to use during your coursework</a:t>
            </a:r>
            <a:endParaRPr sz="3600" b="0" i="0" u="none" strike="noStrike" cap="none">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1515</Words>
  <Application>Microsoft Macintosh PowerPoint</Application>
  <PresentationFormat>Custom</PresentationFormat>
  <Paragraphs>119</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Helvetica Neue</vt:lpstr>
      <vt:lpstr>Helvetica Neue Light</vt:lpstr>
      <vt:lpstr>Noto Sans Symbols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Aggelos Kiayias</cp:lastModifiedBy>
  <cp:revision>1</cp:revision>
  <dcterms:modified xsi:type="dcterms:W3CDTF">2024-10-09T10:08:17Z</dcterms:modified>
</cp:coreProperties>
</file>