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7"/>
  </p:notesMasterIdLst>
  <p:sldIdLst>
    <p:sldId id="256" r:id="rId3"/>
    <p:sldId id="257" r:id="rId4"/>
    <p:sldId id="258" r:id="rId5"/>
    <p:sldId id="322" r:id="rId6"/>
    <p:sldId id="32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23" r:id="rId43"/>
    <p:sldId id="294" r:id="rId44"/>
    <p:sldId id="32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25" r:id="rId54"/>
    <p:sldId id="326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7" r:id="rId74"/>
    <p:sldId id="328" r:id="rId75"/>
    <p:sldId id="321" r:id="rId76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B3629-7095-4395-8B71-933A76FC404F}">
  <a:tblStyle styleId="{910B3629-7095-4395-8B71-933A76FC4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38F7B-649F-473F-A10A-5203D9F202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18"/>
  </p:normalViewPr>
  <p:slideViewPr>
    <p:cSldViewPr snapToGrid="0">
      <p:cViewPr varScale="1">
        <p:scale>
          <a:sx n="156" d="100"/>
          <a:sy n="156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locity_of_money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>
          <a:extLst>
            <a:ext uri="{FF2B5EF4-FFF2-40B4-BE49-F238E27FC236}">
              <a16:creationId xmlns:a16="http://schemas.microsoft.com/office/drawing/2014/main" id="{A3ABAF0B-C22D-AA98-154A-27B93C03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>
            <a:extLst>
              <a:ext uri="{FF2B5EF4-FFF2-40B4-BE49-F238E27FC236}">
                <a16:creationId xmlns:a16="http://schemas.microsoft.com/office/drawing/2014/main" id="{971FD231-90F0-82BA-33AB-F0939850D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>
            <a:extLst>
              <a:ext uri="{FF2B5EF4-FFF2-40B4-BE49-F238E27FC236}">
                <a16:creationId xmlns:a16="http://schemas.microsoft.com/office/drawing/2014/main" id="{F9EF9007-DF5B-14DE-8DEB-CFED81E09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8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Velocity of money"/>
              </a:rPr>
              <a:t>velocity of money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is the average frequency across all transactions with which a unit of money is spent. This reflects availability of financial institutions, economic variables, and choices made as to how fast people turn over their money.</a:t>
            </a:r>
            <a:endParaRPr lang="en-GB" b="0" i="0" u="none" strike="noStrike" dirty="0">
              <a:solidFill>
                <a:schemeClr val="dk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36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rkeley-defi.github.io/f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tc.gov/media/5796/enfcoinbaseorder031921/downloa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archive.org/web/20211009155412/https:/btiverified.com/crypto-market-data-report-2020/" TargetMode="External"/><Relationship Id="rId4" Type="http://schemas.openxmlformats.org/officeDocument/2006/relationships/hyperlink" Target="https://www.sec.gov/comments/sr-nysearca-2019-01/srnysearca201901-5164833-183434.pdf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ftc.gov/PressRoom/PressReleases/8450-21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10</a:t>
            </a:r>
            <a:endParaRPr sz="2800" dirty="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</a:t>
            </a:r>
            <a:r>
              <a:rPr lang="en-US" sz="2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Kiayias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Google Shape;212;p42">
            <a:hlinkClick r:id="rId3"/>
            <a:extLst>
              <a:ext uri="{FF2B5EF4-FFF2-40B4-BE49-F238E27FC236}">
                <a16:creationId xmlns:a16="http://schemas.microsoft.com/office/drawing/2014/main" id="{08F11337-AF0D-A061-2693-6807EF6DDD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044" y="86430"/>
            <a:ext cx="2586956" cy="153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compare to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 properly?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(NO) participants receive X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 (doesn’t) happen. Expected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markets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may not have a well-defined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truthvalue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“Puerto Rico is part of the USA”)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- fees can increase dramatically near congestion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- why would you share your daily data with the whole world?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speculation, (securities)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What if promoters scam investors and authorities, e.g., via a pump and dump?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8148050" cy="2872725"/>
        </p:xfrm>
        <a:graphic>
          <a:graphicData uri="http://schemas.openxmlformats.org/drawingml/2006/table">
            <a:tbl>
              <a:tblPr>
                <a:noFill/>
                <a:tableStyleId>{910B3629-7095-4395-8B71-933A76FC404F}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Scheme</a:t>
                      </a:r>
                      <a:endParaRPr sz="1800" b="1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Piggybacking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engineer or program protocol rules into existing ledger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Independent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Bitcoin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Ethereum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rot="10800000" flipH="1">
            <a:off x="4609874" y="1052262"/>
            <a:ext cx="1691700" cy="17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rot="10800000" flipH="1">
            <a:off x="4609874" y="1231662"/>
            <a:ext cx="14205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17F2-2510-99D6-1AA4-17B8D4C4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blockchains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FC28B-E4D6-3299-1F5F-86D8766E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722"/>
              </p:ext>
            </p:extLst>
          </p:nvPr>
        </p:nvGraphicFramePr>
        <p:xfrm>
          <a:off x="697065" y="1310694"/>
          <a:ext cx="7882390" cy="3586293"/>
        </p:xfrm>
        <a:graphic>
          <a:graphicData uri="http://schemas.openxmlformats.org/drawingml/2006/table">
            <a:tbl>
              <a:tblPr firstRow="1" bandRow="1">
                <a:tableStyleId>{910B3629-7095-4395-8B71-933A76FC404F}</a:tableStyleId>
              </a:tblPr>
              <a:tblGrid>
                <a:gridCol w="1576478">
                  <a:extLst>
                    <a:ext uri="{9D8B030D-6E8A-4147-A177-3AD203B41FA5}">
                      <a16:colId xmlns:a16="http://schemas.microsoft.com/office/drawing/2014/main" val="2517957278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306224147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05765402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1320066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1319067276"/>
                    </a:ext>
                  </a:extLst>
                </a:gridCol>
              </a:tblGrid>
              <a:tr h="660213">
                <a:tc>
                  <a:txBody>
                    <a:bodyPr/>
                    <a:lstStyle/>
                    <a:p>
                      <a:r>
                        <a:rPr lang="en-US" i="1" dirty="0"/>
                        <a:t>Blockchain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933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/ Bitcoin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UTXO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energy consumption. First bid pricing.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7653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Ethereum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Variable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538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Cardano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Plutus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UTXO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Fixed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4240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EVM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Modest energy consumption.</a:t>
                      </a:r>
                    </a:p>
                    <a:p>
                      <a:r>
                        <a:rPr lang="en-US"/>
                        <a:t>Priority fees.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5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>
          <a:extLst>
            <a:ext uri="{FF2B5EF4-FFF2-40B4-BE49-F238E27FC236}">
              <a16:creationId xmlns:a16="http://schemas.microsoft.com/office/drawing/2014/main" id="{4DA50EF2-BBD1-387E-32E2-FDD3703B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>
            <a:extLst>
              <a:ext uri="{FF2B5EF4-FFF2-40B4-BE49-F238E27FC236}">
                <a16:creationId xmlns:a16="http://schemas.microsoft.com/office/drawing/2014/main" id="{11BA0E64-7415-E292-35EE-6A47CB74ED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>
            <a:extLst>
              <a:ext uri="{FF2B5EF4-FFF2-40B4-BE49-F238E27FC236}">
                <a16:creationId xmlns:a16="http://schemas.microsoft.com/office/drawing/2014/main" id="{528764D4-12D5-8A91-7835-0A4EBB92F0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>
            <a:extLst>
              <a:ext uri="{FF2B5EF4-FFF2-40B4-BE49-F238E27FC236}">
                <a16:creationId xmlns:a16="http://schemas.microsoft.com/office/drawing/2014/main" id="{2FA96F50-E2B2-D03C-E193-E4519AAC6271}"/>
              </a:ext>
            </a:extLst>
          </p:cNvPr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>
            <a:extLst>
              <a:ext uri="{FF2B5EF4-FFF2-40B4-BE49-F238E27FC236}">
                <a16:creationId xmlns:a16="http://schemas.microsoft.com/office/drawing/2014/main" id="{AAD01212-0A45-B1FD-265E-A3040AB592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>
            <a:extLst>
              <a:ext uri="{FF2B5EF4-FFF2-40B4-BE49-F238E27FC236}">
                <a16:creationId xmlns:a16="http://schemas.microsoft.com/office/drawing/2014/main" id="{862A9868-473D-AB03-49B7-5757809D0240}"/>
              </a:ext>
            </a:extLst>
          </p:cNvPr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>
            <a:extLst>
              <a:ext uri="{FF2B5EF4-FFF2-40B4-BE49-F238E27FC236}">
                <a16:creationId xmlns:a16="http://schemas.microsoft.com/office/drawing/2014/main" id="{932AA198-92E2-223F-FB72-5790B00EA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80676"/>
              </p:ext>
            </p:extLst>
          </p:nvPr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$2000</a:t>
                      </a:r>
                      <a:endParaRPr b="1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$6000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$4000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>
            <a:extLst>
              <a:ext uri="{FF2B5EF4-FFF2-40B4-BE49-F238E27FC236}">
                <a16:creationId xmlns:a16="http://schemas.microsoft.com/office/drawing/2014/main" id="{CE921B25-F4ED-A652-F180-3DB519ACB217}"/>
              </a:ext>
            </a:extLst>
          </p:cNvPr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02552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D44D7-13B3-DFE1-6061-41CD57A661C4}"/>
              </a:ext>
            </a:extLst>
          </p:cNvPr>
          <p:cNvSpPr txBox="1"/>
          <p:nvPr/>
        </p:nvSpPr>
        <p:spPr>
          <a:xfrm>
            <a:off x="8047509" y="485162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11/2022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0ABF5-D97D-7AF4-83F1-FFABEC07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445025"/>
            <a:ext cx="7185991" cy="4709325"/>
          </a:xfrm>
          <a:prstGeom prst="rect">
            <a:avLst/>
          </a:prstGeom>
        </p:spPr>
      </p:pic>
      <p:sp>
        <p:nvSpPr>
          <p:cNvPr id="6" name="Google Shape;397;p64">
            <a:extLst>
              <a:ext uri="{FF2B5EF4-FFF2-40B4-BE49-F238E27FC236}">
                <a16:creationId xmlns:a16="http://schemas.microsoft.com/office/drawing/2014/main" id="{86C9BB1E-DF34-9624-DEE3-E57144B0591D}"/>
              </a:ext>
            </a:extLst>
          </p:cNvPr>
          <p:cNvSpPr txBox="1"/>
          <p:nvPr/>
        </p:nvSpPr>
        <p:spPr>
          <a:xfrm>
            <a:off x="5936070" y="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https://coinmarketcap.com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C8A76-CF8A-FAB8-AE1E-8C0712F8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5925"/>
            <a:ext cx="542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84C98-3D31-05AB-B64A-33E800190971}"/>
              </a:ext>
            </a:extLst>
          </p:cNvPr>
          <p:cNvSpPr txBox="1"/>
          <p:nvPr/>
        </p:nvSpPr>
        <p:spPr>
          <a:xfrm>
            <a:off x="8047509" y="485162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20/11/2024</a:t>
            </a:r>
          </a:p>
        </p:txBody>
      </p:sp>
    </p:spTree>
    <p:extLst>
      <p:ext uri="{BB962C8B-B14F-4D97-AF65-F5344CB8AC3E}">
        <p14:creationId xmlns:p14="http://schemas.microsoft.com/office/powerpoint/2010/main" val="4008623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x &lt;price&gt;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is the ratio of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 dirty="0"/>
              <a:t>in the market?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marketplaces for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5425-C163-A1A9-90EB-5B4FD81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8D27-27EF-8255-4C02-B328AB29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“layer 1”’s do not scale well</a:t>
            </a:r>
          </a:p>
          <a:p>
            <a:pPr lvl="1"/>
            <a:r>
              <a:rPr lang="en-US" dirty="0"/>
              <a:t>Throughput - transaction per second (TPS)</a:t>
            </a:r>
          </a:p>
          <a:p>
            <a:pPr lvl="1"/>
            <a:r>
              <a:rPr lang="en-US" dirty="0"/>
              <a:t>Latency – fast confirmation</a:t>
            </a:r>
          </a:p>
          <a:p>
            <a:r>
              <a:rPr lang="en-US" dirty="0"/>
              <a:t>Layer 2 solutions :</a:t>
            </a:r>
          </a:p>
          <a:p>
            <a:pPr lvl="1"/>
            <a:r>
              <a:rPr lang="en-US" dirty="0"/>
              <a:t>modify some of the availability / safety characteristics of layer 1 in favor of better scaling </a:t>
            </a:r>
          </a:p>
          <a:p>
            <a:pPr lvl="1"/>
            <a:r>
              <a:rPr lang="en-US" dirty="0"/>
              <a:t>Resort to a layer 1, when disputes / problems arise. </a:t>
            </a:r>
          </a:p>
          <a:p>
            <a:r>
              <a:rPr lang="en-US" dirty="0"/>
              <a:t>Opportunities </a:t>
            </a:r>
          </a:p>
          <a:p>
            <a:pPr lvl="1"/>
            <a:r>
              <a:rPr lang="en-US" dirty="0"/>
              <a:t>L2 that interoperate across L1 chains</a:t>
            </a:r>
          </a:p>
          <a:p>
            <a:pPr lvl="1"/>
            <a:r>
              <a:rPr lang="en-US" dirty="0"/>
              <a:t>“hybrid </a:t>
            </a:r>
            <a:r>
              <a:rPr lang="en-US" dirty="0" err="1"/>
              <a:t>Dapps</a:t>
            </a:r>
            <a:r>
              <a:rPr lang="en-US" dirty="0"/>
              <a:t>” that operate with different L1’s </a:t>
            </a:r>
          </a:p>
        </p:txBody>
      </p:sp>
    </p:spTree>
    <p:extLst>
      <p:ext uri="{BB962C8B-B14F-4D97-AF65-F5344CB8AC3E}">
        <p14:creationId xmlns:p14="http://schemas.microsoft.com/office/powerpoint/2010/main" val="1693614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3B8F-30D0-2865-2EB4-5E28C0C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book based 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79F958-3DB0-89CB-A931-51199E8DC3FA}"/>
              </a:ext>
            </a:extLst>
          </p:cNvPr>
          <p:cNvCxnSpPr/>
          <p:nvPr/>
        </p:nvCxnSpPr>
        <p:spPr>
          <a:xfrm>
            <a:off x="1751275" y="2971402"/>
            <a:ext cx="58919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10195F-B43D-1A24-A571-7316693AD089}"/>
              </a:ext>
            </a:extLst>
          </p:cNvPr>
          <p:cNvSpPr txBox="1"/>
          <p:nvPr/>
        </p:nvSpPr>
        <p:spPr>
          <a:xfrm>
            <a:off x="4362384" y="303548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47642-A2A0-FB0C-4C3C-CFCE4A7874AC}"/>
              </a:ext>
            </a:extLst>
          </p:cNvPr>
          <p:cNvSpPr/>
          <p:nvPr/>
        </p:nvSpPr>
        <p:spPr>
          <a:xfrm>
            <a:off x="4919472" y="247802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BDB78-86A6-23D2-45C8-9213647280AE}"/>
              </a:ext>
            </a:extLst>
          </p:cNvPr>
          <p:cNvSpPr/>
          <p:nvPr/>
        </p:nvSpPr>
        <p:spPr>
          <a:xfrm>
            <a:off x="5437632" y="248219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FF29-6F34-8A2F-5977-3DEA274A3341}"/>
              </a:ext>
            </a:extLst>
          </p:cNvPr>
          <p:cNvSpPr/>
          <p:nvPr/>
        </p:nvSpPr>
        <p:spPr>
          <a:xfrm>
            <a:off x="4919472" y="2020020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02C3B-8830-2262-6918-281F64042D00}"/>
              </a:ext>
            </a:extLst>
          </p:cNvPr>
          <p:cNvSpPr/>
          <p:nvPr/>
        </p:nvSpPr>
        <p:spPr>
          <a:xfrm>
            <a:off x="5955792" y="2495711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5028D-19D4-D0DE-ABF7-E37196E5C4E9}"/>
              </a:ext>
            </a:extLst>
          </p:cNvPr>
          <p:cNvSpPr/>
          <p:nvPr/>
        </p:nvSpPr>
        <p:spPr>
          <a:xfrm>
            <a:off x="5955792" y="2031085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F81FD0-DA66-30C8-7984-26E4C98B9244}"/>
              </a:ext>
            </a:extLst>
          </p:cNvPr>
          <p:cNvSpPr/>
          <p:nvPr/>
        </p:nvSpPr>
        <p:spPr>
          <a:xfrm>
            <a:off x="5955792" y="1575712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4972C8-E30F-93E2-FC85-82EF3E074162}"/>
              </a:ext>
            </a:extLst>
          </p:cNvPr>
          <p:cNvSpPr/>
          <p:nvPr/>
        </p:nvSpPr>
        <p:spPr>
          <a:xfrm>
            <a:off x="4099182" y="2478024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74F1-1AED-5D4C-A187-D495757C1EAD}"/>
              </a:ext>
            </a:extLst>
          </p:cNvPr>
          <p:cNvSpPr/>
          <p:nvPr/>
        </p:nvSpPr>
        <p:spPr>
          <a:xfrm>
            <a:off x="3729039" y="2481129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1B31F-EACE-97B5-7AA6-3228FA77E387}"/>
              </a:ext>
            </a:extLst>
          </p:cNvPr>
          <p:cNvSpPr/>
          <p:nvPr/>
        </p:nvSpPr>
        <p:spPr>
          <a:xfrm>
            <a:off x="3729039" y="1990856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CA016-AE3D-076C-24BE-29CCE97ADAC6}"/>
              </a:ext>
            </a:extLst>
          </p:cNvPr>
          <p:cNvSpPr/>
          <p:nvPr/>
        </p:nvSpPr>
        <p:spPr>
          <a:xfrm>
            <a:off x="3729039" y="151948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1A84C-2F5B-7AE5-B7B2-A671606B5927}"/>
              </a:ext>
            </a:extLst>
          </p:cNvPr>
          <p:cNvSpPr/>
          <p:nvPr/>
        </p:nvSpPr>
        <p:spPr>
          <a:xfrm>
            <a:off x="2729774" y="248966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E14E5-B131-AE71-C73F-A226ADB1B906}"/>
              </a:ext>
            </a:extLst>
          </p:cNvPr>
          <p:cNvCxnSpPr>
            <a:cxnSpLocks/>
          </p:cNvCxnSpPr>
          <p:nvPr/>
        </p:nvCxnSpPr>
        <p:spPr>
          <a:xfrm>
            <a:off x="4611246" y="1708224"/>
            <a:ext cx="1" cy="126317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98DBF-2981-1827-EC9D-A8C8EF4A689A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4355214" y="2674620"/>
            <a:ext cx="564258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5E695-11C9-FAC4-A944-3C2209897360}"/>
              </a:ext>
            </a:extLst>
          </p:cNvPr>
          <p:cNvSpPr txBox="1"/>
          <p:nvPr/>
        </p:nvSpPr>
        <p:spPr>
          <a:xfrm>
            <a:off x="2857790" y="308165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</a:t>
            </a:r>
          </a:p>
          <a:p>
            <a:r>
              <a:rPr lang="en-US" dirty="0"/>
              <a:t>buy 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7F339-2436-006E-80B2-CAFFFC3EC58B}"/>
              </a:ext>
            </a:extLst>
          </p:cNvPr>
          <p:cNvSpPr txBox="1"/>
          <p:nvPr/>
        </p:nvSpPr>
        <p:spPr>
          <a:xfrm>
            <a:off x="3827977" y="3582737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bid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50240-2B40-5E8F-7563-494868CCBEB2}"/>
              </a:ext>
            </a:extLst>
          </p:cNvPr>
          <p:cNvSpPr txBox="1"/>
          <p:nvPr/>
        </p:nvSpPr>
        <p:spPr>
          <a:xfrm>
            <a:off x="4324148" y="244003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B1CF2-1824-91CC-6DA5-1E370C1DAFA4}"/>
              </a:ext>
            </a:extLst>
          </p:cNvPr>
          <p:cNvSpPr txBox="1"/>
          <p:nvPr/>
        </p:nvSpPr>
        <p:spPr>
          <a:xfrm>
            <a:off x="7126703" y="303548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+∞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AF2AA-A20F-2830-574F-B92FF4D9AF95}"/>
              </a:ext>
            </a:extLst>
          </p:cNvPr>
          <p:cNvSpPr txBox="1"/>
          <p:nvPr/>
        </p:nvSpPr>
        <p:spPr>
          <a:xfrm>
            <a:off x="1683689" y="2935750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B0A4E-6579-059E-790D-1EF13F1688A0}"/>
              </a:ext>
            </a:extLst>
          </p:cNvPr>
          <p:cNvSpPr txBox="1"/>
          <p:nvPr/>
        </p:nvSpPr>
        <p:spPr>
          <a:xfrm>
            <a:off x="1257129" y="12968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 X-Y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FFFE8-8FA9-8B46-845E-939C4C6B1DE3}"/>
              </a:ext>
            </a:extLst>
          </p:cNvPr>
          <p:cNvSpPr txBox="1"/>
          <p:nvPr/>
        </p:nvSpPr>
        <p:spPr>
          <a:xfrm>
            <a:off x="5660136" y="302763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asks</a:t>
            </a:r>
          </a:p>
          <a:p>
            <a:r>
              <a:rPr lang="en-US" dirty="0"/>
              <a:t>Sell orders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ABA9E0-59B0-C4A1-98EB-EC7ACC6CF809}"/>
              </a:ext>
            </a:extLst>
          </p:cNvPr>
          <p:cNvCxnSpPr/>
          <p:nvPr/>
        </p:nvCxnSpPr>
        <p:spPr>
          <a:xfrm flipV="1">
            <a:off x="4227198" y="2935750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F727D-64C2-454C-1BA9-5C78917E7A0D}"/>
              </a:ext>
            </a:extLst>
          </p:cNvPr>
          <p:cNvSpPr txBox="1"/>
          <p:nvPr/>
        </p:nvSpPr>
        <p:spPr>
          <a:xfrm>
            <a:off x="4836922" y="3579183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ask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528559-9E5B-15F3-2682-640562B82A5F}"/>
              </a:ext>
            </a:extLst>
          </p:cNvPr>
          <p:cNvCxnSpPr/>
          <p:nvPr/>
        </p:nvCxnSpPr>
        <p:spPr>
          <a:xfrm flipV="1">
            <a:off x="5047488" y="2954681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8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Automated Market Maker? - AMMs Explained">
            <a:extLst>
              <a:ext uri="{FF2B5EF4-FFF2-40B4-BE49-F238E27FC236}">
                <a16:creationId xmlns:a16="http://schemas.microsoft.com/office/drawing/2014/main" id="{8B8F273F-5ED2-D804-FCBC-6B7554A8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16" y="833666"/>
            <a:ext cx="5682732" cy="32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C7B9-3951-397D-F790-2122E20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86712-7BFC-D00D-5B03-A4EF9776FD69}"/>
              </a:ext>
            </a:extLst>
          </p:cNvPr>
          <p:cNvSpPr/>
          <p:nvPr/>
        </p:nvSpPr>
        <p:spPr>
          <a:xfrm>
            <a:off x="922367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2B05E-43D9-9420-3DBB-83465A8D14C7}"/>
              </a:ext>
            </a:extLst>
          </p:cNvPr>
          <p:cNvSpPr/>
          <p:nvPr/>
        </p:nvSpPr>
        <p:spPr>
          <a:xfrm>
            <a:off x="2504279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7BAE-58EB-909A-F4C8-6CD974E53172}"/>
              </a:ext>
            </a:extLst>
          </p:cNvPr>
          <p:cNvSpPr txBox="1"/>
          <p:nvPr/>
        </p:nvSpPr>
        <p:spPr>
          <a:xfrm>
            <a:off x="2063291" y="101772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A-B pair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50C0-8F57-8B47-01A9-52E2AF95F019}"/>
              </a:ext>
            </a:extLst>
          </p:cNvPr>
          <p:cNvSpPr txBox="1"/>
          <p:nvPr/>
        </p:nvSpPr>
        <p:spPr>
          <a:xfrm>
            <a:off x="1713036" y="243834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Invariant a * b =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4467-31E8-5AC7-3F06-571C97FB2573}"/>
              </a:ext>
            </a:extLst>
          </p:cNvPr>
          <p:cNvSpPr txBox="1"/>
          <p:nvPr/>
        </p:nvSpPr>
        <p:spPr>
          <a:xfrm>
            <a:off x="1067745" y="3090257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Buy X for b’ Y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New state (a-a’)*(</a:t>
            </a:r>
            <a:r>
              <a:rPr lang="en-US" dirty="0" err="1"/>
              <a:t>b+b</a:t>
            </a:r>
            <a:r>
              <a:rPr lang="en-US" dirty="0"/>
              <a:t>’) = c </a:t>
            </a:r>
            <a:r>
              <a:rPr lang="en-US" dirty="0">
                <a:sym typeface="Wingdings" pitchFamily="2" charset="2"/>
              </a:rPr>
              <a:t> a’ = ab’/(b  + b’)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5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 attacks</a:t>
            </a:r>
            <a:endParaRPr dirty="0"/>
          </a:p>
        </p:txBody>
      </p:sp>
      <p:sp>
        <p:nvSpPr>
          <p:cNvPr id="464" name="Google Shape;46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ordering → can front-run plain users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 execution order, and increase/decrease price arbitrarily to “burn” customers (both short and long)</a:t>
            </a:r>
            <a:endParaRPr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Ethermine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sandwich) attack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 (expectation: BTC-ETH will go up)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before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(front-running) another buy order and gets x BTC for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 up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increased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sell order for BTC-ETH after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 x BTC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0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lang="en" i="1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rot="10800000" flipH="1">
            <a:off x="3037125" y="3207975"/>
            <a:ext cx="1014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Loans</a:t>
            </a:r>
            <a:endParaRPr/>
          </a:p>
        </p:txBody>
      </p:sp>
      <p:sp>
        <p:nvSpPr>
          <p:cNvPr id="538" name="Google Shape;53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 plus some fee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Centralized issuer of “stable price” tokens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deposits $1 to service’s bank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issues 1 token in exchange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As long as</a:t>
            </a:r>
            <a:r>
              <a:rPr lang="en" dirty="0"/>
              <a:t> token remains in circulation, the service keeps $1 in escrow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Whenever</a:t>
            </a:r>
            <a:r>
              <a:rPr lang="en" dirty="0"/>
              <a:t> user wants, they can redeem 1 token for $1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Why use such stablecoins instead of USD directly?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Exchanges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S</a:t>
            </a:r>
            <a:r>
              <a:rPr lang="en" dirty="0" err="1">
                <a:solidFill>
                  <a:schemeClr val="dk1"/>
                </a:solidFill>
              </a:rPr>
              <a:t>implify</a:t>
            </a:r>
            <a:r>
              <a:rPr lang="en" dirty="0">
                <a:solidFill>
                  <a:schemeClr val="dk1"/>
                </a:solidFill>
              </a:rPr>
              <a:t> regulation compliance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settle inter-exchange transfers faster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Users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E</a:t>
            </a:r>
            <a:r>
              <a:rPr lang="en" dirty="0" err="1">
                <a:solidFill>
                  <a:schemeClr val="dk1"/>
                </a:solidFill>
              </a:rPr>
              <a:t>ngage</a:t>
            </a:r>
            <a:r>
              <a:rPr lang="en" dirty="0">
                <a:solidFill>
                  <a:schemeClr val="dk1"/>
                </a:solidFill>
              </a:rPr>
              <a:t> in DeFi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bypass capital controls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avoid KYC/AML requirements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1-1 promise (silently) breaks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Service issues loans (fractional reserve), assuming default risk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can insert (artificial) liquidity into the market (to pump price/market cap of assets)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If regulation tightens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 broken 1-1 promise becomes public knowledge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Liquidity evaporates due to “</a:t>
            </a:r>
            <a:r>
              <a:rPr lang="en" dirty="0" err="1">
                <a:solidFill>
                  <a:schemeClr val="dk1"/>
                </a:solidFill>
              </a:rPr>
              <a:t>firesale</a:t>
            </a:r>
            <a:r>
              <a:rPr lang="en" dirty="0">
                <a:solidFill>
                  <a:schemeClr val="dk1"/>
                </a:solidFill>
              </a:rPr>
              <a:t>” of stablecoin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Tether (</a:t>
            </a:r>
            <a:r>
              <a:rPr lang="en" i="1" dirty="0">
                <a:solidFill>
                  <a:schemeClr val="dk1"/>
                </a:solidFill>
              </a:rPr>
              <a:t>by far</a:t>
            </a:r>
            <a:r>
              <a:rPr lang="en" dirty="0">
                <a:solidFill>
                  <a:schemeClr val="dk1"/>
                </a:solidFill>
              </a:rPr>
              <a:t> the largest “stablecoin”)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Opaque (</a:t>
            </a:r>
            <a:r>
              <a:rPr lang="en" i="1" dirty="0">
                <a:solidFill>
                  <a:schemeClr val="dk1"/>
                </a:solidFill>
              </a:rPr>
              <a:t>no audits, </a:t>
            </a:r>
            <a:r>
              <a:rPr lang="en" dirty="0">
                <a:solidFill>
                  <a:schemeClr val="dk1"/>
                </a:solidFill>
              </a:rPr>
              <a:t>unknown reserves, unknown affiliations, can refuse redemptions at will)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misleading </a:t>
            </a:r>
            <a:r>
              <a:rPr lang="en" dirty="0" err="1">
                <a:solidFill>
                  <a:schemeClr val="dk1"/>
                </a:solidFill>
              </a:rPr>
              <a:t>behaviour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CFTC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i="1" dirty="0">
                <a:solidFill>
                  <a:schemeClr val="dk1"/>
                </a:solidFill>
              </a:rPr>
              <a:t>It is known</a:t>
            </a:r>
            <a:r>
              <a:rPr lang="en" dirty="0">
                <a:solidFill>
                  <a:schemeClr val="dk1"/>
                </a:solidFill>
              </a:rPr>
              <a:t> that Tether does not have $1 for every USDT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Circulation: $4B until 2019, $21B end of 2020, $74B in Nov 2021, $65.9B in Nov 2022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“Daily trading volume” across all exchanges: $87B (&gt;2x Bitcoin’s)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Almost every major exchange trades Tether (and is open to Tether collapse risk)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(1+x)-1 backing by crypto reserves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(Centralized) price oracles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Assume: 1 ETH = $1, x =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Deposit 2 ETH and mint 1 stablecoin (over-collateralized)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&gt; $0.5: stablecoin’s price unchanged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&lt; $0.5: stablecoin liquidated, investor receives 2 ETH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Dai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Leveraged investment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Mint 1 coin with 2 ETH </a:t>
            </a:r>
          </a:p>
          <a:p>
            <a:pPr lvl="1">
              <a:buClr>
                <a:schemeClr val="dk1"/>
              </a:buClr>
              <a:buFont typeface="Arial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Buy 1 ETH with 1 coin (price of ETH is $1)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Increased demand for ETH → ETH price ↑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ETH price ↑ (</a:t>
            </a:r>
            <a:r>
              <a:rPr lang="en" dirty="0" err="1">
                <a:solidFill>
                  <a:schemeClr val="dk1"/>
                </a:solidFill>
              </a:rPr>
              <a:t>eg.</a:t>
            </a:r>
            <a:r>
              <a:rPr lang="en" dirty="0">
                <a:solidFill>
                  <a:schemeClr val="dk1"/>
                </a:solidFill>
              </a:rPr>
              <a:t> 1 ETH = $2)→sell 0.5 ETH for 1 coin, redeem coin for 2 ETH (profit: 0.5 ETH)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(price pump)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What if ETH price drops?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Stablecoins liquidated for ETH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(death spiral)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Example: March 2020, </a:t>
            </a:r>
            <a:r>
              <a:rPr lang="en" dirty="0" err="1">
                <a:solidFill>
                  <a:schemeClr val="dk1"/>
                </a:solidFill>
              </a:rPr>
              <a:t>MakerDAO</a:t>
            </a:r>
            <a:r>
              <a:rPr lang="en" dirty="0">
                <a:solidFill>
                  <a:schemeClr val="dk1"/>
                </a:solidFill>
              </a:rPr>
              <a:t> had to </a:t>
            </a:r>
            <a:r>
              <a:rPr lang="en" i="1" dirty="0">
                <a:solidFill>
                  <a:schemeClr val="dk1"/>
                </a:solidFill>
              </a:rPr>
              <a:t>centrally intervene and inject liquidity</a:t>
            </a:r>
            <a:r>
              <a:rPr lang="en" dirty="0">
                <a:solidFill>
                  <a:schemeClr val="dk1"/>
                </a:solidFill>
              </a:rPr>
              <a:t> to avoid complete shutdown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What happens if market collapses and external pockets not deep enough?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(Premise) a price oracle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types of assets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“stable” coins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coin price &gt; $1: automatically issue and distribute new coins (coin supply </a:t>
            </a:r>
            <a:r>
              <a:rPr lang="en" dirty="0">
                <a:solidFill>
                  <a:schemeClr val="dk1"/>
                </a:solidFill>
              </a:rPr>
              <a:t>↑ → price ↓)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coin price &lt; $1: sell bonds for coins (coin supply ↓ → price ↑)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Bonds: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Buy bond in auction (face value: $1, auction price: y)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coin price gets above $1 again, redeem bond to receive new coins (profit = 1 - y)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Irving Fisher. “The Purchasing Power of Money”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such project has survived for long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Nubits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i="1" dirty="0">
                <a:solidFill>
                  <a:schemeClr val="dk1"/>
                </a:solidFill>
              </a:rPr>
              <a:t>“World's Best Stable Digital Currencies”</a:t>
            </a:r>
            <a:r>
              <a:rPr lang="en" dirty="0">
                <a:solidFill>
                  <a:schemeClr val="dk1"/>
                </a:solidFill>
              </a:rPr>
              <a:t>): $0.12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Basis (</a:t>
            </a:r>
            <a:r>
              <a:rPr lang="en" i="1" dirty="0">
                <a:solidFill>
                  <a:schemeClr val="dk1"/>
                </a:solidFill>
              </a:rPr>
              <a:t>“an Algorithmic Stablecoin Pegged to 1 USD”</a:t>
            </a:r>
            <a:r>
              <a:rPr lang="en" dirty="0">
                <a:solidFill>
                  <a:schemeClr val="dk1"/>
                </a:solidFill>
              </a:rPr>
              <a:t>): $0.04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Terra (</a:t>
            </a:r>
            <a:r>
              <a:rPr lang="en" i="1" dirty="0">
                <a:solidFill>
                  <a:schemeClr val="dk1"/>
                </a:solidFill>
              </a:rPr>
              <a:t>“stable rewards in all economic conditions”</a:t>
            </a:r>
            <a:r>
              <a:rPr lang="en" dirty="0">
                <a:solidFill>
                  <a:schemeClr val="dk1"/>
                </a:solidFill>
              </a:rPr>
              <a:t>): $0.02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fail?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price </a:t>
            </a:r>
            <a:r>
              <a:rPr lang="en" dirty="0">
                <a:solidFill>
                  <a:schemeClr val="dk1"/>
                </a:solidFill>
              </a:rPr>
              <a:t>↑ → bond-holders and investors receive newly minted coins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price ↓ → investors can only buy bonds and </a:t>
            </a:r>
            <a:r>
              <a:rPr lang="en" i="1" dirty="0">
                <a:solidFill>
                  <a:schemeClr val="dk1"/>
                </a:solidFill>
              </a:rPr>
              <a:t>have faith</a:t>
            </a:r>
            <a:r>
              <a:rPr lang="en" dirty="0">
                <a:solidFill>
                  <a:schemeClr val="dk1"/>
                </a:solidFill>
              </a:rPr>
              <a:t> that price will go up again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price does not go up quickly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lost profit (opportunity cost) ↑ 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lost profit &gt; bond profit, no reason to remain invested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855A-3B3A-D779-819F-2EE25F0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quantum cryptography.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7765-A1E6-E358-AF8A-571AC1AB1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computers might be around the</a:t>
            </a:r>
            <a:br>
              <a:rPr lang="en-US" dirty="0"/>
            </a:br>
            <a:r>
              <a:rPr lang="en-US" dirty="0"/>
              <a:t>corner.</a:t>
            </a:r>
          </a:p>
          <a:p>
            <a:r>
              <a:rPr lang="en-US" dirty="0"/>
              <a:t>What does it mean for security?</a:t>
            </a:r>
          </a:p>
        </p:txBody>
      </p:sp>
      <p:pic>
        <p:nvPicPr>
          <p:cNvPr id="3074" name="Picture 2" descr="What is quantum computing? | Google Quantum AI">
            <a:extLst>
              <a:ext uri="{FF2B5EF4-FFF2-40B4-BE49-F238E27FC236}">
                <a16:creationId xmlns:a16="http://schemas.microsoft.com/office/drawing/2014/main" id="{75EE5DC0-B1C5-0EEF-86BF-91B05EB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80" y="1339913"/>
            <a:ext cx="2180471" cy="29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0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7FD-FED8-BA29-6365-A0111385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 systems vs. </a:t>
            </a:r>
            <a:r>
              <a:rPr lang="en-US" dirty="0" err="1"/>
              <a:t>PoS</a:t>
            </a:r>
            <a:r>
              <a:rPr lang="en-US" dirty="0"/>
              <a:t>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D0DF-6232-C277-76BF-1CFC0D28F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 consensus remains secure but the adversary will obtain a quadratic speedup; moreover, </a:t>
            </a:r>
          </a:p>
          <a:p>
            <a:pPr lvl="1"/>
            <a:r>
              <a:rPr lang="en-US" dirty="0"/>
              <a:t>Using discrete-log based signatures would enable the quantum adversary to issue on the user’s behalf a double spend transaction. </a:t>
            </a:r>
          </a:p>
          <a:p>
            <a:pPr lvl="1"/>
            <a:endParaRPr lang="en-US" dirty="0"/>
          </a:p>
          <a:p>
            <a:r>
              <a:rPr lang="en-US" dirty="0" err="1"/>
              <a:t>PoS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Consensus mechanisms that operate under the assumption that honest majority of stake as distributed to participants. A quantum adversary may recover those keys.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dirty="0"/>
              <a:t>Mitigation:” develop post-quantum secure cryptographic schemes</a:t>
            </a:r>
          </a:p>
        </p:txBody>
      </p:sp>
    </p:spTree>
    <p:extLst>
      <p:ext uri="{BB962C8B-B14F-4D97-AF65-F5344CB8AC3E}">
        <p14:creationId xmlns:p14="http://schemas.microsoft.com/office/powerpoint/2010/main" val="4115578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4564</Words>
  <Application>Microsoft Macintosh PowerPoint</Application>
  <PresentationFormat>On-screen Show (16:9)</PresentationFormat>
  <Paragraphs>686</Paragraphs>
  <Slides>74</Slides>
  <Notes>68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Symbol</vt:lpstr>
      <vt:lpstr>Arial</vt:lpstr>
      <vt:lpstr>Ubuntu</vt:lpstr>
      <vt:lpstr>Wingdings</vt:lpstr>
      <vt:lpstr>Blockchain Course Theme</vt:lpstr>
      <vt:lpstr>Simple Light</vt:lpstr>
      <vt:lpstr>PowerPoint Presentation</vt:lpstr>
      <vt:lpstr>(Possible) Applications of DLT</vt:lpstr>
      <vt:lpstr>Use an independent DL or piggyback on existing?</vt:lpstr>
      <vt:lpstr>Comparison of different blockchains</vt:lpstr>
      <vt:lpstr>Layer 2 solutions</vt:lpstr>
      <vt:lpstr>Piggybacking Example - Coloured Coins</vt:lpstr>
      <vt:lpstr>Piggybacking Example - Coloured Coins</vt:lpstr>
      <vt:lpstr>Piggybacking Example - Coloured Coins</vt:lpstr>
      <vt:lpstr>Applications</vt:lpstr>
      <vt:lpstr>Digital economy (on a blockchain)</vt:lpstr>
      <vt:lpstr>Digital economy (on a blockchain)</vt:lpstr>
      <vt:lpstr>Name registry (on a blockchain)</vt:lpstr>
      <vt:lpstr>Name registry (on a blockchain)</vt:lpstr>
      <vt:lpstr>Land ownership (on a blockchain)</vt:lpstr>
      <vt:lpstr>Land ownership (on a blockchain)</vt:lpstr>
      <vt:lpstr>Gaming and art collection (on a blockchain)</vt:lpstr>
      <vt:lpstr>Gaming and art collection (on a blockchain)</vt:lpstr>
      <vt:lpstr>Supply chain tracking (on a blockchain)</vt:lpstr>
      <vt:lpstr>Supply chain tracking (on a blockchain)</vt:lpstr>
      <vt:lpstr>Philanthropy (on a blockchain)</vt:lpstr>
      <vt:lpstr>Philanthropy (on a blockchain)</vt:lpstr>
      <vt:lpstr>Prediction Markets</vt:lpstr>
      <vt:lpstr>Prediction Markets</vt:lpstr>
      <vt:lpstr>IoT and micropayments (on a blockchain)</vt:lpstr>
      <vt:lpstr>IoT and micropayments (on a blockchain)</vt:lpstr>
      <vt:lpstr>Crowdfunding (on a blockchain)</vt:lpstr>
      <vt:lpstr>Crowdfunding (on a blockchain)</vt:lpstr>
      <vt:lpstr>Market Capitalization</vt:lpstr>
      <vt:lpstr>Market capitalization (of cryptocurrencies)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capitalization (of cryptocurrencies)</vt:lpstr>
      <vt:lpstr>Decentralized Finance</vt:lpstr>
      <vt:lpstr>Finance</vt:lpstr>
      <vt:lpstr>Decentralized Finance (DeFi)</vt:lpstr>
      <vt:lpstr>Securities</vt:lpstr>
      <vt:lpstr>Decentralized Finance (DeFi)</vt:lpstr>
      <vt:lpstr>Exchanges/Marketplaces</vt:lpstr>
      <vt:lpstr>Decentralized Exchanges (DEXs)</vt:lpstr>
      <vt:lpstr>Order book based Exchange</vt:lpstr>
      <vt:lpstr>Automated Market Makers</vt:lpstr>
      <vt:lpstr>Exchange attacks</vt:lpstr>
      <vt:lpstr>Decentralized Exchanges (DEXs), Attacks</vt:lpstr>
      <vt:lpstr>(Real-world) Loans</vt:lpstr>
      <vt:lpstr>(Real-world) Loans</vt:lpstr>
      <vt:lpstr>(Real-world) Loans</vt:lpstr>
      <vt:lpstr>(Real-world) Loans</vt:lpstr>
      <vt:lpstr>Decentralized Loans</vt:lpstr>
      <vt:lpstr>Flash Loans</vt:lpstr>
      <vt:lpstr>Decentralized/Flash Loans, Attacks</vt:lpstr>
      <vt:lpstr>Decentralized/Flash Loans, Attacks</vt:lpstr>
      <vt:lpstr>Decentralized/Flash Loans, Attacks</vt:lpstr>
      <vt:lpstr>Stablecoins</vt:lpstr>
      <vt:lpstr>Fiat-backed stablecoins</vt:lpstr>
      <vt:lpstr>Fiat-backed stablecoins</vt:lpstr>
      <vt:lpstr>Crypto-backed stablecoins</vt:lpstr>
      <vt:lpstr>Crypto-backed stablecoins</vt:lpstr>
      <vt:lpstr>Algorithmic stablecoins</vt:lpstr>
      <vt:lpstr>Algorithmic stablecoins</vt:lpstr>
      <vt:lpstr>Post quantum cryptography.</vt:lpstr>
      <vt:lpstr>PoW systems vs. PoS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98</cp:revision>
  <cp:lastPrinted>2024-11-20T09:57:03Z</cp:lastPrinted>
  <dcterms:modified xsi:type="dcterms:W3CDTF">2024-11-20T11:10:27Z</dcterms:modified>
</cp:coreProperties>
</file>