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Ubuntu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0B3629-7095-4395-8B71-933A76FC404F}">
  <a:tblStyle styleId="{910B3629-7095-4395-8B71-933A76FC40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838F7B-649F-473F-A10A-5203D9F202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Ubuntu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Ubuntu-italic.fntdata"/><Relationship Id="rId30" Type="http://schemas.openxmlformats.org/officeDocument/2006/relationships/slide" Target="slides/slide24.xml"/><Relationship Id="rId74" Type="http://schemas.openxmlformats.org/officeDocument/2006/relationships/font" Target="fonts/Ubuntu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Ubuntu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1-spaltig">
  <p:cSld name="Inhalt 1-spaltig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0400" spcFirstLastPara="1" rIns="144000" wrap="square" tIns="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xkcd.com/538/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hyperlink" Target="https://coinmarketcap.com/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hyperlink" Target="https://berkeley-defi.github.io/f21" TargetMode="External"/><Relationship Id="rId5" Type="http://schemas.openxmlformats.org/officeDocument/2006/relationships/hyperlink" Target="https://berkeley-defi.github.io/f21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nasdaq.com/articles/ethermine-adds-front-running-software-to-help-miners-offset-eip-1559-revenue-losses-2021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nasdaq.com/articles/ethermine-adds-front-running-software-to-help-miners-offset-eip-1559-revenue-losses-202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cftc.gov/media/5796/enfcoinbaseorder031921/download" TargetMode="External"/><Relationship Id="rId4" Type="http://schemas.openxmlformats.org/officeDocument/2006/relationships/hyperlink" Target="https://www.sec.gov/comments/sr-nysearca-2019-01/srnysearca201901-5164833-183434.pdf" TargetMode="External"/><Relationship Id="rId5" Type="http://schemas.openxmlformats.org/officeDocument/2006/relationships/hyperlink" Target="https://web.archive.org/web/20211009155412/https://btiverified.com/crypto-market-data-report-2020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4" Type="http://schemas.openxmlformats.org/officeDocument/2006/relationships/hyperlink" Target="https://www.cftc.gov/PressRoom/PressReleases/8450-21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09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Dimitris Karakostas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DK, Aggelos Kiayias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</a:t>
            </a:r>
            <a:r>
              <a:rPr lang="en"/>
              <a:t> (on a blockchain)</a:t>
            </a:r>
            <a:endParaRPr/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changes? What if someone bribes someone to insert false data on the chain?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75" y="1152475"/>
            <a:ext cx="3127300" cy="19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</a:t>
            </a:r>
            <a:r>
              <a:rPr lang="en"/>
              <a:t> (on a blockchain)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xample: “10 tornadoes will hit USA in 2020”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favour or against the event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pX - αΧ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markes for: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favour or against the event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pX - αΧ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markes for: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may not be well-defined (e.g., is Puerto Rico part of the USA?)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</a:t>
            </a:r>
            <a:r>
              <a:rPr lang="en"/>
              <a:t> (on a blockchain)</a:t>
            </a:r>
            <a:endParaRPr/>
          </a:p>
        </p:txBody>
      </p:sp>
      <p:sp>
        <p:nvSpPr>
          <p:cNvPr id="242" name="Google Shape;24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Blockchains don’t scale - fees increase dramatically as usage tends to congestion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Blockchains are not private - why would you share your daily data with the whole world?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</a:t>
            </a:r>
            <a:r>
              <a:rPr lang="en"/>
              <a:t> (on a blockchain)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that the project creates (utility tokens)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What if project tries to scam investors and authorities, e.g., claim a security is utility token?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/>
          <p:nvPr>
            <p:ph idx="1" type="body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Bitcoin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{910B3629-7095-4395-8B71-933A76FC404F}</a:tableStyleId>
              </a:tblPr>
              <a:tblGrid>
                <a:gridCol w="2719675"/>
                <a:gridCol w="2719675"/>
                <a:gridCol w="2708700"/>
              </a:tblGrid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Scheme</a:t>
                      </a:r>
                      <a:endParaRPr b="1" i="1"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110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Piggybacking</a:t>
                      </a:r>
                      <a:endParaRPr i="1"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</a:t>
                      </a:r>
                      <a:r>
                        <a:rPr lang="en" sz="1800"/>
                        <a:t>ngineer or program protocol rules into existing ledger</a:t>
                      </a:r>
                      <a:endParaRPr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138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Independent</a:t>
                      </a:r>
                      <a:endParaRPr i="1"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Ethereum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flipH="1" rot="10800000">
            <a:off x="4609874" y="1052262"/>
            <a:ext cx="1691700" cy="17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flipH="1" rot="10800000">
            <a:off x="4609874" y="1231662"/>
            <a:ext cx="14205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/>
                <a:gridCol w="1741900"/>
                <a:gridCol w="1741900"/>
                <a:gridCol w="1741900"/>
                <a:gridCol w="17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</a:t>
                      </a:r>
                      <a:r>
                        <a:rPr lang="en" u="sng"/>
                        <a:t> Tokens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</a:t>
                      </a: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4"/>
          <p:cNvSpPr txBox="1"/>
          <p:nvPr/>
        </p:nvSpPr>
        <p:spPr>
          <a:xfrm>
            <a:off x="6118950" y="463945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https://coinmarketcap.com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98" name="Google Shape;39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flipH="1" rot="10800000">
            <a:off x="3037125" y="3207975"/>
            <a:ext cx="1014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/>
          <p:nvPr>
            <p:ph idx="1" type="body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ratio of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/>
              <a:t>in the market?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 for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Ethereum-based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</a:t>
            </a:r>
            <a:r>
              <a:rPr lang="en"/>
              <a:t>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Ethermine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andwitching)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TX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(front-running)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“sell” order and gets x BTC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y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“buy” order after TX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BTC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baseline="-250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</a:t>
            </a:r>
            <a:r>
              <a:rPr lang="en"/>
              <a:t>Coloured Coins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i="1" lang="en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</a:t>
            </a:r>
            <a:r>
              <a:rPr lang="en"/>
              <a:t> Loans</a:t>
            </a:r>
            <a:endParaRPr/>
          </a:p>
        </p:txBody>
      </p:sp>
      <p:sp>
        <p:nvSpPr>
          <p:cNvPr id="538" name="Google Shape;538;p80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plus some fee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</a:t>
            </a:r>
            <a:r>
              <a:rPr lang="en"/>
              <a:t>Coloured Coins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/>
          <p:nvPr>
            <p:ph idx="1" type="body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issuer of “stable price”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deposits $1 to service’s bank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issues 1 token in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As long as</a:t>
            </a:r>
            <a:r>
              <a:rPr lang="en"/>
              <a:t> token remains in circulation, the service keeps $1 in escrow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Whenever</a:t>
            </a:r>
            <a:r>
              <a:rPr lang="en"/>
              <a:t> user wants, they can redeem 1 token for $1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use such stablecoins instead of USD directly?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Exchanges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avoid regulation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settle inter-exchange transfers faster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bypass capital controls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avoid KYC/AML requirements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launder illegal profit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/>
          <p:nvPr>
            <p:ph idx="1" type="body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1-1 promise (silently) breaks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Service i</a:t>
            </a:r>
            <a:r>
              <a:rPr lang="en">
                <a:solidFill>
                  <a:schemeClr val="dk1"/>
                </a:solidFill>
              </a:rPr>
              <a:t>ssues loans (fractional reserve), assuming default risk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can i</a:t>
            </a:r>
            <a:r>
              <a:rPr lang="en"/>
              <a:t>nsert (artificial) liquidity into the market (to pump price/market cap of assets)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regulation tightens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broken 1-1 promise becomes public knowledge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Liquidity evaporates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Tether (</a:t>
            </a:r>
            <a:r>
              <a:rPr i="1" lang="en">
                <a:solidFill>
                  <a:schemeClr val="dk1"/>
                </a:solidFill>
              </a:rPr>
              <a:t>by far</a:t>
            </a:r>
            <a:r>
              <a:rPr lang="en">
                <a:solidFill>
                  <a:schemeClr val="dk1"/>
                </a:solidFill>
              </a:rPr>
              <a:t> the largest “stablecoin”)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Opaque (</a:t>
            </a:r>
            <a:r>
              <a:rPr i="1" lang="en">
                <a:solidFill>
                  <a:schemeClr val="dk1"/>
                </a:solidFill>
              </a:rPr>
              <a:t>no audits, </a:t>
            </a:r>
            <a:r>
              <a:rPr lang="en">
                <a:solidFill>
                  <a:schemeClr val="dk1"/>
                </a:solidFill>
              </a:rPr>
              <a:t>unknown reserves, unknown affiliations, can refuse redemptions at will)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Repeatedly misleading behaviour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NYAG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CFTC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It is known</a:t>
            </a:r>
            <a:r>
              <a:rPr lang="en">
                <a:solidFill>
                  <a:schemeClr val="dk1"/>
                </a:solidFill>
              </a:rPr>
              <a:t> that Tether does not have $1 for every USDT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Circulation: $4B until 2019, $21B end of 2020, $74B in Nov 2021, $65.9B in Nov 2022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“Daily trading volume” across all exchanges: $87B (&gt;2x Bitcoin’s)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Almost every major exchange trades Tether (and is open to Tether collapse risk)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/>
          <p:nvPr>
            <p:ph idx="1" type="body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(1+x)-1 backing by crypto reserves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(Centralized) price oracles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Assume: 1 ETH = $1,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Deposit 2 ETH and get 1 stablecoin (over-collateralized)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price(ETH) &gt; $0.5: stablecoin’s price unchanged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price(ETH) &lt; $0.5: stablecoin liquidated, investor receives 2 ETH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Dai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/>
          <p:nvPr>
            <p:ph idx="1" type="body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Leveraged investment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Buy 1 coin with 2 ETH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Buy 1 ETH with 1 coin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Increased demand for ETH → ETH price ↑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ETH price ↑ (eg. 1 ETH = $2)→sell 0.5 ETH for 1 coin, redeem coin for 2 ETH (profit: 0.5 ETH)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Go to (a) (perpetual motion machine)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if ETH price drops?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Stablecoins liquidated for ETH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Go to (a) (death spiral)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March 2020, MakerDAO had to </a:t>
            </a:r>
            <a:r>
              <a:rPr i="1" lang="en">
                <a:solidFill>
                  <a:schemeClr val="dk1"/>
                </a:solidFill>
              </a:rPr>
              <a:t>centrally intervene and inject liquidity</a:t>
            </a:r>
            <a:r>
              <a:rPr lang="en">
                <a:solidFill>
                  <a:schemeClr val="dk1"/>
                </a:solidFill>
              </a:rPr>
              <a:t> to avoid complete shutdown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happens if market collapses and external pockets not deep enough?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/>
          <p:nvPr>
            <p:ph idx="1" type="body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(Centralized) price oracle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idea: </a:t>
            </a:r>
            <a:r>
              <a:rPr i="1" lang="en"/>
              <a:t>Quantity Theory of Money</a:t>
            </a:r>
            <a:r>
              <a:rPr lang="en"/>
              <a:t>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MV = PT ( [Money supply] * [Velocity] = [weighted Price average] * [sum of all Transactions]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V, T remain the same, P (prices, i.e., inflation) follow M (money supply)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definition true in a snapshot, </a:t>
            </a:r>
            <a:r>
              <a:rPr i="1" lang="en"/>
              <a:t>cannot</a:t>
            </a:r>
            <a:r>
              <a:rPr lang="en"/>
              <a:t> be relied on for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s</a:t>
            </a:r>
            <a:r>
              <a:rPr lang="en"/>
              <a:t>table” coins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oin price &gt; $1: automatically issue and distribute new coins (coin supply </a:t>
            </a:r>
            <a:r>
              <a:rPr lang="en">
                <a:solidFill>
                  <a:schemeClr val="dk1"/>
                </a:solidFill>
              </a:rPr>
              <a:t>↑ → price ↓)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oin price &lt; $1: sell bonds for coins (coin supply ↓ → price ↑)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Bonds: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Buy bond in auction (face value: $1, auction price: 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trike="sngStrike">
                <a:solidFill>
                  <a:schemeClr val="dk1"/>
                </a:solidFill>
              </a:rPr>
              <a:t>When</a:t>
            </a:r>
            <a:r>
              <a:rPr lang="en">
                <a:solidFill>
                  <a:schemeClr val="dk1"/>
                </a:solidFill>
              </a:rPr>
              <a:t> If coin price gets above $1 again, redeem bond to receive new coins (profit = 1 - 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</a:t>
            </a:r>
            <a:r>
              <a:rPr lang="en" sz="1200">
                <a:solidFill>
                  <a:schemeClr val="dk2"/>
                </a:solidFill>
              </a:rPr>
              <a:t>Irving Fisher.</a:t>
            </a:r>
            <a:r>
              <a:rPr lang="en" sz="1200">
                <a:solidFill>
                  <a:schemeClr val="dk2"/>
                </a:solidFill>
              </a:rPr>
              <a:t> “</a:t>
            </a:r>
            <a:r>
              <a:rPr lang="en" sz="1200">
                <a:solidFill>
                  <a:schemeClr val="dk2"/>
                </a:solidFill>
              </a:rPr>
              <a:t>The Purchasing Power of Money</a:t>
            </a:r>
            <a:r>
              <a:rPr lang="en" sz="1200">
                <a:solidFill>
                  <a:schemeClr val="dk2"/>
                </a:solidFill>
              </a:rPr>
              <a:t>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</a:t>
            </a:r>
            <a:r>
              <a:rPr lang="en"/>
              <a:t> such project has survived for long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Nubits (</a:t>
            </a:r>
            <a:r>
              <a:rPr i="1" lang="en">
                <a:solidFill>
                  <a:schemeClr val="dk1"/>
                </a:solidFill>
              </a:rPr>
              <a:t>“World's Best Stable Digital Currencies”</a:t>
            </a:r>
            <a:r>
              <a:rPr lang="en">
                <a:solidFill>
                  <a:schemeClr val="dk1"/>
                </a:solidFill>
              </a:rPr>
              <a:t>): $0.12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Basis (</a:t>
            </a:r>
            <a:r>
              <a:rPr i="1" lang="en">
                <a:solidFill>
                  <a:schemeClr val="dk1"/>
                </a:solidFill>
              </a:rPr>
              <a:t>“an Algorithmic Stablecoin Pegged to 1 USD”</a:t>
            </a:r>
            <a:r>
              <a:rPr lang="en">
                <a:solidFill>
                  <a:schemeClr val="dk1"/>
                </a:solidFill>
              </a:rPr>
              <a:t>): $0.04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Terra (</a:t>
            </a:r>
            <a:r>
              <a:rPr i="1" lang="en">
                <a:solidFill>
                  <a:schemeClr val="dk1"/>
                </a:solidFill>
              </a:rPr>
              <a:t>“stable rewards in all economic conditions”</a:t>
            </a:r>
            <a:r>
              <a:rPr lang="en">
                <a:solidFill>
                  <a:schemeClr val="dk1"/>
                </a:solidFill>
              </a:rPr>
              <a:t>): $0.02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fail?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</a:t>
            </a:r>
            <a:r>
              <a:rPr lang="en">
                <a:solidFill>
                  <a:schemeClr val="dk1"/>
                </a:solidFill>
              </a:rPr>
              <a:t>↑ → bond-holders and investors receive newly issued coins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price ↓ → investors can only buy bonds and </a:t>
            </a:r>
            <a:r>
              <a:rPr i="1" lang="en">
                <a:solidFill>
                  <a:schemeClr val="dk1"/>
                </a:solidFill>
              </a:rPr>
              <a:t>have faith</a:t>
            </a:r>
            <a:r>
              <a:rPr lang="en">
                <a:solidFill>
                  <a:schemeClr val="dk1"/>
                </a:solidFill>
              </a:rPr>
              <a:t> that price will go up again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price does not go up quickly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lost profit (opportunity cost) ↑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if lost profit &gt; bond profit, no reason to remain invested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</a:t>
            </a:r>
            <a:r>
              <a:rPr lang="en"/>
              <a:t> (on a blockchain)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