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51" r:id="rId11"/>
    <p:sldId id="350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</p:sldIdLst>
  <p:sldSz cx="9144000" cy="5143500" type="screen16x9"/>
  <p:notesSz cx="6858000" cy="9144000"/>
  <p:embeddedFontLst>
    <p:embeddedFont>
      <p:font typeface="Ubuntu" panose="020B0504030602030204" pitchFamily="34" charset="0"/>
      <p:regular r:id="rId99"/>
      <p:bold r:id="rId100"/>
      <p:italic r:id="rId101"/>
      <p:boldItalic r:id="rId10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F5F607-9341-43B8-9D7E-2F5947A242B5}">
  <a:tblStyle styleId="{E3F5F607-9341-43B8-9D7E-2F5947A242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/>
    <p:restoredTop sz="94718"/>
  </p:normalViewPr>
  <p:slideViewPr>
    <p:cSldViewPr snapToGrid="0">
      <p:cViewPr varScale="1">
        <p:scale>
          <a:sx n="156" d="100"/>
          <a:sy n="156" d="100"/>
        </p:scale>
        <p:origin x="21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4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font" Target="fonts/font1.fntdata"/><Relationship Id="rId10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2.fntdata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562257bd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562257bd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22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8d62d85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88d62d85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1686a8c1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81686a8c1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81686a8c10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81686a8c10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510bf478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8510bf478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8510bf4784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8510bf4784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5b17f095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5b17f095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881db53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f881db53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5b17f095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65b17f095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5b17f095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5b17f095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0659ea9e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0659ea9e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8510bf4784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8510bf4784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8510bf4784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8510bf4784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8510bf478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8510bf478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8510bf478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8510bf478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8510bf4784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8510bf4784_6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8510bf478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8510bf478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510bf478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510bf478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510bf478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510bf478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65b17f095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65b17f095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8510bf4784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8510bf4784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0659ea9e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0659ea9e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f881db532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f881db532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88d62d856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88d62d856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84ea0f32e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84ea0f32e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Signer does not get the message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Signer cannot link two published m, σ with which users requested them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84ea0f32e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84ea0f32e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 cannot correlate different $5 payments (cannot link withdrawal with redeeming)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84ea0f32e3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84ea0f32e3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 cannot correlate different $5 payments (cannot link withdrawal with redeeming)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ea0f32e3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ea0f32e3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 cannot correlate different $5 payments (cannot link withdrawal with redeeming)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84ea0f32e3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84ea0f32e3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 cannot correlate different $5 payments (cannot link withdrawal with redeeming)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84ea0f32e3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84ea0f32e3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 cannot correlate different $5 payments (cannot link withdrawal with redeeming)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84ea0f32e3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84ea0f32e3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 cannot correlate different $5 payments (cannot link withdrawal with redeeming)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84ea0f32e3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84ea0f32e3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0659ea9e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0659ea9e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84ea0f32e3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84ea0f32e3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 cannot correlate different $5 payments (cannot link withdrawal with redeeming)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65b17f0959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65b17f0959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f881db532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f881db532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88d62d856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88d62d856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65b17f0959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65b17f0959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84ea0f32e3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84ea0f32e3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84ea0f32e3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184ea0f32e3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84ea0f32e3_1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84ea0f32e3_1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5b17f0959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5b17f0959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65b17f0959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65b17f0959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5b17f09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5b17f09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65b17f0959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65b17f0959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00659ea9e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100659ea9e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84ea0f32e3_1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184ea0f32e3_1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84ea0f32e3_1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84ea0f32e3_1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88d62d856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88d62d856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88d62d856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88d62d856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65b17f0959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65b17f0959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65b17f0959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65b17f0959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84ea0f32e3_1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84ea0f32e3_1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84ea0f32e3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84ea0f32e3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1686a8c1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1686a8c1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65b17f0959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65b17f0959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f731dcc5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f731dcc5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f731dcc53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f731dcc53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f731dcc53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f731dcc53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f731dcc53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f731dcc53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f731dcc53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f731dcc53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f731dcc53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f731dcc53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f731dcc53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f731dcc53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f731dcc53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f731dcc53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f731dcc53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f731dcc53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1686a8c10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81686a8c10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f731dcc53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f731dcc53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f731dcc53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f731dcc53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f731dcc53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f731dcc53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f731dcc53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f731dcc53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f731dcc53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f731dcc53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f731dcc53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f731dcc53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84ea0f32e3_1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84ea0f32e3_1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184ea0f32e3_1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184ea0f32e3_1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84ea0f32e3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84ea0f32e3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f731dcc53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f731dcc53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1686a8c1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1686a8c1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f731dcc53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f731dcc53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f731dcc53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f731dcc53b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f1bf15c7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f1bf15c7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f1bf15c7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f1bf15c7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f1bf15c78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f1bf15c78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f1bf15c78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f1bf15c78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f1bf15c78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f1bf15c78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f1bf15c78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f1bf15c78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f1bf15c78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f1bf15c78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f1bf15c78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f1bf15c78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5b17f095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5b17f095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f1bf15c78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f1bf15c78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f1bf15c78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f1bf15c78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f1bf15c78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f1bf15c78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f1bf15c78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f1bf15c78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f1bf15c78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f1bf15c78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f1bf15c78c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f1bf15c78c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  <a:defRPr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17/1066.pdf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erebus-attack.comp.nus.edu.sg/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Ubuntu"/>
                <a:ea typeface="Ubuntu"/>
                <a:cs typeface="Ubuntu"/>
                <a:sym typeface="Ubuntu"/>
              </a:rPr>
              <a:t>Blockchains</a:t>
            </a:r>
            <a:endParaRPr sz="52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Ubuntu"/>
                <a:ea typeface="Ubuntu"/>
                <a:cs typeface="Ubuntu"/>
                <a:sym typeface="Ubuntu"/>
              </a:rPr>
              <a:t>&amp; Distributed Ledgers</a:t>
            </a:r>
            <a:endParaRPr sz="52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Lecture 08</a:t>
            </a:r>
            <a:endParaRPr sz="2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3618400"/>
            <a:ext cx="91440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Ubuntu"/>
                <a:ea typeface="Ubuntu"/>
                <a:cs typeface="Ubuntu"/>
                <a:sym typeface="Ubuntu"/>
              </a:rPr>
              <a:t>Aggelos Kiayias</a:t>
            </a:r>
            <a:endParaRPr sz="2400"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288625" y="4635300"/>
            <a:ext cx="47130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Slide credits: AK, Dimitris </a:t>
            </a:r>
            <a:r>
              <a:rPr lang="en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Karakostas</a:t>
            </a: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4756599"/>
            <a:ext cx="759125" cy="2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6E819-3C9D-CD79-59F8-232A30A4F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185D-E9F8-57F7-F50C-772C460A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Bitcoin’s privacy</a:t>
            </a:r>
          </a:p>
        </p:txBody>
      </p:sp>
      <p:sp>
        <p:nvSpPr>
          <p:cNvPr id="4" name="Google Shape;88;p18">
            <a:extLst>
              <a:ext uri="{FF2B5EF4-FFF2-40B4-BE49-F238E27FC236}">
                <a16:creationId xmlns:a16="http://schemas.microsoft.com/office/drawing/2014/main" id="{F84D46EF-611F-E75E-72A8-30A7EB517398}"/>
              </a:ext>
            </a:extLst>
          </p:cNvPr>
          <p:cNvSpPr/>
          <p:nvPr/>
        </p:nvSpPr>
        <p:spPr>
          <a:xfrm>
            <a:off x="1045750" y="1797675"/>
            <a:ext cx="890100" cy="85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TX1</a:t>
            </a:r>
            <a:endParaRPr dirty="0"/>
          </a:p>
        </p:txBody>
      </p:sp>
      <p:cxnSp>
        <p:nvCxnSpPr>
          <p:cNvPr id="6" name="Google Shape;90;p18">
            <a:extLst>
              <a:ext uri="{FF2B5EF4-FFF2-40B4-BE49-F238E27FC236}">
                <a16:creationId xmlns:a16="http://schemas.microsoft.com/office/drawing/2014/main" id="{DA7004F3-9B29-D2F6-C134-409EE512BC6F}"/>
              </a:ext>
            </a:extLst>
          </p:cNvPr>
          <p:cNvCxnSpPr>
            <a:cxnSpLocks/>
          </p:cNvCxnSpPr>
          <p:nvPr/>
        </p:nvCxnSpPr>
        <p:spPr>
          <a:xfrm>
            <a:off x="1935750" y="2225475"/>
            <a:ext cx="154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Google Shape;91;p18">
            <a:extLst>
              <a:ext uri="{FF2B5EF4-FFF2-40B4-BE49-F238E27FC236}">
                <a16:creationId xmlns:a16="http://schemas.microsoft.com/office/drawing/2014/main" id="{4AA1F17A-FFAE-DA52-EAD5-F5829A04C62F}"/>
              </a:ext>
            </a:extLst>
          </p:cNvPr>
          <p:cNvSpPr txBox="1"/>
          <p:nvPr/>
        </p:nvSpPr>
        <p:spPr>
          <a:xfrm>
            <a:off x="2262800" y="182527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50 BTC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" name="Google Shape;92;p18">
            <a:extLst>
              <a:ext uri="{FF2B5EF4-FFF2-40B4-BE49-F238E27FC236}">
                <a16:creationId xmlns:a16="http://schemas.microsoft.com/office/drawing/2014/main" id="{80F17E5C-B807-0485-2773-38F8E57FFCF5}"/>
              </a:ext>
            </a:extLst>
          </p:cNvPr>
          <p:cNvSpPr/>
          <p:nvPr/>
        </p:nvSpPr>
        <p:spPr>
          <a:xfrm>
            <a:off x="3479850" y="207847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5" name="Google Shape;88;p18">
            <a:extLst>
              <a:ext uri="{FF2B5EF4-FFF2-40B4-BE49-F238E27FC236}">
                <a16:creationId xmlns:a16="http://schemas.microsoft.com/office/drawing/2014/main" id="{60552E1D-F73C-A493-06A9-6EB1BFD70712}"/>
              </a:ext>
            </a:extLst>
          </p:cNvPr>
          <p:cNvSpPr/>
          <p:nvPr/>
        </p:nvSpPr>
        <p:spPr>
          <a:xfrm>
            <a:off x="1050150" y="3836421"/>
            <a:ext cx="890100" cy="85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TX2</a:t>
            </a:r>
            <a:endParaRPr dirty="0"/>
          </a:p>
        </p:txBody>
      </p:sp>
      <p:cxnSp>
        <p:nvCxnSpPr>
          <p:cNvPr id="17" name="Google Shape;90;p18">
            <a:extLst>
              <a:ext uri="{FF2B5EF4-FFF2-40B4-BE49-F238E27FC236}">
                <a16:creationId xmlns:a16="http://schemas.microsoft.com/office/drawing/2014/main" id="{818DD1B1-8384-AB93-84FD-104C1794878C}"/>
              </a:ext>
            </a:extLst>
          </p:cNvPr>
          <p:cNvCxnSpPr>
            <a:cxnSpLocks/>
          </p:cNvCxnSpPr>
          <p:nvPr/>
        </p:nvCxnSpPr>
        <p:spPr>
          <a:xfrm>
            <a:off x="1940150" y="4264221"/>
            <a:ext cx="154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91;p18">
            <a:extLst>
              <a:ext uri="{FF2B5EF4-FFF2-40B4-BE49-F238E27FC236}">
                <a16:creationId xmlns:a16="http://schemas.microsoft.com/office/drawing/2014/main" id="{8EB973F0-ED8A-964B-DF39-CC73C9063161}"/>
              </a:ext>
            </a:extLst>
          </p:cNvPr>
          <p:cNvSpPr txBox="1"/>
          <p:nvPr/>
        </p:nvSpPr>
        <p:spPr>
          <a:xfrm>
            <a:off x="2267200" y="3864021"/>
            <a:ext cx="8901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50 BTC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" name="Google Shape;92;p18">
            <a:extLst>
              <a:ext uri="{FF2B5EF4-FFF2-40B4-BE49-F238E27FC236}">
                <a16:creationId xmlns:a16="http://schemas.microsoft.com/office/drawing/2014/main" id="{94299101-2E7D-B835-4F1B-6D389A1E54CD}"/>
              </a:ext>
            </a:extLst>
          </p:cNvPr>
          <p:cNvSpPr/>
          <p:nvPr/>
        </p:nvSpPr>
        <p:spPr>
          <a:xfrm>
            <a:off x="3484250" y="4117221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0000FF"/>
                </a:solidFill>
              </a:rPr>
              <a:t>b</a:t>
            </a:r>
            <a:endParaRPr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8445ED-934F-1F7E-D051-37A65B819937}"/>
              </a:ext>
            </a:extLst>
          </p:cNvPr>
          <p:cNvSpPr txBox="1"/>
          <p:nvPr/>
        </p:nvSpPr>
        <p:spPr>
          <a:xfrm>
            <a:off x="762906" y="1172237"/>
            <a:ext cx="330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 receives two payments of 50 BTC</a:t>
            </a:r>
          </a:p>
        </p:txBody>
      </p:sp>
      <p:sp>
        <p:nvSpPr>
          <p:cNvPr id="3" name="Google Shape;88;p18">
            <a:extLst>
              <a:ext uri="{FF2B5EF4-FFF2-40B4-BE49-F238E27FC236}">
                <a16:creationId xmlns:a16="http://schemas.microsoft.com/office/drawing/2014/main" id="{2C21C968-4971-1BF6-1C5F-48A26BB24E92}"/>
              </a:ext>
            </a:extLst>
          </p:cNvPr>
          <p:cNvSpPr/>
          <p:nvPr/>
        </p:nvSpPr>
        <p:spPr>
          <a:xfrm>
            <a:off x="5023850" y="1797675"/>
            <a:ext cx="890100" cy="85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TX1</a:t>
            </a:r>
            <a:endParaRPr dirty="0"/>
          </a:p>
        </p:txBody>
      </p:sp>
      <p:cxnSp>
        <p:nvCxnSpPr>
          <p:cNvPr id="27" name="Google Shape;90;p18">
            <a:extLst>
              <a:ext uri="{FF2B5EF4-FFF2-40B4-BE49-F238E27FC236}">
                <a16:creationId xmlns:a16="http://schemas.microsoft.com/office/drawing/2014/main" id="{E206F4C4-134B-BE9D-10E1-1BCFFFFE880D}"/>
              </a:ext>
            </a:extLst>
          </p:cNvPr>
          <p:cNvCxnSpPr>
            <a:cxnSpLocks/>
          </p:cNvCxnSpPr>
          <p:nvPr/>
        </p:nvCxnSpPr>
        <p:spPr>
          <a:xfrm>
            <a:off x="5913850" y="2225475"/>
            <a:ext cx="154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Google Shape;91;p18">
            <a:extLst>
              <a:ext uri="{FF2B5EF4-FFF2-40B4-BE49-F238E27FC236}">
                <a16:creationId xmlns:a16="http://schemas.microsoft.com/office/drawing/2014/main" id="{A48481FE-92F9-6ECE-768E-F50309ECFC1B}"/>
              </a:ext>
            </a:extLst>
          </p:cNvPr>
          <p:cNvSpPr txBox="1"/>
          <p:nvPr/>
        </p:nvSpPr>
        <p:spPr>
          <a:xfrm>
            <a:off x="6240900" y="182527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50 BTC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9" name="Google Shape;92;p18">
            <a:extLst>
              <a:ext uri="{FF2B5EF4-FFF2-40B4-BE49-F238E27FC236}">
                <a16:creationId xmlns:a16="http://schemas.microsoft.com/office/drawing/2014/main" id="{702EB279-E0D2-2D29-E3E8-3B767ECEDFF7}"/>
              </a:ext>
            </a:extLst>
          </p:cNvPr>
          <p:cNvSpPr/>
          <p:nvPr/>
        </p:nvSpPr>
        <p:spPr>
          <a:xfrm>
            <a:off x="7457950" y="207847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a</a:t>
            </a:r>
            <a:endParaRPr b="1" dirty="0">
              <a:solidFill>
                <a:srgbClr val="0000FF"/>
              </a:solidFill>
            </a:endParaRPr>
          </a:p>
        </p:txBody>
      </p:sp>
      <p:sp>
        <p:nvSpPr>
          <p:cNvPr id="30" name="Google Shape;88;p18">
            <a:extLst>
              <a:ext uri="{FF2B5EF4-FFF2-40B4-BE49-F238E27FC236}">
                <a16:creationId xmlns:a16="http://schemas.microsoft.com/office/drawing/2014/main" id="{08B9947D-A42F-9E86-2E9A-6A5C49147188}"/>
              </a:ext>
            </a:extLst>
          </p:cNvPr>
          <p:cNvSpPr/>
          <p:nvPr/>
        </p:nvSpPr>
        <p:spPr>
          <a:xfrm>
            <a:off x="5028250" y="3836421"/>
            <a:ext cx="890100" cy="85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TX2</a:t>
            </a:r>
            <a:endParaRPr dirty="0"/>
          </a:p>
        </p:txBody>
      </p:sp>
      <p:cxnSp>
        <p:nvCxnSpPr>
          <p:cNvPr id="31" name="Google Shape;90;p18">
            <a:extLst>
              <a:ext uri="{FF2B5EF4-FFF2-40B4-BE49-F238E27FC236}">
                <a16:creationId xmlns:a16="http://schemas.microsoft.com/office/drawing/2014/main" id="{3194700A-648A-0E8B-D7E2-061BDC033C27}"/>
              </a:ext>
            </a:extLst>
          </p:cNvPr>
          <p:cNvCxnSpPr>
            <a:cxnSpLocks/>
          </p:cNvCxnSpPr>
          <p:nvPr/>
        </p:nvCxnSpPr>
        <p:spPr>
          <a:xfrm>
            <a:off x="5918250" y="4264221"/>
            <a:ext cx="154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" name="Google Shape;91;p18">
            <a:extLst>
              <a:ext uri="{FF2B5EF4-FFF2-40B4-BE49-F238E27FC236}">
                <a16:creationId xmlns:a16="http://schemas.microsoft.com/office/drawing/2014/main" id="{CDE0797F-23F2-BD55-42BA-51F04DE5624D}"/>
              </a:ext>
            </a:extLst>
          </p:cNvPr>
          <p:cNvSpPr txBox="1"/>
          <p:nvPr/>
        </p:nvSpPr>
        <p:spPr>
          <a:xfrm>
            <a:off x="6245300" y="3864021"/>
            <a:ext cx="8901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50 BTC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" name="Google Shape;92;p18">
            <a:extLst>
              <a:ext uri="{FF2B5EF4-FFF2-40B4-BE49-F238E27FC236}">
                <a16:creationId xmlns:a16="http://schemas.microsoft.com/office/drawing/2014/main" id="{A5A657F7-7B01-A929-A456-F8D32060D286}"/>
              </a:ext>
            </a:extLst>
          </p:cNvPr>
          <p:cNvSpPr/>
          <p:nvPr/>
        </p:nvSpPr>
        <p:spPr>
          <a:xfrm>
            <a:off x="7462350" y="4117221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c</a:t>
            </a:r>
            <a:endParaRPr b="1" dirty="0">
              <a:solidFill>
                <a:srgbClr val="0000FF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7BC066-C935-2399-2AA0-325912DE55F0}"/>
              </a:ext>
            </a:extLst>
          </p:cNvPr>
          <p:cNvSpPr txBox="1"/>
          <p:nvPr/>
        </p:nvSpPr>
        <p:spPr>
          <a:xfrm>
            <a:off x="4858656" y="1153190"/>
            <a:ext cx="4087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 &amp; Charlie receive two payments of 50 BTC</a:t>
            </a:r>
          </a:p>
        </p:txBody>
      </p:sp>
      <p:sp>
        <p:nvSpPr>
          <p:cNvPr id="36" name="Left-right Arrow 35">
            <a:extLst>
              <a:ext uri="{FF2B5EF4-FFF2-40B4-BE49-F238E27FC236}">
                <a16:creationId xmlns:a16="http://schemas.microsoft.com/office/drawing/2014/main" id="{5E12B148-AC9D-87A7-7BD8-F8B9CF0B6149}"/>
              </a:ext>
            </a:extLst>
          </p:cNvPr>
          <p:cNvSpPr/>
          <p:nvPr/>
        </p:nvSpPr>
        <p:spPr>
          <a:xfrm>
            <a:off x="3491164" y="2836428"/>
            <a:ext cx="2161671" cy="79193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indistinguishable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FACB0D-D3F8-77DA-BDFD-FE10733F8A34}"/>
              </a:ext>
            </a:extLst>
          </p:cNvPr>
          <p:cNvSpPr txBox="1"/>
          <p:nvPr/>
        </p:nvSpPr>
        <p:spPr>
          <a:xfrm>
            <a:off x="1761707" y="3118559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“World A”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FBB7A9-685A-F4AE-8387-02FF46137F1D}"/>
              </a:ext>
            </a:extLst>
          </p:cNvPr>
          <p:cNvSpPr txBox="1"/>
          <p:nvPr/>
        </p:nvSpPr>
        <p:spPr>
          <a:xfrm>
            <a:off x="6240900" y="3117371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“World AC”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44E4FB-C7F0-F59A-E0DD-9D1EAC64455A}"/>
              </a:ext>
            </a:extLst>
          </p:cNvPr>
          <p:cNvSpPr txBox="1"/>
          <p:nvPr/>
        </p:nvSpPr>
        <p:spPr>
          <a:xfrm>
            <a:off x="204107" y="4839021"/>
            <a:ext cx="9038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random variables are called (perfectly) indistinguishable if they produce any output with identical probability</a:t>
            </a:r>
          </a:p>
        </p:txBody>
      </p:sp>
    </p:spTree>
    <p:extLst>
      <p:ext uri="{BB962C8B-B14F-4D97-AF65-F5344CB8AC3E}">
        <p14:creationId xmlns:p14="http://schemas.microsoft.com/office/powerpoint/2010/main" val="221140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5A77-8FF7-8260-95D3-5AF388CF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Bitcoin’s privacy (or lack thereof)</a:t>
            </a:r>
          </a:p>
        </p:txBody>
      </p:sp>
      <p:sp>
        <p:nvSpPr>
          <p:cNvPr id="4" name="Google Shape;88;p18">
            <a:extLst>
              <a:ext uri="{FF2B5EF4-FFF2-40B4-BE49-F238E27FC236}">
                <a16:creationId xmlns:a16="http://schemas.microsoft.com/office/drawing/2014/main" id="{84C8E4AA-724E-543D-6EB2-AF4F8B08894D}"/>
              </a:ext>
            </a:extLst>
          </p:cNvPr>
          <p:cNvSpPr/>
          <p:nvPr/>
        </p:nvSpPr>
        <p:spPr>
          <a:xfrm>
            <a:off x="1045750" y="1797675"/>
            <a:ext cx="890100" cy="85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TX1</a:t>
            </a:r>
            <a:endParaRPr dirty="0"/>
          </a:p>
        </p:txBody>
      </p:sp>
      <p:sp>
        <p:nvSpPr>
          <p:cNvPr id="5" name="Google Shape;89;p18">
            <a:extLst>
              <a:ext uri="{FF2B5EF4-FFF2-40B4-BE49-F238E27FC236}">
                <a16:creationId xmlns:a16="http://schemas.microsoft.com/office/drawing/2014/main" id="{DD03DB11-4D05-C992-3EFE-53E2F35CFAEF}"/>
              </a:ext>
            </a:extLst>
          </p:cNvPr>
          <p:cNvSpPr/>
          <p:nvPr/>
        </p:nvSpPr>
        <p:spPr>
          <a:xfrm>
            <a:off x="3693644" y="2821974"/>
            <a:ext cx="890100" cy="85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TX3</a:t>
            </a:r>
            <a:endParaRPr dirty="0"/>
          </a:p>
        </p:txBody>
      </p:sp>
      <p:cxnSp>
        <p:nvCxnSpPr>
          <p:cNvPr id="6" name="Google Shape;90;p18">
            <a:extLst>
              <a:ext uri="{FF2B5EF4-FFF2-40B4-BE49-F238E27FC236}">
                <a16:creationId xmlns:a16="http://schemas.microsoft.com/office/drawing/2014/main" id="{16E87D02-A454-9D3C-48FB-FC91EEB2ECE1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1935850" y="2225475"/>
            <a:ext cx="1614655" cy="77933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Google Shape;91;p18">
            <a:extLst>
              <a:ext uri="{FF2B5EF4-FFF2-40B4-BE49-F238E27FC236}">
                <a16:creationId xmlns:a16="http://schemas.microsoft.com/office/drawing/2014/main" id="{8F221C11-BE97-8649-BF92-EC0595F14ADA}"/>
              </a:ext>
            </a:extLst>
          </p:cNvPr>
          <p:cNvSpPr txBox="1"/>
          <p:nvPr/>
        </p:nvSpPr>
        <p:spPr>
          <a:xfrm>
            <a:off x="2262800" y="182527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50 BTC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" name="Google Shape;92;p18">
            <a:extLst>
              <a:ext uri="{FF2B5EF4-FFF2-40B4-BE49-F238E27FC236}">
                <a16:creationId xmlns:a16="http://schemas.microsoft.com/office/drawing/2014/main" id="{BB5BE938-B640-27AC-8663-3FA23E38F395}"/>
              </a:ext>
            </a:extLst>
          </p:cNvPr>
          <p:cNvSpPr/>
          <p:nvPr/>
        </p:nvSpPr>
        <p:spPr>
          <a:xfrm>
            <a:off x="3550505" y="2857814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" name="Google Shape;93;p18">
            <a:extLst>
              <a:ext uri="{FF2B5EF4-FFF2-40B4-BE49-F238E27FC236}">
                <a16:creationId xmlns:a16="http://schemas.microsoft.com/office/drawing/2014/main" id="{B4419FC7-CECA-F55E-8214-CA5FC34BB8F1}"/>
              </a:ext>
            </a:extLst>
          </p:cNvPr>
          <p:cNvSpPr/>
          <p:nvPr/>
        </p:nvSpPr>
        <p:spPr>
          <a:xfrm>
            <a:off x="5420219" y="2226342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c</a:t>
            </a:r>
            <a:endParaRPr b="1" dirty="0">
              <a:solidFill>
                <a:srgbClr val="0000FF"/>
              </a:solidFill>
            </a:endParaRPr>
          </a:p>
        </p:txBody>
      </p:sp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AF877FAC-8A0C-22C9-31B6-2C257DCE2C71}"/>
              </a:ext>
            </a:extLst>
          </p:cNvPr>
          <p:cNvSpPr/>
          <p:nvPr/>
        </p:nvSpPr>
        <p:spPr>
          <a:xfrm>
            <a:off x="5420953" y="385991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d</a:t>
            </a:r>
            <a:endParaRPr b="1" dirty="0">
              <a:solidFill>
                <a:srgbClr val="0000FF"/>
              </a:solidFill>
            </a:endParaRPr>
          </a:p>
        </p:txBody>
      </p:sp>
      <p:cxnSp>
        <p:nvCxnSpPr>
          <p:cNvPr id="11" name="Google Shape;95;p18">
            <a:extLst>
              <a:ext uri="{FF2B5EF4-FFF2-40B4-BE49-F238E27FC236}">
                <a16:creationId xmlns:a16="http://schemas.microsoft.com/office/drawing/2014/main" id="{812BD981-134A-D681-D87D-F189900012D9}"/>
              </a:ext>
            </a:extLst>
          </p:cNvPr>
          <p:cNvCxnSpPr>
            <a:stCxn id="5" idx="5"/>
            <a:endCxn id="10" idx="1"/>
          </p:cNvCxnSpPr>
          <p:nvPr/>
        </p:nvCxnSpPr>
        <p:spPr>
          <a:xfrm>
            <a:off x="4453392" y="3552274"/>
            <a:ext cx="967561" cy="4546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96;p18">
            <a:extLst>
              <a:ext uri="{FF2B5EF4-FFF2-40B4-BE49-F238E27FC236}">
                <a16:creationId xmlns:a16="http://schemas.microsoft.com/office/drawing/2014/main" id="{1D268AC3-E12E-F678-07C4-2948B87C1430}"/>
              </a:ext>
            </a:extLst>
          </p:cNvPr>
          <p:cNvCxnSpPr>
            <a:stCxn id="5" idx="7"/>
            <a:endCxn id="9" idx="1"/>
          </p:cNvCxnSpPr>
          <p:nvPr/>
        </p:nvCxnSpPr>
        <p:spPr>
          <a:xfrm flipV="1">
            <a:off x="4453392" y="2373342"/>
            <a:ext cx="966827" cy="5739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97;p18">
            <a:extLst>
              <a:ext uri="{FF2B5EF4-FFF2-40B4-BE49-F238E27FC236}">
                <a16:creationId xmlns:a16="http://schemas.microsoft.com/office/drawing/2014/main" id="{E071DCB3-FD59-99D1-711F-3AC12BC025B0}"/>
              </a:ext>
            </a:extLst>
          </p:cNvPr>
          <p:cNvSpPr txBox="1"/>
          <p:nvPr/>
        </p:nvSpPr>
        <p:spPr>
          <a:xfrm>
            <a:off x="4583887" y="3335540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24.999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" name="Google Shape;98;p18">
            <a:extLst>
              <a:ext uri="{FF2B5EF4-FFF2-40B4-BE49-F238E27FC236}">
                <a16:creationId xmlns:a16="http://schemas.microsoft.com/office/drawing/2014/main" id="{CB5DFC77-61F0-5861-2445-7BD1588019D4}"/>
              </a:ext>
            </a:extLst>
          </p:cNvPr>
          <p:cNvSpPr txBox="1"/>
          <p:nvPr/>
        </p:nvSpPr>
        <p:spPr>
          <a:xfrm>
            <a:off x="4238576" y="2342351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75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" name="Google Shape;88;p18">
            <a:extLst>
              <a:ext uri="{FF2B5EF4-FFF2-40B4-BE49-F238E27FC236}">
                <a16:creationId xmlns:a16="http://schemas.microsoft.com/office/drawing/2014/main" id="{CE9FC63C-EF48-21A3-F72E-2341C0869CC5}"/>
              </a:ext>
            </a:extLst>
          </p:cNvPr>
          <p:cNvSpPr/>
          <p:nvPr/>
        </p:nvSpPr>
        <p:spPr>
          <a:xfrm>
            <a:off x="1050150" y="3836421"/>
            <a:ext cx="890100" cy="85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TX2</a:t>
            </a:r>
            <a:endParaRPr dirty="0"/>
          </a:p>
        </p:txBody>
      </p:sp>
      <p:cxnSp>
        <p:nvCxnSpPr>
          <p:cNvPr id="17" name="Google Shape;90;p18">
            <a:extLst>
              <a:ext uri="{FF2B5EF4-FFF2-40B4-BE49-F238E27FC236}">
                <a16:creationId xmlns:a16="http://schemas.microsoft.com/office/drawing/2014/main" id="{B587D205-E7A1-16E0-DD2B-87D81CD2CA36}"/>
              </a:ext>
            </a:extLst>
          </p:cNvPr>
          <p:cNvCxnSpPr>
            <a:cxnSpLocks/>
            <a:stCxn id="15" idx="6"/>
            <a:endCxn id="19" idx="1"/>
          </p:cNvCxnSpPr>
          <p:nvPr/>
        </p:nvCxnSpPr>
        <p:spPr>
          <a:xfrm flipV="1">
            <a:off x="1940250" y="3455609"/>
            <a:ext cx="1622899" cy="8086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91;p18">
            <a:extLst>
              <a:ext uri="{FF2B5EF4-FFF2-40B4-BE49-F238E27FC236}">
                <a16:creationId xmlns:a16="http://schemas.microsoft.com/office/drawing/2014/main" id="{00AA4D9C-4EE8-DE6F-0EA1-19BE3B37472A}"/>
              </a:ext>
            </a:extLst>
          </p:cNvPr>
          <p:cNvSpPr txBox="1"/>
          <p:nvPr/>
        </p:nvSpPr>
        <p:spPr>
          <a:xfrm>
            <a:off x="2179048" y="4366681"/>
            <a:ext cx="8901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50 BTC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" name="Google Shape;92;p18">
            <a:extLst>
              <a:ext uri="{FF2B5EF4-FFF2-40B4-BE49-F238E27FC236}">
                <a16:creationId xmlns:a16="http://schemas.microsoft.com/office/drawing/2014/main" id="{3C3321CE-B7A2-0ACD-D1AC-ECD07DB5DAE3}"/>
              </a:ext>
            </a:extLst>
          </p:cNvPr>
          <p:cNvSpPr/>
          <p:nvPr/>
        </p:nvSpPr>
        <p:spPr>
          <a:xfrm>
            <a:off x="3563149" y="3308609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b</a:t>
            </a:r>
            <a:endParaRPr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191E1F-FC2F-97D0-55DF-AD7D45A68F74}"/>
              </a:ext>
            </a:extLst>
          </p:cNvPr>
          <p:cNvSpPr txBox="1"/>
          <p:nvPr/>
        </p:nvSpPr>
        <p:spPr>
          <a:xfrm>
            <a:off x="485320" y="1166823"/>
            <a:ext cx="4495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world A, Alice wishes to make a payment of 75 BTC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2C32F6-409C-2C99-1613-556A23AC5A4C}"/>
              </a:ext>
            </a:extLst>
          </p:cNvPr>
          <p:cNvSpPr txBox="1"/>
          <p:nvPr/>
        </p:nvSpPr>
        <p:spPr>
          <a:xfrm>
            <a:off x="6311196" y="2674760"/>
            <a:ext cx="27029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this observation, </a:t>
            </a:r>
          </a:p>
          <a:p>
            <a:r>
              <a:rPr lang="en-US" dirty="0"/>
              <a:t>an external third party can </a:t>
            </a:r>
          </a:p>
          <a:p>
            <a:r>
              <a:rPr lang="en-US" dirty="0"/>
              <a:t>conclude that it is</a:t>
            </a:r>
          </a:p>
          <a:p>
            <a:r>
              <a:rPr lang="en-US" dirty="0"/>
              <a:t>more likely to be in </a:t>
            </a:r>
          </a:p>
          <a:p>
            <a:r>
              <a:rPr lang="en-US" dirty="0"/>
              <a:t>“World A” instead of “World AC”</a:t>
            </a:r>
          </a:p>
        </p:txBody>
      </p:sp>
    </p:spTree>
    <p:extLst>
      <p:ext uri="{BB962C8B-B14F-4D97-AF65-F5344CB8AC3E}">
        <p14:creationId xmlns:p14="http://schemas.microsoft.com/office/powerpoint/2010/main" val="326556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Anonymization Techniques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Anonymising Transactions - Centralized</a:t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2160675" y="1382850"/>
            <a:ext cx="1599000" cy="3595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Trusted</a:t>
            </a:r>
            <a:br>
              <a:rPr lang="en" sz="1800" b="1"/>
            </a:br>
            <a:r>
              <a:rPr lang="en" sz="1800" b="1"/>
              <a:t>Party</a:t>
            </a:r>
            <a:endParaRPr sz="1800" b="1"/>
          </a:p>
        </p:txBody>
      </p:sp>
      <p:sp>
        <p:nvSpPr>
          <p:cNvPr id="185" name="Google Shape;185;p23"/>
          <p:cNvSpPr/>
          <p:nvPr/>
        </p:nvSpPr>
        <p:spPr>
          <a:xfrm>
            <a:off x="515875" y="1585875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r>
              <a:rPr lang="en" b="1" baseline="-25000">
                <a:solidFill>
                  <a:srgbClr val="0000FF"/>
                </a:solidFill>
              </a:rPr>
              <a:t>1</a:t>
            </a:r>
            <a:endParaRPr b="1" baseline="-25000">
              <a:solidFill>
                <a:srgbClr val="0000FF"/>
              </a:solidFill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515875" y="2293800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r>
              <a:rPr lang="en" b="1" baseline="-25000">
                <a:solidFill>
                  <a:srgbClr val="0000FF"/>
                </a:solidFill>
              </a:rPr>
              <a:t>2</a:t>
            </a:r>
            <a:endParaRPr b="1" baseline="-25000">
              <a:solidFill>
                <a:srgbClr val="0000FF"/>
              </a:solidFill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515875" y="3731600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r>
              <a:rPr lang="en" b="1" baseline="-25000">
                <a:solidFill>
                  <a:srgbClr val="0000FF"/>
                </a:solidFill>
              </a:rPr>
              <a:t>n</a:t>
            </a:r>
            <a:endParaRPr b="1" baseline="-25000">
              <a:solidFill>
                <a:srgbClr val="0000FF"/>
              </a:solidFill>
            </a:endParaRPr>
          </a:p>
        </p:txBody>
      </p:sp>
      <p:cxnSp>
        <p:nvCxnSpPr>
          <p:cNvPr id="188" name="Google Shape;188;p23"/>
          <p:cNvCxnSpPr/>
          <p:nvPr/>
        </p:nvCxnSpPr>
        <p:spPr>
          <a:xfrm>
            <a:off x="950575" y="1786875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23"/>
          <p:cNvCxnSpPr/>
          <p:nvPr/>
        </p:nvCxnSpPr>
        <p:spPr>
          <a:xfrm>
            <a:off x="950575" y="3932600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" name="Google Shape;190;p23"/>
          <p:cNvSpPr/>
          <p:nvPr/>
        </p:nvSpPr>
        <p:spPr>
          <a:xfrm>
            <a:off x="2742825" y="1461700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endParaRPr b="1" baseline="-25000">
              <a:solidFill>
                <a:srgbClr val="0000FF"/>
              </a:solidFill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1209875" y="138285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1209875" y="209460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2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1209875" y="353240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4969775" y="1585875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b</a:t>
            </a:r>
            <a:r>
              <a:rPr lang="en" b="1" baseline="-25000">
                <a:solidFill>
                  <a:srgbClr val="0000FF"/>
                </a:solidFill>
              </a:rPr>
              <a:t>1</a:t>
            </a:r>
            <a:endParaRPr b="1" baseline="-25000">
              <a:solidFill>
                <a:srgbClr val="0000FF"/>
              </a:solidFill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4969775" y="2293800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b</a:t>
            </a:r>
            <a:r>
              <a:rPr lang="en" b="1" baseline="-25000">
                <a:solidFill>
                  <a:srgbClr val="0000FF"/>
                </a:solidFill>
              </a:rPr>
              <a:t>2</a:t>
            </a:r>
            <a:endParaRPr b="1" baseline="-25000">
              <a:solidFill>
                <a:srgbClr val="0000FF"/>
              </a:solidFill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4969775" y="3731600"/>
            <a:ext cx="4839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b</a:t>
            </a:r>
            <a:r>
              <a:rPr lang="en" b="1" baseline="-25000">
                <a:solidFill>
                  <a:srgbClr val="0000FF"/>
                </a:solidFill>
              </a:rPr>
              <a:t>m</a:t>
            </a:r>
            <a:endParaRPr b="1" baseline="-25000">
              <a:solidFill>
                <a:srgbClr val="0000FF"/>
              </a:solidFill>
            </a:endParaRPr>
          </a:p>
        </p:txBody>
      </p:sp>
      <p:cxnSp>
        <p:nvCxnSpPr>
          <p:cNvPr id="197" name="Google Shape;197;p23"/>
          <p:cNvCxnSpPr/>
          <p:nvPr/>
        </p:nvCxnSpPr>
        <p:spPr>
          <a:xfrm>
            <a:off x="3759675" y="3932600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8" name="Google Shape;198;p23"/>
          <p:cNvSpPr txBox="1"/>
          <p:nvPr/>
        </p:nvSpPr>
        <p:spPr>
          <a:xfrm>
            <a:off x="4018975" y="353240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n+m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99" name="Google Shape;199;p23"/>
          <p:cNvCxnSpPr/>
          <p:nvPr/>
        </p:nvCxnSpPr>
        <p:spPr>
          <a:xfrm>
            <a:off x="3759625" y="2494800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" name="Google Shape;200;p23"/>
          <p:cNvSpPr txBox="1"/>
          <p:nvPr/>
        </p:nvSpPr>
        <p:spPr>
          <a:xfrm>
            <a:off x="4018925" y="209460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n+2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01" name="Google Shape;201;p23"/>
          <p:cNvCxnSpPr/>
          <p:nvPr/>
        </p:nvCxnSpPr>
        <p:spPr>
          <a:xfrm>
            <a:off x="3759575" y="1783050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" name="Google Shape;202;p23"/>
          <p:cNvSpPr txBox="1"/>
          <p:nvPr/>
        </p:nvSpPr>
        <p:spPr>
          <a:xfrm>
            <a:off x="4018875" y="138285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n+1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03" name="Google Shape;203;p23"/>
          <p:cNvCxnSpPr/>
          <p:nvPr/>
        </p:nvCxnSpPr>
        <p:spPr>
          <a:xfrm>
            <a:off x="950575" y="2494800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Anonymising Transactions - Centralized</a:t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2160675" y="1382850"/>
            <a:ext cx="1599000" cy="3595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Trusted</a:t>
            </a:r>
            <a:br>
              <a:rPr lang="en" sz="1800" b="1"/>
            </a:br>
            <a:r>
              <a:rPr lang="en" sz="1800" b="1"/>
              <a:t>Party</a:t>
            </a:r>
            <a:endParaRPr sz="1800" b="1"/>
          </a:p>
        </p:txBody>
      </p:sp>
      <p:sp>
        <p:nvSpPr>
          <p:cNvPr id="210" name="Google Shape;210;p24"/>
          <p:cNvSpPr/>
          <p:nvPr/>
        </p:nvSpPr>
        <p:spPr>
          <a:xfrm>
            <a:off x="515875" y="1585875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r>
              <a:rPr lang="en" b="1" baseline="-25000">
                <a:solidFill>
                  <a:srgbClr val="0000FF"/>
                </a:solidFill>
              </a:rPr>
              <a:t>1</a:t>
            </a:r>
            <a:endParaRPr b="1" baseline="-25000">
              <a:solidFill>
                <a:srgbClr val="0000FF"/>
              </a:solidFill>
            </a:endParaRPr>
          </a:p>
        </p:txBody>
      </p:sp>
      <p:sp>
        <p:nvSpPr>
          <p:cNvPr id="211" name="Google Shape;211;p24"/>
          <p:cNvSpPr/>
          <p:nvPr/>
        </p:nvSpPr>
        <p:spPr>
          <a:xfrm>
            <a:off x="515875" y="2293800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r>
              <a:rPr lang="en" b="1" baseline="-25000">
                <a:solidFill>
                  <a:srgbClr val="0000FF"/>
                </a:solidFill>
              </a:rPr>
              <a:t>2</a:t>
            </a:r>
            <a:endParaRPr b="1" baseline="-25000">
              <a:solidFill>
                <a:srgbClr val="0000FF"/>
              </a:solidFill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515875" y="3731600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r>
              <a:rPr lang="en" b="1" baseline="-25000">
                <a:solidFill>
                  <a:srgbClr val="0000FF"/>
                </a:solidFill>
              </a:rPr>
              <a:t>n</a:t>
            </a:r>
            <a:endParaRPr b="1" baseline="-25000">
              <a:solidFill>
                <a:srgbClr val="0000FF"/>
              </a:solidFill>
            </a:endParaRPr>
          </a:p>
        </p:txBody>
      </p:sp>
      <p:cxnSp>
        <p:nvCxnSpPr>
          <p:cNvPr id="213" name="Google Shape;213;p24"/>
          <p:cNvCxnSpPr/>
          <p:nvPr/>
        </p:nvCxnSpPr>
        <p:spPr>
          <a:xfrm>
            <a:off x="950575" y="1786875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" name="Google Shape;214;p24"/>
          <p:cNvCxnSpPr/>
          <p:nvPr/>
        </p:nvCxnSpPr>
        <p:spPr>
          <a:xfrm>
            <a:off x="950575" y="3932600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5" name="Google Shape;215;p24"/>
          <p:cNvSpPr/>
          <p:nvPr/>
        </p:nvSpPr>
        <p:spPr>
          <a:xfrm>
            <a:off x="2742825" y="1461700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endParaRPr b="1" baseline="-25000">
              <a:solidFill>
                <a:srgbClr val="0000FF"/>
              </a:solidFill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1209875" y="138285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1209875" y="209460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2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1209875" y="353240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4969775" y="1585875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b</a:t>
            </a:r>
            <a:r>
              <a:rPr lang="en" b="1" baseline="-25000">
                <a:solidFill>
                  <a:srgbClr val="0000FF"/>
                </a:solidFill>
              </a:rPr>
              <a:t>1</a:t>
            </a:r>
            <a:endParaRPr b="1" baseline="-25000">
              <a:solidFill>
                <a:srgbClr val="0000FF"/>
              </a:solidFill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4969775" y="2293800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b</a:t>
            </a:r>
            <a:r>
              <a:rPr lang="en" b="1" baseline="-25000">
                <a:solidFill>
                  <a:srgbClr val="0000FF"/>
                </a:solidFill>
              </a:rPr>
              <a:t>2</a:t>
            </a:r>
            <a:endParaRPr b="1" baseline="-25000">
              <a:solidFill>
                <a:srgbClr val="0000FF"/>
              </a:solidFill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4969775" y="3731600"/>
            <a:ext cx="4839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b</a:t>
            </a:r>
            <a:r>
              <a:rPr lang="en" b="1" baseline="-25000">
                <a:solidFill>
                  <a:srgbClr val="0000FF"/>
                </a:solidFill>
              </a:rPr>
              <a:t>m</a:t>
            </a:r>
            <a:endParaRPr b="1" baseline="-25000">
              <a:solidFill>
                <a:srgbClr val="0000FF"/>
              </a:solidFill>
            </a:endParaRPr>
          </a:p>
        </p:txBody>
      </p:sp>
      <p:cxnSp>
        <p:nvCxnSpPr>
          <p:cNvPr id="222" name="Google Shape;222;p24"/>
          <p:cNvCxnSpPr/>
          <p:nvPr/>
        </p:nvCxnSpPr>
        <p:spPr>
          <a:xfrm>
            <a:off x="3759675" y="3932600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3" name="Google Shape;223;p24"/>
          <p:cNvSpPr txBox="1"/>
          <p:nvPr/>
        </p:nvSpPr>
        <p:spPr>
          <a:xfrm>
            <a:off x="4018975" y="353240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n+m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24" name="Google Shape;224;p24"/>
          <p:cNvCxnSpPr/>
          <p:nvPr/>
        </p:nvCxnSpPr>
        <p:spPr>
          <a:xfrm>
            <a:off x="3759625" y="2494800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5" name="Google Shape;225;p24"/>
          <p:cNvSpPr txBox="1"/>
          <p:nvPr/>
        </p:nvSpPr>
        <p:spPr>
          <a:xfrm>
            <a:off x="4018925" y="209460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n+2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26" name="Google Shape;226;p24"/>
          <p:cNvCxnSpPr/>
          <p:nvPr/>
        </p:nvCxnSpPr>
        <p:spPr>
          <a:xfrm>
            <a:off x="3759575" y="1783050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" name="Google Shape;227;p24"/>
          <p:cNvSpPr txBox="1"/>
          <p:nvPr/>
        </p:nvSpPr>
        <p:spPr>
          <a:xfrm>
            <a:off x="4018875" y="138285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n+1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6421550" y="1694400"/>
            <a:ext cx="2151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Anonymity set of size n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6421550" y="3319825"/>
            <a:ext cx="2151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TP may disappear with the money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30" name="Google Shape;230;p24"/>
          <p:cNvCxnSpPr/>
          <p:nvPr/>
        </p:nvCxnSpPr>
        <p:spPr>
          <a:xfrm>
            <a:off x="950575" y="2494800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Anonymizing Transactions - CoinJoin</a:t>
            </a:r>
            <a:endParaRPr/>
          </a:p>
        </p:txBody>
      </p:sp>
      <p:grpSp>
        <p:nvGrpSpPr>
          <p:cNvPr id="236" name="Google Shape;236;p25"/>
          <p:cNvGrpSpPr/>
          <p:nvPr/>
        </p:nvGrpSpPr>
        <p:grpSpPr>
          <a:xfrm>
            <a:off x="25945" y="2131109"/>
            <a:ext cx="554079" cy="791531"/>
            <a:chOff x="483125" y="2131125"/>
            <a:chExt cx="693900" cy="1035900"/>
          </a:xfrm>
        </p:grpSpPr>
        <p:sp>
          <p:nvSpPr>
            <p:cNvPr id="237" name="Google Shape;237;p25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 txBox="1"/>
            <p:nvPr/>
          </p:nvSpPr>
          <p:spPr>
            <a:xfrm>
              <a:off x="483125" y="270382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Alice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239" name="Google Shape;239;p25"/>
          <p:cNvSpPr/>
          <p:nvPr/>
        </p:nvSpPr>
        <p:spPr>
          <a:xfrm>
            <a:off x="1074225" y="1858525"/>
            <a:ext cx="2157600" cy="131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5"/>
          <p:cNvSpPr txBox="1"/>
          <p:nvPr/>
        </p:nvSpPr>
        <p:spPr>
          <a:xfrm>
            <a:off x="1322050" y="1870925"/>
            <a:ext cx="152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Ubuntu"/>
                <a:ea typeface="Ubuntu"/>
                <a:cs typeface="Ubuntu"/>
                <a:sym typeface="Ubuntu"/>
              </a:rPr>
              <a:t>Transaction 1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1100900" y="2271125"/>
            <a:ext cx="102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In: 20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2049500" y="2271125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15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2049500" y="2771725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5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44" name="Google Shape;244;p25"/>
          <p:cNvCxnSpPr>
            <a:stCxn id="237" idx="6"/>
          </p:cNvCxnSpPr>
          <p:nvPr/>
        </p:nvCxnSpPr>
        <p:spPr>
          <a:xfrm>
            <a:off x="540379" y="2349909"/>
            <a:ext cx="705600" cy="135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p25"/>
          <p:cNvCxnSpPr>
            <a:endCxn id="246" idx="2"/>
          </p:cNvCxnSpPr>
          <p:nvPr/>
        </p:nvCxnSpPr>
        <p:spPr>
          <a:xfrm rot="10800000" flipH="1">
            <a:off x="3087541" y="2267409"/>
            <a:ext cx="589800" cy="203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" name="Google Shape;247;p25"/>
          <p:cNvSpPr/>
          <p:nvPr/>
        </p:nvSpPr>
        <p:spPr>
          <a:xfrm>
            <a:off x="1074213" y="3543113"/>
            <a:ext cx="2157600" cy="131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5"/>
          <p:cNvSpPr txBox="1"/>
          <p:nvPr/>
        </p:nvSpPr>
        <p:spPr>
          <a:xfrm>
            <a:off x="1322038" y="3555513"/>
            <a:ext cx="152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Ubuntu"/>
                <a:ea typeface="Ubuntu"/>
                <a:cs typeface="Ubuntu"/>
                <a:sym typeface="Ubuntu"/>
              </a:rPr>
              <a:t>Transaction 2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1100888" y="3955713"/>
            <a:ext cx="102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In: 10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2049488" y="3955713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8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2049488" y="4456313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2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52" name="Google Shape;252;p25"/>
          <p:cNvCxnSpPr>
            <a:endCxn id="253" idx="2"/>
          </p:cNvCxnSpPr>
          <p:nvPr/>
        </p:nvCxnSpPr>
        <p:spPr>
          <a:xfrm rot="10800000" flipH="1">
            <a:off x="3059828" y="3989334"/>
            <a:ext cx="711600" cy="164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25"/>
          <p:cNvCxnSpPr>
            <a:stCxn id="255" idx="6"/>
          </p:cNvCxnSpPr>
          <p:nvPr/>
        </p:nvCxnSpPr>
        <p:spPr>
          <a:xfrm>
            <a:off x="540379" y="4022084"/>
            <a:ext cx="705600" cy="138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56" name="Google Shape;256;p25"/>
          <p:cNvGrpSpPr/>
          <p:nvPr/>
        </p:nvGrpSpPr>
        <p:grpSpPr>
          <a:xfrm>
            <a:off x="-44000" y="3803284"/>
            <a:ext cx="693976" cy="810259"/>
            <a:chOff x="395529" y="2131125"/>
            <a:chExt cx="869100" cy="1060410"/>
          </a:xfrm>
        </p:grpSpPr>
        <p:sp>
          <p:nvSpPr>
            <p:cNvPr id="255" name="Google Shape;255;p25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5"/>
            <p:cNvSpPr txBox="1"/>
            <p:nvPr/>
          </p:nvSpPr>
          <p:spPr>
            <a:xfrm>
              <a:off x="395529" y="2728335"/>
              <a:ext cx="8691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Charlie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258" name="Google Shape;258;p25"/>
          <p:cNvGrpSpPr/>
          <p:nvPr/>
        </p:nvGrpSpPr>
        <p:grpSpPr>
          <a:xfrm>
            <a:off x="3637695" y="2048609"/>
            <a:ext cx="554079" cy="791531"/>
            <a:chOff x="483125" y="2131125"/>
            <a:chExt cx="693900" cy="1035900"/>
          </a:xfrm>
        </p:grpSpPr>
        <p:sp>
          <p:nvSpPr>
            <p:cNvPr id="246" name="Google Shape;246;p25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5"/>
            <p:cNvSpPr txBox="1"/>
            <p:nvPr/>
          </p:nvSpPr>
          <p:spPr>
            <a:xfrm>
              <a:off x="483125" y="270382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Bob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260" name="Google Shape;260;p25"/>
          <p:cNvGrpSpPr/>
          <p:nvPr/>
        </p:nvGrpSpPr>
        <p:grpSpPr>
          <a:xfrm>
            <a:off x="3731783" y="3770534"/>
            <a:ext cx="554079" cy="778456"/>
            <a:chOff x="433469" y="2375007"/>
            <a:chExt cx="693900" cy="1018788"/>
          </a:xfrm>
        </p:grpSpPr>
        <p:sp>
          <p:nvSpPr>
            <p:cNvPr id="253" name="Google Shape;253;p25"/>
            <p:cNvSpPr/>
            <p:nvPr/>
          </p:nvSpPr>
          <p:spPr>
            <a:xfrm>
              <a:off x="483119" y="2375007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5"/>
            <p:cNvSpPr txBox="1"/>
            <p:nvPr/>
          </p:nvSpPr>
          <p:spPr>
            <a:xfrm>
              <a:off x="433469" y="293059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David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cxnSp>
        <p:nvCxnSpPr>
          <p:cNvPr id="262" name="Google Shape;262;p25"/>
          <p:cNvCxnSpPr>
            <a:stCxn id="243" idx="1"/>
            <a:endCxn id="238" idx="3"/>
          </p:cNvCxnSpPr>
          <p:nvPr/>
        </p:nvCxnSpPr>
        <p:spPr>
          <a:xfrm rot="10800000">
            <a:off x="580100" y="2745625"/>
            <a:ext cx="1469400" cy="2262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" name="Google Shape;263;p25"/>
          <p:cNvCxnSpPr>
            <a:stCxn id="251" idx="1"/>
            <a:endCxn id="257" idx="3"/>
          </p:cNvCxnSpPr>
          <p:nvPr/>
        </p:nvCxnSpPr>
        <p:spPr>
          <a:xfrm rot="10800000">
            <a:off x="649988" y="4436513"/>
            <a:ext cx="1399500" cy="219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4" name="Google Shape;264;p25"/>
          <p:cNvSpPr txBox="1"/>
          <p:nvPr/>
        </p:nvSpPr>
        <p:spPr>
          <a:xfrm>
            <a:off x="1390200" y="2704825"/>
            <a:ext cx="589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Change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5" name="Google Shape;265;p25"/>
          <p:cNvSpPr txBox="1"/>
          <p:nvPr/>
        </p:nvSpPr>
        <p:spPr>
          <a:xfrm>
            <a:off x="1394650" y="4392575"/>
            <a:ext cx="589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Change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1139900" y="1115125"/>
            <a:ext cx="252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Ubuntu"/>
                <a:ea typeface="Ubuntu"/>
                <a:cs typeface="Ubuntu"/>
                <a:sym typeface="Ubuntu"/>
              </a:rPr>
              <a:t>Without Coinjoin</a:t>
            </a:r>
            <a:endParaRPr sz="1800" u="sng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Anonymizing Transactions - CoinJoin</a:t>
            </a:r>
            <a:endParaRPr/>
          </a:p>
        </p:txBody>
      </p:sp>
      <p:grpSp>
        <p:nvGrpSpPr>
          <p:cNvPr id="272" name="Google Shape;272;p26"/>
          <p:cNvGrpSpPr/>
          <p:nvPr/>
        </p:nvGrpSpPr>
        <p:grpSpPr>
          <a:xfrm>
            <a:off x="25945" y="2131109"/>
            <a:ext cx="554079" cy="791531"/>
            <a:chOff x="483125" y="2131125"/>
            <a:chExt cx="693900" cy="1035900"/>
          </a:xfrm>
        </p:grpSpPr>
        <p:sp>
          <p:nvSpPr>
            <p:cNvPr id="273" name="Google Shape;273;p26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 txBox="1"/>
            <p:nvPr/>
          </p:nvSpPr>
          <p:spPr>
            <a:xfrm>
              <a:off x="483125" y="270382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Alice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275" name="Google Shape;275;p26"/>
          <p:cNvSpPr/>
          <p:nvPr/>
        </p:nvSpPr>
        <p:spPr>
          <a:xfrm>
            <a:off x="1074225" y="1858525"/>
            <a:ext cx="2157600" cy="131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6"/>
          <p:cNvSpPr txBox="1"/>
          <p:nvPr/>
        </p:nvSpPr>
        <p:spPr>
          <a:xfrm>
            <a:off x="1322050" y="1870925"/>
            <a:ext cx="152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Ubuntu"/>
                <a:ea typeface="Ubuntu"/>
                <a:cs typeface="Ubuntu"/>
                <a:sym typeface="Ubuntu"/>
              </a:rPr>
              <a:t>Transaction 1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7" name="Google Shape;277;p26"/>
          <p:cNvSpPr txBox="1"/>
          <p:nvPr/>
        </p:nvSpPr>
        <p:spPr>
          <a:xfrm>
            <a:off x="1100900" y="2271125"/>
            <a:ext cx="102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In: 20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2049500" y="2271125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15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9" name="Google Shape;279;p26"/>
          <p:cNvSpPr txBox="1"/>
          <p:nvPr/>
        </p:nvSpPr>
        <p:spPr>
          <a:xfrm>
            <a:off x="2049500" y="2771725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5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80" name="Google Shape;280;p26"/>
          <p:cNvCxnSpPr>
            <a:stCxn id="273" idx="6"/>
          </p:cNvCxnSpPr>
          <p:nvPr/>
        </p:nvCxnSpPr>
        <p:spPr>
          <a:xfrm>
            <a:off x="540379" y="2349909"/>
            <a:ext cx="705600" cy="135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" name="Google Shape;281;p26"/>
          <p:cNvCxnSpPr>
            <a:endCxn id="282" idx="2"/>
          </p:cNvCxnSpPr>
          <p:nvPr/>
        </p:nvCxnSpPr>
        <p:spPr>
          <a:xfrm rot="10800000" flipH="1">
            <a:off x="3087541" y="2267409"/>
            <a:ext cx="589800" cy="203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3" name="Google Shape;283;p26"/>
          <p:cNvSpPr/>
          <p:nvPr/>
        </p:nvSpPr>
        <p:spPr>
          <a:xfrm>
            <a:off x="1074213" y="3543113"/>
            <a:ext cx="2157600" cy="131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6"/>
          <p:cNvSpPr txBox="1"/>
          <p:nvPr/>
        </p:nvSpPr>
        <p:spPr>
          <a:xfrm>
            <a:off x="1322038" y="3555513"/>
            <a:ext cx="152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Ubuntu"/>
                <a:ea typeface="Ubuntu"/>
                <a:cs typeface="Ubuntu"/>
                <a:sym typeface="Ubuntu"/>
              </a:rPr>
              <a:t>Transaction 2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5" name="Google Shape;285;p26"/>
          <p:cNvSpPr txBox="1"/>
          <p:nvPr/>
        </p:nvSpPr>
        <p:spPr>
          <a:xfrm>
            <a:off x="1100888" y="3955713"/>
            <a:ext cx="102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In: 10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6" name="Google Shape;286;p26"/>
          <p:cNvSpPr txBox="1"/>
          <p:nvPr/>
        </p:nvSpPr>
        <p:spPr>
          <a:xfrm>
            <a:off x="2049488" y="3955713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8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7" name="Google Shape;287;p26"/>
          <p:cNvSpPr txBox="1"/>
          <p:nvPr/>
        </p:nvSpPr>
        <p:spPr>
          <a:xfrm>
            <a:off x="2049488" y="4456313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2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88" name="Google Shape;288;p26"/>
          <p:cNvCxnSpPr>
            <a:endCxn id="289" idx="2"/>
          </p:cNvCxnSpPr>
          <p:nvPr/>
        </p:nvCxnSpPr>
        <p:spPr>
          <a:xfrm rot="10800000" flipH="1">
            <a:off x="3059828" y="3989334"/>
            <a:ext cx="711600" cy="164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" name="Google Shape;290;p26"/>
          <p:cNvCxnSpPr>
            <a:stCxn id="291" idx="6"/>
          </p:cNvCxnSpPr>
          <p:nvPr/>
        </p:nvCxnSpPr>
        <p:spPr>
          <a:xfrm>
            <a:off x="540379" y="4022084"/>
            <a:ext cx="705600" cy="138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2" name="Google Shape;292;p26"/>
          <p:cNvSpPr txBox="1"/>
          <p:nvPr/>
        </p:nvSpPr>
        <p:spPr>
          <a:xfrm>
            <a:off x="1139900" y="1115125"/>
            <a:ext cx="252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Ubuntu"/>
                <a:ea typeface="Ubuntu"/>
                <a:cs typeface="Ubuntu"/>
                <a:sym typeface="Ubuntu"/>
              </a:rPr>
              <a:t>Without Coinjoin</a:t>
            </a:r>
            <a:endParaRPr sz="1800" u="sng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93" name="Google Shape;293;p26"/>
          <p:cNvSpPr txBox="1"/>
          <p:nvPr/>
        </p:nvSpPr>
        <p:spPr>
          <a:xfrm>
            <a:off x="6304800" y="1115125"/>
            <a:ext cx="252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Ubuntu"/>
                <a:ea typeface="Ubuntu"/>
                <a:cs typeface="Ubuntu"/>
                <a:sym typeface="Ubuntu"/>
              </a:rPr>
              <a:t>With Coinjoin</a:t>
            </a:r>
            <a:endParaRPr sz="1800" u="sng"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294" name="Google Shape;294;p26"/>
          <p:cNvGrpSpPr/>
          <p:nvPr/>
        </p:nvGrpSpPr>
        <p:grpSpPr>
          <a:xfrm>
            <a:off x="-44000" y="3803284"/>
            <a:ext cx="693976" cy="810259"/>
            <a:chOff x="395529" y="2131125"/>
            <a:chExt cx="869100" cy="1060410"/>
          </a:xfrm>
        </p:grpSpPr>
        <p:sp>
          <p:nvSpPr>
            <p:cNvPr id="291" name="Google Shape;291;p26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 txBox="1"/>
            <p:nvPr/>
          </p:nvSpPr>
          <p:spPr>
            <a:xfrm>
              <a:off x="395529" y="2728335"/>
              <a:ext cx="8691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Charlie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296" name="Google Shape;296;p26"/>
          <p:cNvGrpSpPr/>
          <p:nvPr/>
        </p:nvGrpSpPr>
        <p:grpSpPr>
          <a:xfrm>
            <a:off x="3637695" y="2048609"/>
            <a:ext cx="554079" cy="791531"/>
            <a:chOff x="483125" y="2131125"/>
            <a:chExt cx="693900" cy="1035900"/>
          </a:xfrm>
        </p:grpSpPr>
        <p:sp>
          <p:nvSpPr>
            <p:cNvPr id="282" name="Google Shape;282;p26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 txBox="1"/>
            <p:nvPr/>
          </p:nvSpPr>
          <p:spPr>
            <a:xfrm>
              <a:off x="483125" y="270382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Bob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298" name="Google Shape;298;p26"/>
          <p:cNvGrpSpPr/>
          <p:nvPr/>
        </p:nvGrpSpPr>
        <p:grpSpPr>
          <a:xfrm>
            <a:off x="3731783" y="3770534"/>
            <a:ext cx="554079" cy="778456"/>
            <a:chOff x="433469" y="2375007"/>
            <a:chExt cx="693900" cy="1018788"/>
          </a:xfrm>
        </p:grpSpPr>
        <p:sp>
          <p:nvSpPr>
            <p:cNvPr id="289" name="Google Shape;289;p26"/>
            <p:cNvSpPr/>
            <p:nvPr/>
          </p:nvSpPr>
          <p:spPr>
            <a:xfrm>
              <a:off x="483119" y="2375007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 txBox="1"/>
            <p:nvPr/>
          </p:nvSpPr>
          <p:spPr>
            <a:xfrm>
              <a:off x="433469" y="293059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David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300" name="Google Shape;300;p26"/>
          <p:cNvSpPr/>
          <p:nvPr/>
        </p:nvSpPr>
        <p:spPr>
          <a:xfrm>
            <a:off x="6033175" y="1838850"/>
            <a:ext cx="2157600" cy="296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 txBox="1"/>
          <p:nvPr/>
        </p:nvSpPr>
        <p:spPr>
          <a:xfrm>
            <a:off x="6055375" y="1838850"/>
            <a:ext cx="211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Ubuntu"/>
                <a:ea typeface="Ubuntu"/>
                <a:cs typeface="Ubuntu"/>
                <a:sym typeface="Ubuntu"/>
              </a:rPr>
              <a:t>Coinjoin Transaction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2" name="Google Shape;302;p26"/>
          <p:cNvSpPr txBox="1"/>
          <p:nvPr/>
        </p:nvSpPr>
        <p:spPr>
          <a:xfrm>
            <a:off x="6059838" y="2251450"/>
            <a:ext cx="102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In: 20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3" name="Google Shape;303;p26"/>
          <p:cNvSpPr txBox="1"/>
          <p:nvPr/>
        </p:nvSpPr>
        <p:spPr>
          <a:xfrm>
            <a:off x="7008438" y="2251450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15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4" name="Google Shape;304;p26"/>
          <p:cNvSpPr txBox="1"/>
          <p:nvPr/>
        </p:nvSpPr>
        <p:spPr>
          <a:xfrm>
            <a:off x="7008438" y="2752050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5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5" name="Google Shape;305;p26"/>
          <p:cNvSpPr txBox="1"/>
          <p:nvPr/>
        </p:nvSpPr>
        <p:spPr>
          <a:xfrm>
            <a:off x="6049063" y="3499125"/>
            <a:ext cx="102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In: 10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6" name="Google Shape;306;p26"/>
          <p:cNvSpPr txBox="1"/>
          <p:nvPr/>
        </p:nvSpPr>
        <p:spPr>
          <a:xfrm>
            <a:off x="6997663" y="3499125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8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7" name="Google Shape;307;p26"/>
          <p:cNvSpPr txBox="1"/>
          <p:nvPr/>
        </p:nvSpPr>
        <p:spPr>
          <a:xfrm>
            <a:off x="6997663" y="3999725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2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8516345" y="2048609"/>
            <a:ext cx="554079" cy="791531"/>
            <a:chOff x="483125" y="2131125"/>
            <a:chExt cx="693900" cy="1035900"/>
          </a:xfrm>
        </p:grpSpPr>
        <p:sp>
          <p:nvSpPr>
            <p:cNvPr id="309" name="Google Shape;309;p26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 txBox="1"/>
            <p:nvPr/>
          </p:nvSpPr>
          <p:spPr>
            <a:xfrm>
              <a:off x="483125" y="270382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Bob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11" name="Google Shape;311;p26"/>
          <p:cNvGrpSpPr/>
          <p:nvPr/>
        </p:nvGrpSpPr>
        <p:grpSpPr>
          <a:xfrm>
            <a:off x="8610433" y="3389534"/>
            <a:ext cx="554079" cy="778456"/>
            <a:chOff x="433469" y="2375007"/>
            <a:chExt cx="693900" cy="1018788"/>
          </a:xfrm>
        </p:grpSpPr>
        <p:sp>
          <p:nvSpPr>
            <p:cNvPr id="312" name="Google Shape;312;p26"/>
            <p:cNvSpPr/>
            <p:nvPr/>
          </p:nvSpPr>
          <p:spPr>
            <a:xfrm>
              <a:off x="483119" y="2375007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 txBox="1"/>
            <p:nvPr/>
          </p:nvSpPr>
          <p:spPr>
            <a:xfrm>
              <a:off x="433469" y="293059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David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14" name="Google Shape;314;p26"/>
          <p:cNvGrpSpPr/>
          <p:nvPr/>
        </p:nvGrpSpPr>
        <p:grpSpPr>
          <a:xfrm>
            <a:off x="5043983" y="2048609"/>
            <a:ext cx="554079" cy="791531"/>
            <a:chOff x="483125" y="2131125"/>
            <a:chExt cx="693900" cy="1035900"/>
          </a:xfrm>
        </p:grpSpPr>
        <p:sp>
          <p:nvSpPr>
            <p:cNvPr id="315" name="Google Shape;315;p26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 txBox="1"/>
            <p:nvPr/>
          </p:nvSpPr>
          <p:spPr>
            <a:xfrm>
              <a:off x="483125" y="270382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Alice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17" name="Google Shape;317;p26"/>
          <p:cNvGrpSpPr/>
          <p:nvPr/>
        </p:nvGrpSpPr>
        <p:grpSpPr>
          <a:xfrm>
            <a:off x="4974038" y="3339784"/>
            <a:ext cx="693976" cy="810259"/>
            <a:chOff x="395529" y="2131125"/>
            <a:chExt cx="869100" cy="1060410"/>
          </a:xfrm>
        </p:grpSpPr>
        <p:sp>
          <p:nvSpPr>
            <p:cNvPr id="318" name="Google Shape;318;p26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 txBox="1"/>
            <p:nvPr/>
          </p:nvSpPr>
          <p:spPr>
            <a:xfrm>
              <a:off x="395529" y="2728335"/>
              <a:ext cx="8691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Charlie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cxnSp>
        <p:nvCxnSpPr>
          <p:cNvPr id="320" name="Google Shape;320;p26"/>
          <p:cNvCxnSpPr/>
          <p:nvPr/>
        </p:nvCxnSpPr>
        <p:spPr>
          <a:xfrm>
            <a:off x="4610450" y="1169925"/>
            <a:ext cx="0" cy="3959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26"/>
          <p:cNvCxnSpPr>
            <a:stCxn id="315" idx="6"/>
          </p:cNvCxnSpPr>
          <p:nvPr/>
        </p:nvCxnSpPr>
        <p:spPr>
          <a:xfrm>
            <a:off x="5558416" y="2267409"/>
            <a:ext cx="644100" cy="183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26"/>
          <p:cNvCxnSpPr>
            <a:stCxn id="318" idx="6"/>
          </p:cNvCxnSpPr>
          <p:nvPr/>
        </p:nvCxnSpPr>
        <p:spPr>
          <a:xfrm>
            <a:off x="5558416" y="3558584"/>
            <a:ext cx="637200" cy="151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" name="Google Shape;323;p26"/>
          <p:cNvCxnSpPr>
            <a:endCxn id="309" idx="2"/>
          </p:cNvCxnSpPr>
          <p:nvPr/>
        </p:nvCxnSpPr>
        <p:spPr>
          <a:xfrm rot="10800000" flipH="1">
            <a:off x="8043891" y="2267409"/>
            <a:ext cx="512100" cy="176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Google Shape;324;p26"/>
          <p:cNvCxnSpPr>
            <a:endCxn id="312" idx="2"/>
          </p:cNvCxnSpPr>
          <p:nvPr/>
        </p:nvCxnSpPr>
        <p:spPr>
          <a:xfrm rot="10800000" flipH="1">
            <a:off x="8030278" y="3608334"/>
            <a:ext cx="619800" cy="88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26"/>
          <p:cNvCxnSpPr>
            <a:stCxn id="279" idx="1"/>
            <a:endCxn id="274" idx="3"/>
          </p:cNvCxnSpPr>
          <p:nvPr/>
        </p:nvCxnSpPr>
        <p:spPr>
          <a:xfrm rot="10800000">
            <a:off x="580100" y="2745625"/>
            <a:ext cx="1469400" cy="2262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26"/>
          <p:cNvCxnSpPr>
            <a:stCxn id="287" idx="1"/>
            <a:endCxn id="295" idx="3"/>
          </p:cNvCxnSpPr>
          <p:nvPr/>
        </p:nvCxnSpPr>
        <p:spPr>
          <a:xfrm rot="10800000">
            <a:off x="649988" y="4436513"/>
            <a:ext cx="1399500" cy="219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26"/>
          <p:cNvCxnSpPr>
            <a:stCxn id="304" idx="1"/>
            <a:endCxn id="316" idx="3"/>
          </p:cNvCxnSpPr>
          <p:nvPr/>
        </p:nvCxnSpPr>
        <p:spPr>
          <a:xfrm rot="10800000">
            <a:off x="5598138" y="2663250"/>
            <a:ext cx="1410300" cy="2889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" name="Google Shape;328;p26"/>
          <p:cNvCxnSpPr>
            <a:stCxn id="307" idx="1"/>
            <a:endCxn id="319" idx="3"/>
          </p:cNvCxnSpPr>
          <p:nvPr/>
        </p:nvCxnSpPr>
        <p:spPr>
          <a:xfrm rot="10800000">
            <a:off x="5668063" y="3973025"/>
            <a:ext cx="1329600" cy="226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9" name="Google Shape;329;p26"/>
          <p:cNvSpPr txBox="1"/>
          <p:nvPr/>
        </p:nvSpPr>
        <p:spPr>
          <a:xfrm>
            <a:off x="1390200" y="2704825"/>
            <a:ext cx="589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Change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0" name="Google Shape;330;p26"/>
          <p:cNvSpPr txBox="1"/>
          <p:nvPr/>
        </p:nvSpPr>
        <p:spPr>
          <a:xfrm>
            <a:off x="1394650" y="4392575"/>
            <a:ext cx="589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Change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1" name="Google Shape;331;p26"/>
          <p:cNvSpPr txBox="1"/>
          <p:nvPr/>
        </p:nvSpPr>
        <p:spPr>
          <a:xfrm>
            <a:off x="6418650" y="3917475"/>
            <a:ext cx="589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Change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2" name="Google Shape;332;p26"/>
          <p:cNvSpPr txBox="1"/>
          <p:nvPr/>
        </p:nvSpPr>
        <p:spPr>
          <a:xfrm>
            <a:off x="6418650" y="2664050"/>
            <a:ext cx="589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Change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Input Transactions - Setup</a:t>
            </a:r>
            <a:endParaRPr/>
          </a:p>
        </p:txBody>
      </p:sp>
      <p:sp>
        <p:nvSpPr>
          <p:cNvPr id="338" name="Google Shape;33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participants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designated leader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-th party sends to the leader: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recipient address b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return (change) address c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corresponding amounts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all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parties complete this step, the multiple input transaction is formed by the leader and sent to all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parties</a:t>
            </a:r>
            <a:endParaRPr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party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sends a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the multiple input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leader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all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signatures are received, the multiple input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posted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the blockchain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the leader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any of the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parties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aborts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protocol, the transaction cannot be validated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leader is adversarial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transaction cannot be published/validated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we ensure that an adversary does not correlate b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case of an abort, is it possible to restart the protocol without the offending party?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the following objectives; </a:t>
            </a: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they attained or not (and why)?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Font typeface="Arial"/>
              <a:buChar char="○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Denial of service protection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Font typeface="Arial"/>
              <a:buChar char="○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 of funds prevention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Font typeface="Arial"/>
              <a:buChar char="○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Privacy protection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Font typeface="Arial"/>
              <a:buChar char="○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Guaranteed termination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Input Transactions - Sign and Publish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Passive vs Active Attacks</a:t>
            </a:r>
            <a:endParaRPr/>
          </a:p>
        </p:txBody>
      </p:sp>
      <p:sp>
        <p:nvSpPr>
          <p:cNvPr id="350" name="Google Shape;35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passive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adversary just observes the network and the blockchain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anonymity set of size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each participant, assuming equal amounts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adversary participates in a protocol execution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correlation between participants will be apparent to the leader in the multiple input transaction (even if communication with the leader is performed via an encrypted channel)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Eponymous system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action can be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attributed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a user’s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identity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Facebook - posts/comments are linked with the real-world name of the user who made it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Tweeter blue check (pre-X) - accounts are verified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w.r.t.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real-world identification documents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UK parliament votes - the vote of each MP is (publicly) attributable to each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Mix-net</a:t>
            </a:r>
            <a:endParaRPr/>
          </a:p>
        </p:txBody>
      </p:sp>
      <p:sp>
        <p:nvSpPr>
          <p:cNvPr id="356" name="Google Shape;35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mix-net facilitates a sender-anonymous broadcast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Decryption mix-nets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Re-encryption mix-nets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Mix-net</a:t>
            </a:r>
            <a:endParaRPr/>
          </a:p>
        </p:txBody>
      </p:sp>
      <p:sp>
        <p:nvSpPr>
          <p:cNvPr id="362" name="Google Shape;362;p31"/>
          <p:cNvSpPr/>
          <p:nvPr/>
        </p:nvSpPr>
        <p:spPr>
          <a:xfrm>
            <a:off x="458450" y="1325750"/>
            <a:ext cx="1412400" cy="2453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1"/>
          <p:cNvSpPr/>
          <p:nvPr/>
        </p:nvSpPr>
        <p:spPr>
          <a:xfrm>
            <a:off x="919975" y="1977475"/>
            <a:ext cx="309600" cy="3099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1"/>
          <p:cNvSpPr/>
          <p:nvPr/>
        </p:nvSpPr>
        <p:spPr>
          <a:xfrm>
            <a:off x="874750" y="3026400"/>
            <a:ext cx="309600" cy="309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1"/>
          <p:cNvSpPr txBox="1"/>
          <p:nvPr/>
        </p:nvSpPr>
        <p:spPr>
          <a:xfrm>
            <a:off x="597825" y="1612400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sz="2000" b="1" baseline="-25000">
                <a:latin typeface="Ubuntu"/>
                <a:ea typeface="Ubuntu"/>
                <a:cs typeface="Ubuntu"/>
                <a:sym typeface="Ubuntu"/>
              </a:rPr>
              <a:t>1</a:t>
            </a:r>
            <a:endParaRPr sz="2000" b="1" baseline="-25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66" name="Google Shape;366;p31"/>
          <p:cNvSpPr txBox="1"/>
          <p:nvPr/>
        </p:nvSpPr>
        <p:spPr>
          <a:xfrm>
            <a:off x="610850" y="3135175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sz="2000" b="1" baseline="-25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sz="2000"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67" name="Google Shape;367;p31"/>
          <p:cNvSpPr/>
          <p:nvPr/>
        </p:nvSpPr>
        <p:spPr>
          <a:xfrm>
            <a:off x="2692375" y="2525575"/>
            <a:ext cx="309600" cy="30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"/>
          <p:cNvSpPr/>
          <p:nvPr/>
        </p:nvSpPr>
        <p:spPr>
          <a:xfrm>
            <a:off x="3650125" y="3779150"/>
            <a:ext cx="309600" cy="30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1"/>
          <p:cNvSpPr/>
          <p:nvPr/>
        </p:nvSpPr>
        <p:spPr>
          <a:xfrm>
            <a:off x="4662400" y="2525575"/>
            <a:ext cx="309600" cy="30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1"/>
          <p:cNvSpPr/>
          <p:nvPr/>
        </p:nvSpPr>
        <p:spPr>
          <a:xfrm>
            <a:off x="5535013" y="3779150"/>
            <a:ext cx="309600" cy="30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1"/>
          <p:cNvSpPr/>
          <p:nvPr/>
        </p:nvSpPr>
        <p:spPr>
          <a:xfrm>
            <a:off x="7011025" y="1345050"/>
            <a:ext cx="1412400" cy="2453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1"/>
          <p:cNvSpPr/>
          <p:nvPr/>
        </p:nvSpPr>
        <p:spPr>
          <a:xfrm>
            <a:off x="7850450" y="2215675"/>
            <a:ext cx="309600" cy="309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1"/>
          <p:cNvSpPr txBox="1"/>
          <p:nvPr/>
        </p:nvSpPr>
        <p:spPr>
          <a:xfrm>
            <a:off x="2560425" y="2124325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A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4" name="Google Shape;374;p31"/>
          <p:cNvSpPr txBox="1"/>
          <p:nvPr/>
        </p:nvSpPr>
        <p:spPr>
          <a:xfrm>
            <a:off x="3592525" y="3977550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B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5" name="Google Shape;375;p31"/>
          <p:cNvSpPr txBox="1"/>
          <p:nvPr/>
        </p:nvSpPr>
        <p:spPr>
          <a:xfrm>
            <a:off x="4648250" y="2124325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C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6" name="Google Shape;376;p31"/>
          <p:cNvSpPr txBox="1"/>
          <p:nvPr/>
        </p:nvSpPr>
        <p:spPr>
          <a:xfrm>
            <a:off x="5477425" y="3977550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D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7" name="Google Shape;377;p31"/>
          <p:cNvSpPr txBox="1"/>
          <p:nvPr/>
        </p:nvSpPr>
        <p:spPr>
          <a:xfrm>
            <a:off x="7998625" y="1859175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Ubuntu"/>
                <a:ea typeface="Ubuntu"/>
                <a:cs typeface="Ubuntu"/>
                <a:sym typeface="Ubuntu"/>
              </a:rPr>
              <a:t>R</a:t>
            </a:r>
            <a:endParaRPr sz="2000" b="1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78" name="Google Shape;378;p31"/>
          <p:cNvCxnSpPr>
            <a:stCxn id="363" idx="6"/>
            <a:endCxn id="367" idx="2"/>
          </p:cNvCxnSpPr>
          <p:nvPr/>
        </p:nvCxnSpPr>
        <p:spPr>
          <a:xfrm>
            <a:off x="1229575" y="2132425"/>
            <a:ext cx="1462800" cy="5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9" name="Google Shape;379;p31"/>
          <p:cNvSpPr txBox="1"/>
          <p:nvPr/>
        </p:nvSpPr>
        <p:spPr>
          <a:xfrm>
            <a:off x="1280213" y="1825675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m</a:t>
            </a:r>
            <a:r>
              <a:rPr lang="en" sz="1800" baseline="-25000">
                <a:latin typeface="Ubuntu"/>
                <a:ea typeface="Ubuntu"/>
                <a:cs typeface="Ubuntu"/>
                <a:sym typeface="Ubuntu"/>
              </a:rPr>
              <a:t>1</a:t>
            </a:r>
            <a:endParaRPr sz="1800" baseline="-25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80" name="Google Shape;380;p31"/>
          <p:cNvCxnSpPr>
            <a:endCxn id="367" idx="3"/>
          </p:cNvCxnSpPr>
          <p:nvPr/>
        </p:nvCxnSpPr>
        <p:spPr>
          <a:xfrm rot="10800000" flipH="1">
            <a:off x="1184315" y="2790091"/>
            <a:ext cx="1553400" cy="3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1" name="Google Shape;381;p31"/>
          <p:cNvSpPr txBox="1"/>
          <p:nvPr/>
        </p:nvSpPr>
        <p:spPr>
          <a:xfrm>
            <a:off x="1229563" y="3082350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m</a:t>
            </a:r>
            <a:r>
              <a:rPr lang="en" sz="1800" baseline="-25000">
                <a:latin typeface="Ubuntu"/>
                <a:ea typeface="Ubuntu"/>
                <a:cs typeface="Ubuntu"/>
                <a:sym typeface="Ubuntu"/>
              </a:rPr>
              <a:t>2</a:t>
            </a:r>
            <a:endParaRPr sz="1800" baseline="-25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82" name="Google Shape;382;p31"/>
          <p:cNvCxnSpPr>
            <a:stCxn id="367" idx="4"/>
            <a:endCxn id="368" idx="2"/>
          </p:cNvCxnSpPr>
          <p:nvPr/>
        </p:nvCxnSpPr>
        <p:spPr>
          <a:xfrm>
            <a:off x="2847175" y="2835475"/>
            <a:ext cx="803100" cy="10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31"/>
          <p:cNvCxnSpPr/>
          <p:nvPr/>
        </p:nvCxnSpPr>
        <p:spPr>
          <a:xfrm>
            <a:off x="2945525" y="2770588"/>
            <a:ext cx="806400" cy="105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4" name="Google Shape;384;p31"/>
          <p:cNvCxnSpPr>
            <a:stCxn id="368" idx="7"/>
            <a:endCxn id="369" idx="4"/>
          </p:cNvCxnSpPr>
          <p:nvPr/>
        </p:nvCxnSpPr>
        <p:spPr>
          <a:xfrm rot="10800000" flipH="1">
            <a:off x="3914385" y="2835434"/>
            <a:ext cx="902700" cy="98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" name="Google Shape;385;p31"/>
          <p:cNvCxnSpPr>
            <a:stCxn id="368" idx="6"/>
            <a:endCxn id="369" idx="3"/>
          </p:cNvCxnSpPr>
          <p:nvPr/>
        </p:nvCxnSpPr>
        <p:spPr>
          <a:xfrm rot="10800000" flipH="1">
            <a:off x="3959725" y="2790200"/>
            <a:ext cx="747900" cy="114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" name="Google Shape;386;p31"/>
          <p:cNvCxnSpPr>
            <a:stCxn id="369" idx="5"/>
            <a:endCxn id="370" idx="1"/>
          </p:cNvCxnSpPr>
          <p:nvPr/>
        </p:nvCxnSpPr>
        <p:spPr>
          <a:xfrm>
            <a:off x="4926660" y="2790091"/>
            <a:ext cx="653700" cy="103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" name="Google Shape;387;p31"/>
          <p:cNvCxnSpPr>
            <a:stCxn id="369" idx="6"/>
            <a:endCxn id="370" idx="0"/>
          </p:cNvCxnSpPr>
          <p:nvPr/>
        </p:nvCxnSpPr>
        <p:spPr>
          <a:xfrm>
            <a:off x="4972000" y="2680525"/>
            <a:ext cx="717900" cy="10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8" name="Google Shape;388;p31"/>
          <p:cNvCxnSpPr/>
          <p:nvPr/>
        </p:nvCxnSpPr>
        <p:spPr>
          <a:xfrm rot="10800000" flipH="1">
            <a:off x="5844613" y="2614400"/>
            <a:ext cx="1849800" cy="131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" name="Google Shape;389;p31"/>
          <p:cNvCxnSpPr/>
          <p:nvPr/>
        </p:nvCxnSpPr>
        <p:spPr>
          <a:xfrm rot="10800000" flipH="1">
            <a:off x="5799273" y="2527634"/>
            <a:ext cx="1833000" cy="129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0" name="Google Shape;390;p31"/>
          <p:cNvSpPr txBox="1"/>
          <p:nvPr/>
        </p:nvSpPr>
        <p:spPr>
          <a:xfrm>
            <a:off x="6958663" y="2321600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m</a:t>
            </a:r>
            <a:r>
              <a:rPr lang="en" sz="1800" baseline="-25000">
                <a:latin typeface="Ubuntu"/>
                <a:ea typeface="Ubuntu"/>
                <a:cs typeface="Ubuntu"/>
                <a:sym typeface="Ubuntu"/>
              </a:rPr>
              <a:t>1</a:t>
            </a:r>
            <a:endParaRPr sz="1800" baseline="-25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1" name="Google Shape;391;p31"/>
          <p:cNvSpPr txBox="1"/>
          <p:nvPr/>
        </p:nvSpPr>
        <p:spPr>
          <a:xfrm>
            <a:off x="7124363" y="2874600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m</a:t>
            </a:r>
            <a:r>
              <a:rPr lang="en" sz="1800" baseline="-25000">
                <a:latin typeface="Ubuntu"/>
                <a:ea typeface="Ubuntu"/>
                <a:cs typeface="Ubuntu"/>
                <a:sym typeface="Ubuntu"/>
              </a:rPr>
              <a:t>2</a:t>
            </a:r>
            <a:endParaRPr sz="1800" baseline="-25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2" name="Google Shape;392;p31"/>
          <p:cNvSpPr txBox="1"/>
          <p:nvPr/>
        </p:nvSpPr>
        <p:spPr>
          <a:xfrm>
            <a:off x="1100550" y="4437400"/>
            <a:ext cx="6942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Not possible to relate if S</a:t>
            </a:r>
            <a:r>
              <a:rPr lang="en" sz="1800" baseline="-25000"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sent m</a:t>
            </a:r>
            <a:r>
              <a:rPr lang="en" sz="1800" baseline="-25000"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or m</a:t>
            </a:r>
            <a:r>
              <a:rPr lang="en" sz="1800" baseline="-25000">
                <a:latin typeface="Ubuntu"/>
                <a:ea typeface="Ubuntu"/>
                <a:cs typeface="Ubuntu"/>
                <a:sym typeface="Ubuntu"/>
              </a:rPr>
              <a:t>2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(and vice versa for S</a:t>
            </a:r>
            <a:r>
              <a:rPr lang="en" sz="1800" baseline="-25000">
                <a:latin typeface="Ubuntu"/>
                <a:ea typeface="Ubuntu"/>
                <a:cs typeface="Ubuntu"/>
                <a:sym typeface="Ubuntu"/>
              </a:rPr>
              <a:t>2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) - as long as there is one hornest mix.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Mix-net</a:t>
            </a:r>
            <a:endParaRPr/>
          </a:p>
        </p:txBody>
      </p:sp>
      <p:sp>
        <p:nvSpPr>
          <p:cNvPr id="398" name="Google Shape;398;p32"/>
          <p:cNvSpPr/>
          <p:nvPr/>
        </p:nvSpPr>
        <p:spPr>
          <a:xfrm>
            <a:off x="1168675" y="4127675"/>
            <a:ext cx="2973600" cy="718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Encrypted with Public key of C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Deliver to R;</a:t>
            </a:r>
            <a:r>
              <a:rPr lang="en" sz="1600"/>
              <a:t> sym_key3</a:t>
            </a:r>
            <a:endParaRPr sz="1600"/>
          </a:p>
        </p:txBody>
      </p:sp>
      <p:sp>
        <p:nvSpPr>
          <p:cNvPr id="399" name="Google Shape;399;p32"/>
          <p:cNvSpPr/>
          <p:nvPr/>
        </p:nvSpPr>
        <p:spPr>
          <a:xfrm>
            <a:off x="4898150" y="2028450"/>
            <a:ext cx="3097500" cy="2644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Payload</a:t>
            </a:r>
            <a:endParaRPr sz="1800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destination / info</a:t>
            </a:r>
            <a:endParaRPr sz="1800"/>
          </a:p>
        </p:txBody>
      </p:sp>
      <p:sp>
        <p:nvSpPr>
          <p:cNvPr id="400" name="Google Shape;400;p32"/>
          <p:cNvSpPr txBox="1"/>
          <p:nvPr/>
        </p:nvSpPr>
        <p:spPr>
          <a:xfrm>
            <a:off x="4745000" y="2028475"/>
            <a:ext cx="341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Encrypted with sym_key3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01" name="Google Shape;401;p32"/>
          <p:cNvCxnSpPr/>
          <p:nvPr/>
        </p:nvCxnSpPr>
        <p:spPr>
          <a:xfrm flipH="1">
            <a:off x="1031425" y="4142525"/>
            <a:ext cx="2400" cy="68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02" name="Google Shape;402;p32"/>
          <p:cNvSpPr txBox="1"/>
          <p:nvPr/>
        </p:nvSpPr>
        <p:spPr>
          <a:xfrm>
            <a:off x="443050" y="4210025"/>
            <a:ext cx="519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fixed slock size 1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03" name="Google Shape;403;p32"/>
          <p:cNvCxnSpPr/>
          <p:nvPr/>
        </p:nvCxnSpPr>
        <p:spPr>
          <a:xfrm>
            <a:off x="8341900" y="2028450"/>
            <a:ext cx="20700" cy="26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04" name="Google Shape;404;p32"/>
          <p:cNvSpPr txBox="1"/>
          <p:nvPr/>
        </p:nvSpPr>
        <p:spPr>
          <a:xfrm>
            <a:off x="8362600" y="3073650"/>
            <a:ext cx="519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fixed 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block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size 2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/>
          <p:nvPr/>
        </p:nvSpPr>
        <p:spPr>
          <a:xfrm>
            <a:off x="1106725" y="3731350"/>
            <a:ext cx="3097500" cy="1189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Mix-net</a:t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>
            <a:off x="1168675" y="4127675"/>
            <a:ext cx="2973600" cy="718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Encrypted with Public key of C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Deliver to R;</a:t>
            </a:r>
            <a:r>
              <a:rPr lang="en" sz="1600"/>
              <a:t> sym_key3</a:t>
            </a:r>
            <a:endParaRPr sz="1600"/>
          </a:p>
        </p:txBody>
      </p:sp>
      <p:sp>
        <p:nvSpPr>
          <p:cNvPr id="412" name="Google Shape;412;p33"/>
          <p:cNvSpPr txBox="1"/>
          <p:nvPr/>
        </p:nvSpPr>
        <p:spPr>
          <a:xfrm>
            <a:off x="1242925" y="3731350"/>
            <a:ext cx="2825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Encrypted with sym_key2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3" name="Google Shape;413;p33"/>
          <p:cNvSpPr/>
          <p:nvPr/>
        </p:nvSpPr>
        <p:spPr>
          <a:xfrm>
            <a:off x="1156225" y="2431075"/>
            <a:ext cx="2973600" cy="718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Encrypted with Public key of B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Send to C;</a:t>
            </a:r>
            <a:r>
              <a:rPr lang="en" sz="1600"/>
              <a:t> sym_key2</a:t>
            </a:r>
            <a:endParaRPr sz="1600"/>
          </a:p>
        </p:txBody>
      </p:sp>
      <p:sp>
        <p:nvSpPr>
          <p:cNvPr id="414" name="Google Shape;414;p33"/>
          <p:cNvSpPr/>
          <p:nvPr/>
        </p:nvSpPr>
        <p:spPr>
          <a:xfrm>
            <a:off x="4745000" y="1563050"/>
            <a:ext cx="3416100" cy="3283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3"/>
          <p:cNvSpPr/>
          <p:nvPr/>
        </p:nvSpPr>
        <p:spPr>
          <a:xfrm>
            <a:off x="4898150" y="2028450"/>
            <a:ext cx="3097500" cy="2644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Payload</a:t>
            </a:r>
            <a:endParaRPr sz="1800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destination / info</a:t>
            </a:r>
            <a:endParaRPr sz="1800"/>
          </a:p>
        </p:txBody>
      </p:sp>
      <p:sp>
        <p:nvSpPr>
          <p:cNvPr id="416" name="Google Shape;416;p33"/>
          <p:cNvSpPr txBox="1"/>
          <p:nvPr/>
        </p:nvSpPr>
        <p:spPr>
          <a:xfrm>
            <a:off x="4738850" y="1585113"/>
            <a:ext cx="341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Encrypted with sym_key2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7" name="Google Shape;417;p33"/>
          <p:cNvSpPr txBox="1"/>
          <p:nvPr/>
        </p:nvSpPr>
        <p:spPr>
          <a:xfrm>
            <a:off x="4745000" y="2028475"/>
            <a:ext cx="341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Encrypted with sym_key3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18" name="Google Shape;418;p33"/>
          <p:cNvCxnSpPr/>
          <p:nvPr/>
        </p:nvCxnSpPr>
        <p:spPr>
          <a:xfrm flipH="1">
            <a:off x="1059125" y="2445925"/>
            <a:ext cx="2400" cy="68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19" name="Google Shape;419;p33"/>
          <p:cNvSpPr txBox="1"/>
          <p:nvPr/>
        </p:nvSpPr>
        <p:spPr>
          <a:xfrm>
            <a:off x="470750" y="2513425"/>
            <a:ext cx="519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fixed 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block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size 1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20" name="Google Shape;420;p33"/>
          <p:cNvCxnSpPr/>
          <p:nvPr/>
        </p:nvCxnSpPr>
        <p:spPr>
          <a:xfrm>
            <a:off x="1024613" y="3734200"/>
            <a:ext cx="0" cy="118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21" name="Google Shape;421;p33"/>
          <p:cNvSpPr txBox="1"/>
          <p:nvPr/>
        </p:nvSpPr>
        <p:spPr>
          <a:xfrm>
            <a:off x="436188" y="4031250"/>
            <a:ext cx="519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fixed 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block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size 1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22" name="Google Shape;422;p33"/>
          <p:cNvCxnSpPr/>
          <p:nvPr/>
        </p:nvCxnSpPr>
        <p:spPr>
          <a:xfrm>
            <a:off x="8418050" y="1577150"/>
            <a:ext cx="20700" cy="325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23" name="Google Shape;423;p33"/>
          <p:cNvSpPr txBox="1"/>
          <p:nvPr/>
        </p:nvSpPr>
        <p:spPr>
          <a:xfrm>
            <a:off x="8418050" y="2779600"/>
            <a:ext cx="519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fixed 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block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size 2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4"/>
          <p:cNvSpPr/>
          <p:nvPr/>
        </p:nvSpPr>
        <p:spPr>
          <a:xfrm>
            <a:off x="1019975" y="3396800"/>
            <a:ext cx="3246300" cy="15858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4"/>
          <p:cNvSpPr/>
          <p:nvPr/>
        </p:nvSpPr>
        <p:spPr>
          <a:xfrm>
            <a:off x="1106725" y="3731350"/>
            <a:ext cx="3097500" cy="1189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Mix-net</a:t>
            </a:r>
            <a:endParaRPr/>
          </a:p>
        </p:txBody>
      </p:sp>
      <p:sp>
        <p:nvSpPr>
          <p:cNvPr id="431" name="Google Shape;431;p34"/>
          <p:cNvSpPr/>
          <p:nvPr/>
        </p:nvSpPr>
        <p:spPr>
          <a:xfrm>
            <a:off x="1168675" y="4127675"/>
            <a:ext cx="2973600" cy="718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Encrypted with Public key of C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Deliver to R;</a:t>
            </a:r>
            <a:r>
              <a:rPr lang="en" sz="1600"/>
              <a:t> sym_key3</a:t>
            </a:r>
            <a:endParaRPr sz="1600"/>
          </a:p>
        </p:txBody>
      </p:sp>
      <p:sp>
        <p:nvSpPr>
          <p:cNvPr id="432" name="Google Shape;432;p34"/>
          <p:cNvSpPr txBox="1"/>
          <p:nvPr/>
        </p:nvSpPr>
        <p:spPr>
          <a:xfrm>
            <a:off x="1242925" y="3731350"/>
            <a:ext cx="2825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Encrypted with sym_key2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3" name="Google Shape;433;p34"/>
          <p:cNvSpPr txBox="1"/>
          <p:nvPr/>
        </p:nvSpPr>
        <p:spPr>
          <a:xfrm>
            <a:off x="1242925" y="3396800"/>
            <a:ext cx="2825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Encrypted with sym_key1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4" name="Google Shape;434;p34"/>
          <p:cNvSpPr/>
          <p:nvPr/>
        </p:nvSpPr>
        <p:spPr>
          <a:xfrm>
            <a:off x="1019875" y="2028450"/>
            <a:ext cx="3246300" cy="1189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4"/>
          <p:cNvSpPr/>
          <p:nvPr/>
        </p:nvSpPr>
        <p:spPr>
          <a:xfrm>
            <a:off x="1156225" y="2431075"/>
            <a:ext cx="2973600" cy="718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Encrypted with Public key of B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Send to C;</a:t>
            </a:r>
            <a:r>
              <a:rPr lang="en" sz="1600"/>
              <a:t> sym_key2</a:t>
            </a:r>
            <a:endParaRPr sz="1600"/>
          </a:p>
        </p:txBody>
      </p:sp>
      <p:sp>
        <p:nvSpPr>
          <p:cNvPr id="436" name="Google Shape;436;p34"/>
          <p:cNvSpPr/>
          <p:nvPr/>
        </p:nvSpPr>
        <p:spPr>
          <a:xfrm>
            <a:off x="1007575" y="1130800"/>
            <a:ext cx="3246300" cy="7188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Encrypted with Public key of A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Send to B;</a:t>
            </a:r>
            <a:r>
              <a:rPr lang="en" sz="1600"/>
              <a:t> sym_key1</a:t>
            </a:r>
            <a:endParaRPr sz="1600"/>
          </a:p>
        </p:txBody>
      </p:sp>
      <p:sp>
        <p:nvSpPr>
          <p:cNvPr id="437" name="Google Shape;437;p34"/>
          <p:cNvSpPr txBox="1"/>
          <p:nvPr/>
        </p:nvSpPr>
        <p:spPr>
          <a:xfrm>
            <a:off x="1242925" y="2042213"/>
            <a:ext cx="2825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Encrypted with sym_key1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8" name="Google Shape;438;p34"/>
          <p:cNvSpPr/>
          <p:nvPr/>
        </p:nvSpPr>
        <p:spPr>
          <a:xfrm>
            <a:off x="4621100" y="1130800"/>
            <a:ext cx="3651600" cy="38517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4"/>
          <p:cNvSpPr/>
          <p:nvPr/>
        </p:nvSpPr>
        <p:spPr>
          <a:xfrm>
            <a:off x="4745000" y="1563050"/>
            <a:ext cx="3416100" cy="3283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4"/>
          <p:cNvSpPr/>
          <p:nvPr/>
        </p:nvSpPr>
        <p:spPr>
          <a:xfrm>
            <a:off x="4898150" y="2028450"/>
            <a:ext cx="3097500" cy="2644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Payload</a:t>
            </a:r>
            <a:endParaRPr sz="1800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destination / info</a:t>
            </a:r>
            <a:endParaRPr sz="1800"/>
          </a:p>
        </p:txBody>
      </p:sp>
      <p:sp>
        <p:nvSpPr>
          <p:cNvPr id="441" name="Google Shape;441;p34"/>
          <p:cNvSpPr txBox="1"/>
          <p:nvPr/>
        </p:nvSpPr>
        <p:spPr>
          <a:xfrm>
            <a:off x="4741400" y="1141775"/>
            <a:ext cx="341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Encrypted with sym_key1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2" name="Google Shape;442;p34"/>
          <p:cNvSpPr txBox="1"/>
          <p:nvPr/>
        </p:nvSpPr>
        <p:spPr>
          <a:xfrm>
            <a:off x="4738850" y="1585113"/>
            <a:ext cx="341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Encrypted with sym_key2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3" name="Google Shape;443;p34"/>
          <p:cNvSpPr txBox="1"/>
          <p:nvPr/>
        </p:nvSpPr>
        <p:spPr>
          <a:xfrm>
            <a:off x="4745000" y="2028475"/>
            <a:ext cx="341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Encrypted with sym_key3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44" name="Google Shape;444;p34"/>
          <p:cNvCxnSpPr/>
          <p:nvPr/>
        </p:nvCxnSpPr>
        <p:spPr>
          <a:xfrm flipH="1">
            <a:off x="802975" y="1152300"/>
            <a:ext cx="2400" cy="68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45" name="Google Shape;445;p34"/>
          <p:cNvSpPr txBox="1"/>
          <p:nvPr/>
        </p:nvSpPr>
        <p:spPr>
          <a:xfrm>
            <a:off x="214600" y="1219800"/>
            <a:ext cx="519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fixed 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block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size 1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46" name="Google Shape;446;p34"/>
          <p:cNvCxnSpPr/>
          <p:nvPr/>
        </p:nvCxnSpPr>
        <p:spPr>
          <a:xfrm>
            <a:off x="803025" y="2049100"/>
            <a:ext cx="0" cy="118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47" name="Google Shape;447;p34"/>
          <p:cNvSpPr txBox="1"/>
          <p:nvPr/>
        </p:nvSpPr>
        <p:spPr>
          <a:xfrm>
            <a:off x="214600" y="2346150"/>
            <a:ext cx="519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fixed 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block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size 1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48" name="Google Shape;448;p34"/>
          <p:cNvCxnSpPr/>
          <p:nvPr/>
        </p:nvCxnSpPr>
        <p:spPr>
          <a:xfrm>
            <a:off x="803025" y="3419775"/>
            <a:ext cx="0" cy="153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49" name="Google Shape;449;p34"/>
          <p:cNvSpPr txBox="1"/>
          <p:nvPr/>
        </p:nvSpPr>
        <p:spPr>
          <a:xfrm>
            <a:off x="216950" y="3894850"/>
            <a:ext cx="519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fixed 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block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size 1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50" name="Google Shape;450;p34"/>
          <p:cNvCxnSpPr/>
          <p:nvPr/>
        </p:nvCxnSpPr>
        <p:spPr>
          <a:xfrm>
            <a:off x="8424825" y="1163000"/>
            <a:ext cx="20700" cy="38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51" name="Google Shape;451;p34"/>
          <p:cNvSpPr txBox="1"/>
          <p:nvPr/>
        </p:nvSpPr>
        <p:spPr>
          <a:xfrm>
            <a:off x="8418050" y="2779600"/>
            <a:ext cx="519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fixed 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block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size 2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via a Mix-net</a:t>
            </a:r>
            <a:endParaRPr/>
          </a:p>
        </p:txBody>
      </p:sp>
      <p:sp>
        <p:nvSpPr>
          <p:cNvPr id="457" name="Google Shape;457;p35"/>
          <p:cNvSpPr/>
          <p:nvPr/>
        </p:nvSpPr>
        <p:spPr>
          <a:xfrm>
            <a:off x="284975" y="1760763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5"/>
          <p:cNvSpPr/>
          <p:nvPr/>
        </p:nvSpPr>
        <p:spPr>
          <a:xfrm>
            <a:off x="284975" y="2545088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5"/>
          <p:cNvSpPr/>
          <p:nvPr/>
        </p:nvSpPr>
        <p:spPr>
          <a:xfrm>
            <a:off x="343175" y="2601688"/>
            <a:ext cx="577500" cy="404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5"/>
          <p:cNvSpPr/>
          <p:nvPr/>
        </p:nvSpPr>
        <p:spPr>
          <a:xfrm>
            <a:off x="284975" y="3329413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5"/>
          <p:cNvSpPr/>
          <p:nvPr/>
        </p:nvSpPr>
        <p:spPr>
          <a:xfrm>
            <a:off x="343175" y="3386013"/>
            <a:ext cx="577500" cy="404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5"/>
          <p:cNvSpPr/>
          <p:nvPr/>
        </p:nvSpPr>
        <p:spPr>
          <a:xfrm>
            <a:off x="434825" y="3449413"/>
            <a:ext cx="394200" cy="280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5"/>
          <p:cNvSpPr/>
          <p:nvPr/>
        </p:nvSpPr>
        <p:spPr>
          <a:xfrm>
            <a:off x="1115125" y="1773138"/>
            <a:ext cx="991200" cy="20769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5"/>
          <p:cNvSpPr/>
          <p:nvPr/>
        </p:nvSpPr>
        <p:spPr>
          <a:xfrm>
            <a:off x="1263800" y="1921838"/>
            <a:ext cx="693900" cy="18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5"/>
          <p:cNvSpPr/>
          <p:nvPr/>
        </p:nvSpPr>
        <p:spPr>
          <a:xfrm>
            <a:off x="1412500" y="2107688"/>
            <a:ext cx="394200" cy="1437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5"/>
          <p:cNvSpPr txBox="1"/>
          <p:nvPr/>
        </p:nvSpPr>
        <p:spPr>
          <a:xfrm>
            <a:off x="147500" y="978650"/>
            <a:ext cx="181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sender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67" name="Google Shape;467;p35"/>
          <p:cNvCxnSpPr>
            <a:stCxn id="466" idx="2"/>
          </p:cNvCxnSpPr>
          <p:nvPr/>
        </p:nvCxnSpPr>
        <p:spPr>
          <a:xfrm flipH="1">
            <a:off x="1038500" y="1440350"/>
            <a:ext cx="14100" cy="3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via a Mix-net</a:t>
            </a:r>
            <a:endParaRPr/>
          </a:p>
        </p:txBody>
      </p:sp>
      <p:sp>
        <p:nvSpPr>
          <p:cNvPr id="473" name="Google Shape;473;p36"/>
          <p:cNvSpPr/>
          <p:nvPr/>
        </p:nvSpPr>
        <p:spPr>
          <a:xfrm>
            <a:off x="284975" y="1760763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6"/>
          <p:cNvSpPr/>
          <p:nvPr/>
        </p:nvSpPr>
        <p:spPr>
          <a:xfrm>
            <a:off x="284975" y="2545088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6"/>
          <p:cNvSpPr/>
          <p:nvPr/>
        </p:nvSpPr>
        <p:spPr>
          <a:xfrm>
            <a:off x="343175" y="2601688"/>
            <a:ext cx="577500" cy="404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6"/>
          <p:cNvSpPr/>
          <p:nvPr/>
        </p:nvSpPr>
        <p:spPr>
          <a:xfrm>
            <a:off x="284975" y="3329413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6"/>
          <p:cNvSpPr/>
          <p:nvPr/>
        </p:nvSpPr>
        <p:spPr>
          <a:xfrm>
            <a:off x="343175" y="3386013"/>
            <a:ext cx="577500" cy="404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6"/>
          <p:cNvSpPr/>
          <p:nvPr/>
        </p:nvSpPr>
        <p:spPr>
          <a:xfrm>
            <a:off x="434825" y="3449413"/>
            <a:ext cx="394200" cy="280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6"/>
          <p:cNvSpPr/>
          <p:nvPr/>
        </p:nvSpPr>
        <p:spPr>
          <a:xfrm>
            <a:off x="1115125" y="1773138"/>
            <a:ext cx="991200" cy="20769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6"/>
          <p:cNvSpPr/>
          <p:nvPr/>
        </p:nvSpPr>
        <p:spPr>
          <a:xfrm>
            <a:off x="1263800" y="1921838"/>
            <a:ext cx="693900" cy="18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6"/>
          <p:cNvSpPr/>
          <p:nvPr/>
        </p:nvSpPr>
        <p:spPr>
          <a:xfrm>
            <a:off x="1412500" y="2107688"/>
            <a:ext cx="394200" cy="1437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6"/>
          <p:cNvSpPr txBox="1"/>
          <p:nvPr/>
        </p:nvSpPr>
        <p:spPr>
          <a:xfrm>
            <a:off x="147500" y="978650"/>
            <a:ext cx="181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sender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3" name="Google Shape;483;p36"/>
          <p:cNvSpPr/>
          <p:nvPr/>
        </p:nvSpPr>
        <p:spPr>
          <a:xfrm>
            <a:off x="2706100" y="2652050"/>
            <a:ext cx="309600" cy="30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6"/>
          <p:cNvSpPr txBox="1"/>
          <p:nvPr/>
        </p:nvSpPr>
        <p:spPr>
          <a:xfrm>
            <a:off x="2648500" y="2239650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A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5" name="Google Shape;485;p36"/>
          <p:cNvSpPr/>
          <p:nvPr/>
        </p:nvSpPr>
        <p:spPr>
          <a:xfrm>
            <a:off x="4445625" y="1774788"/>
            <a:ext cx="991200" cy="20769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6"/>
          <p:cNvSpPr/>
          <p:nvPr/>
        </p:nvSpPr>
        <p:spPr>
          <a:xfrm>
            <a:off x="4594300" y="1923488"/>
            <a:ext cx="693900" cy="1808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7" name="Google Shape;487;p36"/>
          <p:cNvCxnSpPr>
            <a:stCxn id="483" idx="6"/>
            <a:endCxn id="488" idx="1"/>
          </p:cNvCxnSpPr>
          <p:nvPr/>
        </p:nvCxnSpPr>
        <p:spPr>
          <a:xfrm>
            <a:off x="3015700" y="2807000"/>
            <a:ext cx="5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9" name="Google Shape;489;p36"/>
          <p:cNvCxnSpPr>
            <a:stCxn id="479" idx="3"/>
            <a:endCxn id="483" idx="2"/>
          </p:cNvCxnSpPr>
          <p:nvPr/>
        </p:nvCxnSpPr>
        <p:spPr>
          <a:xfrm rot="10800000" flipH="1">
            <a:off x="2106325" y="2807088"/>
            <a:ext cx="5997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0" name="Google Shape;490;p36"/>
          <p:cNvCxnSpPr>
            <a:stCxn id="482" idx="2"/>
          </p:cNvCxnSpPr>
          <p:nvPr/>
        </p:nvCxnSpPr>
        <p:spPr>
          <a:xfrm flipH="1">
            <a:off x="1038500" y="1440350"/>
            <a:ext cx="14100" cy="3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1" name="Google Shape;491;p36"/>
          <p:cNvSpPr/>
          <p:nvPr/>
        </p:nvSpPr>
        <p:spPr>
          <a:xfrm>
            <a:off x="3607563" y="1760763"/>
            <a:ext cx="693900" cy="520500"/>
          </a:xfrm>
          <a:prstGeom prst="rect">
            <a:avLst/>
          </a:prstGeom>
          <a:solidFill>
            <a:srgbClr val="783F0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noise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2" name="Google Shape;492;p36"/>
          <p:cNvSpPr txBox="1"/>
          <p:nvPr/>
        </p:nvSpPr>
        <p:spPr>
          <a:xfrm>
            <a:off x="1853650" y="3851700"/>
            <a:ext cx="201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Ubuntu"/>
                <a:ea typeface="Ubuntu"/>
                <a:cs typeface="Ubuntu"/>
                <a:sym typeface="Ubuntu"/>
              </a:rPr>
              <a:t>Decrypted data</a:t>
            </a:r>
            <a:endParaRPr u="sng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Send to B; </a:t>
            </a:r>
            <a:r>
              <a:rPr lang="en">
                <a:solidFill>
                  <a:schemeClr val="dk1"/>
                </a:solidFill>
              </a:rPr>
              <a:t>sym_key1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93" name="Google Shape;493;p36"/>
          <p:cNvSpPr/>
          <p:nvPr/>
        </p:nvSpPr>
        <p:spPr>
          <a:xfrm>
            <a:off x="3607575" y="3327813"/>
            <a:ext cx="693900" cy="520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6"/>
          <p:cNvSpPr/>
          <p:nvPr/>
        </p:nvSpPr>
        <p:spPr>
          <a:xfrm>
            <a:off x="3665775" y="3387613"/>
            <a:ext cx="577500" cy="404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6"/>
          <p:cNvSpPr/>
          <p:nvPr/>
        </p:nvSpPr>
        <p:spPr>
          <a:xfrm>
            <a:off x="3607563" y="2544288"/>
            <a:ext cx="693900" cy="520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via a Mix-net</a:t>
            </a: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284975" y="1760763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284975" y="2545088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7"/>
          <p:cNvSpPr/>
          <p:nvPr/>
        </p:nvSpPr>
        <p:spPr>
          <a:xfrm>
            <a:off x="343175" y="2601688"/>
            <a:ext cx="577500" cy="404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7"/>
          <p:cNvSpPr/>
          <p:nvPr/>
        </p:nvSpPr>
        <p:spPr>
          <a:xfrm>
            <a:off x="284975" y="3329413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7"/>
          <p:cNvSpPr/>
          <p:nvPr/>
        </p:nvSpPr>
        <p:spPr>
          <a:xfrm>
            <a:off x="343175" y="3386013"/>
            <a:ext cx="577500" cy="404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7"/>
          <p:cNvSpPr/>
          <p:nvPr/>
        </p:nvSpPr>
        <p:spPr>
          <a:xfrm>
            <a:off x="434825" y="3449413"/>
            <a:ext cx="394200" cy="280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7"/>
          <p:cNvSpPr/>
          <p:nvPr/>
        </p:nvSpPr>
        <p:spPr>
          <a:xfrm>
            <a:off x="1115125" y="1773138"/>
            <a:ext cx="991200" cy="20769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7"/>
          <p:cNvSpPr/>
          <p:nvPr/>
        </p:nvSpPr>
        <p:spPr>
          <a:xfrm>
            <a:off x="1263800" y="1921838"/>
            <a:ext cx="693900" cy="18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7"/>
          <p:cNvSpPr/>
          <p:nvPr/>
        </p:nvSpPr>
        <p:spPr>
          <a:xfrm>
            <a:off x="1412500" y="2107688"/>
            <a:ext cx="394200" cy="1437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7"/>
          <p:cNvSpPr txBox="1"/>
          <p:nvPr/>
        </p:nvSpPr>
        <p:spPr>
          <a:xfrm>
            <a:off x="147500" y="978650"/>
            <a:ext cx="181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sender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1" name="Google Shape;511;p37"/>
          <p:cNvSpPr/>
          <p:nvPr/>
        </p:nvSpPr>
        <p:spPr>
          <a:xfrm>
            <a:off x="2706100" y="2652050"/>
            <a:ext cx="309600" cy="30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7"/>
          <p:cNvSpPr txBox="1"/>
          <p:nvPr/>
        </p:nvSpPr>
        <p:spPr>
          <a:xfrm>
            <a:off x="2648500" y="2239650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A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3" name="Google Shape;513;p37"/>
          <p:cNvSpPr/>
          <p:nvPr/>
        </p:nvSpPr>
        <p:spPr>
          <a:xfrm>
            <a:off x="4445625" y="1774788"/>
            <a:ext cx="991200" cy="20769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7"/>
          <p:cNvSpPr/>
          <p:nvPr/>
        </p:nvSpPr>
        <p:spPr>
          <a:xfrm>
            <a:off x="4594300" y="1923488"/>
            <a:ext cx="693900" cy="1808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37"/>
          <p:cNvCxnSpPr>
            <a:stCxn id="511" idx="6"/>
            <a:endCxn id="516" idx="1"/>
          </p:cNvCxnSpPr>
          <p:nvPr/>
        </p:nvCxnSpPr>
        <p:spPr>
          <a:xfrm>
            <a:off x="3015700" y="2807000"/>
            <a:ext cx="5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7" name="Google Shape;517;p37"/>
          <p:cNvSpPr/>
          <p:nvPr/>
        </p:nvSpPr>
        <p:spPr>
          <a:xfrm>
            <a:off x="6008925" y="2658300"/>
            <a:ext cx="309600" cy="30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7"/>
          <p:cNvSpPr txBox="1"/>
          <p:nvPr/>
        </p:nvSpPr>
        <p:spPr>
          <a:xfrm>
            <a:off x="5951325" y="2239650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B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9" name="Google Shape;519;p37"/>
          <p:cNvSpPr/>
          <p:nvPr/>
        </p:nvSpPr>
        <p:spPr>
          <a:xfrm>
            <a:off x="6890625" y="2551275"/>
            <a:ext cx="693900" cy="520500"/>
          </a:xfrm>
          <a:prstGeom prst="rect">
            <a:avLst/>
          </a:prstGeom>
          <a:solidFill>
            <a:srgbClr val="783F0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noise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0" name="Google Shape;520;p37"/>
          <p:cNvSpPr/>
          <p:nvPr/>
        </p:nvSpPr>
        <p:spPr>
          <a:xfrm>
            <a:off x="6890625" y="1779325"/>
            <a:ext cx="693900" cy="520500"/>
          </a:xfrm>
          <a:prstGeom prst="rect">
            <a:avLst/>
          </a:prstGeom>
          <a:solidFill>
            <a:srgbClr val="783F0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noise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1" name="Google Shape;521;p37"/>
          <p:cNvSpPr/>
          <p:nvPr/>
        </p:nvSpPr>
        <p:spPr>
          <a:xfrm>
            <a:off x="7720775" y="1779325"/>
            <a:ext cx="991200" cy="2076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2" name="Google Shape;522;p37"/>
          <p:cNvCxnSpPr>
            <a:stCxn id="507" idx="3"/>
            <a:endCxn id="511" idx="2"/>
          </p:cNvCxnSpPr>
          <p:nvPr/>
        </p:nvCxnSpPr>
        <p:spPr>
          <a:xfrm rot="10800000" flipH="1">
            <a:off x="2106325" y="2807088"/>
            <a:ext cx="5997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3" name="Google Shape;523;p37"/>
          <p:cNvCxnSpPr>
            <a:stCxn id="513" idx="3"/>
            <a:endCxn id="517" idx="2"/>
          </p:cNvCxnSpPr>
          <p:nvPr/>
        </p:nvCxnSpPr>
        <p:spPr>
          <a:xfrm>
            <a:off x="5436825" y="2813238"/>
            <a:ext cx="57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4" name="Google Shape;524;p37"/>
          <p:cNvCxnSpPr>
            <a:stCxn id="517" idx="6"/>
            <a:endCxn id="519" idx="1"/>
          </p:cNvCxnSpPr>
          <p:nvPr/>
        </p:nvCxnSpPr>
        <p:spPr>
          <a:xfrm rot="10800000" flipH="1">
            <a:off x="6318525" y="2811450"/>
            <a:ext cx="5721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" name="Google Shape;525;p37"/>
          <p:cNvCxnSpPr>
            <a:stCxn id="510" idx="2"/>
          </p:cNvCxnSpPr>
          <p:nvPr/>
        </p:nvCxnSpPr>
        <p:spPr>
          <a:xfrm flipH="1">
            <a:off x="1038500" y="1440350"/>
            <a:ext cx="14100" cy="3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6" name="Google Shape;526;p37"/>
          <p:cNvSpPr/>
          <p:nvPr/>
        </p:nvSpPr>
        <p:spPr>
          <a:xfrm>
            <a:off x="3607563" y="1760763"/>
            <a:ext cx="693900" cy="520500"/>
          </a:xfrm>
          <a:prstGeom prst="rect">
            <a:avLst/>
          </a:prstGeom>
          <a:solidFill>
            <a:srgbClr val="783F0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noise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7" name="Google Shape;527;p37"/>
          <p:cNvSpPr txBox="1"/>
          <p:nvPr/>
        </p:nvSpPr>
        <p:spPr>
          <a:xfrm>
            <a:off x="5156475" y="3954175"/>
            <a:ext cx="201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Ubuntu"/>
                <a:ea typeface="Ubuntu"/>
                <a:cs typeface="Ubuntu"/>
                <a:sym typeface="Ubuntu"/>
              </a:rPr>
              <a:t>Decrypted data</a:t>
            </a:r>
            <a:endParaRPr u="sng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Send to C; </a:t>
            </a:r>
            <a:r>
              <a:rPr lang="en">
                <a:solidFill>
                  <a:schemeClr val="dk1"/>
                </a:solidFill>
              </a:rPr>
              <a:t>sym_key2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8" name="Google Shape;528;p37"/>
          <p:cNvSpPr/>
          <p:nvPr/>
        </p:nvSpPr>
        <p:spPr>
          <a:xfrm>
            <a:off x="6890625" y="3323213"/>
            <a:ext cx="693900" cy="520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7"/>
          <p:cNvSpPr/>
          <p:nvPr/>
        </p:nvSpPr>
        <p:spPr>
          <a:xfrm>
            <a:off x="3607563" y="2544288"/>
            <a:ext cx="693900" cy="520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7"/>
          <p:cNvSpPr/>
          <p:nvPr/>
        </p:nvSpPr>
        <p:spPr>
          <a:xfrm>
            <a:off x="3607575" y="3327813"/>
            <a:ext cx="693900" cy="520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7"/>
          <p:cNvSpPr/>
          <p:nvPr/>
        </p:nvSpPr>
        <p:spPr>
          <a:xfrm>
            <a:off x="3665775" y="3387613"/>
            <a:ext cx="577500" cy="404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via a Mix-net</a:t>
            </a:r>
            <a:endParaRPr/>
          </a:p>
        </p:txBody>
      </p:sp>
      <p:sp>
        <p:nvSpPr>
          <p:cNvPr id="537" name="Google Shape;537;p38"/>
          <p:cNvSpPr/>
          <p:nvPr/>
        </p:nvSpPr>
        <p:spPr>
          <a:xfrm>
            <a:off x="284975" y="1760763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8"/>
          <p:cNvSpPr/>
          <p:nvPr/>
        </p:nvSpPr>
        <p:spPr>
          <a:xfrm>
            <a:off x="284975" y="2545088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8"/>
          <p:cNvSpPr/>
          <p:nvPr/>
        </p:nvSpPr>
        <p:spPr>
          <a:xfrm>
            <a:off x="343175" y="2601688"/>
            <a:ext cx="577500" cy="404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8"/>
          <p:cNvSpPr/>
          <p:nvPr/>
        </p:nvSpPr>
        <p:spPr>
          <a:xfrm>
            <a:off x="284975" y="3329413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8"/>
          <p:cNvSpPr/>
          <p:nvPr/>
        </p:nvSpPr>
        <p:spPr>
          <a:xfrm>
            <a:off x="343175" y="3386013"/>
            <a:ext cx="577500" cy="404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8"/>
          <p:cNvSpPr/>
          <p:nvPr/>
        </p:nvSpPr>
        <p:spPr>
          <a:xfrm>
            <a:off x="434825" y="3449413"/>
            <a:ext cx="394200" cy="280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8"/>
          <p:cNvSpPr/>
          <p:nvPr/>
        </p:nvSpPr>
        <p:spPr>
          <a:xfrm>
            <a:off x="1115125" y="1773138"/>
            <a:ext cx="991200" cy="20769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1263800" y="1921838"/>
            <a:ext cx="693900" cy="18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1412500" y="2107688"/>
            <a:ext cx="394200" cy="1437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 txBox="1"/>
          <p:nvPr/>
        </p:nvSpPr>
        <p:spPr>
          <a:xfrm>
            <a:off x="147500" y="978650"/>
            <a:ext cx="181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sender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47" name="Google Shape;547;p38"/>
          <p:cNvSpPr/>
          <p:nvPr/>
        </p:nvSpPr>
        <p:spPr>
          <a:xfrm>
            <a:off x="2706100" y="2652050"/>
            <a:ext cx="309600" cy="30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 txBox="1"/>
          <p:nvPr/>
        </p:nvSpPr>
        <p:spPr>
          <a:xfrm>
            <a:off x="2648500" y="2239650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A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49" name="Google Shape;549;p38"/>
          <p:cNvSpPr/>
          <p:nvPr/>
        </p:nvSpPr>
        <p:spPr>
          <a:xfrm>
            <a:off x="4445625" y="1774788"/>
            <a:ext cx="991200" cy="20769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4594300" y="1923488"/>
            <a:ext cx="693900" cy="1808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1" name="Google Shape;551;p38"/>
          <p:cNvCxnSpPr>
            <a:stCxn id="547" idx="6"/>
            <a:endCxn id="552" idx="1"/>
          </p:cNvCxnSpPr>
          <p:nvPr/>
        </p:nvCxnSpPr>
        <p:spPr>
          <a:xfrm>
            <a:off x="3015700" y="2807000"/>
            <a:ext cx="5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3" name="Google Shape;553;p38"/>
          <p:cNvSpPr/>
          <p:nvPr/>
        </p:nvSpPr>
        <p:spPr>
          <a:xfrm>
            <a:off x="6008925" y="2658300"/>
            <a:ext cx="309600" cy="30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8"/>
          <p:cNvSpPr txBox="1"/>
          <p:nvPr/>
        </p:nvSpPr>
        <p:spPr>
          <a:xfrm>
            <a:off x="5951325" y="2239650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B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6890625" y="2551275"/>
            <a:ext cx="693900" cy="520500"/>
          </a:xfrm>
          <a:prstGeom prst="rect">
            <a:avLst/>
          </a:prstGeom>
          <a:solidFill>
            <a:srgbClr val="783F0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noise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6" name="Google Shape;556;p38"/>
          <p:cNvSpPr/>
          <p:nvPr/>
        </p:nvSpPr>
        <p:spPr>
          <a:xfrm>
            <a:off x="6890625" y="1779325"/>
            <a:ext cx="693900" cy="520500"/>
          </a:xfrm>
          <a:prstGeom prst="rect">
            <a:avLst/>
          </a:prstGeom>
          <a:solidFill>
            <a:srgbClr val="783F0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noise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7" name="Google Shape;557;p38"/>
          <p:cNvSpPr/>
          <p:nvPr/>
        </p:nvSpPr>
        <p:spPr>
          <a:xfrm>
            <a:off x="7720775" y="1779325"/>
            <a:ext cx="991200" cy="2076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8"/>
          <p:cNvSpPr/>
          <p:nvPr/>
        </p:nvSpPr>
        <p:spPr>
          <a:xfrm>
            <a:off x="5791050" y="4275075"/>
            <a:ext cx="309600" cy="30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8"/>
          <p:cNvSpPr txBox="1"/>
          <p:nvPr/>
        </p:nvSpPr>
        <p:spPr>
          <a:xfrm>
            <a:off x="5733450" y="3865550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C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560" name="Google Shape;560;p38"/>
          <p:cNvCxnSpPr>
            <a:stCxn id="558" idx="2"/>
            <a:endCxn id="561" idx="3"/>
          </p:cNvCxnSpPr>
          <p:nvPr/>
        </p:nvCxnSpPr>
        <p:spPr>
          <a:xfrm rot="10800000">
            <a:off x="3271650" y="4430025"/>
            <a:ext cx="251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1" name="Google Shape;561;p38"/>
          <p:cNvSpPr txBox="1"/>
          <p:nvPr/>
        </p:nvSpPr>
        <p:spPr>
          <a:xfrm>
            <a:off x="2069575" y="4199175"/>
            <a:ext cx="120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receiver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562" name="Google Shape;562;p38"/>
          <p:cNvCxnSpPr>
            <a:stCxn id="557" idx="2"/>
            <a:endCxn id="558" idx="6"/>
          </p:cNvCxnSpPr>
          <p:nvPr/>
        </p:nvCxnSpPr>
        <p:spPr>
          <a:xfrm flipH="1">
            <a:off x="6100775" y="3856225"/>
            <a:ext cx="2115600" cy="57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3" name="Google Shape;563;p38"/>
          <p:cNvCxnSpPr>
            <a:stCxn id="543" idx="3"/>
            <a:endCxn id="547" idx="2"/>
          </p:cNvCxnSpPr>
          <p:nvPr/>
        </p:nvCxnSpPr>
        <p:spPr>
          <a:xfrm rot="10800000" flipH="1">
            <a:off x="2106325" y="2807088"/>
            <a:ext cx="5997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4" name="Google Shape;564;p38"/>
          <p:cNvCxnSpPr>
            <a:stCxn id="549" idx="3"/>
            <a:endCxn id="553" idx="2"/>
          </p:cNvCxnSpPr>
          <p:nvPr/>
        </p:nvCxnSpPr>
        <p:spPr>
          <a:xfrm>
            <a:off x="5436825" y="2813238"/>
            <a:ext cx="57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5" name="Google Shape;565;p38"/>
          <p:cNvCxnSpPr>
            <a:stCxn id="553" idx="6"/>
            <a:endCxn id="555" idx="1"/>
          </p:cNvCxnSpPr>
          <p:nvPr/>
        </p:nvCxnSpPr>
        <p:spPr>
          <a:xfrm rot="10800000" flipH="1">
            <a:off x="6318525" y="2811450"/>
            <a:ext cx="5721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6" name="Google Shape;566;p38"/>
          <p:cNvCxnSpPr>
            <a:stCxn id="546" idx="2"/>
          </p:cNvCxnSpPr>
          <p:nvPr/>
        </p:nvCxnSpPr>
        <p:spPr>
          <a:xfrm flipH="1">
            <a:off x="1038500" y="1440350"/>
            <a:ext cx="14100" cy="3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7" name="Google Shape;567;p38"/>
          <p:cNvSpPr/>
          <p:nvPr/>
        </p:nvSpPr>
        <p:spPr>
          <a:xfrm>
            <a:off x="3607563" y="1760763"/>
            <a:ext cx="693900" cy="520500"/>
          </a:xfrm>
          <a:prstGeom prst="rect">
            <a:avLst/>
          </a:prstGeom>
          <a:solidFill>
            <a:srgbClr val="783F0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noise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8" name="Google Shape;568;p38"/>
          <p:cNvSpPr/>
          <p:nvPr/>
        </p:nvSpPr>
        <p:spPr>
          <a:xfrm>
            <a:off x="3665763" y="2601688"/>
            <a:ext cx="577500" cy="404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8"/>
          <p:cNvSpPr/>
          <p:nvPr/>
        </p:nvSpPr>
        <p:spPr>
          <a:xfrm>
            <a:off x="3665763" y="3386013"/>
            <a:ext cx="577500" cy="404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8"/>
          <p:cNvSpPr/>
          <p:nvPr/>
        </p:nvSpPr>
        <p:spPr>
          <a:xfrm>
            <a:off x="3757413" y="3449413"/>
            <a:ext cx="394200" cy="280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8"/>
          <p:cNvSpPr txBox="1"/>
          <p:nvPr/>
        </p:nvSpPr>
        <p:spPr>
          <a:xfrm>
            <a:off x="4938600" y="4584975"/>
            <a:ext cx="201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Ubuntu"/>
                <a:ea typeface="Ubuntu"/>
                <a:cs typeface="Ubuntu"/>
                <a:sym typeface="Ubuntu"/>
              </a:rPr>
              <a:t>Decrypted data</a:t>
            </a:r>
            <a:endParaRPr u="sng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Deliver to R; </a:t>
            </a:r>
            <a:r>
              <a:rPr lang="en">
                <a:solidFill>
                  <a:schemeClr val="dk1"/>
                </a:solidFill>
              </a:rPr>
              <a:t>sym_key3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2" name="Google Shape;572;p38"/>
          <p:cNvSpPr/>
          <p:nvPr/>
        </p:nvSpPr>
        <p:spPr>
          <a:xfrm>
            <a:off x="6890625" y="3323213"/>
            <a:ext cx="693900" cy="520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Mix-net for Coinjoin transactions</a:t>
            </a:r>
            <a:endParaRPr/>
          </a:p>
        </p:txBody>
      </p:sp>
      <p:sp>
        <p:nvSpPr>
          <p:cNvPr id="578" name="Google Shape;57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 share with all parties their public-keys (PKI setup)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association between public-keys and accounts a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a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public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 engage in a decryption mix-net in sequence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party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leader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obtains all the relevant information to assemble the multiple input transaction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tx is then sent to all parties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each step is performed by a designated party 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abort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identifiable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can be attributed to 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repeat session may exclude the offending party 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 send their signatures to the leader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Pseudonymous system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Identities are represented as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tags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tag is independently assigned to each identity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identity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may be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assigned multiple tags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vice versa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X/Reddit - posts/comments are linked to an (arbitrary) username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 - each message is linked with an email address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Graffiti - each piece is signed by a tag/pseudonym (e.g., Banksy)</a:t>
            </a:r>
          </a:p>
          <a:p>
            <a:pPr indent="-317500"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Sybil Attack:</a:t>
            </a:r>
          </a:p>
          <a:p>
            <a:pPr lvl="1">
              <a:buClr>
                <a:schemeClr val="dk1"/>
              </a:buClr>
              <a:buFont typeface="Arial"/>
              <a:buChar char="○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 setting where a single operator manages multiple identities/pseudonyms in a system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Hiding Coin Balances</a:t>
            </a:r>
            <a:endParaRPr/>
          </a:p>
        </p:txBody>
      </p:sp>
      <p:sp>
        <p:nvSpPr>
          <p:cNvPr id="584" name="Google Shape;584;p40"/>
          <p:cNvSpPr/>
          <p:nvPr/>
        </p:nvSpPr>
        <p:spPr>
          <a:xfrm>
            <a:off x="3535900" y="1268900"/>
            <a:ext cx="2157600" cy="296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0"/>
          <p:cNvSpPr txBox="1"/>
          <p:nvPr/>
        </p:nvSpPr>
        <p:spPr>
          <a:xfrm>
            <a:off x="3558100" y="1268900"/>
            <a:ext cx="211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Ubuntu"/>
                <a:ea typeface="Ubuntu"/>
                <a:cs typeface="Ubuntu"/>
                <a:sym typeface="Ubuntu"/>
              </a:rPr>
              <a:t>Coinjoin Transaction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6" name="Google Shape;586;p40"/>
          <p:cNvSpPr txBox="1"/>
          <p:nvPr/>
        </p:nvSpPr>
        <p:spPr>
          <a:xfrm>
            <a:off x="3562563" y="1681500"/>
            <a:ext cx="102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In: 20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7" name="Google Shape;587;p40"/>
          <p:cNvSpPr txBox="1"/>
          <p:nvPr/>
        </p:nvSpPr>
        <p:spPr>
          <a:xfrm>
            <a:off x="4511163" y="1681500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15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8" name="Google Shape;588;p40"/>
          <p:cNvSpPr txBox="1"/>
          <p:nvPr/>
        </p:nvSpPr>
        <p:spPr>
          <a:xfrm>
            <a:off x="4511163" y="2182100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5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9" name="Google Shape;589;p40"/>
          <p:cNvSpPr txBox="1"/>
          <p:nvPr/>
        </p:nvSpPr>
        <p:spPr>
          <a:xfrm>
            <a:off x="3551788" y="2929175"/>
            <a:ext cx="102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In: 10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0" name="Google Shape;590;p40"/>
          <p:cNvSpPr txBox="1"/>
          <p:nvPr/>
        </p:nvSpPr>
        <p:spPr>
          <a:xfrm>
            <a:off x="4500388" y="2929175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8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1" name="Google Shape;591;p40"/>
          <p:cNvSpPr txBox="1"/>
          <p:nvPr/>
        </p:nvSpPr>
        <p:spPr>
          <a:xfrm>
            <a:off x="4500388" y="3429775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2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592" name="Google Shape;592;p40"/>
          <p:cNvGrpSpPr/>
          <p:nvPr/>
        </p:nvGrpSpPr>
        <p:grpSpPr>
          <a:xfrm>
            <a:off x="6019070" y="1478659"/>
            <a:ext cx="554079" cy="791531"/>
            <a:chOff x="483125" y="2131125"/>
            <a:chExt cx="693900" cy="1035900"/>
          </a:xfrm>
        </p:grpSpPr>
        <p:sp>
          <p:nvSpPr>
            <p:cNvPr id="593" name="Google Shape;593;p40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 txBox="1"/>
            <p:nvPr/>
          </p:nvSpPr>
          <p:spPr>
            <a:xfrm>
              <a:off x="483125" y="270382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Bob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595" name="Google Shape;595;p40"/>
          <p:cNvGrpSpPr/>
          <p:nvPr/>
        </p:nvGrpSpPr>
        <p:grpSpPr>
          <a:xfrm>
            <a:off x="6113158" y="2819584"/>
            <a:ext cx="554079" cy="778456"/>
            <a:chOff x="433469" y="2375007"/>
            <a:chExt cx="693900" cy="1018788"/>
          </a:xfrm>
        </p:grpSpPr>
        <p:sp>
          <p:nvSpPr>
            <p:cNvPr id="596" name="Google Shape;596;p40"/>
            <p:cNvSpPr/>
            <p:nvPr/>
          </p:nvSpPr>
          <p:spPr>
            <a:xfrm>
              <a:off x="483119" y="2375007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 txBox="1"/>
            <p:nvPr/>
          </p:nvSpPr>
          <p:spPr>
            <a:xfrm>
              <a:off x="433469" y="293059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David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598" name="Google Shape;598;p40"/>
          <p:cNvGrpSpPr/>
          <p:nvPr/>
        </p:nvGrpSpPr>
        <p:grpSpPr>
          <a:xfrm>
            <a:off x="2546708" y="1478659"/>
            <a:ext cx="554079" cy="791531"/>
            <a:chOff x="483125" y="2131125"/>
            <a:chExt cx="693900" cy="1035900"/>
          </a:xfrm>
        </p:grpSpPr>
        <p:sp>
          <p:nvSpPr>
            <p:cNvPr id="599" name="Google Shape;599;p40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 txBox="1"/>
            <p:nvPr/>
          </p:nvSpPr>
          <p:spPr>
            <a:xfrm>
              <a:off x="483125" y="270382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Alice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601" name="Google Shape;601;p40"/>
          <p:cNvGrpSpPr/>
          <p:nvPr/>
        </p:nvGrpSpPr>
        <p:grpSpPr>
          <a:xfrm>
            <a:off x="2476763" y="2769834"/>
            <a:ext cx="693976" cy="810259"/>
            <a:chOff x="395529" y="2131125"/>
            <a:chExt cx="869100" cy="1060410"/>
          </a:xfrm>
        </p:grpSpPr>
        <p:sp>
          <p:nvSpPr>
            <p:cNvPr id="602" name="Google Shape;602;p40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 txBox="1"/>
            <p:nvPr/>
          </p:nvSpPr>
          <p:spPr>
            <a:xfrm>
              <a:off x="395529" y="2728335"/>
              <a:ext cx="8691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Charlie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cxnSp>
        <p:nvCxnSpPr>
          <p:cNvPr id="604" name="Google Shape;604;p40"/>
          <p:cNvCxnSpPr>
            <a:stCxn id="599" idx="6"/>
          </p:cNvCxnSpPr>
          <p:nvPr/>
        </p:nvCxnSpPr>
        <p:spPr>
          <a:xfrm>
            <a:off x="3061141" y="1697459"/>
            <a:ext cx="644100" cy="183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5" name="Google Shape;605;p40"/>
          <p:cNvCxnSpPr>
            <a:stCxn id="602" idx="6"/>
          </p:cNvCxnSpPr>
          <p:nvPr/>
        </p:nvCxnSpPr>
        <p:spPr>
          <a:xfrm>
            <a:off x="3061141" y="2988634"/>
            <a:ext cx="637200" cy="151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6" name="Google Shape;606;p40"/>
          <p:cNvCxnSpPr>
            <a:endCxn id="593" idx="2"/>
          </p:cNvCxnSpPr>
          <p:nvPr/>
        </p:nvCxnSpPr>
        <p:spPr>
          <a:xfrm rot="10800000" flipH="1">
            <a:off x="5546616" y="1697459"/>
            <a:ext cx="512100" cy="176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" name="Google Shape;607;p40"/>
          <p:cNvCxnSpPr>
            <a:endCxn id="596" idx="2"/>
          </p:cNvCxnSpPr>
          <p:nvPr/>
        </p:nvCxnSpPr>
        <p:spPr>
          <a:xfrm rot="10800000" flipH="1">
            <a:off x="5533003" y="3038384"/>
            <a:ext cx="619800" cy="88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8" name="Google Shape;608;p40"/>
          <p:cNvCxnSpPr>
            <a:stCxn id="588" idx="1"/>
            <a:endCxn id="600" idx="3"/>
          </p:cNvCxnSpPr>
          <p:nvPr/>
        </p:nvCxnSpPr>
        <p:spPr>
          <a:xfrm rot="10800000">
            <a:off x="3100863" y="2093300"/>
            <a:ext cx="1410300" cy="2889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" name="Google Shape;609;p40"/>
          <p:cNvCxnSpPr>
            <a:stCxn id="591" idx="1"/>
            <a:endCxn id="603" idx="3"/>
          </p:cNvCxnSpPr>
          <p:nvPr/>
        </p:nvCxnSpPr>
        <p:spPr>
          <a:xfrm rot="10800000">
            <a:off x="3170788" y="3403075"/>
            <a:ext cx="1329600" cy="226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0" name="Google Shape;610;p40"/>
          <p:cNvSpPr txBox="1"/>
          <p:nvPr/>
        </p:nvSpPr>
        <p:spPr>
          <a:xfrm>
            <a:off x="3921375" y="3347525"/>
            <a:ext cx="589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Change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11" name="Google Shape;611;p40"/>
          <p:cNvSpPr txBox="1"/>
          <p:nvPr/>
        </p:nvSpPr>
        <p:spPr>
          <a:xfrm>
            <a:off x="3921375" y="2094100"/>
            <a:ext cx="589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Change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12" name="Google Shape;612;p40"/>
          <p:cNvSpPr txBox="1"/>
          <p:nvPr/>
        </p:nvSpPr>
        <p:spPr>
          <a:xfrm>
            <a:off x="2409250" y="4496750"/>
            <a:ext cx="441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Balances are visible!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Mimblewimble </a:t>
            </a:r>
            <a:endParaRPr/>
          </a:p>
        </p:txBody>
      </p:sp>
      <p:sp>
        <p:nvSpPr>
          <p:cNvPr id="618" name="Google Shape;618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commitments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homomorphic property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Com(x) * Com(y) = Com(x+y)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 of revealing the balance transferred, commit to it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Pedersen commitment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Hiding: commitment does not reveal any information about the value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Binding: user cannot open/reveal a value other than the committed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 value preservation value via the homomorphic property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Com(x) * Com(-x) = Com(0)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1"/>
          <p:cNvSpPr txBox="1"/>
          <p:nvPr/>
        </p:nvSpPr>
        <p:spPr>
          <a:xfrm>
            <a:off x="1625525" y="4728125"/>
            <a:ext cx="7231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Georg Fuchsbauer, Michele Orrù, Yannick Seurin. Aggregate Cash Systems: A Cryptographic Investigation of Mimblewimble</a:t>
            </a:r>
            <a:endParaRPr sz="10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0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Coordination </a:t>
            </a:r>
            <a:endParaRPr/>
          </a:p>
        </p:txBody>
      </p:sp>
      <p:sp>
        <p:nvSpPr>
          <p:cNvPr id="625" name="Google Shape;625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CoinJoin and similar techniques require: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Coordination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passing between multiple parties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parties find each other?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prevent DoS attacks?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it possible to improve with more advanced cryptographic techniques?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Blind-Signatures</a:t>
            </a:r>
            <a:endParaRPr/>
          </a:p>
        </p:txBody>
      </p:sp>
      <p:sp>
        <p:nvSpPr>
          <p:cNvPr id="631" name="Google Shape;631;p43"/>
          <p:cNvSpPr/>
          <p:nvPr/>
        </p:nvSpPr>
        <p:spPr>
          <a:xfrm>
            <a:off x="1251425" y="1474450"/>
            <a:ext cx="1598400" cy="122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Signer</a:t>
            </a:r>
            <a:endParaRPr sz="1800"/>
          </a:p>
        </p:txBody>
      </p:sp>
      <p:cxnSp>
        <p:nvCxnSpPr>
          <p:cNvPr id="632" name="Google Shape;632;p43"/>
          <p:cNvCxnSpPr>
            <a:endCxn id="631" idx="1"/>
          </p:cNvCxnSpPr>
          <p:nvPr/>
        </p:nvCxnSpPr>
        <p:spPr>
          <a:xfrm>
            <a:off x="309725" y="2081500"/>
            <a:ext cx="9417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3" name="Google Shape;633;p43"/>
          <p:cNvSpPr txBox="1"/>
          <p:nvPr/>
        </p:nvSpPr>
        <p:spPr>
          <a:xfrm>
            <a:off x="309700" y="1474450"/>
            <a:ext cx="89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signing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key (sk)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34" name="Google Shape;634;p43"/>
          <p:cNvSpPr/>
          <p:nvPr/>
        </p:nvSpPr>
        <p:spPr>
          <a:xfrm>
            <a:off x="6149275" y="1474450"/>
            <a:ext cx="1598400" cy="122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cxnSp>
        <p:nvCxnSpPr>
          <p:cNvPr id="635" name="Google Shape;635;p43"/>
          <p:cNvCxnSpPr/>
          <p:nvPr/>
        </p:nvCxnSpPr>
        <p:spPr>
          <a:xfrm flipH="1">
            <a:off x="7747675" y="2081400"/>
            <a:ext cx="9417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6" name="Google Shape;636;p43"/>
          <p:cNvSpPr txBox="1"/>
          <p:nvPr/>
        </p:nvSpPr>
        <p:spPr>
          <a:xfrm>
            <a:off x="7772425" y="1681200"/>
            <a:ext cx="8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message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37" name="Google Shape;637;p43"/>
          <p:cNvCxnSpPr/>
          <p:nvPr/>
        </p:nvCxnSpPr>
        <p:spPr>
          <a:xfrm>
            <a:off x="2849825" y="1859200"/>
            <a:ext cx="32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8" name="Google Shape;638;p43"/>
          <p:cNvCxnSpPr/>
          <p:nvPr/>
        </p:nvCxnSpPr>
        <p:spPr>
          <a:xfrm>
            <a:off x="2849825" y="2392600"/>
            <a:ext cx="32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9" name="Google Shape;639;p43"/>
          <p:cNvSpPr txBox="1"/>
          <p:nvPr/>
        </p:nvSpPr>
        <p:spPr>
          <a:xfrm>
            <a:off x="3700350" y="1243600"/>
            <a:ext cx="1598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signing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protocol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40" name="Google Shape;640;p43"/>
          <p:cNvCxnSpPr/>
          <p:nvPr/>
        </p:nvCxnSpPr>
        <p:spPr>
          <a:xfrm flipH="1">
            <a:off x="1587125" y="2701150"/>
            <a:ext cx="6300" cy="73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1" name="Google Shape;641;p43"/>
          <p:cNvSpPr txBox="1"/>
          <p:nvPr/>
        </p:nvSpPr>
        <p:spPr>
          <a:xfrm>
            <a:off x="1144175" y="3432250"/>
            <a:ext cx="89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public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key (vk)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42" name="Google Shape;642;p43"/>
          <p:cNvCxnSpPr/>
          <p:nvPr/>
        </p:nvCxnSpPr>
        <p:spPr>
          <a:xfrm rot="-5400000" flipH="1">
            <a:off x="4039250" y="2440850"/>
            <a:ext cx="1932900" cy="1387800"/>
          </a:xfrm>
          <a:prstGeom prst="bentConnector3">
            <a:avLst>
              <a:gd name="adj1" fmla="val 9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43" name="Google Shape;643;p43"/>
          <p:cNvSpPr txBox="1"/>
          <p:nvPr/>
        </p:nvSpPr>
        <p:spPr>
          <a:xfrm>
            <a:off x="5687125" y="3617950"/>
            <a:ext cx="3367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eriod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Signature σ that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can be verified against m, vk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Signer doesn’t see the message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Signer cannot link two published (m, σ) with which users requested them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Chaum’s E-cash</a:t>
            </a:r>
            <a:endParaRPr/>
          </a:p>
        </p:txBody>
      </p:sp>
      <p:sp>
        <p:nvSpPr>
          <p:cNvPr id="649" name="Google Shape;649;p44"/>
          <p:cNvSpPr/>
          <p:nvPr/>
        </p:nvSpPr>
        <p:spPr>
          <a:xfrm>
            <a:off x="2038200" y="1214250"/>
            <a:ext cx="5067600" cy="140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Bank</a:t>
            </a:r>
            <a:endParaRPr sz="1800"/>
          </a:p>
        </p:txBody>
      </p:sp>
      <p:sp>
        <p:nvSpPr>
          <p:cNvPr id="650" name="Google Shape;650;p44"/>
          <p:cNvSpPr/>
          <p:nvPr/>
        </p:nvSpPr>
        <p:spPr>
          <a:xfrm>
            <a:off x="2329325" y="1431000"/>
            <a:ext cx="1053300" cy="96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Blind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Signature</a:t>
            </a:r>
            <a:endParaRPr/>
          </a:p>
        </p:txBody>
      </p:sp>
      <p:sp>
        <p:nvSpPr>
          <p:cNvPr id="651" name="Google Shape;651;p44"/>
          <p:cNvSpPr/>
          <p:nvPr/>
        </p:nvSpPr>
        <p:spPr>
          <a:xfrm>
            <a:off x="8736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sp>
        <p:nvSpPr>
          <p:cNvPr id="652" name="Google Shape;652;p44"/>
          <p:cNvSpPr/>
          <p:nvPr/>
        </p:nvSpPr>
        <p:spPr>
          <a:xfrm>
            <a:off x="71058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Shop</a:t>
            </a:r>
            <a:endParaRPr sz="1800"/>
          </a:p>
        </p:txBody>
      </p:sp>
      <p:cxnSp>
        <p:nvCxnSpPr>
          <p:cNvPr id="653" name="Google Shape;653;p44"/>
          <p:cNvCxnSpPr>
            <a:stCxn id="651" idx="0"/>
          </p:cNvCxnSpPr>
          <p:nvPr/>
        </p:nvCxnSpPr>
        <p:spPr>
          <a:xfrm rot="10800000" flipH="1">
            <a:off x="1455900" y="2626775"/>
            <a:ext cx="960300" cy="16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4" name="Google Shape;654;p44"/>
          <p:cNvSpPr txBox="1"/>
          <p:nvPr/>
        </p:nvSpPr>
        <p:spPr>
          <a:xfrm>
            <a:off x="458450" y="2787800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Show (blinded) E-coin, nonce, id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Chaum’s E-cash</a:t>
            </a:r>
            <a:endParaRPr/>
          </a:p>
        </p:txBody>
      </p:sp>
      <p:sp>
        <p:nvSpPr>
          <p:cNvPr id="660" name="Google Shape;660;p45"/>
          <p:cNvSpPr/>
          <p:nvPr/>
        </p:nvSpPr>
        <p:spPr>
          <a:xfrm>
            <a:off x="2038200" y="1214250"/>
            <a:ext cx="5067600" cy="140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Bank</a:t>
            </a:r>
            <a:endParaRPr sz="1800"/>
          </a:p>
        </p:txBody>
      </p:sp>
      <p:sp>
        <p:nvSpPr>
          <p:cNvPr id="661" name="Google Shape;661;p45"/>
          <p:cNvSpPr/>
          <p:nvPr/>
        </p:nvSpPr>
        <p:spPr>
          <a:xfrm>
            <a:off x="2329325" y="1431000"/>
            <a:ext cx="1053300" cy="96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Blind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Signature</a:t>
            </a:r>
            <a:endParaRPr/>
          </a:p>
        </p:txBody>
      </p:sp>
      <p:sp>
        <p:nvSpPr>
          <p:cNvPr id="662" name="Google Shape;662;p45"/>
          <p:cNvSpPr/>
          <p:nvPr/>
        </p:nvSpPr>
        <p:spPr>
          <a:xfrm>
            <a:off x="8736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sp>
        <p:nvSpPr>
          <p:cNvPr id="663" name="Google Shape;663;p45"/>
          <p:cNvSpPr/>
          <p:nvPr/>
        </p:nvSpPr>
        <p:spPr>
          <a:xfrm>
            <a:off x="71058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Shop</a:t>
            </a:r>
            <a:endParaRPr sz="1800"/>
          </a:p>
        </p:txBody>
      </p:sp>
      <p:cxnSp>
        <p:nvCxnSpPr>
          <p:cNvPr id="664" name="Google Shape;664;p45"/>
          <p:cNvCxnSpPr>
            <a:stCxn id="662" idx="0"/>
          </p:cNvCxnSpPr>
          <p:nvPr/>
        </p:nvCxnSpPr>
        <p:spPr>
          <a:xfrm rot="10800000" flipH="1">
            <a:off x="1455900" y="2626775"/>
            <a:ext cx="960300" cy="16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5" name="Google Shape;665;p45"/>
          <p:cNvSpPr txBox="1"/>
          <p:nvPr/>
        </p:nvSpPr>
        <p:spPr>
          <a:xfrm>
            <a:off x="458450" y="2787800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Show (blinded) E-coin, nonce, id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66" name="Google Shape;666;p45"/>
          <p:cNvCxnSpPr/>
          <p:nvPr/>
        </p:nvCxnSpPr>
        <p:spPr>
          <a:xfrm flipH="1">
            <a:off x="1796450" y="2626725"/>
            <a:ext cx="929400" cy="15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7" name="Google Shape;667;p45"/>
          <p:cNvSpPr txBox="1"/>
          <p:nvPr/>
        </p:nvSpPr>
        <p:spPr>
          <a:xfrm>
            <a:off x="2481775" y="3016475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sign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$5-Bank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(E-coin, nonce)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Chaum’s E-cash</a:t>
            </a:r>
            <a:endParaRPr/>
          </a:p>
        </p:txBody>
      </p:sp>
      <p:sp>
        <p:nvSpPr>
          <p:cNvPr id="673" name="Google Shape;673;p46"/>
          <p:cNvSpPr/>
          <p:nvPr/>
        </p:nvSpPr>
        <p:spPr>
          <a:xfrm>
            <a:off x="2038200" y="1214250"/>
            <a:ext cx="5067600" cy="140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Bank</a:t>
            </a:r>
            <a:endParaRPr sz="1800"/>
          </a:p>
        </p:txBody>
      </p:sp>
      <p:sp>
        <p:nvSpPr>
          <p:cNvPr id="674" name="Google Shape;674;p46"/>
          <p:cNvSpPr/>
          <p:nvPr/>
        </p:nvSpPr>
        <p:spPr>
          <a:xfrm>
            <a:off x="2329325" y="1431000"/>
            <a:ext cx="1053300" cy="96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Blind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Signature</a:t>
            </a:r>
            <a:endParaRPr/>
          </a:p>
        </p:txBody>
      </p:sp>
      <p:sp>
        <p:nvSpPr>
          <p:cNvPr id="675" name="Google Shape;675;p46"/>
          <p:cNvSpPr/>
          <p:nvPr/>
        </p:nvSpPr>
        <p:spPr>
          <a:xfrm>
            <a:off x="8736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sp>
        <p:nvSpPr>
          <p:cNvPr id="676" name="Google Shape;676;p46"/>
          <p:cNvSpPr/>
          <p:nvPr/>
        </p:nvSpPr>
        <p:spPr>
          <a:xfrm>
            <a:off x="71058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Shop</a:t>
            </a:r>
            <a:endParaRPr sz="1800"/>
          </a:p>
        </p:txBody>
      </p:sp>
      <p:cxnSp>
        <p:nvCxnSpPr>
          <p:cNvPr id="677" name="Google Shape;677;p46"/>
          <p:cNvCxnSpPr>
            <a:stCxn id="675" idx="0"/>
          </p:cNvCxnSpPr>
          <p:nvPr/>
        </p:nvCxnSpPr>
        <p:spPr>
          <a:xfrm rot="10800000" flipH="1">
            <a:off x="1455900" y="2626775"/>
            <a:ext cx="960300" cy="16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8" name="Google Shape;678;p46"/>
          <p:cNvSpPr txBox="1"/>
          <p:nvPr/>
        </p:nvSpPr>
        <p:spPr>
          <a:xfrm>
            <a:off x="458450" y="2787800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Show (blinded) E-coin, nonce, id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79" name="Google Shape;679;p46"/>
          <p:cNvCxnSpPr/>
          <p:nvPr/>
        </p:nvCxnSpPr>
        <p:spPr>
          <a:xfrm flipH="1">
            <a:off x="1796450" y="2626725"/>
            <a:ext cx="929400" cy="15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0" name="Google Shape;680;p46"/>
          <p:cNvSpPr txBox="1"/>
          <p:nvPr/>
        </p:nvSpPr>
        <p:spPr>
          <a:xfrm>
            <a:off x="2481775" y="3016475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sign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$5-Bank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(E-coin, nonce)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81" name="Google Shape;681;p46"/>
          <p:cNvCxnSpPr/>
          <p:nvPr/>
        </p:nvCxnSpPr>
        <p:spPr>
          <a:xfrm>
            <a:off x="2038200" y="4419575"/>
            <a:ext cx="5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2" name="Google Shape;682;p46"/>
          <p:cNvSpPr txBox="1"/>
          <p:nvPr/>
        </p:nvSpPr>
        <p:spPr>
          <a:xfrm>
            <a:off x="3556050" y="4019375"/>
            <a:ext cx="20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3. Show signed E-coin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Chaum’s E-cash</a:t>
            </a:r>
            <a:endParaRPr/>
          </a:p>
        </p:txBody>
      </p:sp>
      <p:sp>
        <p:nvSpPr>
          <p:cNvPr id="688" name="Google Shape;688;p47"/>
          <p:cNvSpPr/>
          <p:nvPr/>
        </p:nvSpPr>
        <p:spPr>
          <a:xfrm>
            <a:off x="2038200" y="1214250"/>
            <a:ext cx="5067600" cy="140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Bank</a:t>
            </a:r>
            <a:endParaRPr sz="1800"/>
          </a:p>
        </p:txBody>
      </p:sp>
      <p:sp>
        <p:nvSpPr>
          <p:cNvPr id="689" name="Google Shape;689;p47"/>
          <p:cNvSpPr/>
          <p:nvPr/>
        </p:nvSpPr>
        <p:spPr>
          <a:xfrm>
            <a:off x="2329325" y="1431000"/>
            <a:ext cx="1053300" cy="96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Blind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Signature</a:t>
            </a:r>
            <a:endParaRPr/>
          </a:p>
        </p:txBody>
      </p:sp>
      <p:sp>
        <p:nvSpPr>
          <p:cNvPr id="690" name="Google Shape;690;p47"/>
          <p:cNvSpPr/>
          <p:nvPr/>
        </p:nvSpPr>
        <p:spPr>
          <a:xfrm>
            <a:off x="8736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sp>
        <p:nvSpPr>
          <p:cNvPr id="691" name="Google Shape;691;p47"/>
          <p:cNvSpPr/>
          <p:nvPr/>
        </p:nvSpPr>
        <p:spPr>
          <a:xfrm>
            <a:off x="71058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Shop</a:t>
            </a:r>
            <a:endParaRPr sz="1800"/>
          </a:p>
        </p:txBody>
      </p:sp>
      <p:cxnSp>
        <p:nvCxnSpPr>
          <p:cNvPr id="692" name="Google Shape;692;p47"/>
          <p:cNvCxnSpPr>
            <a:stCxn id="690" idx="0"/>
          </p:cNvCxnSpPr>
          <p:nvPr/>
        </p:nvCxnSpPr>
        <p:spPr>
          <a:xfrm rot="10800000" flipH="1">
            <a:off x="1455900" y="2626775"/>
            <a:ext cx="960300" cy="16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3" name="Google Shape;693;p47"/>
          <p:cNvSpPr txBox="1"/>
          <p:nvPr/>
        </p:nvSpPr>
        <p:spPr>
          <a:xfrm>
            <a:off x="458450" y="2787800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Show (blinded) E-coin, nonce, id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94" name="Google Shape;694;p47"/>
          <p:cNvCxnSpPr/>
          <p:nvPr/>
        </p:nvCxnSpPr>
        <p:spPr>
          <a:xfrm flipH="1">
            <a:off x="1796450" y="2626725"/>
            <a:ext cx="929400" cy="15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5" name="Google Shape;695;p47"/>
          <p:cNvSpPr txBox="1"/>
          <p:nvPr/>
        </p:nvSpPr>
        <p:spPr>
          <a:xfrm>
            <a:off x="2481775" y="3016475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sign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$5-Bank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(E-coin, nonce)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96" name="Google Shape;696;p47"/>
          <p:cNvCxnSpPr/>
          <p:nvPr/>
        </p:nvCxnSpPr>
        <p:spPr>
          <a:xfrm>
            <a:off x="2038200" y="4419575"/>
            <a:ext cx="5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7" name="Google Shape;697;p47"/>
          <p:cNvSpPr txBox="1"/>
          <p:nvPr/>
        </p:nvSpPr>
        <p:spPr>
          <a:xfrm>
            <a:off x="3556050" y="4019375"/>
            <a:ext cx="20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3. Show signed E-coin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98" name="Google Shape;698;p47"/>
          <p:cNvCxnSpPr>
            <a:stCxn id="691" idx="0"/>
          </p:cNvCxnSpPr>
          <p:nvPr/>
        </p:nvCxnSpPr>
        <p:spPr>
          <a:xfrm rot="10800000">
            <a:off x="6195000" y="2614475"/>
            <a:ext cx="1493100" cy="16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9" name="Google Shape;699;p47"/>
          <p:cNvSpPr txBox="1"/>
          <p:nvPr/>
        </p:nvSpPr>
        <p:spPr>
          <a:xfrm>
            <a:off x="5327800" y="3060400"/>
            <a:ext cx="149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4. Verify E-coin is not spent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Chaum’s E-cash</a:t>
            </a:r>
            <a:endParaRPr/>
          </a:p>
        </p:txBody>
      </p:sp>
      <p:sp>
        <p:nvSpPr>
          <p:cNvPr id="705" name="Google Shape;705;p48"/>
          <p:cNvSpPr/>
          <p:nvPr/>
        </p:nvSpPr>
        <p:spPr>
          <a:xfrm>
            <a:off x="2038200" y="1214250"/>
            <a:ext cx="5067600" cy="140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Bank</a:t>
            </a:r>
            <a:endParaRPr sz="1800"/>
          </a:p>
        </p:txBody>
      </p:sp>
      <p:sp>
        <p:nvSpPr>
          <p:cNvPr id="706" name="Google Shape;706;p48"/>
          <p:cNvSpPr/>
          <p:nvPr/>
        </p:nvSpPr>
        <p:spPr>
          <a:xfrm>
            <a:off x="2329325" y="1431000"/>
            <a:ext cx="1053300" cy="96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Blind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Signature</a:t>
            </a:r>
            <a:endParaRPr/>
          </a:p>
        </p:txBody>
      </p:sp>
      <p:sp>
        <p:nvSpPr>
          <p:cNvPr id="707" name="Google Shape;707;p48"/>
          <p:cNvSpPr/>
          <p:nvPr/>
        </p:nvSpPr>
        <p:spPr>
          <a:xfrm>
            <a:off x="8736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sp>
        <p:nvSpPr>
          <p:cNvPr id="708" name="Google Shape;708;p48"/>
          <p:cNvSpPr/>
          <p:nvPr/>
        </p:nvSpPr>
        <p:spPr>
          <a:xfrm>
            <a:off x="71058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Shop</a:t>
            </a:r>
            <a:endParaRPr sz="1800"/>
          </a:p>
        </p:txBody>
      </p:sp>
      <p:cxnSp>
        <p:nvCxnSpPr>
          <p:cNvPr id="709" name="Google Shape;709;p48"/>
          <p:cNvCxnSpPr>
            <a:stCxn id="707" idx="0"/>
          </p:cNvCxnSpPr>
          <p:nvPr/>
        </p:nvCxnSpPr>
        <p:spPr>
          <a:xfrm rot="10800000" flipH="1">
            <a:off x="1455900" y="2626775"/>
            <a:ext cx="960300" cy="16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0" name="Google Shape;710;p48"/>
          <p:cNvSpPr txBox="1"/>
          <p:nvPr/>
        </p:nvSpPr>
        <p:spPr>
          <a:xfrm>
            <a:off x="458450" y="2787800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Show (blinded) E-coin, nonce, id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11" name="Google Shape;711;p48"/>
          <p:cNvCxnSpPr/>
          <p:nvPr/>
        </p:nvCxnSpPr>
        <p:spPr>
          <a:xfrm flipH="1">
            <a:off x="1796450" y="2626725"/>
            <a:ext cx="929400" cy="15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2" name="Google Shape;712;p48"/>
          <p:cNvSpPr txBox="1"/>
          <p:nvPr/>
        </p:nvSpPr>
        <p:spPr>
          <a:xfrm>
            <a:off x="2481775" y="3016475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sign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$5-Bank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(E-coin, nonce)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13" name="Google Shape;713;p48"/>
          <p:cNvCxnSpPr/>
          <p:nvPr/>
        </p:nvCxnSpPr>
        <p:spPr>
          <a:xfrm>
            <a:off x="2038200" y="4419575"/>
            <a:ext cx="5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4" name="Google Shape;714;p48"/>
          <p:cNvSpPr txBox="1"/>
          <p:nvPr/>
        </p:nvSpPr>
        <p:spPr>
          <a:xfrm>
            <a:off x="3556050" y="4019375"/>
            <a:ext cx="20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3. Show signed E-coin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15" name="Google Shape;715;p48"/>
          <p:cNvCxnSpPr>
            <a:stCxn id="708" idx="0"/>
          </p:cNvCxnSpPr>
          <p:nvPr/>
        </p:nvCxnSpPr>
        <p:spPr>
          <a:xfrm rot="10800000">
            <a:off x="6195000" y="2614475"/>
            <a:ext cx="1493100" cy="16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6" name="Google Shape;716;p48"/>
          <p:cNvSpPr txBox="1"/>
          <p:nvPr/>
        </p:nvSpPr>
        <p:spPr>
          <a:xfrm>
            <a:off x="5327800" y="3060400"/>
            <a:ext cx="149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4. Verify E-coin is not spent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17" name="Google Shape;717;p48"/>
          <p:cNvCxnSpPr/>
          <p:nvPr/>
        </p:nvCxnSpPr>
        <p:spPr>
          <a:xfrm>
            <a:off x="6740300" y="2626725"/>
            <a:ext cx="1421400" cy="16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8" name="Google Shape;718;p48"/>
          <p:cNvSpPr txBox="1"/>
          <p:nvPr/>
        </p:nvSpPr>
        <p:spPr>
          <a:xfrm>
            <a:off x="7545650" y="2688675"/>
            <a:ext cx="1598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5. Validate E-coin’s structure and signature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Chaum’s E-cash</a:t>
            </a:r>
            <a:endParaRPr/>
          </a:p>
        </p:txBody>
      </p:sp>
      <p:sp>
        <p:nvSpPr>
          <p:cNvPr id="724" name="Google Shape;724;p49"/>
          <p:cNvSpPr/>
          <p:nvPr/>
        </p:nvSpPr>
        <p:spPr>
          <a:xfrm>
            <a:off x="2038200" y="1214250"/>
            <a:ext cx="5067600" cy="140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Bank</a:t>
            </a:r>
            <a:endParaRPr sz="1800"/>
          </a:p>
        </p:txBody>
      </p:sp>
      <p:sp>
        <p:nvSpPr>
          <p:cNvPr id="725" name="Google Shape;725;p49"/>
          <p:cNvSpPr/>
          <p:nvPr/>
        </p:nvSpPr>
        <p:spPr>
          <a:xfrm>
            <a:off x="2329325" y="1431000"/>
            <a:ext cx="1053300" cy="96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Blind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Signature</a:t>
            </a:r>
            <a:endParaRPr/>
          </a:p>
        </p:txBody>
      </p:sp>
      <p:sp>
        <p:nvSpPr>
          <p:cNvPr id="726" name="Google Shape;726;p49"/>
          <p:cNvSpPr/>
          <p:nvPr/>
        </p:nvSpPr>
        <p:spPr>
          <a:xfrm>
            <a:off x="8736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sp>
        <p:nvSpPr>
          <p:cNvPr id="727" name="Google Shape;727;p49"/>
          <p:cNvSpPr/>
          <p:nvPr/>
        </p:nvSpPr>
        <p:spPr>
          <a:xfrm>
            <a:off x="71058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Shop</a:t>
            </a:r>
            <a:endParaRPr sz="1800"/>
          </a:p>
        </p:txBody>
      </p:sp>
      <p:cxnSp>
        <p:nvCxnSpPr>
          <p:cNvPr id="728" name="Google Shape;728;p49"/>
          <p:cNvCxnSpPr>
            <a:stCxn id="726" idx="0"/>
          </p:cNvCxnSpPr>
          <p:nvPr/>
        </p:nvCxnSpPr>
        <p:spPr>
          <a:xfrm rot="10800000" flipH="1">
            <a:off x="1455900" y="2626775"/>
            <a:ext cx="960300" cy="16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9" name="Google Shape;729;p49"/>
          <p:cNvSpPr txBox="1"/>
          <p:nvPr/>
        </p:nvSpPr>
        <p:spPr>
          <a:xfrm>
            <a:off x="458450" y="2787800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Show (blinded) E-coin, nonce, id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30" name="Google Shape;730;p49"/>
          <p:cNvCxnSpPr/>
          <p:nvPr/>
        </p:nvCxnSpPr>
        <p:spPr>
          <a:xfrm flipH="1">
            <a:off x="1796450" y="2626725"/>
            <a:ext cx="929400" cy="15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1" name="Google Shape;731;p49"/>
          <p:cNvSpPr txBox="1"/>
          <p:nvPr/>
        </p:nvSpPr>
        <p:spPr>
          <a:xfrm>
            <a:off x="2481775" y="3016475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sign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$5-Bank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(E-coin, nonce)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32" name="Google Shape;732;p49"/>
          <p:cNvCxnSpPr/>
          <p:nvPr/>
        </p:nvCxnSpPr>
        <p:spPr>
          <a:xfrm>
            <a:off x="2038200" y="4419575"/>
            <a:ext cx="5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3" name="Google Shape;733;p49"/>
          <p:cNvSpPr txBox="1"/>
          <p:nvPr/>
        </p:nvSpPr>
        <p:spPr>
          <a:xfrm>
            <a:off x="3556050" y="4019375"/>
            <a:ext cx="20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3. Show signed E-coin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34" name="Google Shape;734;p49"/>
          <p:cNvCxnSpPr>
            <a:stCxn id="727" idx="0"/>
          </p:cNvCxnSpPr>
          <p:nvPr/>
        </p:nvCxnSpPr>
        <p:spPr>
          <a:xfrm rot="10800000">
            <a:off x="6195000" y="2614475"/>
            <a:ext cx="1493100" cy="16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5" name="Google Shape;735;p49"/>
          <p:cNvSpPr txBox="1"/>
          <p:nvPr/>
        </p:nvSpPr>
        <p:spPr>
          <a:xfrm>
            <a:off x="5327800" y="3060400"/>
            <a:ext cx="149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4. Verify E-coin is not spent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36" name="Google Shape;736;p49"/>
          <p:cNvSpPr txBox="1"/>
          <p:nvPr/>
        </p:nvSpPr>
        <p:spPr>
          <a:xfrm>
            <a:off x="7545650" y="2688675"/>
            <a:ext cx="1598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5. Validate E-coin’s structure and signature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37" name="Google Shape;737;p49"/>
          <p:cNvCxnSpPr/>
          <p:nvPr/>
        </p:nvCxnSpPr>
        <p:spPr>
          <a:xfrm rot="10800000">
            <a:off x="2038200" y="4724375"/>
            <a:ext cx="5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8" name="Google Shape;738;p49"/>
          <p:cNvSpPr txBox="1"/>
          <p:nvPr/>
        </p:nvSpPr>
        <p:spPr>
          <a:xfrm>
            <a:off x="3556050" y="4724375"/>
            <a:ext cx="20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6. Finalize payment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39" name="Google Shape;739;p49"/>
          <p:cNvCxnSpPr/>
          <p:nvPr/>
        </p:nvCxnSpPr>
        <p:spPr>
          <a:xfrm>
            <a:off x="6740300" y="2626725"/>
            <a:ext cx="1421400" cy="16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Anonymous system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performed action is manifested within a set of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indistinguishably-acting participants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set of indistinguishable participants is called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anonymity set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Hide in public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election voting - e.g., 20,805 of 78,411 electorate voted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Labour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2024 Edinburgh North and Leith.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Tor browsing - website/hidden service sees only number of Tor connections (not name/IP)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Anonymizing Bitcoin Payments via E-cash</a:t>
            </a:r>
            <a:endParaRPr/>
          </a:p>
        </p:txBody>
      </p:sp>
      <p:sp>
        <p:nvSpPr>
          <p:cNvPr id="745" name="Google Shape;745;p50"/>
          <p:cNvSpPr/>
          <p:nvPr/>
        </p:nvSpPr>
        <p:spPr>
          <a:xfrm>
            <a:off x="2038200" y="1214250"/>
            <a:ext cx="5067600" cy="140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Trustee</a:t>
            </a:r>
            <a:endParaRPr sz="1800"/>
          </a:p>
        </p:txBody>
      </p:sp>
      <p:sp>
        <p:nvSpPr>
          <p:cNvPr id="746" name="Google Shape;746;p50"/>
          <p:cNvSpPr/>
          <p:nvPr/>
        </p:nvSpPr>
        <p:spPr>
          <a:xfrm>
            <a:off x="2329325" y="1431000"/>
            <a:ext cx="1053300" cy="96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Blind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Signature</a:t>
            </a:r>
            <a:endParaRPr/>
          </a:p>
        </p:txBody>
      </p:sp>
      <p:sp>
        <p:nvSpPr>
          <p:cNvPr id="747" name="Google Shape;747;p50"/>
          <p:cNvSpPr/>
          <p:nvPr/>
        </p:nvSpPr>
        <p:spPr>
          <a:xfrm>
            <a:off x="8736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sp>
        <p:nvSpPr>
          <p:cNvPr id="748" name="Google Shape;748;p50"/>
          <p:cNvSpPr/>
          <p:nvPr/>
        </p:nvSpPr>
        <p:spPr>
          <a:xfrm>
            <a:off x="71058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Shop</a:t>
            </a:r>
            <a:endParaRPr sz="1800"/>
          </a:p>
        </p:txBody>
      </p:sp>
      <p:cxnSp>
        <p:nvCxnSpPr>
          <p:cNvPr id="749" name="Google Shape;749;p50"/>
          <p:cNvCxnSpPr>
            <a:stCxn id="747" idx="0"/>
          </p:cNvCxnSpPr>
          <p:nvPr/>
        </p:nvCxnSpPr>
        <p:spPr>
          <a:xfrm rot="10800000" flipH="1">
            <a:off x="1455900" y="2626775"/>
            <a:ext cx="960300" cy="16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0" name="Google Shape;750;p50"/>
          <p:cNvSpPr txBox="1"/>
          <p:nvPr/>
        </p:nvSpPr>
        <p:spPr>
          <a:xfrm>
            <a:off x="950875" y="2695475"/>
            <a:ext cx="175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Give 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51" name="Google Shape;751;p50"/>
          <p:cNvCxnSpPr/>
          <p:nvPr/>
        </p:nvCxnSpPr>
        <p:spPr>
          <a:xfrm flipH="1">
            <a:off x="1796450" y="2626725"/>
            <a:ext cx="929400" cy="15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2" name="Google Shape;752;p50"/>
          <p:cNvSpPr txBox="1"/>
          <p:nvPr/>
        </p:nvSpPr>
        <p:spPr>
          <a:xfrm>
            <a:off x="2481775" y="3100788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Receive E-Coin (worth 1BTC)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53" name="Google Shape;753;p50"/>
          <p:cNvCxnSpPr/>
          <p:nvPr/>
        </p:nvCxnSpPr>
        <p:spPr>
          <a:xfrm>
            <a:off x="2038200" y="4419575"/>
            <a:ext cx="5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4" name="Google Shape;754;p50"/>
          <p:cNvSpPr txBox="1"/>
          <p:nvPr/>
        </p:nvSpPr>
        <p:spPr>
          <a:xfrm>
            <a:off x="3556050" y="4019375"/>
            <a:ext cx="20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3. Show E-Coin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55" name="Google Shape;755;p50"/>
          <p:cNvCxnSpPr>
            <a:stCxn id="748" idx="0"/>
          </p:cNvCxnSpPr>
          <p:nvPr/>
        </p:nvCxnSpPr>
        <p:spPr>
          <a:xfrm rot="10800000">
            <a:off x="6195000" y="2614475"/>
            <a:ext cx="1493100" cy="16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6" name="Google Shape;756;p50"/>
          <p:cNvSpPr txBox="1"/>
          <p:nvPr/>
        </p:nvSpPr>
        <p:spPr>
          <a:xfrm>
            <a:off x="5090500" y="3060400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4. Verify E-coin has not been spent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7" name="Google Shape;757;p50"/>
          <p:cNvSpPr txBox="1"/>
          <p:nvPr/>
        </p:nvSpPr>
        <p:spPr>
          <a:xfrm>
            <a:off x="7458900" y="3100800"/>
            <a:ext cx="159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5. Send 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58" name="Google Shape;758;p50"/>
          <p:cNvCxnSpPr/>
          <p:nvPr/>
        </p:nvCxnSpPr>
        <p:spPr>
          <a:xfrm rot="10800000">
            <a:off x="2038200" y="4724375"/>
            <a:ext cx="5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9" name="Google Shape;759;p50"/>
          <p:cNvSpPr txBox="1"/>
          <p:nvPr/>
        </p:nvSpPr>
        <p:spPr>
          <a:xfrm>
            <a:off x="3556050" y="4724375"/>
            <a:ext cx="20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6. Receive service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0" name="Google Shape;760;p50"/>
          <p:cNvSpPr/>
          <p:nvPr/>
        </p:nvSpPr>
        <p:spPr>
          <a:xfrm>
            <a:off x="1672800" y="3149013"/>
            <a:ext cx="743400" cy="73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Fair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</a:t>
            </a:r>
            <a:endParaRPr sz="1000"/>
          </a:p>
        </p:txBody>
      </p:sp>
      <p:sp>
        <p:nvSpPr>
          <p:cNvPr id="761" name="Google Shape;761;p50"/>
          <p:cNvSpPr txBox="1"/>
          <p:nvPr/>
        </p:nvSpPr>
        <p:spPr>
          <a:xfrm>
            <a:off x="7234200" y="1606500"/>
            <a:ext cx="1909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Trustee is trusted to honor its E-coins.</a:t>
            </a:r>
            <a:endParaRPr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62" name="Google Shape;762;p50"/>
          <p:cNvCxnSpPr/>
          <p:nvPr/>
        </p:nvCxnSpPr>
        <p:spPr>
          <a:xfrm>
            <a:off x="6740300" y="2626725"/>
            <a:ext cx="1421400" cy="16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Anonymous Credentials</a:t>
            </a:r>
            <a:endParaRPr/>
          </a:p>
        </p:txBody>
      </p:sp>
      <p:sp>
        <p:nvSpPr>
          <p:cNvPr id="768" name="Google Shape;768;p51"/>
          <p:cNvSpPr/>
          <p:nvPr/>
        </p:nvSpPr>
        <p:spPr>
          <a:xfrm>
            <a:off x="2038200" y="1214250"/>
            <a:ext cx="5067600" cy="140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Authority</a:t>
            </a:r>
            <a:endParaRPr sz="1800"/>
          </a:p>
        </p:txBody>
      </p:sp>
      <p:sp>
        <p:nvSpPr>
          <p:cNvPr id="769" name="Google Shape;769;p51"/>
          <p:cNvSpPr/>
          <p:nvPr/>
        </p:nvSpPr>
        <p:spPr>
          <a:xfrm>
            <a:off x="2329325" y="1431000"/>
            <a:ext cx="1053300" cy="96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Blind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Signature</a:t>
            </a:r>
            <a:endParaRPr/>
          </a:p>
        </p:txBody>
      </p:sp>
      <p:sp>
        <p:nvSpPr>
          <p:cNvPr id="770" name="Google Shape;770;p51"/>
          <p:cNvSpPr/>
          <p:nvPr/>
        </p:nvSpPr>
        <p:spPr>
          <a:xfrm>
            <a:off x="8736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sp>
        <p:nvSpPr>
          <p:cNvPr id="771" name="Google Shape;771;p51"/>
          <p:cNvSpPr/>
          <p:nvPr/>
        </p:nvSpPr>
        <p:spPr>
          <a:xfrm>
            <a:off x="71058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Gateway</a:t>
            </a:r>
            <a:endParaRPr sz="1800"/>
          </a:p>
        </p:txBody>
      </p:sp>
      <p:cxnSp>
        <p:nvCxnSpPr>
          <p:cNvPr id="772" name="Google Shape;772;p51"/>
          <p:cNvCxnSpPr>
            <a:stCxn id="770" idx="0"/>
          </p:cNvCxnSpPr>
          <p:nvPr/>
        </p:nvCxnSpPr>
        <p:spPr>
          <a:xfrm rot="10800000" flipH="1">
            <a:off x="1455900" y="2626775"/>
            <a:ext cx="960300" cy="16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3" name="Google Shape;773;p51"/>
          <p:cNvSpPr txBox="1"/>
          <p:nvPr/>
        </p:nvSpPr>
        <p:spPr>
          <a:xfrm>
            <a:off x="458450" y="2787800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Show (blinded) credential, id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74" name="Google Shape;774;p51"/>
          <p:cNvCxnSpPr/>
          <p:nvPr/>
        </p:nvCxnSpPr>
        <p:spPr>
          <a:xfrm flipH="1">
            <a:off x="1796450" y="2626725"/>
            <a:ext cx="929400" cy="15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5" name="Google Shape;775;p51"/>
          <p:cNvSpPr txBox="1"/>
          <p:nvPr/>
        </p:nvSpPr>
        <p:spPr>
          <a:xfrm>
            <a:off x="2481775" y="3016475"/>
            <a:ext cx="175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sign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Authority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(cred)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76" name="Google Shape;776;p51"/>
          <p:cNvCxnSpPr/>
          <p:nvPr/>
        </p:nvCxnSpPr>
        <p:spPr>
          <a:xfrm>
            <a:off x="2038200" y="4419575"/>
            <a:ext cx="5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7" name="Google Shape;777;p51"/>
          <p:cNvSpPr txBox="1"/>
          <p:nvPr/>
        </p:nvSpPr>
        <p:spPr>
          <a:xfrm>
            <a:off x="3556050" y="4019375"/>
            <a:ext cx="20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3. Show credential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78" name="Google Shape;778;p51"/>
          <p:cNvCxnSpPr>
            <a:stCxn id="771" idx="0"/>
          </p:cNvCxnSpPr>
          <p:nvPr/>
        </p:nvCxnSpPr>
        <p:spPr>
          <a:xfrm rot="10800000">
            <a:off x="6195000" y="2614475"/>
            <a:ext cx="1493100" cy="16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9" name="Google Shape;779;p51"/>
          <p:cNvSpPr txBox="1"/>
          <p:nvPr/>
        </p:nvSpPr>
        <p:spPr>
          <a:xfrm>
            <a:off x="5090500" y="3060400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4. Verify credential has not been used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80" name="Google Shape;780;p51"/>
          <p:cNvSpPr txBox="1"/>
          <p:nvPr/>
        </p:nvSpPr>
        <p:spPr>
          <a:xfrm>
            <a:off x="7545650" y="2688675"/>
            <a:ext cx="1598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5. Validate credential’s structure and signature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81" name="Google Shape;781;p51"/>
          <p:cNvCxnSpPr/>
          <p:nvPr/>
        </p:nvCxnSpPr>
        <p:spPr>
          <a:xfrm rot="10800000">
            <a:off x="2038200" y="4724375"/>
            <a:ext cx="5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2" name="Google Shape;782;p51"/>
          <p:cNvSpPr txBox="1"/>
          <p:nvPr/>
        </p:nvSpPr>
        <p:spPr>
          <a:xfrm>
            <a:off x="3556050" y="4724375"/>
            <a:ext cx="20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6. Receive service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83" name="Google Shape;783;p51"/>
          <p:cNvCxnSpPr/>
          <p:nvPr/>
        </p:nvCxnSpPr>
        <p:spPr>
          <a:xfrm>
            <a:off x="6740300" y="2626725"/>
            <a:ext cx="1421400" cy="16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 and Bob would like to exchange secrets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s.t.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either none of them gets their output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both do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Classical problem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Impossible to solve under standard network assumptions!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(intuition: one party always has the ``upper hand.’’)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Going around the impossibility: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optimistic fair exchange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Font typeface="Arial"/>
              <a:buChar char="○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Resort to a trusted third party, when things go bad.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resource-based fair exchange 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Font typeface="Arial"/>
              <a:buChar char="○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 exchange puzzles in multiple rounds, so if one aborts and they can recover the other’s secret, the latter can also do that with a bit more effort.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fair swaps with penalties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case of an abort, the aborting party has to pay a penalty.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Swaps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a blockchain that supports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 contracts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contract that both parties fund to accept their secrets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requirements: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 lock up some funds in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deposits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 submission should be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verifiable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the contract’s code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Fair swap with penalty: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Either both parties get their output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the offending party is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penalized financially</a:t>
            </a:r>
          </a:p>
          <a:p>
            <a:pPr indent="-317500">
              <a:buClr>
                <a:schemeClr val="dk1"/>
              </a:buClr>
              <a:buSzPts val="1400"/>
              <a:buFont typeface="Arial"/>
              <a:buChar char="○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Easier problem: Fair swap of tokens</a:t>
            </a:r>
          </a:p>
          <a:p>
            <a:pPr lvl="1">
              <a:buClr>
                <a:schemeClr val="dk1"/>
              </a:buClr>
              <a:buFont typeface="Arial"/>
              <a:buChar char="○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 lock the required number of tokens in a smart contract that facilitates the swap in case all values are in. If not, it allows parties to withdraw after a timeout.</a:t>
            </a:r>
          </a:p>
          <a:p>
            <a:pPr indent="-317500">
              <a:buClr>
                <a:schemeClr val="dk1"/>
              </a:buClr>
              <a:buSzPts val="1400"/>
              <a:buFont typeface="Arial"/>
              <a:buChar char="○"/>
            </a:pP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Swaps - Construction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54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Anonymity and Digital Signatures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Anonymity and Digital Signatures</a:t>
            </a:r>
            <a:endParaRPr/>
          </a:p>
        </p:txBody>
      </p:sp>
      <p:sp>
        <p:nvSpPr>
          <p:cNvPr id="806" name="Google Shape;806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far all digital signatures identify the signer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it possible to hide the sender within a group?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Signatures</a:t>
            </a:r>
            <a:endParaRPr/>
          </a:p>
        </p:txBody>
      </p:sp>
      <p:sp>
        <p:nvSpPr>
          <p:cNvPr id="812" name="Google Shape;812;p56"/>
          <p:cNvSpPr/>
          <p:nvPr/>
        </p:nvSpPr>
        <p:spPr>
          <a:xfrm>
            <a:off x="693850" y="2118725"/>
            <a:ext cx="2069100" cy="251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Key directory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Alice: pk</a:t>
            </a:r>
            <a:r>
              <a:rPr lang="en" sz="1800" baseline="-25000"/>
              <a:t>A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Bob: pk</a:t>
            </a:r>
            <a:r>
              <a:rPr lang="en" sz="1800" baseline="-25000">
                <a:solidFill>
                  <a:schemeClr val="dk1"/>
                </a:solidFill>
              </a:rPr>
              <a:t>B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Charlie: pk</a:t>
            </a:r>
            <a:r>
              <a:rPr lang="en" sz="1800" baseline="-25000">
                <a:solidFill>
                  <a:schemeClr val="dk1"/>
                </a:solidFill>
              </a:rPr>
              <a:t>C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David: pk</a:t>
            </a:r>
            <a:r>
              <a:rPr lang="en" sz="1800" baseline="-25000">
                <a:solidFill>
                  <a:schemeClr val="dk1"/>
                </a:solidFill>
              </a:rPr>
              <a:t>D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Eric: pk</a:t>
            </a:r>
            <a:r>
              <a:rPr lang="en" sz="1800" baseline="-25000">
                <a:solidFill>
                  <a:schemeClr val="dk1"/>
                </a:solidFill>
              </a:rPr>
              <a:t>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13" name="Google Shape;813;p56"/>
          <p:cNvSpPr/>
          <p:nvPr/>
        </p:nvSpPr>
        <p:spPr>
          <a:xfrm>
            <a:off x="3568400" y="1276200"/>
            <a:ext cx="1375200" cy="84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Group Manager</a:t>
            </a:r>
            <a:endParaRPr sz="1800"/>
          </a:p>
        </p:txBody>
      </p:sp>
      <p:cxnSp>
        <p:nvCxnSpPr>
          <p:cNvPr id="814" name="Google Shape;814;p56"/>
          <p:cNvCxnSpPr>
            <a:endCxn id="813" idx="1"/>
          </p:cNvCxnSpPr>
          <p:nvPr/>
        </p:nvCxnSpPr>
        <p:spPr>
          <a:xfrm rot="10800000" flipH="1">
            <a:off x="2775500" y="1697400"/>
            <a:ext cx="792900" cy="10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56"/>
          <p:cNvSpPr/>
          <p:nvPr/>
        </p:nvSpPr>
        <p:spPr>
          <a:xfrm>
            <a:off x="4237450" y="3766650"/>
            <a:ext cx="1239000" cy="50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member</a:t>
            </a:r>
            <a:endParaRPr sz="1800" i="1"/>
          </a:p>
        </p:txBody>
      </p:sp>
      <p:sp>
        <p:nvSpPr>
          <p:cNvPr id="816" name="Google Shape;816;p56"/>
          <p:cNvSpPr txBox="1"/>
          <p:nvPr/>
        </p:nvSpPr>
        <p:spPr>
          <a:xfrm>
            <a:off x="4218850" y="2787800"/>
            <a:ext cx="1276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message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17" name="Google Shape;817;p56"/>
          <p:cNvCxnSpPr>
            <a:stCxn id="816" idx="2"/>
            <a:endCxn id="815" idx="0"/>
          </p:cNvCxnSpPr>
          <p:nvPr/>
        </p:nvCxnSpPr>
        <p:spPr>
          <a:xfrm>
            <a:off x="4856950" y="3218900"/>
            <a:ext cx="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8" name="Google Shape;818;p56"/>
          <p:cNvSpPr txBox="1"/>
          <p:nvPr/>
        </p:nvSpPr>
        <p:spPr>
          <a:xfrm>
            <a:off x="5934850" y="3805050"/>
            <a:ext cx="1164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Ubuntu"/>
                <a:ea typeface="Ubuntu"/>
                <a:cs typeface="Ubuntu"/>
                <a:sym typeface="Ubuntu"/>
              </a:rPr>
              <a:t>signature</a:t>
            </a:r>
            <a:endParaRPr sz="1600" b="1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19" name="Google Shape;819;p56"/>
          <p:cNvCxnSpPr>
            <a:stCxn id="815" idx="3"/>
            <a:endCxn id="818" idx="1"/>
          </p:cNvCxnSpPr>
          <p:nvPr/>
        </p:nvCxnSpPr>
        <p:spPr>
          <a:xfrm>
            <a:off x="5476450" y="4020600"/>
            <a:ext cx="45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0" name="Google Shape;820;p56"/>
          <p:cNvSpPr/>
          <p:nvPr/>
        </p:nvSpPr>
        <p:spPr>
          <a:xfrm>
            <a:off x="7041400" y="1276200"/>
            <a:ext cx="1375200" cy="84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Opening Authority</a:t>
            </a:r>
            <a:endParaRPr sz="1800"/>
          </a:p>
        </p:txBody>
      </p:sp>
      <p:cxnSp>
        <p:nvCxnSpPr>
          <p:cNvPr id="821" name="Google Shape;821;p56"/>
          <p:cNvCxnSpPr>
            <a:stCxn id="818" idx="0"/>
            <a:endCxn id="820" idx="2"/>
          </p:cNvCxnSpPr>
          <p:nvPr/>
        </p:nvCxnSpPr>
        <p:spPr>
          <a:xfrm rot="10800000" flipH="1">
            <a:off x="6517300" y="2118750"/>
            <a:ext cx="1211700" cy="168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2" name="Google Shape;822;p56"/>
          <p:cNvCxnSpPr>
            <a:stCxn id="820" idx="0"/>
            <a:endCxn id="823" idx="2"/>
          </p:cNvCxnSpPr>
          <p:nvPr/>
        </p:nvCxnSpPr>
        <p:spPr>
          <a:xfrm rot="10800000" flipH="1">
            <a:off x="7729000" y="706200"/>
            <a:ext cx="236700" cy="5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3" name="Google Shape;823;p56"/>
          <p:cNvSpPr txBox="1"/>
          <p:nvPr/>
        </p:nvSpPr>
        <p:spPr>
          <a:xfrm>
            <a:off x="7099750" y="306000"/>
            <a:ext cx="17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Ubuntu"/>
                <a:ea typeface="Ubuntu"/>
                <a:cs typeface="Ubuntu"/>
                <a:sym typeface="Ubuntu"/>
              </a:rPr>
              <a:t>member = </a:t>
            </a:r>
            <a:r>
              <a:rPr lang="en" i="1">
                <a:solidFill>
                  <a:srgbClr val="E44545"/>
                </a:solidFill>
                <a:latin typeface="Ubuntu"/>
                <a:ea typeface="Ubuntu"/>
                <a:cs typeface="Ubuntu"/>
                <a:sym typeface="Ubuntu"/>
              </a:rPr>
              <a:t>Charlie</a:t>
            </a:r>
            <a:endParaRPr i="1">
              <a:solidFill>
                <a:srgbClr val="E4454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24" name="Google Shape;824;p56"/>
          <p:cNvSpPr/>
          <p:nvPr/>
        </p:nvSpPr>
        <p:spPr>
          <a:xfrm>
            <a:off x="7634350" y="3766650"/>
            <a:ext cx="1239000" cy="50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Verifier</a:t>
            </a:r>
            <a:endParaRPr sz="1800"/>
          </a:p>
        </p:txBody>
      </p:sp>
      <p:cxnSp>
        <p:nvCxnSpPr>
          <p:cNvPr id="825" name="Google Shape;825;p56"/>
          <p:cNvCxnSpPr>
            <a:stCxn id="818" idx="3"/>
            <a:endCxn id="824" idx="1"/>
          </p:cNvCxnSpPr>
          <p:nvPr/>
        </p:nvCxnSpPr>
        <p:spPr>
          <a:xfrm>
            <a:off x="7099750" y="4020600"/>
            <a:ext cx="53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6" name="Google Shape;826;p56"/>
          <p:cNvSpPr txBox="1"/>
          <p:nvPr/>
        </p:nvSpPr>
        <p:spPr>
          <a:xfrm>
            <a:off x="7275000" y="4347400"/>
            <a:ext cx="186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(is convinced that a member signed the message, but not which one)</a:t>
            </a:r>
            <a:endParaRPr sz="1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Traceable Signatures</a:t>
            </a:r>
            <a:endParaRPr/>
          </a:p>
        </p:txBody>
      </p:sp>
      <p:sp>
        <p:nvSpPr>
          <p:cNvPr id="832" name="Google Shape;832;p57"/>
          <p:cNvSpPr/>
          <p:nvPr/>
        </p:nvSpPr>
        <p:spPr>
          <a:xfrm>
            <a:off x="693850" y="2118725"/>
            <a:ext cx="2069100" cy="251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Key directory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Alice: pk</a:t>
            </a:r>
            <a:r>
              <a:rPr lang="en" sz="1800" baseline="-25000"/>
              <a:t>A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Bob: pk</a:t>
            </a:r>
            <a:r>
              <a:rPr lang="en" sz="1800" baseline="-25000">
                <a:solidFill>
                  <a:schemeClr val="dk1"/>
                </a:solidFill>
              </a:rPr>
              <a:t>B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Charlie: pk</a:t>
            </a:r>
            <a:r>
              <a:rPr lang="en" sz="1800" baseline="-25000">
                <a:solidFill>
                  <a:schemeClr val="dk1"/>
                </a:solidFill>
              </a:rPr>
              <a:t>C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David: pk</a:t>
            </a:r>
            <a:r>
              <a:rPr lang="en" sz="1800" baseline="-25000">
                <a:solidFill>
                  <a:schemeClr val="dk1"/>
                </a:solidFill>
              </a:rPr>
              <a:t>D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Eric: pk</a:t>
            </a:r>
            <a:r>
              <a:rPr lang="en" sz="1800" baseline="-25000">
                <a:solidFill>
                  <a:schemeClr val="dk1"/>
                </a:solidFill>
              </a:rPr>
              <a:t>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33" name="Google Shape;833;p57"/>
          <p:cNvSpPr/>
          <p:nvPr/>
        </p:nvSpPr>
        <p:spPr>
          <a:xfrm>
            <a:off x="3568400" y="1276200"/>
            <a:ext cx="1375200" cy="84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Group Manager</a:t>
            </a:r>
            <a:endParaRPr sz="1800"/>
          </a:p>
        </p:txBody>
      </p:sp>
      <p:cxnSp>
        <p:nvCxnSpPr>
          <p:cNvPr id="834" name="Google Shape;834;p57"/>
          <p:cNvCxnSpPr>
            <a:endCxn id="833" idx="1"/>
          </p:cNvCxnSpPr>
          <p:nvPr/>
        </p:nvCxnSpPr>
        <p:spPr>
          <a:xfrm rot="10800000" flipH="1">
            <a:off x="2775500" y="1697400"/>
            <a:ext cx="792900" cy="10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5" name="Google Shape;835;p57"/>
          <p:cNvSpPr/>
          <p:nvPr/>
        </p:nvSpPr>
        <p:spPr>
          <a:xfrm>
            <a:off x="3513550" y="3234875"/>
            <a:ext cx="1239000" cy="50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member</a:t>
            </a:r>
            <a:endParaRPr sz="1800" i="1"/>
          </a:p>
        </p:txBody>
      </p:sp>
      <p:sp>
        <p:nvSpPr>
          <p:cNvPr id="836" name="Google Shape;836;p57"/>
          <p:cNvSpPr txBox="1"/>
          <p:nvPr/>
        </p:nvSpPr>
        <p:spPr>
          <a:xfrm>
            <a:off x="5210950" y="3273275"/>
            <a:ext cx="1164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Ubuntu"/>
                <a:ea typeface="Ubuntu"/>
                <a:cs typeface="Ubuntu"/>
                <a:sym typeface="Ubuntu"/>
              </a:rPr>
              <a:t>signature</a:t>
            </a:r>
            <a:endParaRPr sz="1600" b="1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37" name="Google Shape;837;p57"/>
          <p:cNvCxnSpPr>
            <a:stCxn id="835" idx="3"/>
            <a:endCxn id="836" idx="1"/>
          </p:cNvCxnSpPr>
          <p:nvPr/>
        </p:nvCxnSpPr>
        <p:spPr>
          <a:xfrm>
            <a:off x="4752550" y="3488825"/>
            <a:ext cx="45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8" name="Google Shape;838;p57"/>
          <p:cNvSpPr/>
          <p:nvPr/>
        </p:nvSpPr>
        <p:spPr>
          <a:xfrm>
            <a:off x="7041400" y="1276200"/>
            <a:ext cx="1375200" cy="84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Tracing Authority</a:t>
            </a:r>
            <a:endParaRPr sz="1800"/>
          </a:p>
        </p:txBody>
      </p:sp>
      <p:cxnSp>
        <p:nvCxnSpPr>
          <p:cNvPr id="839" name="Google Shape;839;p57"/>
          <p:cNvCxnSpPr/>
          <p:nvPr/>
        </p:nvCxnSpPr>
        <p:spPr>
          <a:xfrm flipH="1">
            <a:off x="7729000" y="706200"/>
            <a:ext cx="551400" cy="5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0" name="Google Shape;840;p57"/>
          <p:cNvSpPr txBox="1"/>
          <p:nvPr/>
        </p:nvSpPr>
        <p:spPr>
          <a:xfrm>
            <a:off x="7729000" y="306000"/>
            <a:ext cx="110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E44545"/>
                </a:solidFill>
                <a:latin typeface="Ubuntu"/>
                <a:ea typeface="Ubuntu"/>
                <a:cs typeface="Ubuntu"/>
                <a:sym typeface="Ubuntu"/>
              </a:rPr>
              <a:t>Charlie</a:t>
            </a:r>
            <a:endParaRPr i="1">
              <a:solidFill>
                <a:srgbClr val="E4454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41" name="Google Shape;841;p57"/>
          <p:cNvSpPr/>
          <p:nvPr/>
        </p:nvSpPr>
        <p:spPr>
          <a:xfrm>
            <a:off x="6910450" y="3234875"/>
            <a:ext cx="1239000" cy="50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Verifier</a:t>
            </a:r>
            <a:endParaRPr sz="1800"/>
          </a:p>
        </p:txBody>
      </p:sp>
      <p:cxnSp>
        <p:nvCxnSpPr>
          <p:cNvPr id="842" name="Google Shape;842;p57"/>
          <p:cNvCxnSpPr>
            <a:stCxn id="836" idx="3"/>
            <a:endCxn id="841" idx="1"/>
          </p:cNvCxnSpPr>
          <p:nvPr/>
        </p:nvCxnSpPr>
        <p:spPr>
          <a:xfrm>
            <a:off x="6375850" y="3488825"/>
            <a:ext cx="53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3" name="Google Shape;843;p57"/>
          <p:cNvSpPr/>
          <p:nvPr/>
        </p:nvSpPr>
        <p:spPr>
          <a:xfrm>
            <a:off x="3513550" y="3877550"/>
            <a:ext cx="1239000" cy="50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member</a:t>
            </a:r>
            <a:endParaRPr sz="1800" i="1"/>
          </a:p>
        </p:txBody>
      </p:sp>
      <p:sp>
        <p:nvSpPr>
          <p:cNvPr id="844" name="Google Shape;844;p57"/>
          <p:cNvSpPr txBox="1"/>
          <p:nvPr/>
        </p:nvSpPr>
        <p:spPr>
          <a:xfrm>
            <a:off x="5210950" y="3915950"/>
            <a:ext cx="1164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signature</a:t>
            </a:r>
            <a:endParaRPr sz="1600" b="1"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45" name="Google Shape;845;p57"/>
          <p:cNvCxnSpPr>
            <a:stCxn id="843" idx="3"/>
            <a:endCxn id="844" idx="1"/>
          </p:cNvCxnSpPr>
          <p:nvPr/>
        </p:nvCxnSpPr>
        <p:spPr>
          <a:xfrm>
            <a:off x="4752550" y="4131500"/>
            <a:ext cx="45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6" name="Google Shape;846;p57"/>
          <p:cNvSpPr/>
          <p:nvPr/>
        </p:nvSpPr>
        <p:spPr>
          <a:xfrm>
            <a:off x="6910450" y="3877550"/>
            <a:ext cx="1239000" cy="50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Verifier</a:t>
            </a:r>
            <a:endParaRPr sz="1800"/>
          </a:p>
        </p:txBody>
      </p:sp>
      <p:cxnSp>
        <p:nvCxnSpPr>
          <p:cNvPr id="847" name="Google Shape;847;p57"/>
          <p:cNvCxnSpPr>
            <a:stCxn id="844" idx="3"/>
            <a:endCxn id="846" idx="1"/>
          </p:cNvCxnSpPr>
          <p:nvPr/>
        </p:nvCxnSpPr>
        <p:spPr>
          <a:xfrm>
            <a:off x="6375850" y="4131500"/>
            <a:ext cx="53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8" name="Google Shape;848;p57"/>
          <p:cNvSpPr/>
          <p:nvPr/>
        </p:nvSpPr>
        <p:spPr>
          <a:xfrm>
            <a:off x="3513550" y="4520225"/>
            <a:ext cx="1239000" cy="50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member</a:t>
            </a:r>
            <a:endParaRPr sz="1800" i="1"/>
          </a:p>
        </p:txBody>
      </p:sp>
      <p:sp>
        <p:nvSpPr>
          <p:cNvPr id="849" name="Google Shape;849;p57"/>
          <p:cNvSpPr txBox="1"/>
          <p:nvPr/>
        </p:nvSpPr>
        <p:spPr>
          <a:xfrm>
            <a:off x="5210950" y="4558625"/>
            <a:ext cx="1164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Ubuntu"/>
                <a:ea typeface="Ubuntu"/>
                <a:cs typeface="Ubuntu"/>
                <a:sym typeface="Ubuntu"/>
              </a:rPr>
              <a:t>signature</a:t>
            </a:r>
            <a:endParaRPr sz="1600" b="1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50" name="Google Shape;850;p57"/>
          <p:cNvCxnSpPr>
            <a:stCxn id="848" idx="3"/>
            <a:endCxn id="849" idx="1"/>
          </p:cNvCxnSpPr>
          <p:nvPr/>
        </p:nvCxnSpPr>
        <p:spPr>
          <a:xfrm>
            <a:off x="4752550" y="4774175"/>
            <a:ext cx="45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1" name="Google Shape;851;p57"/>
          <p:cNvSpPr/>
          <p:nvPr/>
        </p:nvSpPr>
        <p:spPr>
          <a:xfrm>
            <a:off x="6910450" y="4520225"/>
            <a:ext cx="1239000" cy="50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Verifier</a:t>
            </a:r>
            <a:endParaRPr sz="1800"/>
          </a:p>
        </p:txBody>
      </p:sp>
      <p:cxnSp>
        <p:nvCxnSpPr>
          <p:cNvPr id="852" name="Google Shape;852;p57"/>
          <p:cNvCxnSpPr>
            <a:stCxn id="849" idx="3"/>
            <a:endCxn id="851" idx="1"/>
          </p:cNvCxnSpPr>
          <p:nvPr/>
        </p:nvCxnSpPr>
        <p:spPr>
          <a:xfrm>
            <a:off x="6375850" y="4774175"/>
            <a:ext cx="53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3" name="Google Shape;853;p57"/>
          <p:cNvCxnSpPr/>
          <p:nvPr/>
        </p:nvCxnSpPr>
        <p:spPr>
          <a:xfrm flipH="1">
            <a:off x="6008950" y="2076975"/>
            <a:ext cx="1087800" cy="102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4" name="Google Shape;854;p57"/>
          <p:cNvSpPr/>
          <p:nvPr/>
        </p:nvSpPr>
        <p:spPr>
          <a:xfrm>
            <a:off x="4368375" y="2320663"/>
            <a:ext cx="840600" cy="50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Opening Authority</a:t>
            </a:r>
            <a:endParaRPr sz="1100"/>
          </a:p>
        </p:txBody>
      </p:sp>
      <p:sp>
        <p:nvSpPr>
          <p:cNvPr id="855" name="Google Shape;855;p57"/>
          <p:cNvSpPr txBox="1"/>
          <p:nvPr/>
        </p:nvSpPr>
        <p:spPr>
          <a:xfrm>
            <a:off x="8149450" y="2994075"/>
            <a:ext cx="956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(is convinced that a member signed the message, but not which one)</a:t>
            </a:r>
            <a:endParaRPr sz="1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Ring Signatures</a:t>
            </a:r>
            <a:endParaRPr/>
          </a:p>
        </p:txBody>
      </p:sp>
      <p:sp>
        <p:nvSpPr>
          <p:cNvPr id="861" name="Google Shape;861;p58"/>
          <p:cNvSpPr/>
          <p:nvPr/>
        </p:nvSpPr>
        <p:spPr>
          <a:xfrm>
            <a:off x="693850" y="2118725"/>
            <a:ext cx="2069100" cy="251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Key directory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Alice: pk</a:t>
            </a:r>
            <a:r>
              <a:rPr lang="en" sz="1800" baseline="-25000"/>
              <a:t>A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Bob: pk</a:t>
            </a:r>
            <a:r>
              <a:rPr lang="en" sz="1800" baseline="-25000">
                <a:solidFill>
                  <a:schemeClr val="dk1"/>
                </a:solidFill>
              </a:rPr>
              <a:t>B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Charlie: pk</a:t>
            </a:r>
            <a:r>
              <a:rPr lang="en" sz="1800" baseline="-25000">
                <a:solidFill>
                  <a:schemeClr val="dk1"/>
                </a:solidFill>
              </a:rPr>
              <a:t>C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David: pk</a:t>
            </a:r>
            <a:r>
              <a:rPr lang="en" sz="1800" baseline="-25000">
                <a:solidFill>
                  <a:schemeClr val="dk1"/>
                </a:solidFill>
              </a:rPr>
              <a:t>D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Eric: pk</a:t>
            </a:r>
            <a:r>
              <a:rPr lang="en" sz="1800" baseline="-25000">
                <a:solidFill>
                  <a:schemeClr val="dk1"/>
                </a:solidFill>
              </a:rPr>
              <a:t>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62" name="Google Shape;862;p58"/>
          <p:cNvSpPr/>
          <p:nvPr/>
        </p:nvSpPr>
        <p:spPr>
          <a:xfrm>
            <a:off x="3730700" y="3252275"/>
            <a:ext cx="1239000" cy="50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member</a:t>
            </a:r>
            <a:endParaRPr sz="1800" i="1"/>
          </a:p>
        </p:txBody>
      </p:sp>
      <p:sp>
        <p:nvSpPr>
          <p:cNvPr id="863" name="Google Shape;863;p58"/>
          <p:cNvSpPr txBox="1"/>
          <p:nvPr/>
        </p:nvSpPr>
        <p:spPr>
          <a:xfrm>
            <a:off x="3712100" y="2273425"/>
            <a:ext cx="1276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message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64" name="Google Shape;864;p58"/>
          <p:cNvCxnSpPr>
            <a:stCxn id="863" idx="2"/>
            <a:endCxn id="862" idx="0"/>
          </p:cNvCxnSpPr>
          <p:nvPr/>
        </p:nvCxnSpPr>
        <p:spPr>
          <a:xfrm>
            <a:off x="4350200" y="2704525"/>
            <a:ext cx="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5" name="Google Shape;865;p58"/>
          <p:cNvSpPr txBox="1"/>
          <p:nvPr/>
        </p:nvSpPr>
        <p:spPr>
          <a:xfrm>
            <a:off x="5428100" y="3290675"/>
            <a:ext cx="1164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Ubuntu"/>
                <a:ea typeface="Ubuntu"/>
                <a:cs typeface="Ubuntu"/>
                <a:sym typeface="Ubuntu"/>
              </a:rPr>
              <a:t>signature</a:t>
            </a:r>
            <a:endParaRPr sz="1600" b="1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66" name="Google Shape;866;p58"/>
          <p:cNvCxnSpPr>
            <a:stCxn id="862" idx="3"/>
            <a:endCxn id="865" idx="1"/>
          </p:cNvCxnSpPr>
          <p:nvPr/>
        </p:nvCxnSpPr>
        <p:spPr>
          <a:xfrm>
            <a:off x="4969700" y="3506225"/>
            <a:ext cx="45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7" name="Google Shape;867;p58"/>
          <p:cNvSpPr/>
          <p:nvPr/>
        </p:nvSpPr>
        <p:spPr>
          <a:xfrm>
            <a:off x="7127600" y="3252275"/>
            <a:ext cx="1239000" cy="50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Verifier</a:t>
            </a:r>
            <a:endParaRPr sz="1800"/>
          </a:p>
        </p:txBody>
      </p:sp>
      <p:cxnSp>
        <p:nvCxnSpPr>
          <p:cNvPr id="868" name="Google Shape;868;p58"/>
          <p:cNvCxnSpPr>
            <a:stCxn id="865" idx="3"/>
            <a:endCxn id="867" idx="1"/>
          </p:cNvCxnSpPr>
          <p:nvPr/>
        </p:nvCxnSpPr>
        <p:spPr>
          <a:xfrm>
            <a:off x="6593000" y="3506225"/>
            <a:ext cx="53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9" name="Google Shape;869;p58"/>
          <p:cNvSpPr txBox="1"/>
          <p:nvPr/>
        </p:nvSpPr>
        <p:spPr>
          <a:xfrm>
            <a:off x="6559250" y="3833025"/>
            <a:ext cx="237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(is convinced that a member of a </a:t>
            </a:r>
            <a:r>
              <a:rPr lang="en" sz="1000" i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subset</a:t>
            </a:r>
            <a:r>
              <a:rPr lang="en"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(e.g., Eric, Frank, or Bob) signed the message, but not which one)</a:t>
            </a:r>
            <a:endParaRPr sz="1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Linkable ring signatures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“Stealth” addresses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payment, an anonymity set is selected with accounts of the same monetary value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ring signature is issued on behalf of that set: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suitably restricted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s.t.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 account can only be used once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 output is used twice, it is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linkable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certain inferences can be made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Stealth addresses enable: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sender to create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unlinkable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addresses for the receiver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receiver to detect said addresses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Monero/Cryptonote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 in Bitcoin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can create multiple accounts/addresses: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cost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association to previous accounts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Essentially, users can create an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unlimited number of pseudonyms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Monero Anonymous?</a:t>
            </a:r>
            <a:endParaRPr/>
          </a:p>
        </p:txBody>
      </p:sp>
      <p:sp>
        <p:nvSpPr>
          <p:cNvPr id="881" name="Google Shape;881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potentially more uncertainty in the Monero blockchain compared to a Bitcoin-like blockchain (even with Coinjoin transactions)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it is not obvious how to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quantify the level of anonymization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De-anonymization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feasible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reasonable real-world threat models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the attacker “sprays” the ledger with transactions s.t. it commands a good number of selected accounts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 err="1"/>
              <a:t>revelance</a:t>
            </a:r>
            <a:r>
              <a:rPr lang="en" dirty="0"/>
              <a:t> of the anonymity set</a:t>
            </a:r>
            <a:endParaRPr dirty="0"/>
          </a:p>
        </p:txBody>
      </p:sp>
      <p:pic>
        <p:nvPicPr>
          <p:cNvPr id="887" name="Google Shape;88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25" y="1203475"/>
            <a:ext cx="3646825" cy="178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138" y="3173150"/>
            <a:ext cx="3603800" cy="98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9450" y="2237900"/>
            <a:ext cx="3437200" cy="15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6125" y="4019375"/>
            <a:ext cx="4026175" cy="6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and Safeguarding the anonymity set</a:t>
            </a:r>
            <a:endParaRPr/>
          </a:p>
        </p:txBody>
      </p:sp>
      <p:sp>
        <p:nvSpPr>
          <p:cNvPr id="896" name="Google Shape;896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larger anonymity set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most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preferable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techniques seen so far, transaction preparation work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increases linearly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the anonymity set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Ultimate  Goal: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set of all possible Unspent Transaction Outputs (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UTxOs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and Safeguarding the anonymity set</a:t>
            </a:r>
            <a:endParaRPr/>
          </a:p>
        </p:txBody>
      </p:sp>
      <p:sp>
        <p:nvSpPr>
          <p:cNvPr id="902" name="Google Shape;902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ρ, sn</a:t>
            </a:r>
            <a:b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 =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Commit(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ρ, sn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42900" algn="l" rtl="0">
              <a:spcBef>
                <a:spcPts val="4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serial number of a valid $1 coin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random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commitment value is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a ledger deposit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coin for $1 is “minted”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Spending a coin requires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announcing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proving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had been committed in the ledger: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existential quantifier over all ledger commitments</a:t>
            </a:r>
            <a:endParaRPr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∃i : ψ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ι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(ρ, sn)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and Safeguarding the anonymity set</a:t>
            </a:r>
            <a:endParaRPr/>
          </a:p>
        </p:txBody>
      </p:sp>
      <p:sp>
        <p:nvSpPr>
          <p:cNvPr id="908" name="Google Shape;908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Organize all commitments and serial numbers in a Merkle tree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Prove that there is a leaf in the Merkle tree that contains the commitment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ι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(ρ, sn)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 representation and witness size logarithmic in the number of coins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and Safeguarding the anonymity set</a:t>
            </a:r>
            <a:endParaRPr/>
          </a:p>
        </p:txBody>
      </p:sp>
      <p:sp>
        <p:nvSpPr>
          <p:cNvPr id="914" name="Google Shape;914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Organize all commitments and serial numbers in a Merkle tree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Prove that there is a leaf in the Merkle tree that contains the commitment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ι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(ρ, sn)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 representation and witness size logarithmic in the number of coins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prove efficiently a statement referring to the leaf of a Merkle tree?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solution: use “ZK-SNARKs”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SNARK: Succinct Non-interactive ARgument of Knowledge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transfer a coin from one user to another?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cannot simply transfer ρ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66"/>
          <p:cNvSpPr txBox="1">
            <a:spLocks noGrp="1"/>
          </p:cNvSpPr>
          <p:nvPr>
            <p:ph type="ctrTitle"/>
          </p:nvPr>
        </p:nvSpPr>
        <p:spPr>
          <a:xfrm>
            <a:off x="311700" y="2074200"/>
            <a:ext cx="8520600" cy="99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Zero-knowledge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ZK-Snarks</a:t>
            </a:r>
            <a:endParaRPr/>
          </a:p>
        </p:txBody>
      </p:sp>
      <p:sp>
        <p:nvSpPr>
          <p:cNvPr id="925" name="Google Shape;925;p67"/>
          <p:cNvSpPr txBox="1">
            <a:spLocks noGrp="1"/>
          </p:cNvSpPr>
          <p:nvPr>
            <p:ph type="body" idx="1"/>
          </p:nvPr>
        </p:nvSpPr>
        <p:spPr>
          <a:xfrm>
            <a:off x="311700" y="949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Zero-knowledge succinct arguments of knowledge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“zero-knowledge proofs”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prove possession of a witness for any public statement / predicate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Computational soundness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depends on the security of a “common reference string” (a structured cryptographic information that is assumed to be honestly sampled)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Succinctness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proof size and the verifier’s running time is efficient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proportional to the statement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ZK-SNARKs</a:t>
            </a:r>
            <a:endParaRPr/>
          </a:p>
        </p:txBody>
      </p:sp>
      <p:sp>
        <p:nvSpPr>
          <p:cNvPr id="931" name="Google Shape;931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exist a SNARK for any NP-relation R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 = { L | exists R: x in L iff (x, w) in R; R is polynomial time}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4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actual proof sizes are small (hundreds of bytes)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depend on the running time of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Zerocash</a:t>
            </a:r>
            <a:endParaRPr/>
          </a:p>
        </p:txBody>
      </p:sp>
      <p:sp>
        <p:nvSpPr>
          <p:cNvPr id="937" name="Google Shape;937;p69"/>
          <p:cNvSpPr txBox="1">
            <a:spLocks noGrp="1"/>
          </p:cNvSpPr>
          <p:nvPr>
            <p:ph type="body" idx="1"/>
          </p:nvPr>
        </p:nvSpPr>
        <p:spPr>
          <a:xfrm>
            <a:off x="311700" y="796800"/>
            <a:ext cx="871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v, 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b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=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Commit(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s, 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PRF</a:t>
            </a:r>
            <a:r>
              <a:rPr lang="en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PRF</a:t>
            </a:r>
            <a:r>
              <a:rPr lang="en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l-GR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l-GR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</a:t>
            </a:r>
            <a:r>
              <a:rPr lang="el-GR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Commit(</a:t>
            </a:r>
            <a:r>
              <a:rPr lang="en-GB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s’, v||k</a:t>
            </a: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coin: </a:t>
            </a:r>
            <a:r>
              <a:rPr lang="en-GB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-GB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v, </a:t>
            </a:r>
            <a:r>
              <a:rPr lang="el-GR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ρ, </a:t>
            </a:r>
            <a:r>
              <a:rPr lang="en-GB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s, s’, </a:t>
            </a:r>
            <a:r>
              <a:rPr lang="el-GR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ψ)</a:t>
            </a:r>
          </a:p>
          <a:p>
            <a:pPr marL="457200" lvl="0" indent="-317500" algn="l" rtl="0">
              <a:spcBef>
                <a:spcPts val="4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</a:t>
            </a:r>
            <a:r>
              <a:rPr lang="en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account’s public/private key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value, </a:t>
            </a:r>
            <a:r>
              <a:rPr lang="en" sz="14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random (seed for serial number), </a:t>
            </a:r>
            <a:r>
              <a:rPr lang="en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s, s’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random (nonces for commitments)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PRF: pseudorandom function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Commit: commitment function</a:t>
            </a:r>
            <a:b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double commitment enables verifying that the value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properly encoded in the coin (by opening </a:t>
            </a:r>
            <a:r>
              <a:rPr lang="el-GR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</a:t>
            </a:r>
            <a:r>
              <a:rPr lang="el-GR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revealing 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(which is inside k)</a:t>
            </a:r>
            <a:endParaRPr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Graph Analysis</a:t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1045750" y="1797675"/>
            <a:ext cx="890100" cy="85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TX1</a:t>
            </a:r>
            <a:endParaRPr dirty="0"/>
          </a:p>
        </p:txBody>
      </p:sp>
      <p:sp>
        <p:nvSpPr>
          <p:cNvPr id="89" name="Google Shape;89;p18"/>
          <p:cNvSpPr/>
          <p:nvPr/>
        </p:nvSpPr>
        <p:spPr>
          <a:xfrm>
            <a:off x="3479850" y="1797675"/>
            <a:ext cx="890100" cy="85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TX2</a:t>
            </a:r>
            <a:endParaRPr dirty="0"/>
          </a:p>
        </p:txBody>
      </p:sp>
      <p:cxnSp>
        <p:nvCxnSpPr>
          <p:cNvPr id="90" name="Google Shape;90;p18"/>
          <p:cNvCxnSpPr>
            <a:endCxn id="89" idx="2"/>
          </p:cNvCxnSpPr>
          <p:nvPr/>
        </p:nvCxnSpPr>
        <p:spPr>
          <a:xfrm>
            <a:off x="1935750" y="2225475"/>
            <a:ext cx="154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8"/>
          <p:cNvSpPr txBox="1"/>
          <p:nvPr/>
        </p:nvSpPr>
        <p:spPr>
          <a:xfrm>
            <a:off x="2262800" y="182527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50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3479850" y="207847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4890900" y="150367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b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4890900" y="265327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c</a:t>
            </a:r>
            <a:endParaRPr b="1">
              <a:solidFill>
                <a:srgbClr val="0000FF"/>
              </a:solidFill>
            </a:endParaRPr>
          </a:p>
        </p:txBody>
      </p:sp>
      <p:cxnSp>
        <p:nvCxnSpPr>
          <p:cNvPr id="95" name="Google Shape;95;p18"/>
          <p:cNvCxnSpPr>
            <a:stCxn id="89" idx="5"/>
            <a:endCxn id="94" idx="1"/>
          </p:cNvCxnSpPr>
          <p:nvPr/>
        </p:nvCxnSpPr>
        <p:spPr>
          <a:xfrm>
            <a:off x="4239598" y="2527975"/>
            <a:ext cx="651300" cy="2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8"/>
          <p:cNvCxnSpPr>
            <a:stCxn id="89" idx="7"/>
            <a:endCxn id="93" idx="1"/>
          </p:cNvCxnSpPr>
          <p:nvPr/>
        </p:nvCxnSpPr>
        <p:spPr>
          <a:xfrm rot="10800000" flipH="1">
            <a:off x="4239598" y="1650575"/>
            <a:ext cx="651300" cy="2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8"/>
          <p:cNvSpPr txBox="1"/>
          <p:nvPr/>
        </p:nvSpPr>
        <p:spPr>
          <a:xfrm>
            <a:off x="3929300" y="142507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24.999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000800" y="260017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25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736750" y="2800375"/>
            <a:ext cx="1508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coinbase transaction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129300" y="3405375"/>
            <a:ext cx="1909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account </a:t>
            </a:r>
            <a:r>
              <a:rPr lang="en" sz="1800" b="1">
                <a:latin typeface="Ubuntu"/>
                <a:ea typeface="Ubuntu"/>
                <a:cs typeface="Ubuntu"/>
                <a:sym typeface="Ubuntu"/>
              </a:rPr>
              <a:t>a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moves 50 BTC to accounts </a:t>
            </a:r>
            <a:r>
              <a:rPr lang="en" sz="1800" b="1">
                <a:latin typeface="Ubuntu"/>
                <a:ea typeface="Ubuntu"/>
                <a:cs typeface="Ubuntu"/>
                <a:sym typeface="Ubuntu"/>
              </a:rPr>
              <a:t>b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and </a:t>
            </a:r>
            <a:r>
              <a:rPr lang="en" sz="1800" b="1">
                <a:latin typeface="Ubuntu"/>
                <a:ea typeface="Ubuntu"/>
                <a:cs typeface="Ubuntu"/>
                <a:sym typeface="Ubuntu"/>
              </a:rPr>
              <a:t>c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(minus fees)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70"/>
          <p:cNvSpPr txBox="1">
            <a:spLocks noGrp="1"/>
          </p:cNvSpPr>
          <p:nvPr>
            <p:ph type="title"/>
          </p:nvPr>
        </p:nvSpPr>
        <p:spPr>
          <a:xfrm>
            <a:off x="311700" y="30623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Zerocash</a:t>
            </a:r>
            <a:r>
              <a:rPr lang="en" dirty="0"/>
              <a:t> “Pour” Operation</a:t>
            </a:r>
            <a:endParaRPr dirty="0"/>
          </a:p>
        </p:txBody>
      </p:sp>
      <p:sp>
        <p:nvSpPr>
          <p:cNvPr id="943" name="Google Shape;943;p70"/>
          <p:cNvSpPr txBox="1">
            <a:spLocks noGrp="1"/>
          </p:cNvSpPr>
          <p:nvPr>
            <p:ph type="body" idx="1"/>
          </p:nvPr>
        </p:nvSpPr>
        <p:spPr>
          <a:xfrm>
            <a:off x="311700" y="7313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coin: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v, 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s, s’, 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 two new coins with values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v</a:t>
            </a:r>
            <a:r>
              <a:rPr lang="en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v</a:t>
            </a:r>
            <a:endParaRPr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keys vk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vk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Serial number 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spent coin is revealed and marked as spent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Commit(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i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" i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</a:t>
            </a:r>
            <a:r>
              <a:rPr lang="en" i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=1, 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</a:t>
            </a:r>
            <a:r>
              <a:rPr lang="en" i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Commit(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i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’, v</a:t>
            </a:r>
            <a:r>
              <a:rPr lang="en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=1, 2</a:t>
            </a:r>
            <a:endParaRPr lang="el-GR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</a:t>
            </a:r>
            <a:r>
              <a:rPr lang="en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l-GR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</a:t>
            </a:r>
            <a:r>
              <a:rPr lang="el-GR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prove</a:t>
            </a:r>
            <a:endParaRPr lang="en" baseline="-2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</a:t>
            </a:r>
            <a:r>
              <a:rPr lang="en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l-GR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</a:t>
            </a:r>
            <a:r>
              <a:rPr lang="el-GR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well formed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Prove Merkle tree contains some coin </a:t>
            </a:r>
            <a:r>
              <a:rPr lang="en-GB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-GB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v, </a:t>
            </a:r>
            <a:r>
              <a:rPr lang="el-GR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ρ, </a:t>
            </a:r>
            <a:r>
              <a:rPr lang="en-GB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s, s’, </a:t>
            </a:r>
            <a:r>
              <a:rPr lang="el-GR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ψ)</a:t>
            </a:r>
            <a:endParaRPr lang="en-GB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that serial number satisfies </a:t>
            </a:r>
            <a:r>
              <a:rPr lang="en-GB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</a:t>
            </a:r>
            <a:r>
              <a:rPr lang="en-GB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GB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PRF</a:t>
            </a:r>
            <a:r>
              <a:rPr lang="en-GB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</a:t>
            </a: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l-GR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</a:t>
            </a:r>
            <a:r>
              <a:rPr lang="el-GR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-GB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GB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PRF</a:t>
            </a:r>
            <a:r>
              <a:rPr lang="en-GB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</a:t>
            </a: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l-GR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GB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spcBef>
                <a:spcPts val="0"/>
              </a:spcBef>
              <a:buClr>
                <a:schemeClr val="dk1"/>
              </a:buClr>
              <a:buFont typeface="Arial"/>
              <a:buChar char="○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is split properly </a:t>
            </a:r>
            <a:r>
              <a:rPr lang="en-GB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GB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v</a:t>
            </a:r>
            <a:r>
              <a:rPr lang="en-GB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v, </a:t>
            </a: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against the committed values in </a:t>
            </a:r>
            <a:r>
              <a:rPr lang="el-GR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</a:t>
            </a:r>
            <a:r>
              <a:rPr lang="en-US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l-GR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</a:t>
            </a:r>
            <a:r>
              <a:rPr lang="en-US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en-GB" baseline="-2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 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i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i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</a:t>
            </a:r>
            <a:r>
              <a:rPr lang="en" i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key of the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recipient of the coin.</a:t>
            </a:r>
          </a:p>
          <a:p>
            <a:pPr indent="-317500"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checks 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not spent and proof is correct. Merkle tree is updated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Reference Strings</a:t>
            </a:r>
            <a:endParaRPr/>
          </a:p>
        </p:txBody>
      </p:sp>
      <p:sp>
        <p:nvSpPr>
          <p:cNvPr id="949" name="Google Shape;949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SNARKs require a “common reference string”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trusted computation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needed to produce it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multiparty computation (MPC)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updateable reference strings (URS)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instead and outsource the update operation to miners/blockchain participants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alternatives to SNARKs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do not require it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Disadvantage: worse performance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</a:t>
            </a: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Bulletproofs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7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security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Overlay Networks</a:t>
            </a:r>
            <a:endParaRPr/>
          </a:p>
        </p:txBody>
      </p:sp>
      <p:sp>
        <p:nvSpPr>
          <p:cNvPr id="960" name="Google Shape;960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reliable network is critical for blockchains and distributed ledger protocols to operate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they utilize an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overlay network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network built on top of another network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links connect the participating nodes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Overlay Networks</a:t>
            </a:r>
            <a:endParaRPr/>
          </a:p>
        </p:txBody>
      </p:sp>
      <p:sp>
        <p:nvSpPr>
          <p:cNvPr id="966" name="Google Shape;966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network, we would like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to be fully connected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67" name="Google Shape;96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263" y="1152463"/>
            <a:ext cx="2905125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74"/>
          <p:cNvSpPr txBox="1"/>
          <p:nvPr/>
        </p:nvSpPr>
        <p:spPr>
          <a:xfrm>
            <a:off x="436450" y="37491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operations :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point-to-point communication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broadcast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Requirements</a:t>
            </a:r>
            <a:endParaRPr/>
          </a:p>
        </p:txBody>
      </p:sp>
      <p:sp>
        <p:nvSpPr>
          <p:cNvPr id="974" name="Google Shape;974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Synchronicity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Reliable message transmission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Reliable Broadcast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Bitcoin’s P2P Network</a:t>
            </a:r>
            <a:endParaRPr/>
          </a:p>
        </p:txBody>
      </p:sp>
      <p:sp>
        <p:nvSpPr>
          <p:cNvPr id="980" name="Google Shape;980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Peer-to-Peer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(P2P) network over TCP/IP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Peers are identified by their IP address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Peers can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diffuse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messages to be propagated to the whole network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Peers initiate 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number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outgoing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connections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Peers receive a limited number of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incoming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connections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system with a public IP “lives” in the Internet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system with a private IP “lives” in a private network and communicates with the Internet via a router that performs Network Address Translation (NAT)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vs. Private networks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P2P Networks</a:t>
            </a:r>
            <a:endParaRPr/>
          </a:p>
        </p:txBody>
      </p:sp>
      <p:sp>
        <p:nvSpPr>
          <p:cNvPr id="992" name="Google Shape;992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 the case of Bitcoin) The requesting node contacts 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 Seeder</a:t>
            </a:r>
            <a:r>
              <a:rPr lang="en" b="1">
                <a:solidFill>
                  <a:srgbClr val="E44545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>
              <a:solidFill>
                <a:srgbClr val="E445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node with a public IP address that can serve a list of IP addresses for Bitcoin nodes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Obtains those addresses via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crawling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connection fails, the node has a hardcoded set of IP addresses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Peers exchange node IP addresses via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 messages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contain a selection of a peer’s address book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maintenance </a:t>
            </a:r>
            <a:endParaRPr/>
          </a:p>
        </p:txBody>
      </p:sp>
      <p:sp>
        <p:nvSpPr>
          <p:cNvPr id="998" name="Google Shape;998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maintain tables of peers that they have learned: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that have proven to be operational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for which the node has been informed about their existence, but they have not been contacted yet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Tables are updated on a regular basis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Timestamp information is stored from the last connection attempt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Graph Analysis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1045750" y="1797675"/>
            <a:ext cx="890100" cy="85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TX1</a:t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3479850" y="1797675"/>
            <a:ext cx="890100" cy="85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TX2</a:t>
            </a:r>
            <a:endParaRPr dirty="0"/>
          </a:p>
        </p:txBody>
      </p:sp>
      <p:cxnSp>
        <p:nvCxnSpPr>
          <p:cNvPr id="108" name="Google Shape;108;p19"/>
          <p:cNvCxnSpPr>
            <a:endCxn id="107" idx="2"/>
          </p:cNvCxnSpPr>
          <p:nvPr/>
        </p:nvCxnSpPr>
        <p:spPr>
          <a:xfrm>
            <a:off x="1935750" y="2225475"/>
            <a:ext cx="154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Google Shape;109;p19"/>
          <p:cNvSpPr txBox="1"/>
          <p:nvPr/>
        </p:nvSpPr>
        <p:spPr>
          <a:xfrm>
            <a:off x="2262800" y="182527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50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3479850" y="207847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4890900" y="150367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b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4890900" y="265327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c</a:t>
            </a:r>
            <a:endParaRPr b="1">
              <a:solidFill>
                <a:srgbClr val="0000FF"/>
              </a:solidFill>
            </a:endParaRPr>
          </a:p>
        </p:txBody>
      </p:sp>
      <p:cxnSp>
        <p:nvCxnSpPr>
          <p:cNvPr id="113" name="Google Shape;113;p19"/>
          <p:cNvCxnSpPr>
            <a:stCxn id="107" idx="5"/>
            <a:endCxn id="112" idx="1"/>
          </p:cNvCxnSpPr>
          <p:nvPr/>
        </p:nvCxnSpPr>
        <p:spPr>
          <a:xfrm>
            <a:off x="4239598" y="2527975"/>
            <a:ext cx="651300" cy="2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9"/>
          <p:cNvCxnSpPr>
            <a:stCxn id="107" idx="7"/>
            <a:endCxn id="111" idx="1"/>
          </p:cNvCxnSpPr>
          <p:nvPr/>
        </p:nvCxnSpPr>
        <p:spPr>
          <a:xfrm rot="10800000" flipH="1">
            <a:off x="4239598" y="1650575"/>
            <a:ext cx="651300" cy="2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115;p19"/>
          <p:cNvSpPr txBox="1"/>
          <p:nvPr/>
        </p:nvSpPr>
        <p:spPr>
          <a:xfrm>
            <a:off x="3929300" y="142507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24.999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4000800" y="260017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25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736750" y="2800375"/>
            <a:ext cx="1508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coinbase transaction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3129300" y="3405375"/>
            <a:ext cx="1909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account </a:t>
            </a:r>
            <a:r>
              <a:rPr lang="en" sz="1800" b="1">
                <a:latin typeface="Ubuntu"/>
                <a:ea typeface="Ubuntu"/>
                <a:cs typeface="Ubuntu"/>
                <a:sym typeface="Ubuntu"/>
              </a:rPr>
              <a:t>a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moves 50 BTC to accounts </a:t>
            </a:r>
            <a:r>
              <a:rPr lang="en" sz="1800" b="1">
                <a:latin typeface="Ubuntu"/>
                <a:ea typeface="Ubuntu"/>
                <a:cs typeface="Ubuntu"/>
                <a:sym typeface="Ubuntu"/>
              </a:rPr>
              <a:t>b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and </a:t>
            </a:r>
            <a:r>
              <a:rPr lang="en" sz="1800" b="1">
                <a:latin typeface="Ubuntu"/>
                <a:ea typeface="Ubuntu"/>
                <a:cs typeface="Ubuntu"/>
                <a:sym typeface="Ubuntu"/>
              </a:rPr>
              <a:t>c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(minus fees)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19" name="Google Shape;119;p19"/>
          <p:cNvCxnSpPr/>
          <p:nvPr/>
        </p:nvCxnSpPr>
        <p:spPr>
          <a:xfrm>
            <a:off x="6309175" y="872925"/>
            <a:ext cx="0" cy="419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0" name="Google Shape;120;p19"/>
          <p:cNvSpPr/>
          <p:nvPr/>
        </p:nvSpPr>
        <p:spPr>
          <a:xfrm>
            <a:off x="8512500" y="155677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b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8512500" y="270637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c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7521475" y="222547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6646250" y="2225475"/>
            <a:ext cx="2844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.</a:t>
            </a:r>
            <a:endParaRPr b="1">
              <a:solidFill>
                <a:srgbClr val="0000FF"/>
              </a:solidFill>
            </a:endParaRPr>
          </a:p>
        </p:txBody>
      </p:sp>
      <p:cxnSp>
        <p:nvCxnSpPr>
          <p:cNvPr id="124" name="Google Shape;124;p19"/>
          <p:cNvCxnSpPr>
            <a:stCxn id="123" idx="3"/>
            <a:endCxn id="122" idx="1"/>
          </p:cNvCxnSpPr>
          <p:nvPr/>
        </p:nvCxnSpPr>
        <p:spPr>
          <a:xfrm>
            <a:off x="6930650" y="2372475"/>
            <a:ext cx="59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19"/>
          <p:cNvCxnSpPr>
            <a:stCxn id="122" idx="3"/>
            <a:endCxn id="120" idx="1"/>
          </p:cNvCxnSpPr>
          <p:nvPr/>
        </p:nvCxnSpPr>
        <p:spPr>
          <a:xfrm rot="10800000" flipH="1">
            <a:off x="7841275" y="1703775"/>
            <a:ext cx="671100" cy="66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9"/>
          <p:cNvCxnSpPr>
            <a:stCxn id="122" idx="3"/>
            <a:endCxn id="121" idx="1"/>
          </p:cNvCxnSpPr>
          <p:nvPr/>
        </p:nvCxnSpPr>
        <p:spPr>
          <a:xfrm>
            <a:off x="7841275" y="2372475"/>
            <a:ext cx="671100" cy="4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19"/>
          <p:cNvSpPr txBox="1"/>
          <p:nvPr/>
        </p:nvSpPr>
        <p:spPr>
          <a:xfrm>
            <a:off x="7521350" y="165057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24.999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7579900" y="246407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25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6780950" y="202537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50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to new or tried peers?</a:t>
            </a:r>
            <a:endParaRPr/>
          </a:p>
        </p:txBody>
      </p:sp>
      <p:sp>
        <p:nvSpPr>
          <p:cNvPr id="1004" name="Google Shape;1004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Tables “new” and “tried”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node with ω ∈ {0, ..., 7} outgoing connections will select the ω+1 connection from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probability: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ρ: ratio between #(addresses in tried) and #(addresses in new)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from the selected table an address to connect, biasing towards addresses with fresher timestamps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5" name="Google Shape;1005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050" y="1781475"/>
            <a:ext cx="1148325" cy="43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Google Shape;1006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600" y="3473475"/>
            <a:ext cx="2647968" cy="167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7" name="Google Shape;1007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9000" y="3473475"/>
            <a:ext cx="2647950" cy="1670014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Google Shape;1008;p80"/>
          <p:cNvSpPr txBox="1"/>
          <p:nvPr/>
        </p:nvSpPr>
        <p:spPr>
          <a:xfrm>
            <a:off x="2384025" y="311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ρ=0.9</a:t>
            </a:r>
            <a:endParaRPr/>
          </a:p>
        </p:txBody>
      </p:sp>
      <p:sp>
        <p:nvSpPr>
          <p:cNvPr id="1009" name="Google Shape;1009;p80"/>
          <p:cNvSpPr txBox="1"/>
          <p:nvPr/>
        </p:nvSpPr>
        <p:spPr>
          <a:xfrm>
            <a:off x="5124375" y="311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ρ=0.1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Attacking the P2P layer - Key Observations</a:t>
            </a:r>
            <a:endParaRPr/>
          </a:p>
        </p:txBody>
      </p:sp>
      <p:sp>
        <p:nvSpPr>
          <p:cNvPr id="1015" name="Google Shape;1015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node will add an address to the ‘tried' table if it receives an incoming connection from another node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will accept unsolicited ADDR messages; these will be added to the ‘new’ table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odes rarely solicit information from DNS seeders and other nodes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 Attack</a:t>
            </a:r>
            <a:endParaRPr/>
          </a:p>
        </p:txBody>
      </p:sp>
      <p:sp>
        <p:nvSpPr>
          <p:cNvPr id="1021" name="Google Shape;1021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Victim is a node with a public IP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Attacker makes outgoing connection to the node using adversarial nodes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‘tried’ table gets full with fresh adversarial IP’s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Attacker uses ADDR messages to insert trash IP’s into the ‘new’ table of the victim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ttacker waits for the victim node to restart (nodes maintain existing outgoing connections)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Restarts can happen because of a software update or even deliberately by the attacker via a DOS attack</a:t>
            </a:r>
            <a:endParaRPr sz="9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 Attack</a:t>
            </a:r>
            <a:endParaRPr/>
          </a:p>
        </p:txBody>
      </p:sp>
      <p:sp>
        <p:nvSpPr>
          <p:cNvPr id="1027" name="Google Shape;1027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attacker can repetitively connect to victim node to ensure timestamps of adversarial nodes are fresh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‘new’ address is selected: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injection of trash IPs ensures that, with some probability, the new node will not be responsive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coin flip will be attempted for the connection, which can result to an adversarial IP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 Attack</a:t>
            </a:r>
            <a:endParaRPr/>
          </a:p>
        </p:txBody>
      </p:sp>
      <p:sp>
        <p:nvSpPr>
          <p:cNvPr id="1033" name="Google Shape;1033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Attacker saturates the incoming connections of the victim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protocol allows for the same IP to occupy all 117 incoming TCP/IP connections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becomes impossible for other nodes to connect to the victim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maximum number of connections is reached, the victim will deny any other incoming connections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 Attack</a:t>
            </a:r>
            <a:endParaRPr/>
          </a:p>
        </p:txBody>
      </p:sp>
      <p:sp>
        <p:nvSpPr>
          <p:cNvPr id="1039" name="Google Shape;1039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the eclipse takes place, all (incoming/outgoing) communication of the victim is routed via the attacker nodes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victim’s transactions may be censored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victim’s blocks can be dropped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victim’s blockchain could be populated almost entirely by adversarial blocks!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rest of the network will eventually completely forget about the victim node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function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isTerrible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executed periodically on the tables to remove any node that has an over-30-days old timestamp and too many failed connection attempts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Countermeasures</a:t>
            </a:r>
            <a:endParaRPr/>
          </a:p>
        </p:txBody>
      </p:sp>
      <p:sp>
        <p:nvSpPr>
          <p:cNvPr id="1045" name="Google Shape;1045;p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mitigation techniques can be used: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 unsolicited ADDR messages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diversify incoming connections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before evicting addresses from the tried table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possibility of an attack cannot be zeroed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propagation in Bitcoin</a:t>
            </a:r>
            <a:endParaRPr/>
          </a:p>
        </p:txBody>
      </p:sp>
      <p:sp>
        <p:nvSpPr>
          <p:cNvPr id="1051" name="Google Shape;1051;p87"/>
          <p:cNvSpPr/>
          <p:nvPr/>
        </p:nvSpPr>
        <p:spPr>
          <a:xfrm>
            <a:off x="722975" y="2156725"/>
            <a:ext cx="991200" cy="75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node</a:t>
            </a:r>
            <a:endParaRPr sz="1800"/>
          </a:p>
        </p:txBody>
      </p:sp>
      <p:sp>
        <p:nvSpPr>
          <p:cNvPr id="1052" name="Google Shape;1052;p87"/>
          <p:cNvSpPr/>
          <p:nvPr/>
        </p:nvSpPr>
        <p:spPr>
          <a:xfrm>
            <a:off x="7429825" y="2156725"/>
            <a:ext cx="991200" cy="75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node</a:t>
            </a:r>
            <a:endParaRPr sz="1800"/>
          </a:p>
        </p:txBody>
      </p:sp>
      <p:cxnSp>
        <p:nvCxnSpPr>
          <p:cNvPr id="1053" name="Google Shape;1053;p87"/>
          <p:cNvCxnSpPr>
            <a:stCxn id="1051" idx="3"/>
            <a:endCxn id="1052" idx="1"/>
          </p:cNvCxnSpPr>
          <p:nvPr/>
        </p:nvCxnSpPr>
        <p:spPr>
          <a:xfrm>
            <a:off x="1714175" y="2534575"/>
            <a:ext cx="571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4" name="Google Shape;1054;p87"/>
          <p:cNvSpPr txBox="1"/>
          <p:nvPr/>
        </p:nvSpPr>
        <p:spPr>
          <a:xfrm>
            <a:off x="2224050" y="2072875"/>
            <a:ext cx="469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Inventory message: “I have data for you”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1055" name="Google Shape;1055;p87"/>
          <p:cNvGraphicFramePr/>
          <p:nvPr/>
        </p:nvGraphicFramePr>
        <p:xfrm>
          <a:off x="837725" y="3747300"/>
          <a:ext cx="7468550" cy="1188630"/>
        </p:xfrm>
        <a:graphic>
          <a:graphicData uri="http://schemas.openxmlformats.org/drawingml/2006/table">
            <a:tbl>
              <a:tblPr>
                <a:noFill/>
                <a:tableStyleId>{E3F5F607-9341-43B8-9D7E-2F5947A242B5}</a:tableStyleId>
              </a:tblPr>
              <a:tblGrid>
                <a:gridCol w="106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Field Size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Description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Data type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Comments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uint32_t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Identifies the object type linked to this inventory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char[32]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Hash of the object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propagation in Bitcoin</a:t>
            </a:r>
            <a:endParaRPr/>
          </a:p>
        </p:txBody>
      </p:sp>
      <p:sp>
        <p:nvSpPr>
          <p:cNvPr id="1061" name="Google Shape;1061;p88"/>
          <p:cNvSpPr/>
          <p:nvPr/>
        </p:nvSpPr>
        <p:spPr>
          <a:xfrm>
            <a:off x="722975" y="2156725"/>
            <a:ext cx="991200" cy="75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node</a:t>
            </a:r>
            <a:endParaRPr sz="1800"/>
          </a:p>
        </p:txBody>
      </p:sp>
      <p:sp>
        <p:nvSpPr>
          <p:cNvPr id="1062" name="Google Shape;1062;p88"/>
          <p:cNvSpPr/>
          <p:nvPr/>
        </p:nvSpPr>
        <p:spPr>
          <a:xfrm>
            <a:off x="7429825" y="2156725"/>
            <a:ext cx="991200" cy="75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node</a:t>
            </a:r>
            <a:endParaRPr sz="1800"/>
          </a:p>
        </p:txBody>
      </p:sp>
      <p:cxnSp>
        <p:nvCxnSpPr>
          <p:cNvPr id="1063" name="Google Shape;1063;p88"/>
          <p:cNvCxnSpPr/>
          <p:nvPr/>
        </p:nvCxnSpPr>
        <p:spPr>
          <a:xfrm>
            <a:off x="1714175" y="2382175"/>
            <a:ext cx="571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4" name="Google Shape;1064;p88"/>
          <p:cNvSpPr txBox="1"/>
          <p:nvPr/>
        </p:nvSpPr>
        <p:spPr>
          <a:xfrm>
            <a:off x="2224050" y="1920475"/>
            <a:ext cx="469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getdata message: “I want data”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065" name="Google Shape;1065;p88"/>
          <p:cNvCxnSpPr/>
          <p:nvPr/>
        </p:nvCxnSpPr>
        <p:spPr>
          <a:xfrm rot="10800000">
            <a:off x="1714200" y="2726000"/>
            <a:ext cx="571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6" name="Google Shape;1066;p88"/>
          <p:cNvSpPr txBox="1"/>
          <p:nvPr/>
        </p:nvSpPr>
        <p:spPr>
          <a:xfrm>
            <a:off x="2224050" y="2726000"/>
            <a:ext cx="469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reply: “here is the data”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67" name="Google Shape;1067;p88"/>
          <p:cNvSpPr txBox="1"/>
          <p:nvPr/>
        </p:nvSpPr>
        <p:spPr>
          <a:xfrm>
            <a:off x="1730550" y="4311800"/>
            <a:ext cx="568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20-minute window before connection is dropped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Man-in-the-Middle attacks</a:t>
            </a:r>
            <a:endParaRPr/>
          </a:p>
        </p:txBody>
      </p:sp>
      <p:sp>
        <p:nvSpPr>
          <p:cNvPr id="1073" name="Google Shape;1073;p89"/>
          <p:cNvSpPr/>
          <p:nvPr/>
        </p:nvSpPr>
        <p:spPr>
          <a:xfrm>
            <a:off x="722975" y="2156725"/>
            <a:ext cx="991200" cy="75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node</a:t>
            </a:r>
            <a:endParaRPr sz="1800"/>
          </a:p>
        </p:txBody>
      </p:sp>
      <p:sp>
        <p:nvSpPr>
          <p:cNvPr id="1074" name="Google Shape;1074;p89"/>
          <p:cNvSpPr/>
          <p:nvPr/>
        </p:nvSpPr>
        <p:spPr>
          <a:xfrm>
            <a:off x="7429825" y="2156725"/>
            <a:ext cx="991200" cy="75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node</a:t>
            </a:r>
            <a:endParaRPr sz="1800"/>
          </a:p>
        </p:txBody>
      </p:sp>
      <p:sp>
        <p:nvSpPr>
          <p:cNvPr id="1075" name="Google Shape;1075;p89"/>
          <p:cNvSpPr/>
          <p:nvPr/>
        </p:nvSpPr>
        <p:spPr>
          <a:xfrm>
            <a:off x="3772800" y="1400875"/>
            <a:ext cx="1598400" cy="2267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Attacker</a:t>
            </a:r>
            <a:endParaRPr sz="1800"/>
          </a:p>
        </p:txBody>
      </p:sp>
      <p:sp>
        <p:nvSpPr>
          <p:cNvPr id="1076" name="Google Shape;1076;p89"/>
          <p:cNvSpPr txBox="1"/>
          <p:nvPr/>
        </p:nvSpPr>
        <p:spPr>
          <a:xfrm>
            <a:off x="1127500" y="3952500"/>
            <a:ext cx="7293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If attacker manipulates message contents on either direction, it can delay information propagation by 20 minutes.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Such delays can be extremely detrimental for security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077" name="Google Shape;1077;p89"/>
          <p:cNvCxnSpPr/>
          <p:nvPr/>
        </p:nvCxnSpPr>
        <p:spPr>
          <a:xfrm>
            <a:off x="1714175" y="2382175"/>
            <a:ext cx="571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8" name="Google Shape;1078;p89"/>
          <p:cNvCxnSpPr/>
          <p:nvPr/>
        </p:nvCxnSpPr>
        <p:spPr>
          <a:xfrm rot="10800000">
            <a:off x="1714200" y="2726000"/>
            <a:ext cx="571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Behaviours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2142825" y="162592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2142825" y="252812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1151800" y="229462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cxnSp>
        <p:nvCxnSpPr>
          <p:cNvPr id="138" name="Google Shape;138;p20"/>
          <p:cNvCxnSpPr>
            <a:stCxn id="137" idx="3"/>
            <a:endCxn id="135" idx="1"/>
          </p:cNvCxnSpPr>
          <p:nvPr/>
        </p:nvCxnSpPr>
        <p:spPr>
          <a:xfrm rot="10800000" flipH="1">
            <a:off x="1471600" y="1772925"/>
            <a:ext cx="671100" cy="66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20"/>
          <p:cNvCxnSpPr>
            <a:stCxn id="137" idx="3"/>
            <a:endCxn id="136" idx="1"/>
          </p:cNvCxnSpPr>
          <p:nvPr/>
        </p:nvCxnSpPr>
        <p:spPr>
          <a:xfrm>
            <a:off x="1471600" y="2441625"/>
            <a:ext cx="671100" cy="23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p20"/>
          <p:cNvSpPr txBox="1"/>
          <p:nvPr/>
        </p:nvSpPr>
        <p:spPr>
          <a:xfrm>
            <a:off x="1555800" y="1772925"/>
            <a:ext cx="31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311700" y="229462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cxnSp>
        <p:nvCxnSpPr>
          <p:cNvPr id="142" name="Google Shape;142;p20"/>
          <p:cNvCxnSpPr>
            <a:endCxn id="137" idx="1"/>
          </p:cNvCxnSpPr>
          <p:nvPr/>
        </p:nvCxnSpPr>
        <p:spPr>
          <a:xfrm>
            <a:off x="631600" y="2441625"/>
            <a:ext cx="52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" name="Google Shape;143;p20"/>
          <p:cNvSpPr txBox="1"/>
          <p:nvPr/>
        </p:nvSpPr>
        <p:spPr>
          <a:xfrm>
            <a:off x="731750" y="2371650"/>
            <a:ext cx="31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1427963" y="2451675"/>
            <a:ext cx="52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N-1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3012575" y="2771850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2779225" y="2035200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cxnSp>
        <p:nvCxnSpPr>
          <p:cNvPr id="147" name="Google Shape;147;p20"/>
          <p:cNvCxnSpPr>
            <a:stCxn id="136" idx="3"/>
            <a:endCxn id="145" idx="1"/>
          </p:cNvCxnSpPr>
          <p:nvPr/>
        </p:nvCxnSpPr>
        <p:spPr>
          <a:xfrm>
            <a:off x="2462625" y="2675125"/>
            <a:ext cx="549900" cy="24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20"/>
          <p:cNvCxnSpPr>
            <a:stCxn id="136" idx="3"/>
            <a:endCxn id="146" idx="1"/>
          </p:cNvCxnSpPr>
          <p:nvPr/>
        </p:nvCxnSpPr>
        <p:spPr>
          <a:xfrm rot="10800000" flipH="1">
            <a:off x="2462625" y="2182225"/>
            <a:ext cx="316500" cy="49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" name="Google Shape;149;p20"/>
          <p:cNvSpPr txBox="1"/>
          <p:nvPr/>
        </p:nvSpPr>
        <p:spPr>
          <a:xfrm>
            <a:off x="2365050" y="2182225"/>
            <a:ext cx="31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2360763" y="2718750"/>
            <a:ext cx="52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N-2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3910800" y="2991700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3677450" y="2255050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cxnSp>
        <p:nvCxnSpPr>
          <p:cNvPr id="153" name="Google Shape;153;p20"/>
          <p:cNvCxnSpPr>
            <a:stCxn id="145" idx="3"/>
            <a:endCxn id="151" idx="1"/>
          </p:cNvCxnSpPr>
          <p:nvPr/>
        </p:nvCxnSpPr>
        <p:spPr>
          <a:xfrm>
            <a:off x="3332375" y="2918850"/>
            <a:ext cx="578400" cy="21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20"/>
          <p:cNvCxnSpPr>
            <a:stCxn id="145" idx="3"/>
            <a:endCxn id="152" idx="1"/>
          </p:cNvCxnSpPr>
          <p:nvPr/>
        </p:nvCxnSpPr>
        <p:spPr>
          <a:xfrm rot="10800000" flipH="1">
            <a:off x="3332375" y="2401950"/>
            <a:ext cx="345000" cy="5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p20"/>
          <p:cNvSpPr txBox="1"/>
          <p:nvPr/>
        </p:nvSpPr>
        <p:spPr>
          <a:xfrm>
            <a:off x="3293575" y="2371650"/>
            <a:ext cx="31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3309988" y="2938600"/>
            <a:ext cx="52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N-3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1539750" y="4125775"/>
            <a:ext cx="197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peeling chain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6203100" y="222332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7043200" y="1292750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7043200" y="198982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7043200" y="2686900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7043200" y="338397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cxnSp>
        <p:nvCxnSpPr>
          <p:cNvPr id="163" name="Google Shape;163;p20"/>
          <p:cNvCxnSpPr>
            <a:stCxn id="158" idx="3"/>
            <a:endCxn id="159" idx="1"/>
          </p:cNvCxnSpPr>
          <p:nvPr/>
        </p:nvCxnSpPr>
        <p:spPr>
          <a:xfrm rot="10800000" flipH="1">
            <a:off x="6522900" y="1439725"/>
            <a:ext cx="520200" cy="93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20"/>
          <p:cNvCxnSpPr>
            <a:endCxn id="160" idx="1"/>
          </p:cNvCxnSpPr>
          <p:nvPr/>
        </p:nvCxnSpPr>
        <p:spPr>
          <a:xfrm rot="10800000" flipH="1">
            <a:off x="6523000" y="2136825"/>
            <a:ext cx="520200" cy="23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Google Shape;165;p20"/>
          <p:cNvCxnSpPr>
            <a:stCxn id="158" idx="3"/>
            <a:endCxn id="161" idx="1"/>
          </p:cNvCxnSpPr>
          <p:nvPr/>
        </p:nvCxnSpPr>
        <p:spPr>
          <a:xfrm>
            <a:off x="6522900" y="2370325"/>
            <a:ext cx="520200" cy="4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" name="Google Shape;166;p20"/>
          <p:cNvCxnSpPr>
            <a:stCxn id="158" idx="3"/>
            <a:endCxn id="162" idx="1"/>
          </p:cNvCxnSpPr>
          <p:nvPr/>
        </p:nvCxnSpPr>
        <p:spPr>
          <a:xfrm>
            <a:off x="6522900" y="2370325"/>
            <a:ext cx="520200" cy="116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" name="Google Shape;167;p20"/>
          <p:cNvSpPr txBox="1"/>
          <p:nvPr/>
        </p:nvSpPr>
        <p:spPr>
          <a:xfrm>
            <a:off x="6319050" y="4125775"/>
            <a:ext cx="92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star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partitioning attacks</a:t>
            </a:r>
            <a:endParaRPr/>
          </a:p>
        </p:txBody>
      </p:sp>
      <p:sp>
        <p:nvSpPr>
          <p:cNvPr id="1084" name="Google Shape;1084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traffic is routed via the Border Gateway Protocol (BGP)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BGP is the primary interdomain routing protocol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Paths between networks need to be updated constantly, as the Internet is an evolving infrastructure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BGP is run by Internet Service Providers and other large networks that are connected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Participating nodes are called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autonomous systems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(AS)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BGP Highjacking</a:t>
            </a:r>
            <a:endParaRPr/>
          </a:p>
        </p:txBody>
      </p:sp>
      <p:sp>
        <p:nvSpPr>
          <p:cNvPr id="1090" name="Google Shape;1090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attacker running an AS, can announce it can route a certain network path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actual validation performed of such announcements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malicious AS can even advertise a non-existent path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Bitcoin traffic can be filtered by the malicious AS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Downside: such attacks leave evidence in routing tables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advanced attacks exist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Erebus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partitioning due to software error</a:t>
            </a:r>
            <a:endParaRPr/>
          </a:p>
        </p:txBody>
      </p:sp>
      <p:sp>
        <p:nvSpPr>
          <p:cNvPr id="1096" name="Google Shape;1096;p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software upgrade causes upgraded clients to drop old blocks and vice versa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bitcoin version 0.8 in March 2013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older clients were forced into their own 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9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Wallets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wallets maintain the whole blockchain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nodes: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the whole blockchain history (~187 GB)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the whole UTxO set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Verify each tx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Verify each block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Relay every tx and block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nodes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363" y="152400"/>
            <a:ext cx="616727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: Merkle trees of transactions</a:t>
            </a:r>
            <a:endParaRPr/>
          </a:p>
        </p:txBody>
      </p:sp>
      <p:sp>
        <p:nvSpPr>
          <p:cNvPr id="1118" name="Google Shape;1118;p96"/>
          <p:cNvSpPr txBox="1">
            <a:spLocks noGrp="1"/>
          </p:cNvSpPr>
          <p:nvPr>
            <p:ph type="body" idx="1"/>
          </p:nvPr>
        </p:nvSpPr>
        <p:spPr>
          <a:xfrm>
            <a:off x="311700" y="1169200"/>
            <a:ext cx="576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Transactions not yet confirmed, but received by a full node are collected into a data structure called the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mempool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build a block, the mempool transactions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collected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a Merkle Tree in an (arbitrary, but valid) order defined by the miner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application data in the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 header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which the Proof-of-Work equation is solved, only contain the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root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this Merkle Tree: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9" name="Google Shape;1119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050" y="1369725"/>
            <a:ext cx="2508575" cy="265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using a Merkle tree</a:t>
            </a:r>
            <a:endParaRPr/>
          </a:p>
        </p:txBody>
      </p:sp>
      <p:sp>
        <p:nvSpPr>
          <p:cNvPr id="1125" name="Google Shape;1125;p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Proof-of-Work difficulty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depend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number of confirmed transactions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miner is incentivized to include all transactions they can, which have a non-zero fee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PoW difficulty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only depends on the target T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allows better control of the mining rate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enables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SPV wallets!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SPV</a:t>
            </a:r>
            <a:endParaRPr/>
          </a:p>
        </p:txBody>
      </p:sp>
      <p:sp>
        <p:nvSpPr>
          <p:cNvPr id="1131" name="Google Shape;1131;p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Payment Verification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different type of wallet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for mobile, laptops etc.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Doesn’t need to download the whole blockchain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download all transactions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Much faster than standard (full) node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the block headers from genesis till today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Connects to multiple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untrusted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servers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is a full node which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SPV wallet each claim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SPV</a:t>
            </a:r>
            <a:endParaRPr/>
          </a:p>
        </p:txBody>
      </p:sp>
      <p:sp>
        <p:nvSpPr>
          <p:cNvPr id="1137" name="Google Shape;1137;p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Wallet sends to the SPV server the bitcoin addresses they have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the private keys!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SPV server knows which transactions to send to the SPV client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addresses are shared via a Bloom filter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Wallet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each block’s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PoW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authenticated ancestry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Keeps a longest chain as usual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keep transactions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Wallet verifies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transaction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receives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Signatures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Law of conservation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Wallet verifies that the transaction belongs to the Merkle Tree root of a block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Fungibility and Privacy</a:t>
            </a:r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Fungibility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Coins are interchangeable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each “satoshi” has its whole history in the Bitcoin blockchain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satoshi fungibility is debatable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SPV Security</a:t>
            </a:r>
            <a:endParaRPr/>
          </a:p>
        </p:txBody>
      </p:sp>
      <p:sp>
        <p:nvSpPr>
          <p:cNvPr id="1143" name="Google Shape;1143;p1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SPV wallets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keep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UTXO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verify or receive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transactions they are not interested 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verify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coinbase validity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the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level of security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a regular full node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honest majority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can a malicious SPV server achieve?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Temporary fork to invalid block (invalid coinbase, transactions, non-existing UTXO, double spending...)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Wallet seeds and HD wallets</a:t>
            </a:r>
            <a:endParaRPr/>
          </a:p>
        </p:txBody>
      </p:sp>
      <p:sp>
        <p:nvSpPr>
          <p:cNvPr id="1149" name="Google Shape;1149;p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Deterministic (HD) wallet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infinite sequence of wallet private keys can be generated from a single “master private key” (BIP-32)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private key can be encoded as a human-readable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seed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Seed is sufficient to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recover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 the private keys of a wallet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backed up on paper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Optionally encrypted with password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Seed Example: </a:t>
            </a:r>
            <a:b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deal smooth awful edit virtual monitor term sign start home shrimp wrestle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Wallet classification</a:t>
            </a:r>
            <a:endParaRPr/>
          </a:p>
        </p:txBody>
      </p:sp>
      <p:sp>
        <p:nvSpPr>
          <p:cNvPr id="1155" name="Google Shape;1155;p102"/>
          <p:cNvSpPr/>
          <p:nvPr/>
        </p:nvSpPr>
        <p:spPr>
          <a:xfrm>
            <a:off x="3868600" y="938325"/>
            <a:ext cx="1137300" cy="1137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wallets</a:t>
            </a:r>
            <a:endParaRPr/>
          </a:p>
        </p:txBody>
      </p:sp>
      <p:sp>
        <p:nvSpPr>
          <p:cNvPr id="1156" name="Google Shape;1156;p102"/>
          <p:cNvSpPr/>
          <p:nvPr/>
        </p:nvSpPr>
        <p:spPr>
          <a:xfrm>
            <a:off x="2209900" y="2191850"/>
            <a:ext cx="1137300" cy="11373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hot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57" name="Google Shape;1157;p102"/>
          <p:cNvSpPr/>
          <p:nvPr/>
        </p:nvSpPr>
        <p:spPr>
          <a:xfrm>
            <a:off x="5629525" y="2191850"/>
            <a:ext cx="1137300" cy="11373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cold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158" name="Google Shape;1158;p102"/>
          <p:cNvCxnSpPr>
            <a:stCxn id="1155" idx="3"/>
            <a:endCxn id="1156" idx="7"/>
          </p:cNvCxnSpPr>
          <p:nvPr/>
        </p:nvCxnSpPr>
        <p:spPr>
          <a:xfrm flipH="1">
            <a:off x="3180754" y="1909071"/>
            <a:ext cx="854400" cy="4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9" name="Google Shape;1159;p102"/>
          <p:cNvCxnSpPr>
            <a:stCxn id="1155" idx="5"/>
            <a:endCxn id="1157" idx="1"/>
          </p:cNvCxnSpPr>
          <p:nvPr/>
        </p:nvCxnSpPr>
        <p:spPr>
          <a:xfrm>
            <a:off x="4839346" y="1909071"/>
            <a:ext cx="956700" cy="4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 and cold wallets</a:t>
            </a:r>
            <a:endParaRPr/>
          </a:p>
        </p:txBody>
      </p:sp>
      <p:sp>
        <p:nvSpPr>
          <p:cNvPr id="1165" name="Google Shape;1165;p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Keys on an Internet-connected computer: </a:t>
            </a:r>
            <a:r>
              <a:rPr lang="en" b="1">
                <a:solidFill>
                  <a:srgbClr val="E44545"/>
                </a:solidFill>
                <a:latin typeface="Arial"/>
                <a:ea typeface="Arial"/>
                <a:cs typeface="Arial"/>
                <a:sym typeface="Arial"/>
              </a:rPr>
              <a:t>Hot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wallet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use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always spend my money immediately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keys offline: </a:t>
            </a:r>
            <a:r>
              <a:rPr lang="en" b="1">
                <a:solidFill>
                  <a:srgbClr val="4394F8"/>
                </a:solidFill>
                <a:latin typeface="Arial"/>
                <a:ea typeface="Arial"/>
                <a:cs typeface="Arial"/>
                <a:sym typeface="Arial"/>
              </a:rPr>
              <a:t>Cold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wallet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Kept on a computer not connected to the Internet or a hard drive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Keys cannot easily be stolen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Keys can be moved to a hot wallet when needed to spend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can see balance and how much money they have using public keys kept (safely) online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ways to store cold wallets</a:t>
            </a:r>
            <a:endParaRPr/>
          </a:p>
        </p:txBody>
      </p:sp>
      <p:sp>
        <p:nvSpPr>
          <p:cNvPr id="1171" name="Google Shape;1171;p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Paper wallet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key is printed on a piece of paper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optionally be encrypted with a secret password (which is remembered)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Brain wallet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key is SHA256(“my dog’s name is Barbie”) or some other passphrase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private key can be recovered by memory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Extremely unsafe!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$100,000 stolen due to low entropy passwords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wallets</a:t>
            </a:r>
            <a:endParaRPr/>
          </a:p>
        </p:txBody>
      </p:sp>
      <p:sp>
        <p:nvSpPr>
          <p:cNvPr id="1177" name="Google Shape;1177;p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 hardware device used to store private keys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popular ones: Trezor, Ledger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Cold wallet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Connects to a computer via USB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Keys never leave the device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 signs transaction and sends it to computer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transacting, addresses are verified by looking at a screen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hardware/software is specialized, much harder to “hack” or have bugs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safely even if host computer is compromised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 can censor transactions! (eclipse)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 by a pin in case of theft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backed up into paper and/or other hardware wallets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Wallet classification</a:t>
            </a:r>
            <a:endParaRPr/>
          </a:p>
        </p:txBody>
      </p:sp>
      <p:sp>
        <p:nvSpPr>
          <p:cNvPr id="1183" name="Google Shape;1183;p106"/>
          <p:cNvSpPr/>
          <p:nvPr/>
        </p:nvSpPr>
        <p:spPr>
          <a:xfrm>
            <a:off x="3868600" y="938325"/>
            <a:ext cx="1137300" cy="1137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wallets</a:t>
            </a:r>
            <a:endParaRPr/>
          </a:p>
        </p:txBody>
      </p:sp>
      <p:sp>
        <p:nvSpPr>
          <p:cNvPr id="1184" name="Google Shape;1184;p106"/>
          <p:cNvSpPr/>
          <p:nvPr/>
        </p:nvSpPr>
        <p:spPr>
          <a:xfrm>
            <a:off x="2209900" y="2191850"/>
            <a:ext cx="1137300" cy="11373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hot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85" name="Google Shape;1185;p106"/>
          <p:cNvSpPr/>
          <p:nvPr/>
        </p:nvSpPr>
        <p:spPr>
          <a:xfrm>
            <a:off x="5629525" y="2191850"/>
            <a:ext cx="1137300" cy="11373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cold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186" name="Google Shape;1186;p106"/>
          <p:cNvCxnSpPr>
            <a:stCxn id="1183" idx="3"/>
            <a:endCxn id="1184" idx="7"/>
          </p:cNvCxnSpPr>
          <p:nvPr/>
        </p:nvCxnSpPr>
        <p:spPr>
          <a:xfrm flipH="1">
            <a:off x="3180754" y="1909071"/>
            <a:ext cx="854400" cy="4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7" name="Google Shape;1187;p106"/>
          <p:cNvCxnSpPr>
            <a:stCxn id="1183" idx="5"/>
            <a:endCxn id="1185" idx="1"/>
          </p:cNvCxnSpPr>
          <p:nvPr/>
        </p:nvCxnSpPr>
        <p:spPr>
          <a:xfrm>
            <a:off x="4839346" y="1909071"/>
            <a:ext cx="956700" cy="4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8" name="Google Shape;1188;p106"/>
          <p:cNvCxnSpPr>
            <a:stCxn id="1185" idx="2"/>
            <a:endCxn id="1189" idx="7"/>
          </p:cNvCxnSpPr>
          <p:nvPr/>
        </p:nvCxnSpPr>
        <p:spPr>
          <a:xfrm flipH="1">
            <a:off x="4586425" y="2760500"/>
            <a:ext cx="1043100" cy="102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0" name="Google Shape;1190;p106"/>
          <p:cNvCxnSpPr>
            <a:stCxn id="1185" idx="3"/>
          </p:cNvCxnSpPr>
          <p:nvPr/>
        </p:nvCxnSpPr>
        <p:spPr>
          <a:xfrm flipH="1">
            <a:off x="5661679" y="3162596"/>
            <a:ext cx="134400" cy="51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1" name="Google Shape;1191;p106"/>
          <p:cNvCxnSpPr>
            <a:stCxn id="1185" idx="5"/>
            <a:endCxn id="1192" idx="0"/>
          </p:cNvCxnSpPr>
          <p:nvPr/>
        </p:nvCxnSpPr>
        <p:spPr>
          <a:xfrm>
            <a:off x="6600271" y="3162596"/>
            <a:ext cx="333300" cy="45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9" name="Google Shape;1189;p106"/>
          <p:cNvSpPr/>
          <p:nvPr/>
        </p:nvSpPr>
        <p:spPr>
          <a:xfrm>
            <a:off x="3615825" y="3617100"/>
            <a:ext cx="1137300" cy="11373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hard drive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1193" name="Google Shape;1193;p106"/>
          <p:cNvSpPr/>
          <p:nvPr/>
        </p:nvSpPr>
        <p:spPr>
          <a:xfrm>
            <a:off x="4934250" y="3662750"/>
            <a:ext cx="1137300" cy="11373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brain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1192" name="Google Shape;1192;p106"/>
          <p:cNvSpPr/>
          <p:nvPr/>
        </p:nvSpPr>
        <p:spPr>
          <a:xfrm>
            <a:off x="6364975" y="3617100"/>
            <a:ext cx="1137300" cy="11373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paper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1194" name="Google Shape;1194;p106"/>
          <p:cNvSpPr/>
          <p:nvPr/>
        </p:nvSpPr>
        <p:spPr>
          <a:xfrm>
            <a:off x="7669075" y="3617100"/>
            <a:ext cx="1180800" cy="10989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hardware</a:t>
            </a:r>
            <a:endParaRPr sz="1000" b="1">
              <a:solidFill>
                <a:srgbClr val="FFFFFF"/>
              </a:solidFill>
            </a:endParaRPr>
          </a:p>
        </p:txBody>
      </p:sp>
      <p:cxnSp>
        <p:nvCxnSpPr>
          <p:cNvPr id="1195" name="Google Shape;1195;p106"/>
          <p:cNvCxnSpPr>
            <a:stCxn id="1185" idx="6"/>
            <a:endCxn id="1194" idx="1"/>
          </p:cNvCxnSpPr>
          <p:nvPr/>
        </p:nvCxnSpPr>
        <p:spPr>
          <a:xfrm>
            <a:off x="6766825" y="2760500"/>
            <a:ext cx="1075200" cy="101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6" name="Google Shape;1196;p106"/>
          <p:cNvSpPr/>
          <p:nvPr/>
        </p:nvSpPr>
        <p:spPr>
          <a:xfrm>
            <a:off x="294125" y="3354850"/>
            <a:ext cx="1137300" cy="11373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Personal computer</a:t>
            </a:r>
            <a:endParaRPr sz="1000" b="1">
              <a:solidFill>
                <a:srgbClr val="FFFFFF"/>
              </a:solidFill>
            </a:endParaRPr>
          </a:p>
        </p:txBody>
      </p:sp>
      <p:cxnSp>
        <p:nvCxnSpPr>
          <p:cNvPr id="1197" name="Google Shape;1197;p106"/>
          <p:cNvCxnSpPr>
            <a:stCxn id="1184" idx="3"/>
            <a:endCxn id="1196" idx="7"/>
          </p:cNvCxnSpPr>
          <p:nvPr/>
        </p:nvCxnSpPr>
        <p:spPr>
          <a:xfrm flipH="1">
            <a:off x="1264954" y="3162596"/>
            <a:ext cx="1111500" cy="35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8" name="Google Shape;1198;p106"/>
          <p:cNvCxnSpPr>
            <a:stCxn id="1184" idx="4"/>
          </p:cNvCxnSpPr>
          <p:nvPr/>
        </p:nvCxnSpPr>
        <p:spPr>
          <a:xfrm flipH="1">
            <a:off x="2353450" y="3329150"/>
            <a:ext cx="425100" cy="4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9" name="Google Shape;1199;p106"/>
          <p:cNvSpPr/>
          <p:nvPr/>
        </p:nvSpPr>
        <p:spPr>
          <a:xfrm>
            <a:off x="1499500" y="3810800"/>
            <a:ext cx="1350300" cy="10989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smartphone</a:t>
            </a:r>
            <a:endParaRPr sz="10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ockchain Course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5009</Words>
  <Application>Microsoft Macintosh PowerPoint</Application>
  <PresentationFormat>On-screen Show (16:9)</PresentationFormat>
  <Paragraphs>860</Paragraphs>
  <Slides>96</Slides>
  <Notes>95</Notes>
  <HiddenSlides>8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9" baseType="lpstr">
      <vt:lpstr>Arial</vt:lpstr>
      <vt:lpstr>Ubuntu</vt:lpstr>
      <vt:lpstr>Blockchain Course Theme</vt:lpstr>
      <vt:lpstr>PowerPoint Presentation</vt:lpstr>
      <vt:lpstr>Eponymous system</vt:lpstr>
      <vt:lpstr>Pseudonymous system</vt:lpstr>
      <vt:lpstr>Anonymous system</vt:lpstr>
      <vt:lpstr>Privacy in Bitcoin</vt:lpstr>
      <vt:lpstr>Transaction Graph Analysis</vt:lpstr>
      <vt:lpstr>Transaction Graph Analysis</vt:lpstr>
      <vt:lpstr>Common Behaviours</vt:lpstr>
      <vt:lpstr>Fungibility and Privacy</vt:lpstr>
      <vt:lpstr>Bitcoin’s privacy</vt:lpstr>
      <vt:lpstr>Bitcoin’s privacy (or lack thereof)</vt:lpstr>
      <vt:lpstr>Transaction Anonymization Techniques</vt:lpstr>
      <vt:lpstr>Anonymising Transactions - Centralized</vt:lpstr>
      <vt:lpstr>Anonymising Transactions - Centralized</vt:lpstr>
      <vt:lpstr>Anonymizing Transactions - CoinJoin</vt:lpstr>
      <vt:lpstr>Anonymizing Transactions - CoinJoin</vt:lpstr>
      <vt:lpstr>Multiple Input Transactions - Setup</vt:lpstr>
      <vt:lpstr>Multiple Input Transactions - Sign and Publish</vt:lpstr>
      <vt:lpstr>Passive vs Active Attacks</vt:lpstr>
      <vt:lpstr>Mix-net</vt:lpstr>
      <vt:lpstr>Mix-net</vt:lpstr>
      <vt:lpstr>Decryption Mix-net</vt:lpstr>
      <vt:lpstr>Decryption Mix-net</vt:lpstr>
      <vt:lpstr>Decryption Mix-net</vt:lpstr>
      <vt:lpstr>Routing via a Mix-net</vt:lpstr>
      <vt:lpstr>Routing via a Mix-net</vt:lpstr>
      <vt:lpstr>Routing via a Mix-net</vt:lpstr>
      <vt:lpstr>Routing via a Mix-net</vt:lpstr>
      <vt:lpstr>Mix-net for Coinjoin transactions</vt:lpstr>
      <vt:lpstr>Hiding Coin Balances</vt:lpstr>
      <vt:lpstr>Mimblewimble </vt:lpstr>
      <vt:lpstr>Coordination </vt:lpstr>
      <vt:lpstr>Blind-Signatures</vt:lpstr>
      <vt:lpstr>Chaum’s E-cash</vt:lpstr>
      <vt:lpstr>Chaum’s E-cash</vt:lpstr>
      <vt:lpstr>Chaum’s E-cash</vt:lpstr>
      <vt:lpstr>Chaum’s E-cash</vt:lpstr>
      <vt:lpstr>Chaum’s E-cash</vt:lpstr>
      <vt:lpstr>Chaum’s E-cash</vt:lpstr>
      <vt:lpstr>Anonymizing Bitcoin Payments via E-cash</vt:lpstr>
      <vt:lpstr>Anonymous Credentials</vt:lpstr>
      <vt:lpstr>Fair Swaps</vt:lpstr>
      <vt:lpstr>Fair Swaps - Construction</vt:lpstr>
      <vt:lpstr>Anonymity and Digital Signatures</vt:lpstr>
      <vt:lpstr>Anonymity and Digital Signatures</vt:lpstr>
      <vt:lpstr>Group Signatures</vt:lpstr>
      <vt:lpstr>Traceable Signatures</vt:lpstr>
      <vt:lpstr>Ring Signatures</vt:lpstr>
      <vt:lpstr>Monero/Cryptonote</vt:lpstr>
      <vt:lpstr>Is Monero Anonymous?</vt:lpstr>
      <vt:lpstr>The revelance of the anonymity set</vt:lpstr>
      <vt:lpstr>Increasing and Safeguarding the anonymity set</vt:lpstr>
      <vt:lpstr>Increasing and Safeguarding the anonymity set</vt:lpstr>
      <vt:lpstr>Increasing and Safeguarding the anonymity set</vt:lpstr>
      <vt:lpstr>Increasing and Safeguarding the anonymity set</vt:lpstr>
      <vt:lpstr>Zero-knowledge</vt:lpstr>
      <vt:lpstr>ZK-Snarks</vt:lpstr>
      <vt:lpstr>Constructing ZK-SNARKs</vt:lpstr>
      <vt:lpstr>Zerocash</vt:lpstr>
      <vt:lpstr>Zerocash “Pour” Operation</vt:lpstr>
      <vt:lpstr>Common Reference Strings</vt:lpstr>
      <vt:lpstr>Network security</vt:lpstr>
      <vt:lpstr>Overlay Networks</vt:lpstr>
      <vt:lpstr>Overlay Networks</vt:lpstr>
      <vt:lpstr>Network Requirements</vt:lpstr>
      <vt:lpstr>Bitcoin’s P2P Network</vt:lpstr>
      <vt:lpstr>Public vs. Private networks</vt:lpstr>
      <vt:lpstr>P2P Networks</vt:lpstr>
      <vt:lpstr>Table maintenance </vt:lpstr>
      <vt:lpstr>Connect to new or tried peers?</vt:lpstr>
      <vt:lpstr>Attacking the P2P layer - Key Observations</vt:lpstr>
      <vt:lpstr>Eclipse Attack</vt:lpstr>
      <vt:lpstr>Eclipse Attack</vt:lpstr>
      <vt:lpstr>Eclipse Attack</vt:lpstr>
      <vt:lpstr>Eclipse Attack</vt:lpstr>
      <vt:lpstr>Attack Countermeasures</vt:lpstr>
      <vt:lpstr>Information propagation in Bitcoin</vt:lpstr>
      <vt:lpstr>Information propagation in Bitcoin</vt:lpstr>
      <vt:lpstr>Man-in-the-Middle attacks</vt:lpstr>
      <vt:lpstr>Network partitioning attacks</vt:lpstr>
      <vt:lpstr>BGP Highjacking</vt:lpstr>
      <vt:lpstr>Network partitioning due to software error</vt:lpstr>
      <vt:lpstr>Wallets</vt:lpstr>
      <vt:lpstr>Full nodes</vt:lpstr>
      <vt:lpstr>PowerPoint Presentation</vt:lpstr>
      <vt:lpstr>Recall : Merkle trees of transactions</vt:lpstr>
      <vt:lpstr>Advantages of using a Merkle tree</vt:lpstr>
      <vt:lpstr>SPV</vt:lpstr>
      <vt:lpstr>SPV</vt:lpstr>
      <vt:lpstr>SPV Security</vt:lpstr>
      <vt:lpstr>Wallet seeds and HD wallets</vt:lpstr>
      <vt:lpstr>Wallet classification</vt:lpstr>
      <vt:lpstr>Hot and cold wallets</vt:lpstr>
      <vt:lpstr>Other ways to store cold wallets</vt:lpstr>
      <vt:lpstr>Hardware wallets</vt:lpstr>
      <vt:lpstr>Wallet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Aggelos Kiayias</cp:lastModifiedBy>
  <cp:revision>63</cp:revision>
  <dcterms:modified xsi:type="dcterms:W3CDTF">2024-11-06T00:28:34Z</dcterms:modified>
</cp:coreProperties>
</file>