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56"/>
      <p:bold r:id="rId57"/>
      <p:italic r:id="rId58"/>
      <p:boldItalic r:id="rId59"/>
    </p:embeddedFont>
    <p:embeddedFont>
      <p:font typeface="Ubuntu" panose="020B0504030602030204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8"/>
  </p:normalViewPr>
  <p:slideViewPr>
    <p:cSldViewPr snapToGrid="0">
      <p:cViewPr varScale="1">
        <p:scale>
          <a:sx n="156" d="100"/>
          <a:sy n="156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0598f6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0598f6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9e6419a4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9e6419a4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9e6419a4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9e6419a4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8c6a77cb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8c6a77cb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9e6419a4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9e6419a4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19020d8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19020d8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12f8e606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12f8e606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12f8e606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12f8e606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9e6419a4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9e6419a4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12f8e606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12f8e606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9e6419a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9e6419a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12f8e606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12f8e606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9e6419a4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9e6419a4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9e6419a4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9e6419a4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9e6419a4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9e6419a4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12f8e606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12f8e606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9e6419a4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9e6419a4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9e6419a4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9e6419a4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13907b9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13907b9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a91d5d22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a91d5d22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a91d5d22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a91d5d22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a91d5d22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a91d5d22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7a5426a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7a5426a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9e6419a4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9e6419a4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9e6419a4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9e6419a4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9e6419a4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9e6419a45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9e6419a4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9e6419a4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219020d8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a219020d8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9e6419a45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9e6419a45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12f8e606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12f8e606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9e6419a4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9e6419a4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9e6419a4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9e6419a45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9e6419a4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9e6419a4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12f8e606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12f8e606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9e6419a4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9e6419a45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9e6419a45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9e6419a45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9e6419a45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9e6419a45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98c6a77c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98c6a77c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98c6a77cb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98c6a77cb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98c6a77cb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98c6a77cb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98c6a77cb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98c6a77cb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98c6a77c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98c6a77cb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15cfcd1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15cfcd1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59e6419a45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59e6419a45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9e6419a4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9e6419a4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9e6419a45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59e6419a45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9e6419a45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9e6419a45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59e6419a45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59e6419a45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98c6a77cbe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98c6a77cbe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e6419a4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e6419a4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219020d8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219020d8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219020d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219020d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e6419a4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e6419a4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Blockchains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&amp; Distributed Ledgers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Lecture 09</a:t>
            </a:r>
            <a:endParaRPr sz="2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618400"/>
            <a:ext cx="9144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Aggelos Kiayias</a:t>
            </a:r>
            <a:endParaRPr sz="24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292225" y="4635300"/>
            <a:ext cx="57093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Slide credits: AK, Michele Ciampi, Dimitris </a:t>
            </a:r>
            <a:r>
              <a:rPr lang="en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Karakostas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4756599"/>
            <a:ext cx="759125" cy="2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binary field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hold only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values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unknowns: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equation: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… + 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cannot be undetermined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0 + 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… + 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(if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1 + 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… + 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(if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775" y="1794225"/>
            <a:ext cx="28956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Generalisation t-out-of-n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polynomial of degree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 = a</a:t>
            </a:r>
            <a:r>
              <a:rPr lang="en" b="1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a</a:t>
            </a:r>
            <a:r>
              <a:rPr lang="en" b="1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+ … + a</a:t>
            </a:r>
            <a:r>
              <a:rPr lang="en" b="1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lang="en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b="1" i="1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d+1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points of the polynomial completely determine it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less points, at least one degree of freedom remains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cannot be fully determined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that idea to solve secret-sharing for any t, 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824" y="3245349"/>
            <a:ext cx="1642475" cy="15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594" y="2783394"/>
            <a:ext cx="2254250" cy="20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Generalisation t-out-of-n 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00" y="976775"/>
            <a:ext cx="654733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parties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Polynomials of degree 2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three parties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(who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 3 points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interpolate such polynomials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two parties have no information about the shared secret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Secret-sharing cryptographic keys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polynomial secret-sharing, a cryptographic key can be split to multiple shareholders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shareholder gets a point on the plane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secret/key is the solution to the polynomial problem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points to consider: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should the value of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determined: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comparison to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comparison to n?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engage in the cryptographic operation, is it necessary to reconstruct the original key?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accomodate an evolving set of shareholders?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311700" y="2173050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Distributed Randomness Generation</a:t>
            </a:r>
            <a:endParaRPr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487" y="2429175"/>
            <a:ext cx="882000" cy="126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725" y="2429175"/>
            <a:ext cx="850800" cy="1215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8"/>
          <p:cNvCxnSpPr/>
          <p:nvPr/>
        </p:nvCxnSpPr>
        <p:spPr>
          <a:xfrm>
            <a:off x="3155700" y="3084200"/>
            <a:ext cx="2841000" cy="28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8"/>
          <p:cNvCxnSpPr/>
          <p:nvPr/>
        </p:nvCxnSpPr>
        <p:spPr>
          <a:xfrm rot="10800000" flipH="1">
            <a:off x="4582800" y="1668500"/>
            <a:ext cx="9600" cy="1444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650" y="3155550"/>
            <a:ext cx="796200" cy="5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4100075" y="1196300"/>
            <a:ext cx="2745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b ← {0, 1}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4381125" y="1138825"/>
            <a:ext cx="274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$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coin-flipping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and Bob want to flip a coin remotely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a bit uniformly at random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doesn’t trust Bob and vice versa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neither Alice nor Bob should be able to bias the bit choice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coin-flipping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and Bob want to flip a coin remotely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a bit uniformly at random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doesn’t trust Bob and vice versa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neither Alice nor Bob should be able to bias the bit choice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commits to a random coin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 commits to a random coin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and Bob open the commitments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= XOR of (committed) values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the situation be improved in an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party coin flip?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about when &gt;N/2 parties are honest?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deal with (selective) aborts?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first step towards multi-party coin flipping 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player commits to their coin (publicly)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player publishes a secret-sharing of the opening to their commitment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subset of at least (N/2 + 1) players can reconstruct the opening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Shares should be encrypted with the respective public-keys of the parties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some parties abort the protocol: assuming that a subset of &gt;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N/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parties continue, they can recover the share and terminate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number of parties up to N/2 cannot gain any advantage over the honest parties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critical computations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obtain the output of a security critical computation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Deterministic with public inputs?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multiple times and consensus can be reached about its output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blockchain systems with smart contracts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it is probabilistic with public inputs?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 flipping protocol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it uses private data?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Multiparty Computation (MPC)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secret cannot be retrieved from incorrect shares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Selective aborts possible, as remaining parties cannot reconstruct the secret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solution: require that all commitments open at the end irrespectively of aborts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deviating players will be caught, but still have the option to selectively abort if they wish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parties will only know of the abort when it is too late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possible approach: issue monetary penalties to those that abort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some parties announce incorrect shares?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Publicly Verifiable Secret-sharing (PVSS)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dealer creates shares that are distributed in encrypted form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shares can be </a:t>
            </a:r>
            <a:r>
              <a:rPr lang="en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publicly verified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correct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Verifiability should not leak information about the secret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PVSS enables parties to detect improper share distribution at the onset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can still be aborted, but any abort would be independent of the (random) coin!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PVSS Design Challenges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Assuming: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342900" algn="l" rtl="0">
              <a:spcBef>
                <a:spcPts val="4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Verify that the value encrypted in ψ</a:t>
            </a:r>
            <a:r>
              <a:rPr lang="en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satisfies the equation w.r.t. the values encrypted in ψ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problem can be solved using a </a:t>
            </a:r>
            <a:r>
              <a:rPr lang="en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zero-knowledge proof</a:t>
            </a:r>
            <a:endParaRPr sz="18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200" y="1804850"/>
            <a:ext cx="3105299" cy="10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/>
        </p:nvSpPr>
        <p:spPr>
          <a:xfrm>
            <a:off x="311700" y="2173050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Secure MPC</a:t>
            </a:r>
            <a:endParaRPr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Multiparty Computation</a:t>
            </a:r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(Secure) Multiparty Computation (MPC)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Parameterized by function 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parties P</a:t>
            </a:r>
            <a:r>
              <a:rPr lang="en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contribute inputs 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lang="en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800" i="1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end of the protocol they compute 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f(x</a:t>
            </a:r>
            <a:r>
              <a:rPr lang="en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lang="en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Everyone receives output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party except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obtains information about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Construction Idea</a:t>
            </a:r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three roles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providers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Output-receivers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providers secret-share their input to the processors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Additive secret-sharing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9" name="Google Shape;219;p37"/>
          <p:cNvSpPr/>
          <p:nvPr/>
        </p:nvSpPr>
        <p:spPr>
          <a:xfrm>
            <a:off x="2867900" y="4347575"/>
            <a:ext cx="586500" cy="54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IP</a:t>
            </a:r>
            <a:r>
              <a:rPr lang="en" sz="1200" baseline="-25000"/>
              <a:t>1</a:t>
            </a:r>
            <a:endParaRPr sz="1200" baseline="-25000"/>
          </a:p>
        </p:txBody>
      </p:sp>
      <p:sp>
        <p:nvSpPr>
          <p:cNvPr id="220" name="Google Shape;220;p37"/>
          <p:cNvSpPr/>
          <p:nvPr/>
        </p:nvSpPr>
        <p:spPr>
          <a:xfrm>
            <a:off x="4278750" y="4347575"/>
            <a:ext cx="586500" cy="54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IP</a:t>
            </a:r>
            <a:r>
              <a:rPr lang="en" sz="1200" baseline="-25000"/>
              <a:t>2</a:t>
            </a:r>
            <a:endParaRPr sz="1200" baseline="-25000"/>
          </a:p>
        </p:txBody>
      </p:sp>
      <p:sp>
        <p:nvSpPr>
          <p:cNvPr id="221" name="Google Shape;221;p37"/>
          <p:cNvSpPr/>
          <p:nvPr/>
        </p:nvSpPr>
        <p:spPr>
          <a:xfrm>
            <a:off x="5689600" y="4347575"/>
            <a:ext cx="586500" cy="54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IP</a:t>
            </a:r>
            <a:r>
              <a:rPr lang="en" sz="1200" baseline="-25000"/>
              <a:t>3</a:t>
            </a:r>
            <a:endParaRPr sz="1200" baseline="-25000"/>
          </a:p>
        </p:txBody>
      </p:sp>
      <p:sp>
        <p:nvSpPr>
          <p:cNvPr id="222" name="Google Shape;222;p37"/>
          <p:cNvSpPr/>
          <p:nvPr/>
        </p:nvSpPr>
        <p:spPr>
          <a:xfrm>
            <a:off x="3596800" y="3184175"/>
            <a:ext cx="586500" cy="54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</a:t>
            </a:r>
            <a:r>
              <a:rPr lang="en" sz="1200" baseline="-25000"/>
              <a:t>1</a:t>
            </a:r>
            <a:endParaRPr sz="1200" baseline="-25000"/>
          </a:p>
        </p:txBody>
      </p:sp>
      <p:sp>
        <p:nvSpPr>
          <p:cNvPr id="223" name="Google Shape;223;p37"/>
          <p:cNvSpPr/>
          <p:nvPr/>
        </p:nvSpPr>
        <p:spPr>
          <a:xfrm>
            <a:off x="4988600" y="3184175"/>
            <a:ext cx="586500" cy="54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</a:t>
            </a:r>
            <a:r>
              <a:rPr lang="en" sz="1200" baseline="-25000"/>
              <a:t>2</a:t>
            </a:r>
            <a:endParaRPr sz="1200" baseline="-25000"/>
          </a:p>
        </p:txBody>
      </p:sp>
      <p:cxnSp>
        <p:nvCxnSpPr>
          <p:cNvPr id="224" name="Google Shape;224;p37"/>
          <p:cNvCxnSpPr>
            <a:endCxn id="222" idx="3"/>
          </p:cNvCxnSpPr>
          <p:nvPr/>
        </p:nvCxnSpPr>
        <p:spPr>
          <a:xfrm rot="10800000" flipH="1">
            <a:off x="3368591" y="3652008"/>
            <a:ext cx="3141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37"/>
          <p:cNvCxnSpPr>
            <a:stCxn id="219" idx="7"/>
            <a:endCxn id="223" idx="3"/>
          </p:cNvCxnSpPr>
          <p:nvPr/>
        </p:nvCxnSpPr>
        <p:spPr>
          <a:xfrm rot="10800000" flipH="1">
            <a:off x="3368509" y="3652042"/>
            <a:ext cx="17061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37"/>
          <p:cNvCxnSpPr>
            <a:endCxn id="222" idx="5"/>
          </p:cNvCxnSpPr>
          <p:nvPr/>
        </p:nvCxnSpPr>
        <p:spPr>
          <a:xfrm rot="10800000">
            <a:off x="4097409" y="3652008"/>
            <a:ext cx="474600" cy="6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37"/>
          <p:cNvCxnSpPr>
            <a:stCxn id="220" idx="0"/>
            <a:endCxn id="223" idx="4"/>
          </p:cNvCxnSpPr>
          <p:nvPr/>
        </p:nvCxnSpPr>
        <p:spPr>
          <a:xfrm rot="10800000" flipH="1">
            <a:off x="4572000" y="3732275"/>
            <a:ext cx="709800" cy="6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37"/>
          <p:cNvCxnSpPr>
            <a:endCxn id="222" idx="6"/>
          </p:cNvCxnSpPr>
          <p:nvPr/>
        </p:nvCxnSpPr>
        <p:spPr>
          <a:xfrm rot="10800000">
            <a:off x="4183300" y="3458225"/>
            <a:ext cx="1592100" cy="96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37"/>
          <p:cNvCxnSpPr>
            <a:endCxn id="223" idx="5"/>
          </p:cNvCxnSpPr>
          <p:nvPr/>
        </p:nvCxnSpPr>
        <p:spPr>
          <a:xfrm rot="10800000">
            <a:off x="5489209" y="3652008"/>
            <a:ext cx="2862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37"/>
          <p:cNvSpPr txBox="1"/>
          <p:nvPr/>
        </p:nvSpPr>
        <p:spPr>
          <a:xfrm>
            <a:off x="3071550" y="3880600"/>
            <a:ext cx="4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1,1</a:t>
            </a:r>
            <a:endParaRPr baseline="-25000"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3584475" y="3875725"/>
            <a:ext cx="4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1,2</a:t>
            </a:r>
            <a:endParaRPr baseline="-25000"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4097400" y="3880600"/>
            <a:ext cx="4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2,1</a:t>
            </a:r>
            <a:endParaRPr baseline="-25000"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4888313" y="3880600"/>
            <a:ext cx="4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2,2</a:t>
            </a:r>
            <a:endParaRPr baseline="-25000"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5281800" y="3880600"/>
            <a:ext cx="4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3,1</a:t>
            </a:r>
            <a:endParaRPr baseline="-25000"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5647450" y="3880600"/>
            <a:ext cx="4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3,2</a:t>
            </a:r>
            <a:endParaRPr baseline="-25000"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Construction Idea</a:t>
            </a:r>
            <a:endParaRPr/>
          </a:p>
        </p:txBody>
      </p:sp>
      <p:sp>
        <p:nvSpPr>
          <p:cNvPr id="241" name="Google Shape;2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11800" cy="3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function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expressed as a Boolean circuit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Fixed-size input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Upper-bound on number of steps (circuit depth)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any boolean function can be implemented as a combination of NAND gates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XOR, AND, NOT gates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representation of gates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AND: Input: a, b; Output: (a*b) mod 2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XOR: Input: a,b; Output: (a+b) mod 2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NOT: Input: a; Output: (1+a) mod 2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processor executes the circuit with their shares as input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implement the gates s.t. operations on shares, when combined, produce the correct aggregate output?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/>
        </p:nvSpPr>
        <p:spPr>
          <a:xfrm>
            <a:off x="1749450" y="1615925"/>
            <a:ext cx="4914600" cy="3279600"/>
          </a:xfrm>
          <a:prstGeom prst="frame">
            <a:avLst>
              <a:gd name="adj1" fmla="val 58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0000FF"/>
              </a:highlight>
            </a:endParaRPr>
          </a:p>
        </p:txBody>
      </p:sp>
      <p:sp>
        <p:nvSpPr>
          <p:cNvPr id="247" name="Google Shape;24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Construction Idea, Example</a:t>
            </a:r>
            <a:endParaRPr/>
          </a:p>
        </p:txBody>
      </p:sp>
      <p:sp>
        <p:nvSpPr>
          <p:cNvPr id="248" name="Google Shape;248;p39"/>
          <p:cNvSpPr/>
          <p:nvPr/>
        </p:nvSpPr>
        <p:spPr>
          <a:xfrm>
            <a:off x="2068913" y="18068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  <p:sp>
        <p:nvSpPr>
          <p:cNvPr id="249" name="Google Shape;249;p39"/>
          <p:cNvSpPr/>
          <p:nvPr/>
        </p:nvSpPr>
        <p:spPr>
          <a:xfrm>
            <a:off x="3651388" y="18068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</a:t>
            </a:r>
            <a:endParaRPr/>
          </a:p>
        </p:txBody>
      </p:sp>
      <p:sp>
        <p:nvSpPr>
          <p:cNvPr id="250" name="Google Shape;250;p39"/>
          <p:cNvSpPr/>
          <p:nvPr/>
        </p:nvSpPr>
        <p:spPr>
          <a:xfrm>
            <a:off x="5290538" y="1806863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251" name="Google Shape;251;p39"/>
          <p:cNvSpPr/>
          <p:nvPr/>
        </p:nvSpPr>
        <p:spPr>
          <a:xfrm>
            <a:off x="2893438" y="2571900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252" name="Google Shape;252;p39"/>
          <p:cNvSpPr/>
          <p:nvPr/>
        </p:nvSpPr>
        <p:spPr>
          <a:xfrm>
            <a:off x="4637438" y="2600350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  <p:sp>
        <p:nvSpPr>
          <p:cNvPr id="253" name="Google Shape;253;p39"/>
          <p:cNvSpPr/>
          <p:nvPr/>
        </p:nvSpPr>
        <p:spPr>
          <a:xfrm>
            <a:off x="3651400" y="33653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  <p:sp>
        <p:nvSpPr>
          <p:cNvPr id="254" name="Google Shape;254;p39"/>
          <p:cNvSpPr/>
          <p:nvPr/>
        </p:nvSpPr>
        <p:spPr>
          <a:xfrm>
            <a:off x="3651388" y="41518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</a:t>
            </a:r>
            <a:endParaRPr/>
          </a:p>
        </p:txBody>
      </p:sp>
      <p:cxnSp>
        <p:nvCxnSpPr>
          <p:cNvPr id="255" name="Google Shape;255;p39"/>
          <p:cNvCxnSpPr>
            <a:endCxn id="248" idx="0"/>
          </p:cNvCxnSpPr>
          <p:nvPr/>
        </p:nvCxnSpPr>
        <p:spPr>
          <a:xfrm>
            <a:off x="1944863" y="1515875"/>
            <a:ext cx="450600" cy="2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6" name="Google Shape;256;p39"/>
          <p:cNvSpPr txBox="1"/>
          <p:nvPr/>
        </p:nvSpPr>
        <p:spPr>
          <a:xfrm>
            <a:off x="1578125" y="1120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57" name="Google Shape;257;p39"/>
          <p:cNvCxnSpPr>
            <a:endCxn id="248" idx="0"/>
          </p:cNvCxnSpPr>
          <p:nvPr/>
        </p:nvCxnSpPr>
        <p:spPr>
          <a:xfrm flipH="1">
            <a:off x="2395463" y="1506275"/>
            <a:ext cx="6171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39"/>
          <p:cNvCxnSpPr>
            <a:endCxn id="249" idx="0"/>
          </p:cNvCxnSpPr>
          <p:nvPr/>
        </p:nvCxnSpPr>
        <p:spPr>
          <a:xfrm flipH="1">
            <a:off x="3977938" y="1506275"/>
            <a:ext cx="5697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39"/>
          <p:cNvCxnSpPr>
            <a:endCxn id="250" idx="0"/>
          </p:cNvCxnSpPr>
          <p:nvPr/>
        </p:nvCxnSpPr>
        <p:spPr>
          <a:xfrm>
            <a:off x="4890788" y="1496663"/>
            <a:ext cx="726300" cy="3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39"/>
          <p:cNvCxnSpPr>
            <a:endCxn id="250" idx="0"/>
          </p:cNvCxnSpPr>
          <p:nvPr/>
        </p:nvCxnSpPr>
        <p:spPr>
          <a:xfrm flipH="1">
            <a:off x="5617088" y="1530263"/>
            <a:ext cx="3225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39"/>
          <p:cNvCxnSpPr>
            <a:stCxn id="248" idx="2"/>
            <a:endCxn id="251" idx="0"/>
          </p:cNvCxnSpPr>
          <p:nvPr/>
        </p:nvCxnSpPr>
        <p:spPr>
          <a:xfrm>
            <a:off x="2395463" y="2264375"/>
            <a:ext cx="824400" cy="3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39"/>
          <p:cNvCxnSpPr>
            <a:stCxn id="249" idx="2"/>
            <a:endCxn id="251" idx="0"/>
          </p:cNvCxnSpPr>
          <p:nvPr/>
        </p:nvCxnSpPr>
        <p:spPr>
          <a:xfrm flipH="1">
            <a:off x="3220138" y="2264375"/>
            <a:ext cx="757800" cy="3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39"/>
          <p:cNvCxnSpPr>
            <a:stCxn id="250" idx="2"/>
            <a:endCxn id="252" idx="0"/>
          </p:cNvCxnSpPr>
          <p:nvPr/>
        </p:nvCxnSpPr>
        <p:spPr>
          <a:xfrm flipH="1">
            <a:off x="4963988" y="2264363"/>
            <a:ext cx="6531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p39"/>
          <p:cNvCxnSpPr>
            <a:stCxn id="249" idx="2"/>
            <a:endCxn id="252" idx="0"/>
          </p:cNvCxnSpPr>
          <p:nvPr/>
        </p:nvCxnSpPr>
        <p:spPr>
          <a:xfrm>
            <a:off x="3977938" y="2264375"/>
            <a:ext cx="9861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39"/>
          <p:cNvCxnSpPr>
            <a:stCxn id="252" idx="2"/>
            <a:endCxn id="253" idx="0"/>
          </p:cNvCxnSpPr>
          <p:nvPr/>
        </p:nvCxnSpPr>
        <p:spPr>
          <a:xfrm flipH="1">
            <a:off x="3977888" y="3057850"/>
            <a:ext cx="986100" cy="3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39"/>
          <p:cNvCxnSpPr>
            <a:stCxn id="251" idx="2"/>
            <a:endCxn id="253" idx="0"/>
          </p:cNvCxnSpPr>
          <p:nvPr/>
        </p:nvCxnSpPr>
        <p:spPr>
          <a:xfrm>
            <a:off x="3219988" y="3029400"/>
            <a:ext cx="7581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39"/>
          <p:cNvCxnSpPr>
            <a:stCxn id="253" idx="2"/>
            <a:endCxn id="254" idx="0"/>
          </p:cNvCxnSpPr>
          <p:nvPr/>
        </p:nvCxnSpPr>
        <p:spPr>
          <a:xfrm>
            <a:off x="3977950" y="3822875"/>
            <a:ext cx="0" cy="3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39"/>
          <p:cNvCxnSpPr>
            <a:stCxn id="254" idx="3"/>
          </p:cNvCxnSpPr>
          <p:nvPr/>
        </p:nvCxnSpPr>
        <p:spPr>
          <a:xfrm>
            <a:off x="4304488" y="4380625"/>
            <a:ext cx="28506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39"/>
          <p:cNvSpPr txBox="1"/>
          <p:nvPr/>
        </p:nvSpPr>
        <p:spPr>
          <a:xfrm>
            <a:off x="2941338" y="1120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4501850" y="1161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3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5886700" y="1161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4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7268450" y="4151975"/>
            <a:ext cx="67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out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1882922" y="2305275"/>
            <a:ext cx="114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(s</a:t>
            </a:r>
            <a:r>
              <a:rPr lang="en" sz="1100" baseline="-2500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sz="1100">
                <a:latin typeface="Ubuntu"/>
                <a:ea typeface="Ubuntu"/>
                <a:cs typeface="Ubuntu"/>
                <a:sym typeface="Ubuntu"/>
              </a:rPr>
              <a:t>+s</a:t>
            </a:r>
            <a:r>
              <a:rPr lang="en" sz="1100" baseline="-25000"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 sz="1100">
                <a:latin typeface="Ubuntu"/>
                <a:ea typeface="Ubuntu"/>
                <a:cs typeface="Ubuntu"/>
                <a:sym typeface="Ubuntu"/>
              </a:rPr>
              <a:t>) mod 2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3562447" y="2332275"/>
            <a:ext cx="114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(1+s</a:t>
            </a:r>
            <a:r>
              <a:rPr lang="en" sz="1100" baseline="-25000">
                <a:latin typeface="Ubuntu"/>
                <a:ea typeface="Ubuntu"/>
                <a:cs typeface="Ubuntu"/>
                <a:sym typeface="Ubuntu"/>
              </a:rPr>
              <a:t>3</a:t>
            </a:r>
            <a:r>
              <a:rPr lang="en" sz="1100">
                <a:latin typeface="Ubuntu"/>
                <a:ea typeface="Ubuntu"/>
                <a:cs typeface="Ubuntu"/>
                <a:sym typeface="Ubuntu"/>
              </a:rPr>
              <a:t>) mod 2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5325922" y="2319425"/>
            <a:ext cx="114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(s</a:t>
            </a:r>
            <a:r>
              <a:rPr lang="en" sz="1100" baseline="-25000">
                <a:latin typeface="Ubuntu"/>
                <a:ea typeface="Ubuntu"/>
                <a:cs typeface="Ubuntu"/>
                <a:sym typeface="Ubuntu"/>
              </a:rPr>
              <a:t>3</a:t>
            </a:r>
            <a:r>
              <a:rPr lang="en" sz="1100">
                <a:latin typeface="Ubuntu"/>
                <a:ea typeface="Ubuntu"/>
                <a:cs typeface="Ubuntu"/>
                <a:sym typeface="Ubuntu"/>
              </a:rPr>
              <a:t>*s</a:t>
            </a:r>
            <a:r>
              <a:rPr lang="en" sz="1100" baseline="-25000">
                <a:latin typeface="Ubuntu"/>
                <a:ea typeface="Ubuntu"/>
                <a:cs typeface="Ubuntu"/>
                <a:sym typeface="Ubuntu"/>
              </a:rPr>
              <a:t>4</a:t>
            </a:r>
            <a:r>
              <a:rPr lang="en" sz="1100">
                <a:latin typeface="Ubuntu"/>
                <a:ea typeface="Ubuntu"/>
                <a:cs typeface="Ubuntu"/>
                <a:sym typeface="Ubuntu"/>
              </a:rPr>
              <a:t>) mod 2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1229725" y="3024875"/>
            <a:ext cx="45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sp>
        <p:nvSpPr>
          <p:cNvPr id="277" name="Google Shape;277;p39"/>
          <p:cNvSpPr txBox="1"/>
          <p:nvPr/>
        </p:nvSpPr>
        <p:spPr>
          <a:xfrm>
            <a:off x="4637448" y="3057750"/>
            <a:ext cx="356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...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8" name="Google Shape;278;p39"/>
          <p:cNvSpPr txBox="1"/>
          <p:nvPr/>
        </p:nvSpPr>
        <p:spPr>
          <a:xfrm>
            <a:off x="3149073" y="3020400"/>
            <a:ext cx="356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...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3978098" y="3769275"/>
            <a:ext cx="356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...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/>
          <p:nvPr/>
        </p:nvSpPr>
        <p:spPr>
          <a:xfrm>
            <a:off x="1749450" y="1615925"/>
            <a:ext cx="4914600" cy="3279600"/>
          </a:xfrm>
          <a:prstGeom prst="frame">
            <a:avLst>
              <a:gd name="adj1" fmla="val 58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0000FF"/>
              </a:highlight>
            </a:endParaRPr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Construction Idea, Example</a:t>
            </a:r>
            <a:endParaRPr/>
          </a:p>
        </p:txBody>
      </p:sp>
      <p:sp>
        <p:nvSpPr>
          <p:cNvPr id="286" name="Google Shape;286;p40"/>
          <p:cNvSpPr/>
          <p:nvPr/>
        </p:nvSpPr>
        <p:spPr>
          <a:xfrm>
            <a:off x="2068913" y="18068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>
            <a:off x="3651388" y="18068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</a:t>
            </a:r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5290538" y="1806863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289" name="Google Shape;289;p40"/>
          <p:cNvSpPr/>
          <p:nvPr/>
        </p:nvSpPr>
        <p:spPr>
          <a:xfrm>
            <a:off x="2893438" y="2571900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290" name="Google Shape;290;p40"/>
          <p:cNvSpPr/>
          <p:nvPr/>
        </p:nvSpPr>
        <p:spPr>
          <a:xfrm>
            <a:off x="4637438" y="2600350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  <p:sp>
        <p:nvSpPr>
          <p:cNvPr id="291" name="Google Shape;291;p40"/>
          <p:cNvSpPr/>
          <p:nvPr/>
        </p:nvSpPr>
        <p:spPr>
          <a:xfrm>
            <a:off x="3651400" y="33653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  <p:sp>
        <p:nvSpPr>
          <p:cNvPr id="292" name="Google Shape;292;p40"/>
          <p:cNvSpPr/>
          <p:nvPr/>
        </p:nvSpPr>
        <p:spPr>
          <a:xfrm>
            <a:off x="3651388" y="41518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</a:t>
            </a:r>
            <a:endParaRPr/>
          </a:p>
        </p:txBody>
      </p:sp>
      <p:cxnSp>
        <p:nvCxnSpPr>
          <p:cNvPr id="293" name="Google Shape;293;p40"/>
          <p:cNvCxnSpPr>
            <a:endCxn id="286" idx="0"/>
          </p:cNvCxnSpPr>
          <p:nvPr/>
        </p:nvCxnSpPr>
        <p:spPr>
          <a:xfrm>
            <a:off x="1944863" y="1515875"/>
            <a:ext cx="450600" cy="2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" name="Google Shape;294;p40"/>
          <p:cNvSpPr txBox="1"/>
          <p:nvPr/>
        </p:nvSpPr>
        <p:spPr>
          <a:xfrm>
            <a:off x="1578125" y="1120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95" name="Google Shape;295;p40"/>
          <p:cNvCxnSpPr>
            <a:endCxn id="286" idx="0"/>
          </p:cNvCxnSpPr>
          <p:nvPr/>
        </p:nvCxnSpPr>
        <p:spPr>
          <a:xfrm flipH="1">
            <a:off x="2395463" y="1506275"/>
            <a:ext cx="6171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40"/>
          <p:cNvCxnSpPr>
            <a:endCxn id="287" idx="0"/>
          </p:cNvCxnSpPr>
          <p:nvPr/>
        </p:nvCxnSpPr>
        <p:spPr>
          <a:xfrm flipH="1">
            <a:off x="3977938" y="1506275"/>
            <a:ext cx="5697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40"/>
          <p:cNvCxnSpPr>
            <a:endCxn id="288" idx="0"/>
          </p:cNvCxnSpPr>
          <p:nvPr/>
        </p:nvCxnSpPr>
        <p:spPr>
          <a:xfrm>
            <a:off x="4890788" y="1496663"/>
            <a:ext cx="726300" cy="3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40"/>
          <p:cNvCxnSpPr>
            <a:endCxn id="288" idx="0"/>
          </p:cNvCxnSpPr>
          <p:nvPr/>
        </p:nvCxnSpPr>
        <p:spPr>
          <a:xfrm flipH="1">
            <a:off x="5617088" y="1530263"/>
            <a:ext cx="3225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40"/>
          <p:cNvCxnSpPr>
            <a:stCxn id="286" idx="2"/>
            <a:endCxn id="289" idx="0"/>
          </p:cNvCxnSpPr>
          <p:nvPr/>
        </p:nvCxnSpPr>
        <p:spPr>
          <a:xfrm>
            <a:off x="2395463" y="2264375"/>
            <a:ext cx="824400" cy="3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40"/>
          <p:cNvCxnSpPr>
            <a:stCxn id="287" idx="2"/>
            <a:endCxn id="289" idx="0"/>
          </p:cNvCxnSpPr>
          <p:nvPr/>
        </p:nvCxnSpPr>
        <p:spPr>
          <a:xfrm flipH="1">
            <a:off x="3220138" y="2264375"/>
            <a:ext cx="757800" cy="3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40"/>
          <p:cNvCxnSpPr>
            <a:stCxn id="288" idx="2"/>
            <a:endCxn id="290" idx="0"/>
          </p:cNvCxnSpPr>
          <p:nvPr/>
        </p:nvCxnSpPr>
        <p:spPr>
          <a:xfrm flipH="1">
            <a:off x="4963988" y="2264363"/>
            <a:ext cx="6531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40"/>
          <p:cNvCxnSpPr>
            <a:stCxn id="287" idx="2"/>
            <a:endCxn id="290" idx="0"/>
          </p:cNvCxnSpPr>
          <p:nvPr/>
        </p:nvCxnSpPr>
        <p:spPr>
          <a:xfrm>
            <a:off x="3977938" y="2264375"/>
            <a:ext cx="9861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40"/>
          <p:cNvCxnSpPr>
            <a:stCxn id="290" idx="2"/>
            <a:endCxn id="291" idx="0"/>
          </p:cNvCxnSpPr>
          <p:nvPr/>
        </p:nvCxnSpPr>
        <p:spPr>
          <a:xfrm flipH="1">
            <a:off x="3977888" y="3057850"/>
            <a:ext cx="986100" cy="3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40"/>
          <p:cNvCxnSpPr>
            <a:stCxn id="289" idx="2"/>
            <a:endCxn id="291" idx="0"/>
          </p:cNvCxnSpPr>
          <p:nvPr/>
        </p:nvCxnSpPr>
        <p:spPr>
          <a:xfrm>
            <a:off x="3219988" y="3029400"/>
            <a:ext cx="7581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40"/>
          <p:cNvCxnSpPr>
            <a:stCxn id="291" idx="2"/>
            <a:endCxn id="292" idx="0"/>
          </p:cNvCxnSpPr>
          <p:nvPr/>
        </p:nvCxnSpPr>
        <p:spPr>
          <a:xfrm>
            <a:off x="3977950" y="3822875"/>
            <a:ext cx="0" cy="3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40"/>
          <p:cNvCxnSpPr>
            <a:stCxn id="292" idx="3"/>
          </p:cNvCxnSpPr>
          <p:nvPr/>
        </p:nvCxnSpPr>
        <p:spPr>
          <a:xfrm>
            <a:off x="4304488" y="4380625"/>
            <a:ext cx="28506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" name="Google Shape;307;p40"/>
          <p:cNvSpPr txBox="1"/>
          <p:nvPr/>
        </p:nvSpPr>
        <p:spPr>
          <a:xfrm>
            <a:off x="2941338" y="1120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8" name="Google Shape;308;p40"/>
          <p:cNvSpPr txBox="1"/>
          <p:nvPr/>
        </p:nvSpPr>
        <p:spPr>
          <a:xfrm>
            <a:off x="4501850" y="1161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5886700" y="1161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7268450" y="4151975"/>
            <a:ext cx="67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2235723" y="2241150"/>
            <a:ext cx="322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1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2" name="Google Shape;312;p40"/>
          <p:cNvSpPr txBox="1"/>
          <p:nvPr/>
        </p:nvSpPr>
        <p:spPr>
          <a:xfrm>
            <a:off x="3867247" y="2256075"/>
            <a:ext cx="114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0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3" name="Google Shape;313;p40"/>
          <p:cNvSpPr txBox="1"/>
          <p:nvPr/>
        </p:nvSpPr>
        <p:spPr>
          <a:xfrm>
            <a:off x="5325922" y="2319425"/>
            <a:ext cx="114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1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1229725" y="3024875"/>
            <a:ext cx="45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sp>
        <p:nvSpPr>
          <p:cNvPr id="315" name="Google Shape;315;p40"/>
          <p:cNvSpPr txBox="1"/>
          <p:nvPr/>
        </p:nvSpPr>
        <p:spPr>
          <a:xfrm>
            <a:off x="4637448" y="3057750"/>
            <a:ext cx="356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1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6" name="Google Shape;316;p40"/>
          <p:cNvSpPr txBox="1"/>
          <p:nvPr/>
        </p:nvSpPr>
        <p:spPr>
          <a:xfrm>
            <a:off x="3149073" y="3020400"/>
            <a:ext cx="356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0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3978098" y="3769275"/>
            <a:ext cx="356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1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Construction Idea, Example</a:t>
            </a:r>
            <a:endParaRPr/>
          </a:p>
        </p:txBody>
      </p:sp>
      <p:sp>
        <p:nvSpPr>
          <p:cNvPr id="323" name="Google Shape;323;p41"/>
          <p:cNvSpPr/>
          <p:nvPr/>
        </p:nvSpPr>
        <p:spPr>
          <a:xfrm>
            <a:off x="2068913" y="18068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  <p:sp>
        <p:nvSpPr>
          <p:cNvPr id="324" name="Google Shape;324;p41"/>
          <p:cNvSpPr/>
          <p:nvPr/>
        </p:nvSpPr>
        <p:spPr>
          <a:xfrm>
            <a:off x="3651388" y="18068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</a:t>
            </a:r>
            <a:endParaRPr/>
          </a:p>
        </p:txBody>
      </p:sp>
      <p:sp>
        <p:nvSpPr>
          <p:cNvPr id="325" name="Google Shape;325;p41"/>
          <p:cNvSpPr/>
          <p:nvPr/>
        </p:nvSpPr>
        <p:spPr>
          <a:xfrm>
            <a:off x="5290538" y="1806863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326" name="Google Shape;326;p41"/>
          <p:cNvSpPr/>
          <p:nvPr/>
        </p:nvSpPr>
        <p:spPr>
          <a:xfrm>
            <a:off x="2893438" y="2571900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327" name="Google Shape;327;p41"/>
          <p:cNvSpPr/>
          <p:nvPr/>
        </p:nvSpPr>
        <p:spPr>
          <a:xfrm>
            <a:off x="4637438" y="2600350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  <p:sp>
        <p:nvSpPr>
          <p:cNvPr id="328" name="Google Shape;328;p41"/>
          <p:cNvSpPr/>
          <p:nvPr/>
        </p:nvSpPr>
        <p:spPr>
          <a:xfrm>
            <a:off x="3651400" y="33653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3651388" y="41518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</a:t>
            </a:r>
            <a:endParaRPr/>
          </a:p>
        </p:txBody>
      </p:sp>
      <p:cxnSp>
        <p:nvCxnSpPr>
          <p:cNvPr id="330" name="Google Shape;330;p41"/>
          <p:cNvCxnSpPr>
            <a:endCxn id="323" idx="0"/>
          </p:cNvCxnSpPr>
          <p:nvPr/>
        </p:nvCxnSpPr>
        <p:spPr>
          <a:xfrm>
            <a:off x="1944863" y="1515875"/>
            <a:ext cx="450600" cy="2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41"/>
          <p:cNvSpPr txBox="1"/>
          <p:nvPr/>
        </p:nvSpPr>
        <p:spPr>
          <a:xfrm>
            <a:off x="1578125" y="1120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1,1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32" name="Google Shape;332;p41"/>
          <p:cNvCxnSpPr>
            <a:endCxn id="323" idx="0"/>
          </p:cNvCxnSpPr>
          <p:nvPr/>
        </p:nvCxnSpPr>
        <p:spPr>
          <a:xfrm flipH="1">
            <a:off x="2395463" y="1506275"/>
            <a:ext cx="6171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" name="Google Shape;333;p41"/>
          <p:cNvCxnSpPr>
            <a:endCxn id="324" idx="0"/>
          </p:cNvCxnSpPr>
          <p:nvPr/>
        </p:nvCxnSpPr>
        <p:spPr>
          <a:xfrm flipH="1">
            <a:off x="3977938" y="1506275"/>
            <a:ext cx="5697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41"/>
          <p:cNvCxnSpPr>
            <a:endCxn id="325" idx="0"/>
          </p:cNvCxnSpPr>
          <p:nvPr/>
        </p:nvCxnSpPr>
        <p:spPr>
          <a:xfrm>
            <a:off x="4890788" y="1496663"/>
            <a:ext cx="726300" cy="3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41"/>
          <p:cNvCxnSpPr>
            <a:endCxn id="325" idx="0"/>
          </p:cNvCxnSpPr>
          <p:nvPr/>
        </p:nvCxnSpPr>
        <p:spPr>
          <a:xfrm flipH="1">
            <a:off x="5617088" y="1530263"/>
            <a:ext cx="3225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41"/>
          <p:cNvCxnSpPr>
            <a:stCxn id="323" idx="2"/>
            <a:endCxn id="326" idx="0"/>
          </p:cNvCxnSpPr>
          <p:nvPr/>
        </p:nvCxnSpPr>
        <p:spPr>
          <a:xfrm>
            <a:off x="2395463" y="2264375"/>
            <a:ext cx="824400" cy="3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41"/>
          <p:cNvCxnSpPr>
            <a:stCxn id="324" idx="2"/>
            <a:endCxn id="326" idx="0"/>
          </p:cNvCxnSpPr>
          <p:nvPr/>
        </p:nvCxnSpPr>
        <p:spPr>
          <a:xfrm flipH="1">
            <a:off x="3220138" y="2264375"/>
            <a:ext cx="757800" cy="3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41"/>
          <p:cNvCxnSpPr>
            <a:stCxn id="325" idx="2"/>
            <a:endCxn id="327" idx="0"/>
          </p:cNvCxnSpPr>
          <p:nvPr/>
        </p:nvCxnSpPr>
        <p:spPr>
          <a:xfrm flipH="1">
            <a:off x="4963988" y="2264363"/>
            <a:ext cx="6531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" name="Google Shape;339;p41"/>
          <p:cNvCxnSpPr>
            <a:stCxn id="324" idx="2"/>
            <a:endCxn id="327" idx="0"/>
          </p:cNvCxnSpPr>
          <p:nvPr/>
        </p:nvCxnSpPr>
        <p:spPr>
          <a:xfrm>
            <a:off x="3977938" y="2264375"/>
            <a:ext cx="9861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41"/>
          <p:cNvCxnSpPr>
            <a:stCxn id="327" idx="2"/>
            <a:endCxn id="328" idx="0"/>
          </p:cNvCxnSpPr>
          <p:nvPr/>
        </p:nvCxnSpPr>
        <p:spPr>
          <a:xfrm flipH="1">
            <a:off x="3977888" y="3057850"/>
            <a:ext cx="986100" cy="3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41"/>
          <p:cNvCxnSpPr>
            <a:stCxn id="326" idx="2"/>
            <a:endCxn id="328" idx="0"/>
          </p:cNvCxnSpPr>
          <p:nvPr/>
        </p:nvCxnSpPr>
        <p:spPr>
          <a:xfrm>
            <a:off x="3219988" y="3029400"/>
            <a:ext cx="7581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Google Shape;342;p41"/>
          <p:cNvCxnSpPr>
            <a:stCxn id="328" idx="2"/>
            <a:endCxn id="329" idx="0"/>
          </p:cNvCxnSpPr>
          <p:nvPr/>
        </p:nvCxnSpPr>
        <p:spPr>
          <a:xfrm>
            <a:off x="3977950" y="3822875"/>
            <a:ext cx="0" cy="3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3" name="Google Shape;343;p41"/>
          <p:cNvSpPr txBox="1"/>
          <p:nvPr/>
        </p:nvSpPr>
        <p:spPr>
          <a:xfrm>
            <a:off x="2941338" y="1120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2,1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4" name="Google Shape;344;p41"/>
          <p:cNvSpPr txBox="1"/>
          <p:nvPr/>
        </p:nvSpPr>
        <p:spPr>
          <a:xfrm>
            <a:off x="4501850" y="1161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3,1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5" name="Google Shape;345;p41"/>
          <p:cNvSpPr txBox="1"/>
          <p:nvPr/>
        </p:nvSpPr>
        <p:spPr>
          <a:xfrm>
            <a:off x="5886700" y="1161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4,1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2416325" y="2263150"/>
            <a:ext cx="37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?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7" name="Google Shape;347;p41"/>
          <p:cNvSpPr txBox="1"/>
          <p:nvPr/>
        </p:nvSpPr>
        <p:spPr>
          <a:xfrm>
            <a:off x="3853438" y="2218025"/>
            <a:ext cx="37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?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8" name="Google Shape;348;p41"/>
          <p:cNvSpPr txBox="1"/>
          <p:nvPr/>
        </p:nvSpPr>
        <p:spPr>
          <a:xfrm>
            <a:off x="5363450" y="2285825"/>
            <a:ext cx="37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?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9" name="Google Shape;349;p41"/>
          <p:cNvSpPr/>
          <p:nvPr/>
        </p:nvSpPr>
        <p:spPr>
          <a:xfrm>
            <a:off x="1749450" y="1615925"/>
            <a:ext cx="4914600" cy="3279600"/>
          </a:xfrm>
          <a:prstGeom prst="frame">
            <a:avLst>
              <a:gd name="adj1" fmla="val 58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0000FF"/>
              </a:highlight>
            </a:endParaRPr>
          </a:p>
        </p:txBody>
      </p:sp>
      <p:sp>
        <p:nvSpPr>
          <p:cNvPr id="350" name="Google Shape;350;p41"/>
          <p:cNvSpPr txBox="1"/>
          <p:nvPr/>
        </p:nvSpPr>
        <p:spPr>
          <a:xfrm>
            <a:off x="1229725" y="3024875"/>
            <a:ext cx="45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sp>
        <p:nvSpPr>
          <p:cNvPr id="351" name="Google Shape;351;p41"/>
          <p:cNvSpPr txBox="1"/>
          <p:nvPr/>
        </p:nvSpPr>
        <p:spPr>
          <a:xfrm>
            <a:off x="7268450" y="4151975"/>
            <a:ext cx="67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out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2" name="Google Shape;352;p41"/>
          <p:cNvCxnSpPr/>
          <p:nvPr/>
        </p:nvCxnSpPr>
        <p:spPr>
          <a:xfrm>
            <a:off x="4304488" y="4380625"/>
            <a:ext cx="28506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Multiparty Computation and Applications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64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Sharing responsibility for signatures and cryptographic keys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 sharing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critical computations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 flipping and verifiable secret-sharing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multiparty computation (MPC)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 swaps and fair MPC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Construction Idea</a:t>
            </a:r>
            <a:endParaRPr/>
          </a:p>
        </p:txBody>
      </p:sp>
      <p:pic>
        <p:nvPicPr>
          <p:cNvPr id="358" name="Google Shape;3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238" y="1580525"/>
            <a:ext cx="4757525" cy="26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Construction Idea</a:t>
            </a:r>
            <a:endParaRPr/>
          </a:p>
        </p:txBody>
      </p:sp>
      <p:pic>
        <p:nvPicPr>
          <p:cNvPr id="364" name="Google Shape;3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925" y="1518325"/>
            <a:ext cx="5119800" cy="29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Construction Idea</a:t>
            </a:r>
            <a:endParaRPr/>
          </a:p>
        </p:txBody>
      </p:sp>
      <p:pic>
        <p:nvPicPr>
          <p:cNvPr id="370" name="Google Shape;3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750" y="1184650"/>
            <a:ext cx="4944451" cy="33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Construction Idea</a:t>
            </a:r>
            <a:endParaRPr/>
          </a:p>
        </p:txBody>
      </p:sp>
      <p:pic>
        <p:nvPicPr>
          <p:cNvPr id="376" name="Google Shape;3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875" y="1446775"/>
            <a:ext cx="5844949" cy="3281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5"/>
          <p:cNvSpPr txBox="1"/>
          <p:nvPr/>
        </p:nvSpPr>
        <p:spPr>
          <a:xfrm>
            <a:off x="5178450" y="3899000"/>
            <a:ext cx="2195700" cy="31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( assuming m is odd 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78" name="Google Shape;37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875" y="3520250"/>
            <a:ext cx="312000" cy="2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Beaver Triples</a:t>
            </a:r>
            <a:endParaRPr/>
          </a:p>
        </p:txBody>
      </p:sp>
      <p:sp>
        <p:nvSpPr>
          <p:cNvPr id="384" name="Google Shape;384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above construction idea requires the setup of all servers with a sufficient number of Beaver triples (how many?)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Constructing Beaver triples can be done via special-purpose cryptographic protocols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strengths and weaknesses</a:t>
            </a:r>
            <a:endParaRPr/>
          </a:p>
        </p:txBody>
      </p:sp>
      <p:sp>
        <p:nvSpPr>
          <p:cNvPr id="390" name="Google Shape;390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to compute any function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privately on parties’ inputs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Unless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honest majority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present, there is no way to provide: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fairness: either all parties learn the output or none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guaranteed output delivery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/>
        </p:nvSpPr>
        <p:spPr>
          <a:xfrm>
            <a:off x="311700" y="2173050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Fairness</a:t>
            </a:r>
            <a:endParaRPr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Workarounds for fairness</a:t>
            </a:r>
            <a:endParaRPr/>
          </a:p>
        </p:txBody>
      </p:sp>
      <p:sp>
        <p:nvSpPr>
          <p:cNvPr id="401" name="Google Shape;401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Optimistic fairness (by involving a third party):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protocol is basically not fair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third party is guaranteed to be able to engage and amend the execution in case of deviation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Gradual/timed release: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Protocols engage in many rounds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gradually come closer to computing the output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“gradual closeness” can be measured in terms of: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of guessing the output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computational steps remaining to compute the output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round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= 1,...,n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two parties can compute the output in 2</a:t>
            </a:r>
            <a:r>
              <a:rPr lang="en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steps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party aborts the interaction, the other party will be 2 times more steps “behind” in the calculation of the output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blockchain</a:t>
            </a:r>
            <a:endParaRPr/>
          </a:p>
        </p:txBody>
      </p:sp>
      <p:sp>
        <p:nvSpPr>
          <p:cNvPr id="407" name="Google Shape;407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Along the lines of optimistic fairness, but substituting the trusted third party with the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is that possible?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 cannot keep secrets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Rationale: penalize parties that deviate from the protocol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tool: time-lock transactions</a:t>
            </a:r>
            <a:endParaRPr/>
          </a:p>
        </p:txBody>
      </p:sp>
      <p:sp>
        <p:nvSpPr>
          <p:cNvPr id="413" name="Google Shape;413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Time-lock transactions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of transaction data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the earliest time that a transaction can be included in a block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observation: if a conflicting transaction has already being included in the ledger, the time-lock transaction will be rejected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11700" y="2173050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Secret sharing</a:t>
            </a:r>
            <a:endParaRPr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Time-lock example</a:t>
            </a:r>
            <a:endParaRPr/>
          </a:p>
        </p:txBody>
      </p:sp>
      <p:pic>
        <p:nvPicPr>
          <p:cNvPr id="419" name="Google Shape;4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688" y="1141875"/>
            <a:ext cx="691062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F5025-CF3A-366E-6501-6244A8015493}"/>
              </a:ext>
            </a:extLst>
          </p:cNvPr>
          <p:cNvSpPr txBox="1"/>
          <p:nvPr/>
        </p:nvSpPr>
        <p:spPr>
          <a:xfrm>
            <a:off x="6792686" y="4224186"/>
            <a:ext cx="18854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</a:t>
            </a:r>
          </a:p>
          <a:p>
            <a:r>
              <a:rPr lang="en-US" dirty="0"/>
              <a:t>Cannot be included</a:t>
            </a:r>
          </a:p>
          <a:p>
            <a:r>
              <a:rPr lang="en-US" dirty="0"/>
              <a:t>Before a certain time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Time-lock example</a:t>
            </a:r>
            <a:endParaRPr/>
          </a:p>
        </p:txBody>
      </p:sp>
      <p:pic>
        <p:nvPicPr>
          <p:cNvPr id="425" name="Google Shape;4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75" y="1113625"/>
            <a:ext cx="61718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swap of values using time-locks, Setup</a:t>
            </a:r>
            <a:endParaRPr/>
          </a:p>
        </p:txBody>
      </p:sp>
      <p:sp>
        <p:nvSpPr>
          <p:cNvPr id="431" name="Google Shape;431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holds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=H(w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holds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=H(w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want to exchange w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swap of values using time-locks, Setup</a:t>
            </a:r>
            <a:endParaRPr/>
          </a:p>
        </p:txBody>
      </p:sp>
      <p:pic>
        <p:nvPicPr>
          <p:cNvPr id="437" name="Google Shape;43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25" y="3500475"/>
            <a:ext cx="1341250" cy="13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475" y="3432550"/>
            <a:ext cx="1341250" cy="134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55"/>
          <p:cNvGrpSpPr/>
          <p:nvPr/>
        </p:nvGrpSpPr>
        <p:grpSpPr>
          <a:xfrm>
            <a:off x="983175" y="1053549"/>
            <a:ext cx="2752775" cy="1223700"/>
            <a:chOff x="983175" y="1053549"/>
            <a:chExt cx="2752775" cy="1223700"/>
          </a:xfrm>
        </p:grpSpPr>
        <p:sp>
          <p:nvSpPr>
            <p:cNvPr id="440" name="Google Shape;440;p55"/>
            <p:cNvSpPr txBox="1"/>
            <p:nvPr/>
          </p:nvSpPr>
          <p:spPr>
            <a:xfrm>
              <a:off x="983175" y="1053549"/>
              <a:ext cx="2600400" cy="122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15240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000000"/>
                  </a:solidFill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Value: 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5 $</a:t>
              </a:r>
              <a:endParaRPr sz="90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15240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Pay Bob if </a:t>
              </a:r>
              <a:endParaRPr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457200" marR="15240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AutoNum type="arabicParenR"/>
              </a:pP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two values </a:t>
              </a:r>
              <a:r>
                <a:rPr lang="en" sz="900" b="1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w1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" sz="900" b="1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w2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s.t. H(</a:t>
              </a:r>
              <a:r>
                <a:rPr lang="en" sz="900" b="1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w1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 = h1 and H(</a:t>
              </a:r>
              <a:r>
                <a:rPr lang="en" sz="900" b="1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w2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 = h2</a:t>
              </a:r>
              <a:endParaRPr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457200" marR="15240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AutoNum type="arabicParenR"/>
              </a:pPr>
              <a:r>
                <a:rPr lang="en" sz="900" b="1">
                  <a:solidFill>
                    <a:srgbClr val="FF0000"/>
                  </a:solidFill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Or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P1 and P2 sign, as 2-out-of-2 multisignature</a:t>
              </a:r>
              <a:endPara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1" name="Google Shape;441;p55"/>
            <p:cNvSpPr txBox="1"/>
            <p:nvPr/>
          </p:nvSpPr>
          <p:spPr>
            <a:xfrm>
              <a:off x="3141950" y="1053550"/>
              <a:ext cx="5940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i="1">
                  <a:solidFill>
                    <a:schemeClr val="dk1"/>
                  </a:solidFill>
                </a:rPr>
                <a:t>TX</a:t>
              </a:r>
              <a:r>
                <a:rPr lang="en" sz="900" b="1" i="1" baseline="-25000">
                  <a:solidFill>
                    <a:schemeClr val="dk1"/>
                  </a:solidFill>
                </a:rPr>
                <a:t>A</a:t>
              </a:r>
              <a:endParaRPr sz="900" b="1" i="1" baseline="-250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 i="1">
                  <a:solidFill>
                    <a:srgbClr val="4A86E8"/>
                  </a:solidFill>
                </a:rPr>
                <a:t>P2SH</a:t>
              </a:r>
              <a:endParaRPr sz="900" i="1">
                <a:solidFill>
                  <a:srgbClr val="4A86E8"/>
                </a:solidFill>
              </a:endParaRPr>
            </a:p>
          </p:txBody>
        </p:sp>
      </p:grpSp>
      <p:grpSp>
        <p:nvGrpSpPr>
          <p:cNvPr id="442" name="Google Shape;442;p55"/>
          <p:cNvGrpSpPr/>
          <p:nvPr/>
        </p:nvGrpSpPr>
        <p:grpSpPr>
          <a:xfrm>
            <a:off x="983175" y="2374600"/>
            <a:ext cx="2907875" cy="503400"/>
            <a:chOff x="983175" y="2374600"/>
            <a:chExt cx="2907875" cy="503400"/>
          </a:xfrm>
        </p:grpSpPr>
        <p:sp>
          <p:nvSpPr>
            <p:cNvPr id="443" name="Google Shape;443;p55"/>
            <p:cNvSpPr txBox="1"/>
            <p:nvPr/>
          </p:nvSpPr>
          <p:spPr>
            <a:xfrm>
              <a:off x="983175" y="2374600"/>
              <a:ext cx="2624400" cy="503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Give the money of TX</a:t>
              </a:r>
              <a:r>
                <a:rPr lang="en" sz="900" baseline="-250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to</a:t>
              </a:r>
              <a:endParaRPr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Alice after time t</a:t>
              </a:r>
              <a:r>
                <a:rPr lang="en" sz="900" baseline="-250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4" name="Google Shape;444;p55"/>
            <p:cNvSpPr txBox="1"/>
            <p:nvPr/>
          </p:nvSpPr>
          <p:spPr>
            <a:xfrm>
              <a:off x="2996750" y="2374600"/>
              <a:ext cx="8943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i="1">
                  <a:solidFill>
                    <a:schemeClr val="dk1"/>
                  </a:solidFill>
                </a:rPr>
                <a:t>TX</a:t>
              </a:r>
              <a:r>
                <a:rPr lang="en" sz="900" b="1" i="1" baseline="-25000">
                  <a:solidFill>
                    <a:schemeClr val="dk1"/>
                  </a:solidFill>
                </a:rPr>
                <a:t>A</a:t>
              </a:r>
              <a:r>
                <a:rPr lang="en" sz="900" b="1" i="1">
                  <a:solidFill>
                    <a:schemeClr val="dk1"/>
                  </a:solidFill>
                </a:rPr>
                <a:t>’</a:t>
              </a:r>
              <a:r>
                <a:rPr lang="en" sz="900" i="1">
                  <a:solidFill>
                    <a:schemeClr val="dk1"/>
                  </a:solidFill>
                </a:rPr>
                <a:t> </a:t>
              </a:r>
              <a:r>
                <a:rPr lang="en" sz="900" i="1">
                  <a:solidFill>
                    <a:srgbClr val="4A86E8"/>
                  </a:solidFill>
                </a:rPr>
                <a:t>P2PKH</a:t>
              </a:r>
              <a:endParaRPr sz="900" i="1">
                <a:solidFill>
                  <a:srgbClr val="4A86E8"/>
                </a:solidFill>
              </a:endParaRPr>
            </a:p>
          </p:txBody>
        </p:sp>
      </p:grpSp>
      <p:grpSp>
        <p:nvGrpSpPr>
          <p:cNvPr id="445" name="Google Shape;445;p55"/>
          <p:cNvGrpSpPr/>
          <p:nvPr/>
        </p:nvGrpSpPr>
        <p:grpSpPr>
          <a:xfrm>
            <a:off x="5247375" y="1053549"/>
            <a:ext cx="2752775" cy="1223700"/>
            <a:chOff x="5247375" y="1053549"/>
            <a:chExt cx="2752775" cy="1223700"/>
          </a:xfrm>
        </p:grpSpPr>
        <p:sp>
          <p:nvSpPr>
            <p:cNvPr id="446" name="Google Shape;446;p55"/>
            <p:cNvSpPr txBox="1"/>
            <p:nvPr/>
          </p:nvSpPr>
          <p:spPr>
            <a:xfrm>
              <a:off x="5247375" y="1053549"/>
              <a:ext cx="2600400" cy="122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15240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000000"/>
                  </a:solidFill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Value: 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5 $</a:t>
              </a:r>
              <a:endParaRPr sz="90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15240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Pay Alice if </a:t>
              </a:r>
              <a:endParaRPr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457200" marR="15240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AutoNum type="arabicParenR"/>
              </a:pP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The value </a:t>
              </a:r>
              <a:r>
                <a:rPr lang="en" sz="900" b="1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w1 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s.t. H(</a:t>
              </a:r>
              <a:r>
                <a:rPr lang="en" sz="900" b="1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w1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 = h1 is provided</a:t>
              </a:r>
              <a:endParaRPr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457200" marR="15240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AutoNum type="arabicParenR"/>
              </a:pPr>
              <a:r>
                <a:rPr lang="en" sz="900" b="1">
                  <a:solidFill>
                    <a:srgbClr val="FF0000"/>
                  </a:solidFill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Or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P1 and P2 sign, as 2-out-of-2 multisignature</a:t>
              </a:r>
              <a:endPara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7" name="Google Shape;447;p55"/>
            <p:cNvSpPr txBox="1"/>
            <p:nvPr/>
          </p:nvSpPr>
          <p:spPr>
            <a:xfrm>
              <a:off x="7406150" y="1053550"/>
              <a:ext cx="5940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i="1">
                  <a:solidFill>
                    <a:schemeClr val="dk1"/>
                  </a:solidFill>
                </a:rPr>
                <a:t>TX</a:t>
              </a:r>
              <a:r>
                <a:rPr lang="en" sz="900" b="1" i="1" baseline="-25000">
                  <a:solidFill>
                    <a:schemeClr val="dk1"/>
                  </a:solidFill>
                </a:rPr>
                <a:t>B</a:t>
              </a:r>
              <a:endParaRPr sz="900" b="1" i="1" baseline="-250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i="1">
                  <a:solidFill>
                    <a:srgbClr val="4A86E8"/>
                  </a:solidFill>
                </a:rPr>
                <a:t>P2SH</a:t>
              </a:r>
              <a:endParaRPr sz="900" i="1">
                <a:solidFill>
                  <a:srgbClr val="4A86E8"/>
                </a:solidFill>
              </a:endParaRPr>
            </a:p>
          </p:txBody>
        </p:sp>
      </p:grpSp>
      <p:grpSp>
        <p:nvGrpSpPr>
          <p:cNvPr id="448" name="Google Shape;448;p55"/>
          <p:cNvGrpSpPr/>
          <p:nvPr/>
        </p:nvGrpSpPr>
        <p:grpSpPr>
          <a:xfrm>
            <a:off x="5247375" y="2374600"/>
            <a:ext cx="2907875" cy="503400"/>
            <a:chOff x="5247375" y="2374600"/>
            <a:chExt cx="2907875" cy="503400"/>
          </a:xfrm>
        </p:grpSpPr>
        <p:sp>
          <p:nvSpPr>
            <p:cNvPr id="449" name="Google Shape;449;p55"/>
            <p:cNvSpPr txBox="1"/>
            <p:nvPr/>
          </p:nvSpPr>
          <p:spPr>
            <a:xfrm>
              <a:off x="5247375" y="2374600"/>
              <a:ext cx="2624400" cy="503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Give the money of TX</a:t>
              </a:r>
              <a:r>
                <a:rPr lang="en" sz="900" baseline="-250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to Bob</a:t>
              </a:r>
              <a:endParaRPr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After time t</a:t>
              </a:r>
              <a:r>
                <a:rPr lang="en" sz="900" baseline="-250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0" name="Google Shape;450;p55"/>
            <p:cNvSpPr txBox="1"/>
            <p:nvPr/>
          </p:nvSpPr>
          <p:spPr>
            <a:xfrm>
              <a:off x="7260950" y="2374600"/>
              <a:ext cx="8943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i="1">
                  <a:solidFill>
                    <a:schemeClr val="dk1"/>
                  </a:solidFill>
                </a:rPr>
                <a:t>TX</a:t>
              </a:r>
              <a:r>
                <a:rPr lang="en" sz="900" b="1" i="1" baseline="-25000">
                  <a:solidFill>
                    <a:schemeClr val="dk1"/>
                  </a:solidFill>
                </a:rPr>
                <a:t>B</a:t>
              </a:r>
              <a:r>
                <a:rPr lang="en" sz="900" b="1" i="1">
                  <a:solidFill>
                    <a:schemeClr val="dk1"/>
                  </a:solidFill>
                </a:rPr>
                <a:t>’</a:t>
              </a:r>
              <a:r>
                <a:rPr lang="en" sz="900" i="1">
                  <a:solidFill>
                    <a:schemeClr val="dk1"/>
                  </a:solidFill>
                </a:rPr>
                <a:t> </a:t>
              </a:r>
              <a:r>
                <a:rPr lang="en" sz="900" i="1">
                  <a:solidFill>
                    <a:srgbClr val="4A86E8"/>
                  </a:solidFill>
                </a:rPr>
                <a:t>P2PKH</a:t>
              </a:r>
              <a:endParaRPr sz="900" i="1">
                <a:solidFill>
                  <a:srgbClr val="4A86E8"/>
                </a:solidFill>
              </a:endParaRPr>
            </a:p>
          </p:txBody>
        </p:sp>
      </p:grpSp>
      <p:sp>
        <p:nvSpPr>
          <p:cNvPr id="451" name="Google Shape;451;p55"/>
          <p:cNvSpPr txBox="1"/>
          <p:nvPr/>
        </p:nvSpPr>
        <p:spPr>
          <a:xfrm>
            <a:off x="3689725" y="2475875"/>
            <a:ext cx="16116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Refund transactions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lang="en" sz="11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sing time-locks</a:t>
            </a:r>
            <a:endParaRPr sz="1100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52" name="Google Shape;452;p55"/>
          <p:cNvCxnSpPr/>
          <p:nvPr/>
        </p:nvCxnSpPr>
        <p:spPr>
          <a:xfrm rot="10800000">
            <a:off x="2669600" y="3367825"/>
            <a:ext cx="3236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53" name="Google Shape;453;p55"/>
          <p:cNvSpPr txBox="1"/>
          <p:nvPr/>
        </p:nvSpPr>
        <p:spPr>
          <a:xfrm>
            <a:off x="3936650" y="30447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r>
              <a:rPr lang="en" sz="900" i="1">
                <a:solidFill>
                  <a:schemeClr val="dk1"/>
                </a:solidFill>
              </a:rPr>
              <a:t>’</a:t>
            </a:r>
            <a:endParaRPr/>
          </a:p>
        </p:txBody>
      </p:sp>
      <p:cxnSp>
        <p:nvCxnSpPr>
          <p:cNvPr id="454" name="Google Shape;454;p55"/>
          <p:cNvCxnSpPr/>
          <p:nvPr/>
        </p:nvCxnSpPr>
        <p:spPr>
          <a:xfrm>
            <a:off x="2669600" y="3672625"/>
            <a:ext cx="3205500" cy="6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55" name="Google Shape;455;p55"/>
          <p:cNvSpPr txBox="1"/>
          <p:nvPr/>
        </p:nvSpPr>
        <p:spPr>
          <a:xfrm>
            <a:off x="3847650" y="3367825"/>
            <a:ext cx="107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S</a:t>
            </a:r>
            <a:r>
              <a:rPr lang="en" sz="900" i="1" baseline="-25000">
                <a:solidFill>
                  <a:schemeClr val="dk1"/>
                </a:solidFill>
              </a:rPr>
              <a:t>B    </a:t>
            </a: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B</a:t>
            </a:r>
            <a:r>
              <a:rPr lang="en" sz="900" i="1">
                <a:solidFill>
                  <a:schemeClr val="dk1"/>
                </a:solidFill>
              </a:rPr>
              <a:t>’</a:t>
            </a:r>
            <a:endParaRPr/>
          </a:p>
        </p:txBody>
      </p:sp>
      <p:cxnSp>
        <p:nvCxnSpPr>
          <p:cNvPr id="456" name="Google Shape;456;p55"/>
          <p:cNvCxnSpPr/>
          <p:nvPr/>
        </p:nvCxnSpPr>
        <p:spPr>
          <a:xfrm rot="10800000">
            <a:off x="2669600" y="3974225"/>
            <a:ext cx="3236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57" name="Google Shape;457;p55"/>
          <p:cNvSpPr txBox="1"/>
          <p:nvPr/>
        </p:nvSpPr>
        <p:spPr>
          <a:xfrm>
            <a:off x="3936650" y="36726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S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endParaRPr/>
          </a:p>
        </p:txBody>
      </p:sp>
      <p:sp>
        <p:nvSpPr>
          <p:cNvPr id="458" name="Google Shape;458;p55"/>
          <p:cNvSpPr txBox="1"/>
          <p:nvPr/>
        </p:nvSpPr>
        <p:spPr>
          <a:xfrm>
            <a:off x="508775" y="3336700"/>
            <a:ext cx="16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, h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=H(w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) </a:t>
            </a:r>
            <a:endParaRPr sz="600"/>
          </a:p>
        </p:txBody>
      </p:sp>
      <p:sp>
        <p:nvSpPr>
          <p:cNvPr id="459" name="Google Shape;459;p55"/>
          <p:cNvSpPr txBox="1"/>
          <p:nvPr/>
        </p:nvSpPr>
        <p:spPr>
          <a:xfrm>
            <a:off x="7120025" y="3299800"/>
            <a:ext cx="103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, h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=H(w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) </a:t>
            </a:r>
            <a:endParaRPr sz="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swap of values using time-locks, Setup</a:t>
            </a:r>
            <a:endParaRPr/>
          </a:p>
        </p:txBody>
      </p:sp>
      <p:pic>
        <p:nvPicPr>
          <p:cNvPr id="465" name="Google Shape;46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25" y="3500475"/>
            <a:ext cx="1341250" cy="13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475" y="3432550"/>
            <a:ext cx="1341250" cy="13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6"/>
          <p:cNvSpPr txBox="1"/>
          <p:nvPr/>
        </p:nvSpPr>
        <p:spPr>
          <a:xfrm>
            <a:off x="983175" y="1053549"/>
            <a:ext cx="2600400" cy="122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5 $</a:t>
            </a:r>
            <a:endParaRPr sz="90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Pay Bob if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two values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w2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 s.t.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h1 and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w2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h2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P1 and P2 sign, as 2-out-of-2 multisignature</a:t>
            </a:r>
            <a:endParaRPr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56"/>
          <p:cNvSpPr txBox="1"/>
          <p:nvPr/>
        </p:nvSpPr>
        <p:spPr>
          <a:xfrm>
            <a:off x="3141950" y="1053550"/>
            <a:ext cx="594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A</a:t>
            </a:r>
            <a:endParaRPr sz="900" b="1" i="1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4A86E8"/>
                </a:solidFill>
              </a:rPr>
              <a:t>P2SH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469" name="Google Shape;469;p56"/>
          <p:cNvSpPr txBox="1"/>
          <p:nvPr/>
        </p:nvSpPr>
        <p:spPr>
          <a:xfrm>
            <a:off x="983175" y="2374600"/>
            <a:ext cx="2624400" cy="50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Give the money of TX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to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Alice after time t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56"/>
          <p:cNvSpPr txBox="1"/>
          <p:nvPr/>
        </p:nvSpPr>
        <p:spPr>
          <a:xfrm>
            <a:off x="2996750" y="2374600"/>
            <a:ext cx="894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A</a:t>
            </a:r>
            <a:r>
              <a:rPr lang="en" sz="900" b="1" i="1">
                <a:solidFill>
                  <a:schemeClr val="dk1"/>
                </a:solidFill>
              </a:rPr>
              <a:t>’</a:t>
            </a:r>
            <a:r>
              <a:rPr lang="en" sz="900" i="1">
                <a:solidFill>
                  <a:schemeClr val="dk1"/>
                </a:solidFill>
              </a:rPr>
              <a:t> </a:t>
            </a:r>
            <a:r>
              <a:rPr lang="en" sz="900" i="1">
                <a:solidFill>
                  <a:srgbClr val="4A86E8"/>
                </a:solidFill>
              </a:rPr>
              <a:t>P2PKH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471" name="Google Shape;471;p56"/>
          <p:cNvSpPr txBox="1"/>
          <p:nvPr/>
        </p:nvSpPr>
        <p:spPr>
          <a:xfrm>
            <a:off x="5247375" y="1053549"/>
            <a:ext cx="2600400" cy="122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5 $</a:t>
            </a:r>
            <a:endParaRPr sz="90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Pay Alice if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The value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s.t.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h1 is provided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P1 and P2 sign, as 2-out-of-2 multisignature</a:t>
            </a:r>
            <a:endParaRPr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56"/>
          <p:cNvSpPr txBox="1"/>
          <p:nvPr/>
        </p:nvSpPr>
        <p:spPr>
          <a:xfrm>
            <a:off x="7406150" y="1053550"/>
            <a:ext cx="594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B</a:t>
            </a:r>
            <a:endParaRPr sz="900" b="1" i="1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4A86E8"/>
                </a:solidFill>
              </a:rPr>
              <a:t>P2SH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473" name="Google Shape;473;p56"/>
          <p:cNvSpPr txBox="1"/>
          <p:nvPr/>
        </p:nvSpPr>
        <p:spPr>
          <a:xfrm>
            <a:off x="5247375" y="2374600"/>
            <a:ext cx="2624400" cy="50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Give the money of TX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to Bob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After time t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56"/>
          <p:cNvSpPr txBox="1"/>
          <p:nvPr/>
        </p:nvSpPr>
        <p:spPr>
          <a:xfrm>
            <a:off x="7260950" y="2374600"/>
            <a:ext cx="894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B</a:t>
            </a:r>
            <a:r>
              <a:rPr lang="en" sz="900" b="1" i="1">
                <a:solidFill>
                  <a:schemeClr val="dk1"/>
                </a:solidFill>
              </a:rPr>
              <a:t>’</a:t>
            </a:r>
            <a:r>
              <a:rPr lang="en" sz="900" i="1">
                <a:solidFill>
                  <a:schemeClr val="dk1"/>
                </a:solidFill>
              </a:rPr>
              <a:t> </a:t>
            </a:r>
            <a:r>
              <a:rPr lang="en" sz="900" i="1">
                <a:solidFill>
                  <a:srgbClr val="4A86E8"/>
                </a:solidFill>
              </a:rPr>
              <a:t>P2PKH</a:t>
            </a:r>
            <a:endParaRPr sz="900" i="1">
              <a:solidFill>
                <a:srgbClr val="4A86E8"/>
              </a:solidFill>
            </a:endParaRPr>
          </a:p>
        </p:txBody>
      </p:sp>
      <p:cxnSp>
        <p:nvCxnSpPr>
          <p:cNvPr id="475" name="Google Shape;475;p56"/>
          <p:cNvCxnSpPr/>
          <p:nvPr/>
        </p:nvCxnSpPr>
        <p:spPr>
          <a:xfrm rot="10800000">
            <a:off x="2669600" y="3367825"/>
            <a:ext cx="3236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76" name="Google Shape;476;p56"/>
          <p:cNvSpPr txBox="1"/>
          <p:nvPr/>
        </p:nvSpPr>
        <p:spPr>
          <a:xfrm>
            <a:off x="3936650" y="30447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r>
              <a:rPr lang="en" sz="900" i="1">
                <a:solidFill>
                  <a:schemeClr val="dk1"/>
                </a:solidFill>
              </a:rPr>
              <a:t>’</a:t>
            </a:r>
            <a:endParaRPr/>
          </a:p>
        </p:txBody>
      </p:sp>
      <p:cxnSp>
        <p:nvCxnSpPr>
          <p:cNvPr id="477" name="Google Shape;477;p56"/>
          <p:cNvCxnSpPr/>
          <p:nvPr/>
        </p:nvCxnSpPr>
        <p:spPr>
          <a:xfrm>
            <a:off x="2669600" y="3672625"/>
            <a:ext cx="3205500" cy="6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78" name="Google Shape;478;p56"/>
          <p:cNvSpPr txBox="1"/>
          <p:nvPr/>
        </p:nvSpPr>
        <p:spPr>
          <a:xfrm>
            <a:off x="3847650" y="3367825"/>
            <a:ext cx="107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S</a:t>
            </a:r>
            <a:r>
              <a:rPr lang="en" sz="900" i="1" baseline="-25000">
                <a:solidFill>
                  <a:schemeClr val="dk1"/>
                </a:solidFill>
              </a:rPr>
              <a:t>B    </a:t>
            </a: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B</a:t>
            </a:r>
            <a:r>
              <a:rPr lang="en" sz="900" i="1">
                <a:solidFill>
                  <a:schemeClr val="dk1"/>
                </a:solidFill>
              </a:rPr>
              <a:t>’</a:t>
            </a:r>
            <a:endParaRPr/>
          </a:p>
        </p:txBody>
      </p:sp>
      <p:cxnSp>
        <p:nvCxnSpPr>
          <p:cNvPr id="479" name="Google Shape;479;p56"/>
          <p:cNvCxnSpPr/>
          <p:nvPr/>
        </p:nvCxnSpPr>
        <p:spPr>
          <a:xfrm rot="10800000">
            <a:off x="2669600" y="3974225"/>
            <a:ext cx="3236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80" name="Google Shape;480;p56"/>
          <p:cNvSpPr txBox="1"/>
          <p:nvPr/>
        </p:nvSpPr>
        <p:spPr>
          <a:xfrm>
            <a:off x="3936650" y="36726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S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endParaRPr/>
          </a:p>
        </p:txBody>
      </p:sp>
      <p:sp>
        <p:nvSpPr>
          <p:cNvPr id="481" name="Google Shape;481;p56"/>
          <p:cNvSpPr txBox="1"/>
          <p:nvPr/>
        </p:nvSpPr>
        <p:spPr>
          <a:xfrm>
            <a:off x="3689725" y="2475875"/>
            <a:ext cx="1611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Refund transactions</a:t>
            </a:r>
            <a:endParaRPr sz="11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2" name="Google Shape;482;p56"/>
          <p:cNvSpPr/>
          <p:nvPr/>
        </p:nvSpPr>
        <p:spPr>
          <a:xfrm>
            <a:off x="3708650" y="4091850"/>
            <a:ext cx="1127400" cy="97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Blockchain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3" name="Google Shape;483;p56"/>
          <p:cNvCxnSpPr/>
          <p:nvPr/>
        </p:nvCxnSpPr>
        <p:spPr>
          <a:xfrm flipH="1">
            <a:off x="2697325" y="4257250"/>
            <a:ext cx="992400" cy="3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84" name="Google Shape;484;p56"/>
          <p:cNvSpPr txBox="1"/>
          <p:nvPr/>
        </p:nvSpPr>
        <p:spPr>
          <a:xfrm>
            <a:off x="2996750" y="39840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endParaRPr/>
          </a:p>
        </p:txBody>
      </p:sp>
      <p:cxnSp>
        <p:nvCxnSpPr>
          <p:cNvPr id="485" name="Google Shape;485;p56"/>
          <p:cNvCxnSpPr/>
          <p:nvPr/>
        </p:nvCxnSpPr>
        <p:spPr>
          <a:xfrm>
            <a:off x="4836050" y="4342650"/>
            <a:ext cx="967500" cy="2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86" name="Google Shape;486;p56"/>
          <p:cNvSpPr txBox="1"/>
          <p:nvPr/>
        </p:nvSpPr>
        <p:spPr>
          <a:xfrm>
            <a:off x="4927113" y="4022250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B</a:t>
            </a:r>
            <a:endParaRPr/>
          </a:p>
        </p:txBody>
      </p:sp>
      <p:cxnSp>
        <p:nvCxnSpPr>
          <p:cNvPr id="487" name="Google Shape;487;p56"/>
          <p:cNvCxnSpPr/>
          <p:nvPr/>
        </p:nvCxnSpPr>
        <p:spPr>
          <a:xfrm flipH="1">
            <a:off x="2697325" y="4562050"/>
            <a:ext cx="992400" cy="3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88" name="Google Shape;488;p56"/>
          <p:cNvSpPr txBox="1"/>
          <p:nvPr/>
        </p:nvSpPr>
        <p:spPr>
          <a:xfrm>
            <a:off x="2996775" y="4269225"/>
            <a:ext cx="70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489" name="Google Shape;489;p56"/>
          <p:cNvSpPr txBox="1"/>
          <p:nvPr/>
        </p:nvSpPr>
        <p:spPr>
          <a:xfrm>
            <a:off x="508775" y="3336700"/>
            <a:ext cx="16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, h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=H(w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) </a:t>
            </a:r>
            <a:endParaRPr sz="600"/>
          </a:p>
        </p:txBody>
      </p:sp>
      <p:sp>
        <p:nvSpPr>
          <p:cNvPr id="490" name="Google Shape;490;p56"/>
          <p:cNvSpPr txBox="1"/>
          <p:nvPr/>
        </p:nvSpPr>
        <p:spPr>
          <a:xfrm>
            <a:off x="7120025" y="3299800"/>
            <a:ext cx="103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, h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=H(w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) </a:t>
            </a:r>
            <a:endParaRPr sz="600"/>
          </a:p>
        </p:txBody>
      </p:sp>
      <p:cxnSp>
        <p:nvCxnSpPr>
          <p:cNvPr id="491" name="Google Shape;491;p56"/>
          <p:cNvCxnSpPr/>
          <p:nvPr/>
        </p:nvCxnSpPr>
        <p:spPr>
          <a:xfrm>
            <a:off x="4836050" y="4789975"/>
            <a:ext cx="967500" cy="2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92" name="Google Shape;492;p56"/>
          <p:cNvSpPr txBox="1"/>
          <p:nvPr/>
        </p:nvSpPr>
        <p:spPr>
          <a:xfrm>
            <a:off x="4922300" y="4458400"/>
            <a:ext cx="70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1   </a:t>
            </a: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493" name="Google Shape;493;p56"/>
          <p:cNvCxnSpPr/>
          <p:nvPr/>
        </p:nvCxnSpPr>
        <p:spPr>
          <a:xfrm rot="10800000">
            <a:off x="3206500" y="4703425"/>
            <a:ext cx="491100" cy="141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4" name="Google Shape;494;p56"/>
          <p:cNvSpPr txBox="1"/>
          <p:nvPr/>
        </p:nvSpPr>
        <p:spPr>
          <a:xfrm>
            <a:off x="2261875" y="4543875"/>
            <a:ext cx="99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Credit Alice 5$</a:t>
            </a:r>
            <a:endParaRPr sz="9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95" name="Google Shape;495;p56"/>
          <p:cNvCxnSpPr>
            <a:stCxn id="496" idx="1"/>
          </p:cNvCxnSpPr>
          <p:nvPr/>
        </p:nvCxnSpPr>
        <p:spPr>
          <a:xfrm flipH="1">
            <a:off x="4836125" y="4902300"/>
            <a:ext cx="594900" cy="94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" name="Google Shape;496;p56"/>
          <p:cNvSpPr txBox="1"/>
          <p:nvPr/>
        </p:nvSpPr>
        <p:spPr>
          <a:xfrm>
            <a:off x="5431025" y="4740750"/>
            <a:ext cx="99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Credit Bob 5$</a:t>
            </a:r>
            <a:endParaRPr sz="9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swap of values using time-locks, Setup</a:t>
            </a:r>
            <a:endParaRPr/>
          </a:p>
        </p:txBody>
      </p:sp>
      <p:pic>
        <p:nvPicPr>
          <p:cNvPr id="502" name="Google Shape;50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25" y="3500475"/>
            <a:ext cx="1341250" cy="13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7"/>
          <p:cNvSpPr txBox="1"/>
          <p:nvPr/>
        </p:nvSpPr>
        <p:spPr>
          <a:xfrm>
            <a:off x="983175" y="1053549"/>
            <a:ext cx="2600400" cy="122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5 $</a:t>
            </a:r>
            <a:endParaRPr sz="90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Pay Bob if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two values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w2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 s.t.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h1 and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w2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h2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P1 and P2 sign, as 2-out-of-2 multisignature</a:t>
            </a:r>
            <a:endParaRPr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57"/>
          <p:cNvSpPr txBox="1"/>
          <p:nvPr/>
        </p:nvSpPr>
        <p:spPr>
          <a:xfrm>
            <a:off x="3141950" y="1053550"/>
            <a:ext cx="594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A</a:t>
            </a:r>
            <a:endParaRPr sz="900" b="1" i="1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4A86E8"/>
                </a:solidFill>
              </a:rPr>
              <a:t>P2SH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983175" y="2374600"/>
            <a:ext cx="2624400" cy="50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Give the money of TX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to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Alice after time t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Google Shape;506;p57"/>
          <p:cNvSpPr txBox="1"/>
          <p:nvPr/>
        </p:nvSpPr>
        <p:spPr>
          <a:xfrm>
            <a:off x="2996750" y="2374600"/>
            <a:ext cx="894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A</a:t>
            </a:r>
            <a:r>
              <a:rPr lang="en" sz="900" b="1" i="1">
                <a:solidFill>
                  <a:schemeClr val="dk1"/>
                </a:solidFill>
              </a:rPr>
              <a:t>’</a:t>
            </a:r>
            <a:r>
              <a:rPr lang="en" sz="900" i="1">
                <a:solidFill>
                  <a:schemeClr val="dk1"/>
                </a:solidFill>
              </a:rPr>
              <a:t> </a:t>
            </a:r>
            <a:r>
              <a:rPr lang="en" sz="900" i="1">
                <a:solidFill>
                  <a:srgbClr val="4A86E8"/>
                </a:solidFill>
              </a:rPr>
              <a:t>P2PKH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507" name="Google Shape;507;p57"/>
          <p:cNvSpPr txBox="1"/>
          <p:nvPr/>
        </p:nvSpPr>
        <p:spPr>
          <a:xfrm>
            <a:off x="5247375" y="1053549"/>
            <a:ext cx="2600400" cy="122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5 $</a:t>
            </a:r>
            <a:endParaRPr sz="90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Pay Alice if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The value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s.t.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h1 is provided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P1 and P2 sign, as 2-out-of-2 multisignature</a:t>
            </a:r>
            <a:endParaRPr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57"/>
          <p:cNvSpPr txBox="1"/>
          <p:nvPr/>
        </p:nvSpPr>
        <p:spPr>
          <a:xfrm>
            <a:off x="7406150" y="1053550"/>
            <a:ext cx="594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B</a:t>
            </a:r>
            <a:endParaRPr sz="900" b="1" i="1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4A86E8"/>
                </a:solidFill>
              </a:rPr>
              <a:t>P2SH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509" name="Google Shape;509;p57"/>
          <p:cNvSpPr txBox="1"/>
          <p:nvPr/>
        </p:nvSpPr>
        <p:spPr>
          <a:xfrm>
            <a:off x="5247375" y="2374600"/>
            <a:ext cx="2624400" cy="50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Give the money of TX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to Bob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After time t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57"/>
          <p:cNvSpPr txBox="1"/>
          <p:nvPr/>
        </p:nvSpPr>
        <p:spPr>
          <a:xfrm>
            <a:off x="7260950" y="2374600"/>
            <a:ext cx="894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B</a:t>
            </a:r>
            <a:r>
              <a:rPr lang="en" sz="900" b="1" i="1">
                <a:solidFill>
                  <a:schemeClr val="dk1"/>
                </a:solidFill>
              </a:rPr>
              <a:t>’</a:t>
            </a:r>
            <a:r>
              <a:rPr lang="en" sz="900" i="1">
                <a:solidFill>
                  <a:schemeClr val="dk1"/>
                </a:solidFill>
              </a:rPr>
              <a:t> </a:t>
            </a:r>
            <a:r>
              <a:rPr lang="en" sz="900" i="1">
                <a:solidFill>
                  <a:srgbClr val="4A86E8"/>
                </a:solidFill>
              </a:rPr>
              <a:t>P2PKH</a:t>
            </a:r>
            <a:endParaRPr sz="900" i="1">
              <a:solidFill>
                <a:srgbClr val="4A86E8"/>
              </a:solidFill>
            </a:endParaRPr>
          </a:p>
        </p:txBody>
      </p:sp>
      <p:cxnSp>
        <p:nvCxnSpPr>
          <p:cNvPr id="511" name="Google Shape;511;p57"/>
          <p:cNvCxnSpPr/>
          <p:nvPr/>
        </p:nvCxnSpPr>
        <p:spPr>
          <a:xfrm rot="10800000">
            <a:off x="2669600" y="3367825"/>
            <a:ext cx="3236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12" name="Google Shape;512;p57"/>
          <p:cNvSpPr txBox="1"/>
          <p:nvPr/>
        </p:nvSpPr>
        <p:spPr>
          <a:xfrm>
            <a:off x="3936650" y="30447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r>
              <a:rPr lang="en" sz="900" i="1">
                <a:solidFill>
                  <a:schemeClr val="dk1"/>
                </a:solidFill>
              </a:rPr>
              <a:t>’</a:t>
            </a:r>
            <a:endParaRPr/>
          </a:p>
        </p:txBody>
      </p:sp>
      <p:cxnSp>
        <p:nvCxnSpPr>
          <p:cNvPr id="513" name="Google Shape;513;p57"/>
          <p:cNvCxnSpPr/>
          <p:nvPr/>
        </p:nvCxnSpPr>
        <p:spPr>
          <a:xfrm>
            <a:off x="2669600" y="3672625"/>
            <a:ext cx="3205500" cy="6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14" name="Google Shape;514;p57"/>
          <p:cNvSpPr txBox="1"/>
          <p:nvPr/>
        </p:nvSpPr>
        <p:spPr>
          <a:xfrm>
            <a:off x="3847650" y="3367825"/>
            <a:ext cx="107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S</a:t>
            </a:r>
            <a:r>
              <a:rPr lang="en" sz="900" i="1" baseline="-25000">
                <a:solidFill>
                  <a:schemeClr val="dk1"/>
                </a:solidFill>
              </a:rPr>
              <a:t>B    </a:t>
            </a: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B</a:t>
            </a:r>
            <a:r>
              <a:rPr lang="en" sz="900" i="1">
                <a:solidFill>
                  <a:schemeClr val="dk1"/>
                </a:solidFill>
              </a:rPr>
              <a:t>’</a:t>
            </a:r>
            <a:endParaRPr/>
          </a:p>
        </p:txBody>
      </p:sp>
      <p:cxnSp>
        <p:nvCxnSpPr>
          <p:cNvPr id="515" name="Google Shape;515;p57"/>
          <p:cNvCxnSpPr/>
          <p:nvPr/>
        </p:nvCxnSpPr>
        <p:spPr>
          <a:xfrm rot="10800000">
            <a:off x="2669600" y="3974225"/>
            <a:ext cx="3236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16" name="Google Shape;516;p57"/>
          <p:cNvSpPr txBox="1"/>
          <p:nvPr/>
        </p:nvSpPr>
        <p:spPr>
          <a:xfrm>
            <a:off x="3936650" y="36726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S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endParaRPr/>
          </a:p>
        </p:txBody>
      </p:sp>
      <p:sp>
        <p:nvSpPr>
          <p:cNvPr id="517" name="Google Shape;517;p57"/>
          <p:cNvSpPr txBox="1"/>
          <p:nvPr/>
        </p:nvSpPr>
        <p:spPr>
          <a:xfrm>
            <a:off x="3689725" y="2475875"/>
            <a:ext cx="1611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Refund transactions</a:t>
            </a:r>
            <a:endParaRPr sz="11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8" name="Google Shape;518;p57"/>
          <p:cNvSpPr/>
          <p:nvPr/>
        </p:nvSpPr>
        <p:spPr>
          <a:xfrm>
            <a:off x="3708650" y="4091850"/>
            <a:ext cx="1127400" cy="97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Blockchain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19" name="Google Shape;519;p57"/>
          <p:cNvCxnSpPr/>
          <p:nvPr/>
        </p:nvCxnSpPr>
        <p:spPr>
          <a:xfrm flipH="1">
            <a:off x="2697325" y="4257250"/>
            <a:ext cx="992400" cy="3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20" name="Google Shape;520;p57"/>
          <p:cNvSpPr txBox="1"/>
          <p:nvPr/>
        </p:nvSpPr>
        <p:spPr>
          <a:xfrm>
            <a:off x="2996750" y="39840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endParaRPr/>
          </a:p>
        </p:txBody>
      </p:sp>
      <p:cxnSp>
        <p:nvCxnSpPr>
          <p:cNvPr id="521" name="Google Shape;521;p57"/>
          <p:cNvCxnSpPr/>
          <p:nvPr/>
        </p:nvCxnSpPr>
        <p:spPr>
          <a:xfrm>
            <a:off x="4836050" y="4342650"/>
            <a:ext cx="967500" cy="2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22" name="Google Shape;522;p57"/>
          <p:cNvSpPr txBox="1"/>
          <p:nvPr/>
        </p:nvSpPr>
        <p:spPr>
          <a:xfrm>
            <a:off x="4927113" y="4022250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B</a:t>
            </a:r>
            <a:endParaRPr/>
          </a:p>
        </p:txBody>
      </p:sp>
      <p:cxnSp>
        <p:nvCxnSpPr>
          <p:cNvPr id="523" name="Google Shape;523;p57"/>
          <p:cNvCxnSpPr/>
          <p:nvPr/>
        </p:nvCxnSpPr>
        <p:spPr>
          <a:xfrm flipH="1">
            <a:off x="2697325" y="4562050"/>
            <a:ext cx="992400" cy="3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24" name="Google Shape;524;p57"/>
          <p:cNvSpPr txBox="1"/>
          <p:nvPr/>
        </p:nvSpPr>
        <p:spPr>
          <a:xfrm>
            <a:off x="2996775" y="4269225"/>
            <a:ext cx="70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525" name="Google Shape;525;p57"/>
          <p:cNvSpPr txBox="1"/>
          <p:nvPr/>
        </p:nvSpPr>
        <p:spPr>
          <a:xfrm>
            <a:off x="508775" y="3336700"/>
            <a:ext cx="16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, h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=H(w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) </a:t>
            </a:r>
            <a:endParaRPr sz="600"/>
          </a:p>
        </p:txBody>
      </p:sp>
      <p:sp>
        <p:nvSpPr>
          <p:cNvPr id="526" name="Google Shape;526;p57"/>
          <p:cNvSpPr txBox="1"/>
          <p:nvPr/>
        </p:nvSpPr>
        <p:spPr>
          <a:xfrm>
            <a:off x="6883700" y="3299800"/>
            <a:ext cx="16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, h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=H(w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) </a:t>
            </a:r>
            <a:endParaRPr sz="600"/>
          </a:p>
        </p:txBody>
      </p:sp>
      <p:cxnSp>
        <p:nvCxnSpPr>
          <p:cNvPr id="527" name="Google Shape;527;p57"/>
          <p:cNvCxnSpPr/>
          <p:nvPr/>
        </p:nvCxnSpPr>
        <p:spPr>
          <a:xfrm rot="10800000">
            <a:off x="3206500" y="4703425"/>
            <a:ext cx="491100" cy="141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8" name="Google Shape;528;p57"/>
          <p:cNvSpPr txBox="1"/>
          <p:nvPr/>
        </p:nvSpPr>
        <p:spPr>
          <a:xfrm>
            <a:off x="2261875" y="4543875"/>
            <a:ext cx="99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Credit Alice 5$</a:t>
            </a:r>
            <a:endParaRPr sz="9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29" name="Google Shape;52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3700" y="3596275"/>
            <a:ext cx="1098600" cy="109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0" name="Google Shape;530;p57"/>
          <p:cNvCxnSpPr/>
          <p:nvPr/>
        </p:nvCxnSpPr>
        <p:spPr>
          <a:xfrm rot="10800000">
            <a:off x="3206500" y="4902925"/>
            <a:ext cx="491100" cy="141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1" name="Google Shape;531;p57"/>
          <p:cNvSpPr txBox="1"/>
          <p:nvPr/>
        </p:nvSpPr>
        <p:spPr>
          <a:xfrm>
            <a:off x="1933525" y="4703425"/>
            <a:ext cx="154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Credit Alice 5$ (more) after time t</a:t>
            </a:r>
            <a:r>
              <a:rPr lang="en" sz="900" baseline="-25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endParaRPr sz="900" baseline="-25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swap of values using time-locks, Setup</a:t>
            </a:r>
            <a:endParaRPr/>
          </a:p>
        </p:txBody>
      </p:sp>
      <p:pic>
        <p:nvPicPr>
          <p:cNvPr id="537" name="Google Shape;53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25" y="3500475"/>
            <a:ext cx="1341250" cy="13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/>
          <p:nvPr/>
        </p:nvSpPr>
        <p:spPr>
          <a:xfrm>
            <a:off x="983175" y="1053549"/>
            <a:ext cx="2600400" cy="122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5 $</a:t>
            </a:r>
            <a:endParaRPr sz="90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Pay Bob if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two values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w2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 s.t.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h1 and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w2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h2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P1 and P2 sign, as 2-out-of-2 multisignature</a:t>
            </a:r>
            <a:endParaRPr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58"/>
          <p:cNvSpPr txBox="1"/>
          <p:nvPr/>
        </p:nvSpPr>
        <p:spPr>
          <a:xfrm>
            <a:off x="3141950" y="1053550"/>
            <a:ext cx="594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A</a:t>
            </a:r>
            <a:endParaRPr sz="900" b="1" i="1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4A86E8"/>
                </a:solidFill>
              </a:rPr>
              <a:t>P2SH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540" name="Google Shape;540;p58"/>
          <p:cNvSpPr txBox="1"/>
          <p:nvPr/>
        </p:nvSpPr>
        <p:spPr>
          <a:xfrm>
            <a:off x="983175" y="2374600"/>
            <a:ext cx="2624400" cy="50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Give the money of TX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to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Alice after time t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58"/>
          <p:cNvSpPr txBox="1"/>
          <p:nvPr/>
        </p:nvSpPr>
        <p:spPr>
          <a:xfrm>
            <a:off x="2996750" y="2374600"/>
            <a:ext cx="894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A</a:t>
            </a:r>
            <a:r>
              <a:rPr lang="en" sz="900" b="1" i="1">
                <a:solidFill>
                  <a:schemeClr val="dk1"/>
                </a:solidFill>
              </a:rPr>
              <a:t>’</a:t>
            </a:r>
            <a:r>
              <a:rPr lang="en" sz="900" i="1">
                <a:solidFill>
                  <a:schemeClr val="dk1"/>
                </a:solidFill>
              </a:rPr>
              <a:t> </a:t>
            </a:r>
            <a:r>
              <a:rPr lang="en" sz="900" i="1">
                <a:solidFill>
                  <a:srgbClr val="4A86E8"/>
                </a:solidFill>
              </a:rPr>
              <a:t>P2PKH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542" name="Google Shape;542;p58"/>
          <p:cNvSpPr txBox="1"/>
          <p:nvPr/>
        </p:nvSpPr>
        <p:spPr>
          <a:xfrm>
            <a:off x="5247375" y="1053549"/>
            <a:ext cx="2600400" cy="122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5 $</a:t>
            </a:r>
            <a:endParaRPr sz="90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Pay Alice if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The value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s.t.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h1 is provided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P1 and P2 sign, as 2-out-of-2 multisignature</a:t>
            </a:r>
            <a:endParaRPr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58"/>
          <p:cNvSpPr txBox="1"/>
          <p:nvPr/>
        </p:nvSpPr>
        <p:spPr>
          <a:xfrm>
            <a:off x="7406150" y="1053550"/>
            <a:ext cx="594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B</a:t>
            </a:r>
            <a:endParaRPr sz="900" b="1" i="1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4A86E8"/>
                </a:solidFill>
              </a:rPr>
              <a:t>P2SH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544" name="Google Shape;544;p58"/>
          <p:cNvSpPr txBox="1"/>
          <p:nvPr/>
        </p:nvSpPr>
        <p:spPr>
          <a:xfrm>
            <a:off x="5247375" y="2374600"/>
            <a:ext cx="2624400" cy="50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Give the money of TX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to Bob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After time t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58"/>
          <p:cNvSpPr txBox="1"/>
          <p:nvPr/>
        </p:nvSpPr>
        <p:spPr>
          <a:xfrm>
            <a:off x="7260950" y="2374600"/>
            <a:ext cx="894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B</a:t>
            </a:r>
            <a:r>
              <a:rPr lang="en" sz="900" b="1" i="1">
                <a:solidFill>
                  <a:schemeClr val="dk1"/>
                </a:solidFill>
              </a:rPr>
              <a:t>’</a:t>
            </a:r>
            <a:r>
              <a:rPr lang="en" sz="900" i="1">
                <a:solidFill>
                  <a:schemeClr val="dk1"/>
                </a:solidFill>
              </a:rPr>
              <a:t> </a:t>
            </a:r>
            <a:r>
              <a:rPr lang="en" sz="900" i="1">
                <a:solidFill>
                  <a:srgbClr val="4A86E8"/>
                </a:solidFill>
              </a:rPr>
              <a:t>P2PKH</a:t>
            </a:r>
            <a:endParaRPr sz="900" i="1">
              <a:solidFill>
                <a:srgbClr val="4A86E8"/>
              </a:solidFill>
            </a:endParaRPr>
          </a:p>
        </p:txBody>
      </p:sp>
      <p:cxnSp>
        <p:nvCxnSpPr>
          <p:cNvPr id="546" name="Google Shape;546;p58"/>
          <p:cNvCxnSpPr/>
          <p:nvPr/>
        </p:nvCxnSpPr>
        <p:spPr>
          <a:xfrm rot="10800000">
            <a:off x="2669600" y="3367825"/>
            <a:ext cx="3236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47" name="Google Shape;547;p58"/>
          <p:cNvSpPr txBox="1"/>
          <p:nvPr/>
        </p:nvSpPr>
        <p:spPr>
          <a:xfrm>
            <a:off x="3936650" y="30447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r>
              <a:rPr lang="en" sz="900" i="1">
                <a:solidFill>
                  <a:schemeClr val="dk1"/>
                </a:solidFill>
              </a:rPr>
              <a:t>’</a:t>
            </a:r>
            <a:endParaRPr/>
          </a:p>
        </p:txBody>
      </p:sp>
      <p:cxnSp>
        <p:nvCxnSpPr>
          <p:cNvPr id="548" name="Google Shape;548;p58"/>
          <p:cNvCxnSpPr/>
          <p:nvPr/>
        </p:nvCxnSpPr>
        <p:spPr>
          <a:xfrm>
            <a:off x="2669600" y="3672625"/>
            <a:ext cx="3205500" cy="6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49" name="Google Shape;549;p58"/>
          <p:cNvSpPr txBox="1"/>
          <p:nvPr/>
        </p:nvSpPr>
        <p:spPr>
          <a:xfrm>
            <a:off x="3847650" y="3367825"/>
            <a:ext cx="107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S</a:t>
            </a:r>
            <a:r>
              <a:rPr lang="en" sz="900" i="1" baseline="-25000">
                <a:solidFill>
                  <a:schemeClr val="dk1"/>
                </a:solidFill>
              </a:rPr>
              <a:t>B    </a:t>
            </a: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B</a:t>
            </a:r>
            <a:r>
              <a:rPr lang="en" sz="900" i="1">
                <a:solidFill>
                  <a:schemeClr val="dk1"/>
                </a:solidFill>
              </a:rPr>
              <a:t>’</a:t>
            </a:r>
            <a:endParaRPr/>
          </a:p>
        </p:txBody>
      </p:sp>
      <p:cxnSp>
        <p:nvCxnSpPr>
          <p:cNvPr id="550" name="Google Shape;550;p58"/>
          <p:cNvCxnSpPr/>
          <p:nvPr/>
        </p:nvCxnSpPr>
        <p:spPr>
          <a:xfrm rot="10800000">
            <a:off x="2669600" y="3974225"/>
            <a:ext cx="3236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51" name="Google Shape;551;p58"/>
          <p:cNvSpPr txBox="1"/>
          <p:nvPr/>
        </p:nvSpPr>
        <p:spPr>
          <a:xfrm>
            <a:off x="3936650" y="36726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S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endParaRPr/>
          </a:p>
        </p:txBody>
      </p:sp>
      <p:sp>
        <p:nvSpPr>
          <p:cNvPr id="552" name="Google Shape;552;p58"/>
          <p:cNvSpPr txBox="1"/>
          <p:nvPr/>
        </p:nvSpPr>
        <p:spPr>
          <a:xfrm>
            <a:off x="3689725" y="2475875"/>
            <a:ext cx="1611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Refund transactions</a:t>
            </a:r>
            <a:endParaRPr sz="11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3" name="Google Shape;553;p58"/>
          <p:cNvSpPr/>
          <p:nvPr/>
        </p:nvSpPr>
        <p:spPr>
          <a:xfrm>
            <a:off x="3708650" y="4091850"/>
            <a:ext cx="1127400" cy="97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Blockchain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54" name="Google Shape;554;p58"/>
          <p:cNvCxnSpPr/>
          <p:nvPr/>
        </p:nvCxnSpPr>
        <p:spPr>
          <a:xfrm flipH="1">
            <a:off x="2697325" y="4257250"/>
            <a:ext cx="992400" cy="3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55" name="Google Shape;555;p58"/>
          <p:cNvSpPr txBox="1"/>
          <p:nvPr/>
        </p:nvSpPr>
        <p:spPr>
          <a:xfrm>
            <a:off x="2996750" y="39840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endParaRPr/>
          </a:p>
        </p:txBody>
      </p:sp>
      <p:cxnSp>
        <p:nvCxnSpPr>
          <p:cNvPr id="556" name="Google Shape;556;p58"/>
          <p:cNvCxnSpPr/>
          <p:nvPr/>
        </p:nvCxnSpPr>
        <p:spPr>
          <a:xfrm flipH="1">
            <a:off x="2697325" y="4562050"/>
            <a:ext cx="992400" cy="3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57" name="Google Shape;557;p58"/>
          <p:cNvSpPr txBox="1"/>
          <p:nvPr/>
        </p:nvSpPr>
        <p:spPr>
          <a:xfrm>
            <a:off x="2996775" y="42692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TX’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endParaRPr/>
          </a:p>
        </p:txBody>
      </p:sp>
      <p:sp>
        <p:nvSpPr>
          <p:cNvPr id="558" name="Google Shape;558;p58"/>
          <p:cNvSpPr txBox="1"/>
          <p:nvPr/>
        </p:nvSpPr>
        <p:spPr>
          <a:xfrm>
            <a:off x="508775" y="3336700"/>
            <a:ext cx="16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, h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=H(w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) </a:t>
            </a:r>
            <a:endParaRPr sz="600"/>
          </a:p>
        </p:txBody>
      </p:sp>
      <p:sp>
        <p:nvSpPr>
          <p:cNvPr id="559" name="Google Shape;559;p58"/>
          <p:cNvSpPr txBox="1"/>
          <p:nvPr/>
        </p:nvSpPr>
        <p:spPr>
          <a:xfrm>
            <a:off x="6883700" y="3299800"/>
            <a:ext cx="16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, h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=H(w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) </a:t>
            </a:r>
            <a:endParaRPr sz="600"/>
          </a:p>
        </p:txBody>
      </p:sp>
      <p:cxnSp>
        <p:nvCxnSpPr>
          <p:cNvPr id="560" name="Google Shape;560;p58"/>
          <p:cNvCxnSpPr/>
          <p:nvPr/>
        </p:nvCxnSpPr>
        <p:spPr>
          <a:xfrm rot="10800000">
            <a:off x="3206500" y="4703425"/>
            <a:ext cx="491100" cy="141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1" name="Google Shape;561;p58"/>
          <p:cNvSpPr txBox="1"/>
          <p:nvPr/>
        </p:nvSpPr>
        <p:spPr>
          <a:xfrm>
            <a:off x="2261875" y="4543875"/>
            <a:ext cx="99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Credit Alice 5$</a:t>
            </a:r>
            <a:endParaRPr sz="9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62" name="Google Shape;56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3700" y="3596275"/>
            <a:ext cx="1098600" cy="1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swap of values using time-locks, Setup</a:t>
            </a:r>
            <a:endParaRPr/>
          </a:p>
        </p:txBody>
      </p:sp>
      <p:pic>
        <p:nvPicPr>
          <p:cNvPr id="568" name="Google Shape;56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475" y="3432550"/>
            <a:ext cx="1341250" cy="13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9"/>
          <p:cNvSpPr txBox="1"/>
          <p:nvPr/>
        </p:nvSpPr>
        <p:spPr>
          <a:xfrm>
            <a:off x="983175" y="1053549"/>
            <a:ext cx="2600400" cy="122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5 $</a:t>
            </a:r>
            <a:endParaRPr sz="90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Pay Bob if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two values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w2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 s.t.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h1 and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w2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h2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P1 and P2 sign, as 2-out-of-2 multisignature</a:t>
            </a:r>
            <a:endParaRPr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59"/>
          <p:cNvSpPr txBox="1"/>
          <p:nvPr/>
        </p:nvSpPr>
        <p:spPr>
          <a:xfrm>
            <a:off x="3141950" y="1053550"/>
            <a:ext cx="594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A</a:t>
            </a:r>
            <a:endParaRPr sz="900" b="1" i="1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4A86E8"/>
                </a:solidFill>
              </a:rPr>
              <a:t>P2SH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571" name="Google Shape;571;p59"/>
          <p:cNvSpPr txBox="1"/>
          <p:nvPr/>
        </p:nvSpPr>
        <p:spPr>
          <a:xfrm>
            <a:off x="983175" y="2374600"/>
            <a:ext cx="2624400" cy="50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Give the money of TX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to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Alice after time t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59"/>
          <p:cNvSpPr txBox="1"/>
          <p:nvPr/>
        </p:nvSpPr>
        <p:spPr>
          <a:xfrm>
            <a:off x="2996750" y="2374600"/>
            <a:ext cx="894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A</a:t>
            </a:r>
            <a:r>
              <a:rPr lang="en" sz="900" b="1" i="1">
                <a:solidFill>
                  <a:schemeClr val="dk1"/>
                </a:solidFill>
              </a:rPr>
              <a:t>’</a:t>
            </a:r>
            <a:r>
              <a:rPr lang="en" sz="900" i="1">
                <a:solidFill>
                  <a:schemeClr val="dk1"/>
                </a:solidFill>
              </a:rPr>
              <a:t> </a:t>
            </a:r>
            <a:r>
              <a:rPr lang="en" sz="900" i="1">
                <a:solidFill>
                  <a:srgbClr val="4A86E8"/>
                </a:solidFill>
              </a:rPr>
              <a:t>P2PKH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573" name="Google Shape;573;p59"/>
          <p:cNvSpPr txBox="1"/>
          <p:nvPr/>
        </p:nvSpPr>
        <p:spPr>
          <a:xfrm>
            <a:off x="5247375" y="1053549"/>
            <a:ext cx="2600400" cy="122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5 $</a:t>
            </a:r>
            <a:endParaRPr sz="90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Pay Alice if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The value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s.t.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h1 is provided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P1 and P2 sign, as 2-out-of-2 multisignature</a:t>
            </a:r>
            <a:endParaRPr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59"/>
          <p:cNvSpPr txBox="1"/>
          <p:nvPr/>
        </p:nvSpPr>
        <p:spPr>
          <a:xfrm>
            <a:off x="7406150" y="1053550"/>
            <a:ext cx="594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B</a:t>
            </a:r>
            <a:endParaRPr sz="900" b="1" i="1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4A86E8"/>
                </a:solidFill>
              </a:rPr>
              <a:t>P2SH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575" name="Google Shape;575;p59"/>
          <p:cNvSpPr txBox="1"/>
          <p:nvPr/>
        </p:nvSpPr>
        <p:spPr>
          <a:xfrm>
            <a:off x="5247375" y="2374600"/>
            <a:ext cx="2624400" cy="50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Give the money of TX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to Bob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After time t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Google Shape;576;p59"/>
          <p:cNvSpPr txBox="1"/>
          <p:nvPr/>
        </p:nvSpPr>
        <p:spPr>
          <a:xfrm>
            <a:off x="7260950" y="2374600"/>
            <a:ext cx="894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B</a:t>
            </a:r>
            <a:r>
              <a:rPr lang="en" sz="900" b="1" i="1">
                <a:solidFill>
                  <a:schemeClr val="dk1"/>
                </a:solidFill>
              </a:rPr>
              <a:t>’</a:t>
            </a:r>
            <a:r>
              <a:rPr lang="en" sz="900" i="1">
                <a:solidFill>
                  <a:schemeClr val="dk1"/>
                </a:solidFill>
              </a:rPr>
              <a:t> </a:t>
            </a:r>
            <a:r>
              <a:rPr lang="en" sz="900" i="1">
                <a:solidFill>
                  <a:srgbClr val="4A86E8"/>
                </a:solidFill>
              </a:rPr>
              <a:t>P2PKH</a:t>
            </a:r>
            <a:endParaRPr sz="900" i="1">
              <a:solidFill>
                <a:srgbClr val="4A86E8"/>
              </a:solidFill>
            </a:endParaRPr>
          </a:p>
        </p:txBody>
      </p:sp>
      <p:cxnSp>
        <p:nvCxnSpPr>
          <p:cNvPr id="577" name="Google Shape;577;p59"/>
          <p:cNvCxnSpPr/>
          <p:nvPr/>
        </p:nvCxnSpPr>
        <p:spPr>
          <a:xfrm rot="10800000">
            <a:off x="2669600" y="3367825"/>
            <a:ext cx="3236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78" name="Google Shape;578;p59"/>
          <p:cNvSpPr txBox="1"/>
          <p:nvPr/>
        </p:nvSpPr>
        <p:spPr>
          <a:xfrm>
            <a:off x="3936650" y="30447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r>
              <a:rPr lang="en" sz="900" i="1">
                <a:solidFill>
                  <a:schemeClr val="dk1"/>
                </a:solidFill>
              </a:rPr>
              <a:t>’</a:t>
            </a:r>
            <a:endParaRPr/>
          </a:p>
        </p:txBody>
      </p:sp>
      <p:cxnSp>
        <p:nvCxnSpPr>
          <p:cNvPr id="579" name="Google Shape;579;p59"/>
          <p:cNvCxnSpPr/>
          <p:nvPr/>
        </p:nvCxnSpPr>
        <p:spPr>
          <a:xfrm>
            <a:off x="2669600" y="3672625"/>
            <a:ext cx="3205500" cy="6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80" name="Google Shape;580;p59"/>
          <p:cNvSpPr txBox="1"/>
          <p:nvPr/>
        </p:nvSpPr>
        <p:spPr>
          <a:xfrm>
            <a:off x="3847650" y="3367825"/>
            <a:ext cx="107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S</a:t>
            </a:r>
            <a:r>
              <a:rPr lang="en" sz="900" i="1" baseline="-25000">
                <a:solidFill>
                  <a:schemeClr val="dk1"/>
                </a:solidFill>
              </a:rPr>
              <a:t>B    </a:t>
            </a: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B</a:t>
            </a:r>
            <a:r>
              <a:rPr lang="en" sz="900" i="1">
                <a:solidFill>
                  <a:schemeClr val="dk1"/>
                </a:solidFill>
              </a:rPr>
              <a:t>’</a:t>
            </a:r>
            <a:endParaRPr/>
          </a:p>
        </p:txBody>
      </p:sp>
      <p:cxnSp>
        <p:nvCxnSpPr>
          <p:cNvPr id="581" name="Google Shape;581;p59"/>
          <p:cNvCxnSpPr/>
          <p:nvPr/>
        </p:nvCxnSpPr>
        <p:spPr>
          <a:xfrm rot="10800000">
            <a:off x="2669600" y="3974225"/>
            <a:ext cx="3236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82" name="Google Shape;582;p59"/>
          <p:cNvSpPr txBox="1"/>
          <p:nvPr/>
        </p:nvSpPr>
        <p:spPr>
          <a:xfrm>
            <a:off x="3936650" y="36726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S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endParaRPr/>
          </a:p>
        </p:txBody>
      </p:sp>
      <p:sp>
        <p:nvSpPr>
          <p:cNvPr id="583" name="Google Shape;583;p59"/>
          <p:cNvSpPr txBox="1"/>
          <p:nvPr/>
        </p:nvSpPr>
        <p:spPr>
          <a:xfrm>
            <a:off x="3689725" y="2475875"/>
            <a:ext cx="1611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Refund transactions</a:t>
            </a:r>
            <a:endParaRPr sz="11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4" name="Google Shape;584;p59"/>
          <p:cNvSpPr/>
          <p:nvPr/>
        </p:nvSpPr>
        <p:spPr>
          <a:xfrm>
            <a:off x="3708650" y="4091850"/>
            <a:ext cx="1127400" cy="97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Blockchain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85" name="Google Shape;585;p59"/>
          <p:cNvCxnSpPr/>
          <p:nvPr/>
        </p:nvCxnSpPr>
        <p:spPr>
          <a:xfrm flipH="1">
            <a:off x="2697325" y="4257250"/>
            <a:ext cx="992400" cy="3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86" name="Google Shape;586;p59"/>
          <p:cNvSpPr txBox="1"/>
          <p:nvPr/>
        </p:nvSpPr>
        <p:spPr>
          <a:xfrm>
            <a:off x="2996750" y="39840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endParaRPr/>
          </a:p>
        </p:txBody>
      </p:sp>
      <p:cxnSp>
        <p:nvCxnSpPr>
          <p:cNvPr id="587" name="Google Shape;587;p59"/>
          <p:cNvCxnSpPr/>
          <p:nvPr/>
        </p:nvCxnSpPr>
        <p:spPr>
          <a:xfrm>
            <a:off x="4836050" y="4342650"/>
            <a:ext cx="967500" cy="2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88" name="Google Shape;588;p59"/>
          <p:cNvSpPr txBox="1"/>
          <p:nvPr/>
        </p:nvSpPr>
        <p:spPr>
          <a:xfrm>
            <a:off x="4927113" y="4022250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B</a:t>
            </a:r>
            <a:endParaRPr/>
          </a:p>
        </p:txBody>
      </p:sp>
      <p:sp>
        <p:nvSpPr>
          <p:cNvPr id="589" name="Google Shape;589;p59"/>
          <p:cNvSpPr txBox="1"/>
          <p:nvPr/>
        </p:nvSpPr>
        <p:spPr>
          <a:xfrm>
            <a:off x="508775" y="3336700"/>
            <a:ext cx="16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, h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=H(w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) </a:t>
            </a:r>
            <a:endParaRPr sz="600"/>
          </a:p>
        </p:txBody>
      </p:sp>
      <p:sp>
        <p:nvSpPr>
          <p:cNvPr id="590" name="Google Shape;590;p59"/>
          <p:cNvSpPr txBox="1"/>
          <p:nvPr/>
        </p:nvSpPr>
        <p:spPr>
          <a:xfrm>
            <a:off x="6883700" y="3299800"/>
            <a:ext cx="16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, h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=H(w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) </a:t>
            </a:r>
            <a:endParaRPr sz="600"/>
          </a:p>
        </p:txBody>
      </p:sp>
      <p:cxnSp>
        <p:nvCxnSpPr>
          <p:cNvPr id="591" name="Google Shape;591;p59"/>
          <p:cNvCxnSpPr/>
          <p:nvPr/>
        </p:nvCxnSpPr>
        <p:spPr>
          <a:xfrm>
            <a:off x="4836050" y="4789975"/>
            <a:ext cx="967500" cy="2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92" name="Google Shape;592;p59"/>
          <p:cNvSpPr txBox="1"/>
          <p:nvPr/>
        </p:nvSpPr>
        <p:spPr>
          <a:xfrm>
            <a:off x="4922300" y="4458400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TX’</a:t>
            </a:r>
            <a:r>
              <a:rPr lang="en" sz="900" i="1" baseline="-25000">
                <a:solidFill>
                  <a:schemeClr val="dk1"/>
                </a:solidFill>
              </a:rPr>
              <a:t>B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93" name="Google Shape;593;p59"/>
          <p:cNvCxnSpPr>
            <a:stCxn id="594" idx="1"/>
          </p:cNvCxnSpPr>
          <p:nvPr/>
        </p:nvCxnSpPr>
        <p:spPr>
          <a:xfrm flipH="1">
            <a:off x="4836125" y="4902300"/>
            <a:ext cx="594900" cy="94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59"/>
          <p:cNvSpPr txBox="1"/>
          <p:nvPr/>
        </p:nvSpPr>
        <p:spPr>
          <a:xfrm>
            <a:off x="5431025" y="4740750"/>
            <a:ext cx="99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Credit Bob 5$</a:t>
            </a:r>
            <a:endParaRPr sz="9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95" name="Google Shape;59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625" y="3596275"/>
            <a:ext cx="1098600" cy="1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swap of values using time-locks, Execution</a:t>
            </a:r>
            <a:endParaRPr/>
          </a:p>
        </p:txBody>
      </p:sp>
      <p:sp>
        <p:nvSpPr>
          <p:cNvPr id="601" name="Google Shape;601;p6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a P2SH transaction TX for $X provided that: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romanLcPeriod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sign, as 2-out-of-2 multisignature) </a:t>
            </a:r>
            <a:r>
              <a:rPr lang="en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romanLcPeriod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signs and reveals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s.t. H(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H(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a P2PKH transaction TX’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spends the output of TX with a time-lock in the near future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Sends TX’ to 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sign it (P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does not see TX,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the tx id is needed to refer to it)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acts in the same way: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TX that can be redeemed via (2-out-of-2 multisig) or (P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signs and reveals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s.t. H(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)=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corresponding time-locked TX’ and send to 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sign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Completion: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publishes its TX</a:t>
            </a:r>
            <a:r>
              <a:rPr lang="en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redeem $X by revealing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publishes its TX, so 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redeem $X by revealing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reveals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redeems $X (from 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’s TX)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reveals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redeems $X (from 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’s TX)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either party aborts, the other can claim $X (from their TX) after time-lock fires, by publishing their TX’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60"/>
          <p:cNvSpPr txBox="1"/>
          <p:nvPr/>
        </p:nvSpPr>
        <p:spPr>
          <a:xfrm>
            <a:off x="6718075" y="1213800"/>
            <a:ext cx="265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5454"/>
                </a:solidFill>
                <a:highlight>
                  <a:srgbClr val="F6F6F6"/>
                </a:highlight>
              </a:rPr>
              <a:t>Pay to script hash (P2SH) </a:t>
            </a:r>
            <a:endParaRPr sz="1200">
              <a:solidFill>
                <a:srgbClr val="545454"/>
              </a:solidFill>
              <a:highlight>
                <a:srgbClr val="F6F6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5454"/>
                </a:solidFill>
                <a:highlight>
                  <a:srgbClr val="F6F6F6"/>
                </a:highlight>
              </a:rPr>
              <a:t>Pay-to-Public-Key-Hash (P2PKH) </a:t>
            </a:r>
            <a:endParaRPr sz="1200">
              <a:solidFill>
                <a:srgbClr val="545454"/>
              </a:solidFill>
              <a:highlight>
                <a:srgbClr val="F6F6F6"/>
              </a:highligh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Fair swap of values using time-locks,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’s TX could be redeemed by “H(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signs it”: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could reveal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obtain payment of $X, without publishing its own TX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would obtain the output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but lose $X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(note that we cannot ensure that the TX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transactions will appear concurrently in the blockchain)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multisig was not used for the refunds, a player could: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its value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Rush to obtain its refund, invalidating the TX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 of the other player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time-lock for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should be less than that for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if equal,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could: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the very last minute to reveal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Hope that time-lock fires before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publish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the 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Claim $X even if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tries to act honestly (and reveals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 of time)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protect security critical operations?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idea: share responsibility and somehow tolerate faulty participants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Cryptographic keys?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Cryptocurrency addresses?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Computations?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about computations on private data?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Overarching question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Computation</a:t>
            </a:r>
            <a:endParaRPr/>
          </a:p>
        </p:txBody>
      </p:sp>
      <p:sp>
        <p:nvSpPr>
          <p:cNvPr id="614" name="Google Shape;614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two parties use MPC to compute a secret sharing of the output of the computation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MPC_output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Subsequently parties do a fair swap of values, to obtain the MPC_output: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party aborts, the other will be compensated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N-party ladder construction, I</a:t>
            </a:r>
            <a:endParaRPr/>
          </a:p>
        </p:txBody>
      </p:sp>
      <p:sp>
        <p:nvSpPr>
          <p:cNvPr id="620" name="Google Shape;620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N-out-of-N multisig for refunds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redeem $X from each player if it reveals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(i.e., the N-1 parties prepare these “roof”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= 1, …, N-1, player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N-i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redeem from player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N-i+1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amount equal to $X(N-i) if it reveals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N-i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(the N-1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also prepare these “ladder”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transactions)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Redeeming follows the sequence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N-party ladder construction, II</a:t>
            </a:r>
            <a:endParaRPr/>
          </a:p>
        </p:txBody>
      </p:sp>
      <p:sp>
        <p:nvSpPr>
          <p:cNvPr id="626" name="Google Shape;626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redeem $X from 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publishing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redeem $2X from 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publishing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</a:t>
            </a:r>
            <a:r>
              <a:rPr lang="en" b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redeem $(N-1)X from 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publishing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</a:t>
            </a:r>
            <a:r>
              <a:rPr lang="en" b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w</a:t>
            </a:r>
            <a:r>
              <a:rPr lang="en" b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redeem $X from each of 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publishing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</a:t>
            </a:r>
            <a:r>
              <a:rPr lang="en" b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</a:t>
            </a:r>
            <a:r>
              <a:rPr lang="en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20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before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acts,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at $X,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at -$X+$2X =$X, 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at -$2X+$3X =$X, etc.</a:t>
            </a: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32" name="Google Shape;632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181817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818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secret sharing and multi-party computation in general, look at Chapter 3, until Section 3.3.2 of the following book (you can access to the book with your university account.</a:t>
            </a:r>
            <a:endParaRPr sz="1200">
              <a:solidFill>
                <a:srgbClr val="1818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81817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1818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Cramer, R., Damgård, I., &amp; Nielsen, J. (2015). </a:t>
            </a:r>
            <a:r>
              <a:rPr lang="en" sz="1200" i="1">
                <a:solidFill>
                  <a:srgbClr val="1818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Secure Multiparty Computation and Secret Sharing</a:t>
            </a:r>
            <a:r>
              <a:rPr lang="en" sz="1200">
                <a:solidFill>
                  <a:srgbClr val="1818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Cambridge: Cambridge University Press. doi:10.1017/CBO9781107337756. </a:t>
            </a:r>
            <a:endParaRPr sz="1200">
              <a:solidFill>
                <a:srgbClr val="1818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81817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818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fair swap, and in particular for how to achieve fairness with compensation in multi-party computation, please look at this paper and follows the references when something is not clear. </a:t>
            </a:r>
            <a:endParaRPr sz="1200">
              <a:solidFill>
                <a:srgbClr val="1818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81817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1818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Marcin Andrychowicz, Stefan Dziembowski, Daniel Malinowski, and Lukasz Mazurek. Fair two-party computations via the bitcoin deposits. In 1st Workshop on Bitcoin Research 2014 (in Assocation with Financial Crypto), 2014. http://eprint.iacr.org/2013/837.</a:t>
            </a:r>
            <a:endParaRPr sz="1200">
              <a:solidFill>
                <a:srgbClr val="1818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Multi-sig transactions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998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Multi-sig: a tx that can be redeemed if n parties sign it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payment to a script (P2SH) can facilitate a multi-signature transaction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613" y="2623125"/>
            <a:ext cx="7226776" cy="20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Secret-Sharing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question: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share a secret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shareholders so that: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subset including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them can </a:t>
            </a:r>
            <a:r>
              <a:rPr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secret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subset including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than 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them knows </a:t>
            </a:r>
            <a:r>
              <a:rPr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nothing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about the secret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questions: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solve this for any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&lt;=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relation between the size of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size of each share?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Finite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equipped with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operations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behaving similarly to addition and multiplication over the real numbers (which is an infinite field)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Finite fields exist with number of elements equal to p</a:t>
            </a:r>
            <a:r>
              <a:rPr lang="en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for: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prime number 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positive integer k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 binary finite field {0, 1} with: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fields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5050250" y="2945350"/>
            <a:ext cx="32742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+	0	1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	0	1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	1	0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6884075" y="2945350"/>
            <a:ext cx="21390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*	0	1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	0	0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	0	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03" name="Google Shape;103;p20"/>
          <p:cNvCxnSpPr/>
          <p:nvPr/>
        </p:nvCxnSpPr>
        <p:spPr>
          <a:xfrm>
            <a:off x="5013675" y="3243000"/>
            <a:ext cx="12690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20"/>
          <p:cNvCxnSpPr/>
          <p:nvPr/>
        </p:nvCxnSpPr>
        <p:spPr>
          <a:xfrm>
            <a:off x="6910150" y="3243000"/>
            <a:ext cx="12690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20"/>
          <p:cNvCxnSpPr/>
          <p:nvPr/>
        </p:nvCxnSpPr>
        <p:spPr>
          <a:xfrm>
            <a:off x="7222525" y="3086350"/>
            <a:ext cx="10500" cy="6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20"/>
          <p:cNvCxnSpPr/>
          <p:nvPr/>
        </p:nvCxnSpPr>
        <p:spPr>
          <a:xfrm>
            <a:off x="5416725" y="3086350"/>
            <a:ext cx="10500" cy="6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20"/>
          <p:cNvSpPr txBox="1"/>
          <p:nvPr/>
        </p:nvSpPr>
        <p:spPr>
          <a:xfrm>
            <a:off x="5143075" y="3824725"/>
            <a:ext cx="30078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(a+b) mod 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6973775" y="3851800"/>
            <a:ext cx="2082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(a*b) mod 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Secret-Sharing over a finite field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secret x and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random values, subject to the constraint: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4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called (additive) secret-sharing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of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N-1 values cannot be used to infer any information about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863" y="1824100"/>
            <a:ext cx="3024276" cy="6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ockchain Cours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3242</Words>
  <Application>Microsoft Macintosh PowerPoint</Application>
  <PresentationFormat>On-screen Show (16:9)</PresentationFormat>
  <Paragraphs>481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Ubuntu</vt:lpstr>
      <vt:lpstr>Courier New</vt:lpstr>
      <vt:lpstr>Arial</vt:lpstr>
      <vt:lpstr>Roboto</vt:lpstr>
      <vt:lpstr>Times New Roman</vt:lpstr>
      <vt:lpstr>Blockchain Course Theme</vt:lpstr>
      <vt:lpstr>PowerPoint Presentation</vt:lpstr>
      <vt:lpstr>Security critical computations</vt:lpstr>
      <vt:lpstr>Secure Multiparty Computation and Applications</vt:lpstr>
      <vt:lpstr>PowerPoint Presentation</vt:lpstr>
      <vt:lpstr>Overarching question</vt:lpstr>
      <vt:lpstr>Multi-sig transactions</vt:lpstr>
      <vt:lpstr>Secret-Sharing</vt:lpstr>
      <vt:lpstr>Finite fields</vt:lpstr>
      <vt:lpstr>Secret-Sharing over a finite field</vt:lpstr>
      <vt:lpstr>Analysis</vt:lpstr>
      <vt:lpstr>Generalisation t-out-of-n</vt:lpstr>
      <vt:lpstr>Generalisation t-out-of-n </vt:lpstr>
      <vt:lpstr>Example</vt:lpstr>
      <vt:lpstr>Secret-sharing cryptographic keys</vt:lpstr>
      <vt:lpstr>PowerPoint Presentation</vt:lpstr>
      <vt:lpstr>PowerPoint Presentation</vt:lpstr>
      <vt:lpstr>Application: coin-flipping</vt:lpstr>
      <vt:lpstr>Application: coin-flipping</vt:lpstr>
      <vt:lpstr>A first step towards multi-party coin flipping </vt:lpstr>
      <vt:lpstr>What if some parties announce incorrect shares?</vt:lpstr>
      <vt:lpstr>Publicly Verifiable Secret-sharing (PVSS)</vt:lpstr>
      <vt:lpstr>PVSS Design Challenges</vt:lpstr>
      <vt:lpstr>PowerPoint Presentation</vt:lpstr>
      <vt:lpstr>Secure Multiparty Computation</vt:lpstr>
      <vt:lpstr>MPC Construction Idea</vt:lpstr>
      <vt:lpstr>MPC Construction Idea</vt:lpstr>
      <vt:lpstr>MPC Construction Idea, Example</vt:lpstr>
      <vt:lpstr>MPC Construction Idea, Example</vt:lpstr>
      <vt:lpstr>MPC Construction Idea, Example</vt:lpstr>
      <vt:lpstr>MPC Construction Idea</vt:lpstr>
      <vt:lpstr>MPC Construction Idea</vt:lpstr>
      <vt:lpstr>MPC Construction Idea</vt:lpstr>
      <vt:lpstr>MPC Construction Idea</vt:lpstr>
      <vt:lpstr>Constructing Beaver Triples</vt:lpstr>
      <vt:lpstr>MPC strengths and weaknesses</vt:lpstr>
      <vt:lpstr>PowerPoint Presentation</vt:lpstr>
      <vt:lpstr>Workarounds for fairness</vt:lpstr>
      <vt:lpstr>Using a blockchain</vt:lpstr>
      <vt:lpstr>Basic tool: time-lock transactions</vt:lpstr>
      <vt:lpstr>Time-lock example</vt:lpstr>
      <vt:lpstr>Time-lock example</vt:lpstr>
      <vt:lpstr>Fair swap of values using time-locks, Setup</vt:lpstr>
      <vt:lpstr>Fair swap of values using time-locks, Setup</vt:lpstr>
      <vt:lpstr>Fair swap of values using time-locks, Setup</vt:lpstr>
      <vt:lpstr>Fair swap of values using time-locks, Setup</vt:lpstr>
      <vt:lpstr>Fair swap of values using time-locks, Setup</vt:lpstr>
      <vt:lpstr>Fair swap of values using time-locks, Setup</vt:lpstr>
      <vt:lpstr>Fair swap of values using time-locks, Execution</vt:lpstr>
      <vt:lpstr>Fair swap of values using time-locks, Notes </vt:lpstr>
      <vt:lpstr>Fair Computation</vt:lpstr>
      <vt:lpstr>N-party ladder construction, I</vt:lpstr>
      <vt:lpstr>N-party ladder construction, II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Aggelos Kiayias</cp:lastModifiedBy>
  <cp:revision>5</cp:revision>
  <dcterms:modified xsi:type="dcterms:W3CDTF">2024-11-13T00:27:03Z</dcterms:modified>
</cp:coreProperties>
</file>