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77"/>
  </p:notesMasterIdLst>
  <p:sldIdLst>
    <p:sldId id="256" r:id="rId3"/>
    <p:sldId id="257" r:id="rId4"/>
    <p:sldId id="258" r:id="rId5"/>
    <p:sldId id="322" r:id="rId6"/>
    <p:sldId id="32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323" r:id="rId43"/>
    <p:sldId id="294" r:id="rId44"/>
    <p:sldId id="32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25" r:id="rId54"/>
    <p:sldId id="326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7" r:id="rId74"/>
    <p:sldId id="328" r:id="rId75"/>
    <p:sldId id="321" r:id="rId76"/>
  </p:sldIdLst>
  <p:sldSz cx="9144000" cy="5143500" type="screen16x9"/>
  <p:notesSz cx="6858000" cy="9144000"/>
  <p:embeddedFontLst>
    <p:embeddedFont>
      <p:font typeface="Ubuntu" panose="020B0504030602030204" pitchFamily="34" charset="0"/>
      <p:regular r:id="rId78"/>
      <p:bold r:id="rId79"/>
      <p:italic r:id="rId80"/>
      <p:bold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0B3629-7095-4395-8B71-933A76FC404F}">
  <a:tblStyle styleId="{910B3629-7095-4395-8B71-933A76FC40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838F7B-649F-473F-A10A-5203D9F2027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font" Target="fonts/font2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3.fntdata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locity_of_money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0598f6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0598f6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a013614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a013614f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a013614f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a013614f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695c2bd3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695c2bd3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a013614f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a013614f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0ec9a48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0ec9a48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0ec9a4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90ec9a4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695c2bd3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5695c2bd3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a013614f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a013614f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20a0b57e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20a0b57e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a013614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a013614f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695c2bd3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695c2bd3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5695c2bd3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5695c2bd3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a013614f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a013614f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20a0b57e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20a0b57e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a013614f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a013614f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20a0b57e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20a0b57e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5a013614f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5a013614f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a013614f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a013614f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90ce0c3b2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90ce0c3b2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a013614f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5a013614f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90ce0c3b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90ce0c3b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695c2bd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695c2bd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a013614f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a013614f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5a013614f7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5a013614f7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5a013614f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5a013614f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a013614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a013614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5a013614f7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5a013614f7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90ce0c3b2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90ce0c3b2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90ce0c3b2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90ce0c3b2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90ce0c3b2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90ce0c3b2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90ce0c3b2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90ce0c3b2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>
          <a:extLst>
            <a:ext uri="{FF2B5EF4-FFF2-40B4-BE49-F238E27FC236}">
              <a16:creationId xmlns:a16="http://schemas.microsoft.com/office/drawing/2014/main" id="{A3ABAF0B-C22D-AA98-154A-27B93C03F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90ce0c3b2d_0_71:notes">
            <a:extLst>
              <a:ext uri="{FF2B5EF4-FFF2-40B4-BE49-F238E27FC236}">
                <a16:creationId xmlns:a16="http://schemas.microsoft.com/office/drawing/2014/main" id="{971FD231-90F0-82BA-33AB-F0939850DB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90ce0c3b2d_0_71:notes">
            <a:extLst>
              <a:ext uri="{FF2B5EF4-FFF2-40B4-BE49-F238E27FC236}">
                <a16:creationId xmlns:a16="http://schemas.microsoft.com/office/drawing/2014/main" id="{F9EF9007-DF5B-14DE-8DEB-CFED81E09B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08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695c2bd3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695c2bd3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a013614f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a013614f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90ce0c3b2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90ce0c3b2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20a0b57e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20a0b57e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20a0b57e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020a0b57e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20a0b57e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20a0b57e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5695c2bd3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5695c2bd3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20a0b57e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020a0b57e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20a0b57e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20a0b57e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20a0b57e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20a0b57e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90ce0c3b2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90ce0c3b2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695c2bd3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695c2bd3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bbbe85a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bbbe85a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020a0b57e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020a0b57e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90ec9a48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90ec9a48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90ec9a48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90ec9a48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90ec9a48b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90ec9a48b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bbbe85a5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fbbbe85a5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fbbbe85a5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fbbbe85a5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020a0b57e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020a0b57e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90ec9a48b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90ec9a48b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90ec9a48b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90ec9a48b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695c2bd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695c2bd3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fbbbe85a5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fbbbe85a5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bbbe85a59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fbbbe85a59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bbbe85a59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fbbbe85a59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bbbe85a59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fbbbe85a59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fbbbe85a59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fbbbe85a59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fbbbe85a59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fbbbe85a59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3" tooltip="Velocity of money"/>
              </a:rPr>
              <a:t>velocity of money</a:t>
            </a:r>
            <a:r>
              <a:rPr lang="en-GB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that is the average frequency across all transactions with which a unit of money is spent. This reflects availability of financial institutions, economic variables, and choices made as to how fast people turn over their money.</a:t>
            </a:r>
            <a:endParaRPr lang="en-GB" b="0" i="0" u="none" strike="noStrike" dirty="0">
              <a:solidFill>
                <a:schemeClr val="dk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bbbe85a59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bbbe85a59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836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fbbbe85a59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fbbbe85a59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20a0b57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20a0b57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695c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695c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a013614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a013614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1-spaltig">
  <p:cSld name="Inhalt 1-spaltig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23850" y="1518048"/>
            <a:ext cx="8496300" cy="31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0400" tIns="0" rIns="144000" bIns="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572007" y="4731545"/>
            <a:ext cx="32085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26351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23850" y="465536"/>
            <a:ext cx="8496300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54000" rIns="14400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7937626" y="4731545"/>
            <a:ext cx="6120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538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erkeley-defi.github.io/f2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daq.com/articles/ethermine-adds-front-running-software-to-help-miners-offset-eip-1559-revenue-losses-2021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daq.com/articles/ethermine-adds-front-running-software-to-help-miners-offset-eip-1559-revenue-losses-2021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ftc.gov/media/5796/enfcoinbaseorder031921/download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eb.archive.org/web/20211009155412/https:/btiverified.com/crypto-market-data-report-2020/" TargetMode="External"/><Relationship Id="rId4" Type="http://schemas.openxmlformats.org/officeDocument/2006/relationships/hyperlink" Target="https://www.sec.gov/comments/sr-nysearca-2019-01/srnysearca201901-5164833-183434.pdf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ag.ny.gov/sites/default/files/2021.02.17_-_settlement_agreement_-_execution_version.b-t_signed-c2_oag_signed.pdf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cftc.gov/PressRoom/PressReleases/8450-21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Blockchains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&amp; Distributed Ledgers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Lecture 10</a:t>
            </a:r>
            <a:endParaRPr sz="2800" dirty="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0" y="3618400"/>
            <a:ext cx="9144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Aggelos </a:t>
            </a:r>
            <a:r>
              <a:rPr lang="en-US" sz="2400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Kiayias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4288625" y="4635300"/>
            <a:ext cx="47130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Slide credits: AK, Dimitris </a:t>
            </a:r>
            <a:r>
              <a:rPr lang="en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Karakostas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4756599"/>
            <a:ext cx="759125" cy="2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economy (on a blockchain)</a:t>
            </a:r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record monetary transactions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money based on pre-determined algorithm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economy (on a blockchain)</a:t>
            </a:r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record monetary transactions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money based on pre-determined algorithm</a:t>
            </a: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b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would people use on-chain tokens as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instead of as commodities? Why would someone sell BTC, if they expect its (USD) price to increase?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accurately valuate a blockchain-based economy? (e.g., market capitalization)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Google Shape;212;p42">
            <a:hlinkClick r:id="rId3"/>
            <a:extLst>
              <a:ext uri="{FF2B5EF4-FFF2-40B4-BE49-F238E27FC236}">
                <a16:creationId xmlns:a16="http://schemas.microsoft.com/office/drawing/2014/main" id="{08F11337-AF0D-A061-2693-6807EF6DDD5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044" y="86430"/>
            <a:ext cx="2586956" cy="1534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registry (on a blockchain)</a:t>
            </a:r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register names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in the context of DNS (domain name system) and public-key directories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Censorship-resistant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Namecoin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blockchain, based on Bitcoin protocol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Blockstack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piggybacking on the Bitcoin blockchain, compare to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coloured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coins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 (Ethereum Name Service)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domain registry implemented as an Ethereum smart contract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registry (on a blockchain)</a:t>
            </a:r>
            <a:endParaRPr/>
          </a:p>
        </p:txBody>
      </p:sp>
      <p:sp>
        <p:nvSpPr>
          <p:cNvPr id="175" name="Google Shape;17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register names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in the context of DNS (domain name system) and public-key directories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Censorship-resistant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Namecoin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blockchain, based on Bitcoin protocol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Blockstack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piggybacking on the Bitcoin blockchain, as in the case of colored coins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 (Ethereum Name Service)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domain registry implemented as an Ethereum smart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connect blockchain-issued names with the rest of the internet?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some domains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be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taken down?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ownership (on a blockchain)</a:t>
            </a:r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a new digital asset linked to land title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information in the digital asset that links to an information resource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insert a URL to real-world registry or an identifier for a torrent file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asset becomes representation of ownership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who controls the asset can prove or transfer ownership of the linked land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idea can be extended to any real-world asset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ownership (on a blockchain)</a:t>
            </a:r>
            <a:endParaRPr/>
          </a:p>
        </p:txBody>
      </p:sp>
      <p:sp>
        <p:nvSpPr>
          <p:cNvPr id="187" name="Google Shape;18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a new digital asset linked to land title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information in the digital asset that links to an information resource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insert a URL to real-world registry or an identifier for a torrent file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asset becomes representation of ownership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who controls the asset can prove or transfer ownership of the linked land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idea can be extended to any real-world asset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if the information source is no longer available (e.g., the URL breaks)?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the legal system does not recognize on-chain representation?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and art collection (on a blockchain)</a:t>
            </a:r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In-game currency on a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Ethereum-based game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collectibles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trading cards, virtual animans (CryptoKitties), NFTs (Non-Fungible Tokens) of art works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On-chain games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strategy games, social network games, 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and art collection (on a blockchain)</a:t>
            </a:r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In-game currency on a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Ethereum-based game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collectibles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trading cards, virtual animans (CryptoKitties), NFTs (Non-Fungible Tokens) of art works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On-chain games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strategy games, social network games, 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Gaming companies typically want control of in-game economy - why would decentralization benefit them?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some aspects are off-chain (e.g., game graphics or real-world art work), what happens if the company does not support the token system anymore?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would users pay fees to play, when centralized options are free (or, at worst, pay-to-win)?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chain tracking (on a blockchain)</a:t>
            </a:r>
            <a:endParaRPr/>
          </a:p>
        </p:txBody>
      </p:sp>
      <p:sp>
        <p:nvSpPr>
          <p:cNvPr id="205" name="Google Shape;20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products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clothes, shoes, meat, olive oil, even diamonds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digital fingerprint of the object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fingerprint on a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every change in the object’s state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creation at source, transportation, selling/buying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chain tracking (on a blockchain)</a:t>
            </a:r>
            <a:endParaRPr/>
          </a:p>
        </p:txBody>
      </p:sp>
      <p:sp>
        <p:nvSpPr>
          <p:cNvPr id="211" name="Google Shape;21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2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products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clothes, shoes, meat, olive oil, even diamonds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digital fingerprint of the object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fingerprint on a blockchain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every change in the object’s state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creation at source, transportation, selling/buying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create a fingerprint (unique digital representation) of a physical object?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make sure that people that handle the object actually record its state changes properly?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(Possible) Applications of DLT</a:t>
            </a:r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500" y="1177300"/>
            <a:ext cx="56949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Philanthropy (on a blockchain)</a:t>
            </a:r>
            <a:endParaRPr/>
          </a:p>
        </p:txBody>
      </p:sp>
      <p:sp>
        <p:nvSpPr>
          <p:cNvPr id="218" name="Google Shape;218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NGO/philanthropic organization creates a smart contract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to collect funds for building a school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send funds to the contract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contract keeps the funds in escrow: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proof that the project is complete is provided, the contract releases the funds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deadline passes, the remaining funds are returned to the participants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Philanthropy (on a blockchain)</a:t>
            </a:r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NGO/philanthropic organization creates a smart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to collect funds for building a school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send funds to the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contract keeps the funds in escrow: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proof that the project is complete is provided, the contract releases the funds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deadline passes, the remaining funds are returned to the participants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kind of (secure) proofs of real-world actions could be understandable by a smart contract?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you prevent embezzlement, i.e., a corrupted official publishing incorrect proofs?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Markets</a:t>
            </a:r>
            <a:endParaRPr/>
          </a:p>
        </p:txBody>
      </p:sp>
      <p:sp>
        <p:nvSpPr>
          <p:cNvPr id="230" name="Google Shape;230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market that enables trading on future events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Oracles provide real-world information on whether an event occurred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“10 tornadoes will hit USA in 2020”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participants bet in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favour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against the event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shares: YES = α, NO = 1-α; total investment: X; probability of event happening: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 (NO) participants receive X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iff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event (doesn’t) happen. Expected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Profit of YES =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α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Χ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prediction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insurance purposes, ...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Markets</a:t>
            </a:r>
            <a:endParaRPr/>
          </a:p>
        </p:txBody>
      </p:sp>
      <p:sp>
        <p:nvSpPr>
          <p:cNvPr id="236" name="Google Shape;236;p4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market that enables trading on future events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Oracles provide real-world information on whether an event occurred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“10 tornadoes will hit USA in 2020”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participants bet in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favour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against the event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shares: YES = α, NO = 1-α; total investment: X; probability of event happening: p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Profit of YES =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α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Χ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prediction markets for: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insurance purposes, ...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 in the oracle? Can a decentralized oracle for real-world information exist?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Statements may not have a well-defined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truthvalue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“Puerto Rico is part of the USA”)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and micropayments (on a blockchain)</a:t>
            </a:r>
            <a:endParaRPr/>
          </a:p>
        </p:txBody>
      </p:sp>
      <p:sp>
        <p:nvSpPr>
          <p:cNvPr id="242" name="Google Shape;242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devices connected to the internet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smart fridges, sensors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 meters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electricity or water consumption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pays in real-time with multiple “micro”-payments to the service provider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to subscription model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Monetization of user data: User gets income for selling their personal data</a:t>
            </a: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and micropayments (on a blockchain)</a:t>
            </a:r>
            <a:endParaRPr/>
          </a:p>
        </p:txBody>
      </p:sp>
      <p:sp>
        <p:nvSpPr>
          <p:cNvPr id="248" name="Google Shape;248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devices connected to the internet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smart fridges, sensors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 meters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electricity or water consumption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pays in real-time with multiple “micro”-payments to the service provider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to subscription model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Monetization of user data: User gets income for selling their personal data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 - fees can increase dramatically near congestion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Privacy - why would you share your daily data with the whole world?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if you got paid for it, would you want to sell your personal life?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Crowdfunding (on a blockchain)</a:t>
            </a:r>
            <a:endParaRPr/>
          </a:p>
        </p:txBody>
      </p:sp>
      <p:sp>
        <p:nvSpPr>
          <p:cNvPr id="254" name="Google Shape;254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creates a smart contract that issues tokens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Coin Offering (ICO), ERC20 Ethereum tokens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give coins in exchange for tokens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tokens with ETH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Tokens can: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in a future platform that the project creates (utility tokens)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as investment, speculation, (securities)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Crowdfunding (on a blockchain)</a:t>
            </a:r>
            <a:endParaRPr/>
          </a:p>
        </p:txBody>
      </p:sp>
      <p:sp>
        <p:nvSpPr>
          <p:cNvPr id="260" name="Google Shape;260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creates a smart contract that issues tokens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Coin Offering (ICO), ERC20 Ethereum tokens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give coins in exchange for tokens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tokens with ETH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Tokens can: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in a future platform that the project creates (utility tokens)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as investment, resold, offer yield (securities)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chemeClr val="dk1"/>
                </a:solidFill>
              </a:rPr>
              <a:t>How to guarantee that project will not run away with the funds (i.e., exit scam)?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chemeClr val="dk1"/>
                </a:solidFill>
              </a:rPr>
              <a:t>What if promoters scam investors and authorities, e.g., via a pump and dump?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chemeClr val="dk1"/>
                </a:solidFill>
              </a:rPr>
              <a:t>Are the promises of the project verified/regulated? Will the project face penalties for lying?</a:t>
            </a: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Capitalization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capitalization (of cryptocurrencies)</a:t>
            </a:r>
            <a:endParaRPr/>
          </a:p>
        </p:txBody>
      </p:sp>
      <p:sp>
        <p:nvSpPr>
          <p:cNvPr id="271" name="Google Shape;271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exchanges are sources of price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of X: the latest price for which a single X token was sold (in exchange for USD/GBP/Bitcoin/altcoins/…)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cap: &lt;number of coins in circulation&gt; ᐧ &lt;price&gt;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 independent DL or piggyback on existing?</a:t>
            </a:r>
            <a:endParaRPr/>
          </a:p>
        </p:txBody>
      </p:sp>
      <p:graphicFrame>
        <p:nvGraphicFramePr>
          <p:cNvPr id="121" name="Google Shape;121;p28"/>
          <p:cNvGraphicFramePr/>
          <p:nvPr/>
        </p:nvGraphicFramePr>
        <p:xfrm>
          <a:off x="311700" y="1436950"/>
          <a:ext cx="8148050" cy="2872725"/>
        </p:xfrm>
        <a:graphic>
          <a:graphicData uri="http://schemas.openxmlformats.org/drawingml/2006/table">
            <a:tbl>
              <a:tblPr>
                <a:noFill/>
                <a:tableStyleId>{910B3629-7095-4395-8B71-933A76FC404F}</a:tableStyleId>
              </a:tblPr>
              <a:tblGrid>
                <a:gridCol w="271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Scheme</a:t>
                      </a:r>
                      <a:endParaRPr sz="1800" b="1" i="1"/>
                    </a:p>
                  </a:txBody>
                  <a:tcPr marL="38100" marR="38100" marT="38100" marB="38100">
                    <a:lnL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</a:rPr>
                        <a:t>Advantage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</a:rPr>
                        <a:t>Disadvantage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/>
                        <a:t>Piggybacking</a:t>
                      </a:r>
                      <a:endParaRPr sz="1800" i="1"/>
                    </a:p>
                  </a:txBody>
                  <a:tcPr marL="38100" marR="38100" marT="38100" marB="38100">
                    <a:lnL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Potential for higher assurance</a:t>
                      </a:r>
                      <a:endParaRPr sz="1800"/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Need to engineer or program protocol rules into existing ledger</a:t>
                      </a:r>
                      <a:endParaRPr sz="1800"/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2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/>
                        <a:t>Independent</a:t>
                      </a:r>
                      <a:endParaRPr sz="1800" i="1"/>
                    </a:p>
                  </a:txBody>
                  <a:tcPr marL="38100" marR="38100" marT="38100" marB="38100">
                    <a:lnL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Ability to customise protocol &amp; enforce individual properties</a:t>
                      </a:r>
                      <a:endParaRPr sz="1800"/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Might attract a small set of initial nodes and initially be less trustworthy</a:t>
                      </a:r>
                      <a:endParaRPr sz="1800"/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8" name="Google Shape;278;p53"/>
          <p:cNvGraphicFramePr/>
          <p:nvPr/>
        </p:nvGraphicFramePr>
        <p:xfrm>
          <a:off x="217250" y="3867175"/>
          <a:ext cx="8709500" cy="79242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9" name="Google Shape;279;p53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💰💰💰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4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💰💰💰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88" name="Google Shape;288;p54"/>
          <p:cNvGraphicFramePr/>
          <p:nvPr/>
        </p:nvGraphicFramePr>
        <p:xfrm>
          <a:off x="217250" y="3867175"/>
          <a:ext cx="8709500" cy="79242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Bitcoin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5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96" name="Google Shape;296;p55"/>
          <p:cNvCxnSpPr/>
          <p:nvPr/>
        </p:nvCxnSpPr>
        <p:spPr>
          <a:xfrm>
            <a:off x="2605938" y="1204600"/>
            <a:ext cx="34245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" name="Google Shape;297;p55"/>
          <p:cNvSpPr txBox="1"/>
          <p:nvPr/>
        </p:nvSpPr>
        <p:spPr>
          <a:xfrm>
            <a:off x="3371388" y="658050"/>
            <a:ext cx="189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Sell 1 BTC for 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98" name="Google Shape;298;p55"/>
          <p:cNvGraphicFramePr/>
          <p:nvPr/>
        </p:nvGraphicFramePr>
        <p:xfrm>
          <a:off x="217250" y="3867175"/>
          <a:ext cx="8709500" cy="79242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9" name="Google Shape;299;p55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💰💰💰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6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7" name="Google Shape;307;p56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08" name="Google Shape;308;p56"/>
          <p:cNvGraphicFramePr/>
          <p:nvPr/>
        </p:nvGraphicFramePr>
        <p:xfrm>
          <a:off x="217250" y="3867175"/>
          <a:ext cx="8709500" cy="79242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$1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$1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7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16" name="Google Shape;31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7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8" name="Google Shape;318;p57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19" name="Google Shape;319;p57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Ethereum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8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27" name="Google Shape;32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8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9" name="Google Shape;329;p58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30" name="Google Shape;330;p58"/>
          <p:cNvCxnSpPr>
            <a:stCxn id="327" idx="3"/>
            <a:endCxn id="325" idx="1"/>
          </p:cNvCxnSpPr>
          <p:nvPr/>
        </p:nvCxnSpPr>
        <p:spPr>
          <a:xfrm rot="10800000" flipH="1">
            <a:off x="4609874" y="1052262"/>
            <a:ext cx="1691700" cy="170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58"/>
          <p:cNvSpPr txBox="1"/>
          <p:nvPr/>
        </p:nvSpPr>
        <p:spPr>
          <a:xfrm>
            <a:off x="4563463" y="1346300"/>
            <a:ext cx="189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Sell 1 ETH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 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32" name="Google Shape;332;p58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9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40" name="Google Shape;34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9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2" name="Google Shape;342;p59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43" name="Google Shape;343;p59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$1</a:t>
                      </a:r>
                      <a:r>
                        <a:rPr lang="en"/>
                        <a:t> (1 ETH=1BTC)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$1</a:t>
                      </a:r>
                      <a:endParaRPr b="1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1" name="Google Shape;351;p60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52" name="Google Shape;352;p60"/>
          <p:cNvCxnSpPr>
            <a:stCxn id="350" idx="3"/>
          </p:cNvCxnSpPr>
          <p:nvPr/>
        </p:nvCxnSpPr>
        <p:spPr>
          <a:xfrm rot="10800000" flipH="1">
            <a:off x="4609874" y="1231662"/>
            <a:ext cx="1420500" cy="15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3" name="Google Shape;353;p60"/>
          <p:cNvSpPr txBox="1"/>
          <p:nvPr/>
        </p:nvSpPr>
        <p:spPr>
          <a:xfrm>
            <a:off x="4373939" y="1407425"/>
            <a:ext cx="213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Buy 0.5 ETH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 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4" name="Google Shape;354;p60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5" name="Google Shape;355;p60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6" name="Google Shape;356;p60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61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64" name="Google Shape;36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1"/>
          <p:cNvSpPr txBox="1"/>
          <p:nvPr/>
        </p:nvSpPr>
        <p:spPr>
          <a:xfrm>
            <a:off x="6301688" y="1914450"/>
            <a:ext cx="89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6" name="Google Shape;366;p61"/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67" name="Google Shape;367;p61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$3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 </a:t>
                      </a:r>
                      <a:r>
                        <a:rPr lang="en"/>
                        <a:t>(1ETH=2BTC)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62"/>
          <p:cNvSpPr txBox="1"/>
          <p:nvPr/>
        </p:nvSpPr>
        <p:spPr>
          <a:xfrm>
            <a:off x="6301688" y="1914450"/>
            <a:ext cx="89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76" name="Google Shape;376;p62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7" name="Google Shape;377;p62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8" name="Google Shape;378;p62"/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79" name="Google Shape;379;p62"/>
          <p:cNvCxnSpPr/>
          <p:nvPr/>
        </p:nvCxnSpPr>
        <p:spPr>
          <a:xfrm>
            <a:off x="2605938" y="1204600"/>
            <a:ext cx="34245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0" name="Google Shape;380;p62"/>
          <p:cNvSpPr txBox="1"/>
          <p:nvPr/>
        </p:nvSpPr>
        <p:spPr>
          <a:xfrm>
            <a:off x="3371401" y="658050"/>
            <a:ext cx="201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Buy 0.5 BTC for 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17F2-2510-99D6-1AA4-17B8D4C4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different blockchains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FFC28B-E4D6-3299-1F5F-86D8766E5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83722"/>
              </p:ext>
            </p:extLst>
          </p:nvPr>
        </p:nvGraphicFramePr>
        <p:xfrm>
          <a:off x="697065" y="1310694"/>
          <a:ext cx="7882390" cy="3586293"/>
        </p:xfrm>
        <a:graphic>
          <a:graphicData uri="http://schemas.openxmlformats.org/drawingml/2006/table">
            <a:tbl>
              <a:tblPr firstRow="1" bandRow="1">
                <a:tableStyleId>{910B3629-7095-4395-8B71-933A76FC404F}</a:tableStyleId>
              </a:tblPr>
              <a:tblGrid>
                <a:gridCol w="1576478">
                  <a:extLst>
                    <a:ext uri="{9D8B030D-6E8A-4147-A177-3AD203B41FA5}">
                      <a16:colId xmlns:a16="http://schemas.microsoft.com/office/drawing/2014/main" val="2517957278"/>
                    </a:ext>
                  </a:extLst>
                </a:gridCol>
                <a:gridCol w="1576478">
                  <a:extLst>
                    <a:ext uri="{9D8B030D-6E8A-4147-A177-3AD203B41FA5}">
                      <a16:colId xmlns:a16="http://schemas.microsoft.com/office/drawing/2014/main" val="3062241473"/>
                    </a:ext>
                  </a:extLst>
                </a:gridCol>
                <a:gridCol w="1576478">
                  <a:extLst>
                    <a:ext uri="{9D8B030D-6E8A-4147-A177-3AD203B41FA5}">
                      <a16:colId xmlns:a16="http://schemas.microsoft.com/office/drawing/2014/main" val="2057654023"/>
                    </a:ext>
                  </a:extLst>
                </a:gridCol>
                <a:gridCol w="1576478">
                  <a:extLst>
                    <a:ext uri="{9D8B030D-6E8A-4147-A177-3AD203B41FA5}">
                      <a16:colId xmlns:a16="http://schemas.microsoft.com/office/drawing/2014/main" val="21320066"/>
                    </a:ext>
                  </a:extLst>
                </a:gridCol>
                <a:gridCol w="1576478">
                  <a:extLst>
                    <a:ext uri="{9D8B030D-6E8A-4147-A177-3AD203B41FA5}">
                      <a16:colId xmlns:a16="http://schemas.microsoft.com/office/drawing/2014/main" val="1319067276"/>
                    </a:ext>
                  </a:extLst>
                </a:gridCol>
              </a:tblGrid>
              <a:tr h="660213">
                <a:tc>
                  <a:txBody>
                    <a:bodyPr/>
                    <a:lstStyle/>
                    <a:p>
                      <a:r>
                        <a:rPr lang="en-US" i="1" dirty="0"/>
                        <a:t>Blockchain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 of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Contract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719332"/>
                  </a:ext>
                </a:extLst>
              </a:tr>
              <a:tr h="660213">
                <a:tc>
                  <a:txBody>
                    <a:bodyPr/>
                    <a:lstStyle/>
                    <a:p>
                      <a:r>
                        <a:rPr lang="en-US" dirty="0"/>
                        <a:t>Bitcoin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Proof of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/ Bitcoin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UTXO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energy consumption. First bid pricing.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187653"/>
                  </a:ext>
                </a:extLst>
              </a:tr>
              <a:tr h="660213">
                <a:tc>
                  <a:txBody>
                    <a:bodyPr/>
                    <a:lstStyle/>
                    <a:p>
                      <a:r>
                        <a:rPr lang="en-US" dirty="0"/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Proof of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/ Ethereum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energy consumption. Variable fees.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45382"/>
                  </a:ext>
                </a:extLst>
              </a:tr>
              <a:tr h="660213">
                <a:tc>
                  <a:txBody>
                    <a:bodyPr/>
                    <a:lstStyle/>
                    <a:p>
                      <a:r>
                        <a:rPr lang="en-US" dirty="0"/>
                        <a:t>Cardano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Proof of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/ Plutus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Extended UTXO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energy consumption. Fixed fees.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314240"/>
                  </a:ext>
                </a:extLst>
              </a:tr>
              <a:tr h="660213">
                <a:tc>
                  <a:txBody>
                    <a:bodyPr/>
                    <a:lstStyle/>
                    <a:p>
                      <a:r>
                        <a:rPr lang="en-US" dirty="0"/>
                        <a:t>Solana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Proof of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EVM compatible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Modest energy consumption.</a:t>
                      </a:r>
                    </a:p>
                    <a:p>
                      <a:r>
                        <a:rPr lang="en-US"/>
                        <a:t>Priority fees.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695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3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88" name="Google Shape;38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63"/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90" name="Google Shape;390;p63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$6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$4</a:t>
                      </a:r>
                      <a:endParaRPr b="1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1" name="Google Shape;391;p63"/>
          <p:cNvSpPr txBox="1"/>
          <p:nvPr/>
        </p:nvSpPr>
        <p:spPr>
          <a:xfrm>
            <a:off x="6301688" y="1914450"/>
            <a:ext cx="899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BTC,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>
          <a:extLst>
            <a:ext uri="{FF2B5EF4-FFF2-40B4-BE49-F238E27FC236}">
              <a16:creationId xmlns:a16="http://schemas.microsoft.com/office/drawing/2014/main" id="{4DA50EF2-BBD1-387E-32E2-FDD3703B8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63">
            <a:extLst>
              <a:ext uri="{FF2B5EF4-FFF2-40B4-BE49-F238E27FC236}">
                <a16:creationId xmlns:a16="http://schemas.microsoft.com/office/drawing/2014/main" id="{11BA0E64-7415-E292-35EE-6A47CB74ED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3">
            <a:extLst>
              <a:ext uri="{FF2B5EF4-FFF2-40B4-BE49-F238E27FC236}">
                <a16:creationId xmlns:a16="http://schemas.microsoft.com/office/drawing/2014/main" id="{528764D4-12D5-8A91-7835-0A4EBB92F0E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3">
            <a:extLst>
              <a:ext uri="{FF2B5EF4-FFF2-40B4-BE49-F238E27FC236}">
                <a16:creationId xmlns:a16="http://schemas.microsoft.com/office/drawing/2014/main" id="{2FA96F50-E2B2-D03C-E193-E4519AAC6271}"/>
              </a:ext>
            </a:extLst>
          </p:cNvPr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88" name="Google Shape;388;p63">
            <a:extLst>
              <a:ext uri="{FF2B5EF4-FFF2-40B4-BE49-F238E27FC236}">
                <a16:creationId xmlns:a16="http://schemas.microsoft.com/office/drawing/2014/main" id="{AAD01212-0A45-B1FD-265E-A3040AB5924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63">
            <a:extLst>
              <a:ext uri="{FF2B5EF4-FFF2-40B4-BE49-F238E27FC236}">
                <a16:creationId xmlns:a16="http://schemas.microsoft.com/office/drawing/2014/main" id="{862A9868-473D-AB03-49B7-5757809D0240}"/>
              </a:ext>
            </a:extLst>
          </p:cNvPr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90" name="Google Shape;390;p63">
            <a:extLst>
              <a:ext uri="{FF2B5EF4-FFF2-40B4-BE49-F238E27FC236}">
                <a16:creationId xmlns:a16="http://schemas.microsoft.com/office/drawing/2014/main" id="{932AA198-92E2-223F-FB72-5790B00EA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080676"/>
              </p:ext>
            </p:extLst>
          </p:nvPr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$2000</a:t>
                      </a:r>
                      <a:endParaRPr b="1" dirty="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$6000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$4000</a:t>
                      </a:r>
                      <a:endParaRPr b="1" dirty="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1" name="Google Shape;391;p63">
            <a:extLst>
              <a:ext uri="{FF2B5EF4-FFF2-40B4-BE49-F238E27FC236}">
                <a16:creationId xmlns:a16="http://schemas.microsoft.com/office/drawing/2014/main" id="{CE921B25-F4ED-A652-F180-3DB519ACB217}"/>
              </a:ext>
            </a:extLst>
          </p:cNvPr>
          <p:cNvSpPr txBox="1"/>
          <p:nvPr/>
        </p:nvSpPr>
        <p:spPr>
          <a:xfrm>
            <a:off x="6301688" y="1914450"/>
            <a:ext cx="899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BTC,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602552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925" y="0"/>
            <a:ext cx="5272149" cy="4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1" y="566150"/>
            <a:ext cx="9107108" cy="40733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1D44D7-13B3-DFE1-6061-41CD57A661C4}"/>
              </a:ext>
            </a:extLst>
          </p:cNvPr>
          <p:cNvSpPr txBox="1"/>
          <p:nvPr/>
        </p:nvSpPr>
        <p:spPr>
          <a:xfrm>
            <a:off x="8047509" y="4851626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11/2022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20ABF5-D97D-7AF4-83F1-FFABEC07F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" y="445025"/>
            <a:ext cx="7185991" cy="4709325"/>
          </a:xfrm>
          <a:prstGeom prst="rect">
            <a:avLst/>
          </a:prstGeom>
        </p:spPr>
      </p:pic>
      <p:sp>
        <p:nvSpPr>
          <p:cNvPr id="6" name="Google Shape;397;p64">
            <a:extLst>
              <a:ext uri="{FF2B5EF4-FFF2-40B4-BE49-F238E27FC236}">
                <a16:creationId xmlns:a16="http://schemas.microsoft.com/office/drawing/2014/main" id="{86C9BB1E-DF34-9624-DEE3-E57144B0591D}"/>
              </a:ext>
            </a:extLst>
          </p:cNvPr>
          <p:cNvSpPr txBox="1"/>
          <p:nvPr/>
        </p:nvSpPr>
        <p:spPr>
          <a:xfrm>
            <a:off x="5936070" y="0"/>
            <a:ext cx="300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https://coinmarketcap.com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C8A76-CF8A-FAB8-AE1E-8C0712F89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17" y="25925"/>
            <a:ext cx="5422900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984C98-3D31-05AB-B64A-33E800190971}"/>
              </a:ext>
            </a:extLst>
          </p:cNvPr>
          <p:cNvSpPr txBox="1"/>
          <p:nvPr/>
        </p:nvSpPr>
        <p:spPr>
          <a:xfrm>
            <a:off x="8047509" y="4851626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20/11/2024</a:t>
            </a:r>
          </a:p>
        </p:txBody>
      </p:sp>
    </p:spTree>
    <p:extLst>
      <p:ext uri="{BB962C8B-B14F-4D97-AF65-F5344CB8AC3E}">
        <p14:creationId xmlns:p14="http://schemas.microsoft.com/office/powerpoint/2010/main" val="4008623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capitalization (of cryptocurrencies)</a:t>
            </a:r>
            <a:endParaRPr/>
          </a:p>
        </p:txBody>
      </p:sp>
      <p:sp>
        <p:nvSpPr>
          <p:cNvPr id="404" name="Google Shape;404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exchanges are sources of price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of X: the latest price for which a single X token was sold (in exchange for USD/GBP/Bitcoin/altcoins/…)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cap: &lt;number of coins in circulation&gt; x &lt;price&gt;</a:t>
            </a: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b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cap may be artificially increased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tokens or dubious “coins” sold for other cryptocurrency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Question: What is the ratio of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money to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market cap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In other words, how much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 is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actually </a:t>
            </a:r>
            <a:r>
              <a:rPr lang="en" dirty="0"/>
              <a:t>in the market?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Finance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</a:t>
            </a:r>
            <a:endParaRPr/>
          </a:p>
        </p:txBody>
      </p:sp>
      <p:sp>
        <p:nvSpPr>
          <p:cNvPr id="415" name="Google Shape;415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{creation, management, investment} of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assets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assets: non-physical assets whose value is derived by contractual claim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 deposits, stocks, bonds, loans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services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Lending/borrowing, issuing securities, managing funds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markets: marketplaces for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trading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financial assets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Finance (DeFi)</a:t>
            </a:r>
            <a:endParaRPr/>
          </a:p>
        </p:txBody>
      </p:sp>
      <p:sp>
        <p:nvSpPr>
          <p:cNvPr id="421" name="Google Shape;421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products and services on decentralized infrastructure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rely on centralized intermediaries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exchanges, banks, brokers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 the security of an underlying blockchain system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to hazards and attacks that stem from public/decentralized nature of blockchains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Securities</a:t>
            </a:r>
            <a:endParaRPr/>
          </a:p>
        </p:txBody>
      </p:sp>
      <p:sp>
        <p:nvSpPr>
          <p:cNvPr id="427" name="Google Shape;427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Security: a fungible, negotiable, financial instrument that has some value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 (representing ownership of company) -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equity security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bond (representing a creditor relationship with company/government) -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debt security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US (cf. Securities and Exchange Commission (SEC) v. W.J. Howey Co) a security is: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contract, transaction, or scheme whereby a person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his money in 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enterprise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commonality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Investors’ assets are joined and they share the risk and benefits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Vertical commonality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Investors’ fortunes are linked and dependent upon the efforts of those seeking the investment (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narrow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(investors’ profits rise and fall together with promoter’s) vs.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(investors’ profits depend on promoter’s expertise and performance))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and is led to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profits solely from the efforts of the promoter or a third party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Finance (DeFi)</a:t>
            </a:r>
            <a:endParaRPr/>
          </a:p>
        </p:txBody>
      </p:sp>
      <p:pic>
        <p:nvPicPr>
          <p:cNvPr id="433" name="Google Shape;43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388" y="1137850"/>
            <a:ext cx="5339225" cy="345812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70"/>
          <p:cNvSpPr txBox="1"/>
          <p:nvPr/>
        </p:nvSpPr>
        <p:spPr>
          <a:xfrm>
            <a:off x="3770050" y="4779400"/>
            <a:ext cx="4189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Source: </a:t>
            </a:r>
            <a:r>
              <a:rPr lang="en" sz="10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https://berkeley-defi.github.io/f21</a:t>
            </a:r>
            <a:endParaRPr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5425-C163-A1A9-90EB-5B4FD81E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08D27-27EF-8255-4C02-B328AB29D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“layer 1”’s do not scale well</a:t>
            </a:r>
          </a:p>
          <a:p>
            <a:pPr lvl="1"/>
            <a:r>
              <a:rPr lang="en-US" dirty="0"/>
              <a:t>Throughput - transaction per second (TPS)</a:t>
            </a:r>
          </a:p>
          <a:p>
            <a:pPr lvl="1"/>
            <a:r>
              <a:rPr lang="en-US" dirty="0"/>
              <a:t>Latency – fast confirmation</a:t>
            </a:r>
          </a:p>
          <a:p>
            <a:r>
              <a:rPr lang="en-US" dirty="0"/>
              <a:t>Layer 2 solutions :</a:t>
            </a:r>
          </a:p>
          <a:p>
            <a:pPr lvl="1"/>
            <a:r>
              <a:rPr lang="en-US" dirty="0"/>
              <a:t>modify some of the availability / safety characteristics of layer 1 in favor of better scaling </a:t>
            </a:r>
          </a:p>
          <a:p>
            <a:pPr lvl="1"/>
            <a:r>
              <a:rPr lang="en-US" dirty="0"/>
              <a:t>Resort to a layer 1, when disputes / problems arise. </a:t>
            </a:r>
          </a:p>
          <a:p>
            <a:r>
              <a:rPr lang="en-US" dirty="0"/>
              <a:t>Opportunities </a:t>
            </a:r>
          </a:p>
          <a:p>
            <a:pPr lvl="1"/>
            <a:r>
              <a:rPr lang="en-US" dirty="0"/>
              <a:t>L2 that interoperate across L1 chains</a:t>
            </a:r>
          </a:p>
          <a:p>
            <a:pPr lvl="1"/>
            <a:r>
              <a:rPr lang="en-US" dirty="0"/>
              <a:t>“hybrid </a:t>
            </a:r>
            <a:r>
              <a:rPr lang="en-US" dirty="0" err="1"/>
              <a:t>Dapps</a:t>
            </a:r>
            <a:r>
              <a:rPr lang="en-US" dirty="0"/>
              <a:t>” that operate with different L1’s </a:t>
            </a:r>
          </a:p>
        </p:txBody>
      </p:sp>
    </p:spTree>
    <p:extLst>
      <p:ext uri="{BB962C8B-B14F-4D97-AF65-F5344CB8AC3E}">
        <p14:creationId xmlns:p14="http://schemas.microsoft.com/office/powerpoint/2010/main" val="16936140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Exchanges/Marketplaces</a:t>
            </a:r>
            <a:endParaRPr/>
          </a:p>
        </p:txBody>
      </p:sp>
      <p:sp>
        <p:nvSpPr>
          <p:cNvPr id="440" name="Google Shape;440;p71"/>
          <p:cNvSpPr/>
          <p:nvPr/>
        </p:nvSpPr>
        <p:spPr>
          <a:xfrm>
            <a:off x="5150175" y="1910850"/>
            <a:ext cx="1477800" cy="39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71"/>
          <p:cNvSpPr/>
          <p:nvPr/>
        </p:nvSpPr>
        <p:spPr>
          <a:xfrm flipH="1">
            <a:off x="2332800" y="1910850"/>
            <a:ext cx="1477800" cy="39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71"/>
          <p:cNvSpPr txBox="1"/>
          <p:nvPr/>
        </p:nvSpPr>
        <p:spPr>
          <a:xfrm>
            <a:off x="2366325" y="159147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Want: 5 </a:t>
            </a:r>
            <a:r>
              <a:rPr lang="en">
                <a:solidFill>
                  <a:schemeClr val="dk1"/>
                </a:solidFill>
              </a:rPr>
              <a:t>ETH</a:t>
            </a:r>
            <a:endParaRPr sz="1700"/>
          </a:p>
        </p:txBody>
      </p:sp>
      <p:sp>
        <p:nvSpPr>
          <p:cNvPr id="443" name="Google Shape;443;p71"/>
          <p:cNvSpPr txBox="1"/>
          <p:nvPr/>
        </p:nvSpPr>
        <p:spPr>
          <a:xfrm>
            <a:off x="2366325" y="2301750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Have: 1 BTC</a:t>
            </a:r>
            <a:endParaRPr/>
          </a:p>
        </p:txBody>
      </p:sp>
      <p:sp>
        <p:nvSpPr>
          <p:cNvPr id="444" name="Google Shape;444;p71"/>
          <p:cNvSpPr txBox="1"/>
          <p:nvPr/>
        </p:nvSpPr>
        <p:spPr>
          <a:xfrm>
            <a:off x="5383650" y="159147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Want: 1 BTC</a:t>
            </a:r>
            <a:endParaRPr/>
          </a:p>
        </p:txBody>
      </p:sp>
      <p:sp>
        <p:nvSpPr>
          <p:cNvPr id="445" name="Google Shape;445;p71"/>
          <p:cNvSpPr txBox="1"/>
          <p:nvPr/>
        </p:nvSpPr>
        <p:spPr>
          <a:xfrm>
            <a:off x="5383650" y="2301750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Have: 3</a:t>
            </a:r>
            <a:r>
              <a:rPr lang="en">
                <a:solidFill>
                  <a:schemeClr val="dk1"/>
                </a:solidFill>
              </a:rPr>
              <a:t> ETH</a:t>
            </a:r>
            <a:endParaRPr sz="1700"/>
          </a:p>
        </p:txBody>
      </p:sp>
      <p:sp>
        <p:nvSpPr>
          <p:cNvPr id="446" name="Google Shape;446;p71"/>
          <p:cNvSpPr/>
          <p:nvPr/>
        </p:nvSpPr>
        <p:spPr>
          <a:xfrm>
            <a:off x="3810600" y="1393800"/>
            <a:ext cx="1339500" cy="1425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Exchange</a:t>
            </a:r>
            <a:endParaRPr sz="1800"/>
          </a:p>
        </p:txBody>
      </p:sp>
      <p:sp>
        <p:nvSpPr>
          <p:cNvPr id="447" name="Google Shape;447;p71"/>
          <p:cNvSpPr/>
          <p:nvPr/>
        </p:nvSpPr>
        <p:spPr>
          <a:xfrm rot="5400000">
            <a:off x="4035600" y="3078100"/>
            <a:ext cx="889500" cy="39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71"/>
          <p:cNvSpPr txBox="1"/>
          <p:nvPr/>
        </p:nvSpPr>
        <p:spPr>
          <a:xfrm>
            <a:off x="3055950" y="318672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Want: </a:t>
            </a:r>
            <a:r>
              <a:rPr lang="en">
                <a:solidFill>
                  <a:schemeClr val="dk1"/>
                </a:solidFill>
              </a:rPr>
              <a:t>1 BTC</a:t>
            </a:r>
            <a:endParaRPr sz="1700"/>
          </a:p>
        </p:txBody>
      </p:sp>
      <p:sp>
        <p:nvSpPr>
          <p:cNvPr id="449" name="Google Shape;449;p71"/>
          <p:cNvSpPr txBox="1"/>
          <p:nvPr/>
        </p:nvSpPr>
        <p:spPr>
          <a:xfrm>
            <a:off x="4586375" y="3186738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Have: </a:t>
            </a:r>
            <a:r>
              <a:rPr lang="en">
                <a:solidFill>
                  <a:schemeClr val="dk1"/>
                </a:solidFill>
              </a:rPr>
              <a:t>4 ETH</a:t>
            </a:r>
            <a:endParaRPr sz="1700"/>
          </a:p>
        </p:txBody>
      </p:sp>
      <p:pic>
        <p:nvPicPr>
          <p:cNvPr id="450" name="Google Shape;45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884" y="3954875"/>
            <a:ext cx="600940" cy="118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4637" y="14590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7601" y="1506820"/>
            <a:ext cx="899700" cy="1198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Exchanges (DEXs)</a:t>
            </a:r>
            <a:endParaRPr/>
          </a:p>
        </p:txBody>
      </p:sp>
      <p:sp>
        <p:nvSpPr>
          <p:cNvPr id="458" name="Google Shape;458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Completely on-chain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Trades between native chain currency (e.g., ETH) and on-chain tokens (e.g., ERC20)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Censorship resistance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Availability depends on underlying blockchain’s safety &amp; liveness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Differences from centralized (server-based) exchanges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(Blockchain) fees for creating orders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(Blockchain) fees for cancelled orders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Slower matching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KYC and AML provisions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3B8F-30D0-2865-2EB4-5E28C0CB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book based Exchange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79F958-3DB0-89CB-A931-51199E8DC3FA}"/>
              </a:ext>
            </a:extLst>
          </p:cNvPr>
          <p:cNvCxnSpPr/>
          <p:nvPr/>
        </p:nvCxnSpPr>
        <p:spPr>
          <a:xfrm>
            <a:off x="1751275" y="2971402"/>
            <a:ext cx="589191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10195F-B43D-1A24-A571-7316693AD089}"/>
              </a:ext>
            </a:extLst>
          </p:cNvPr>
          <p:cNvSpPr txBox="1"/>
          <p:nvPr/>
        </p:nvSpPr>
        <p:spPr>
          <a:xfrm>
            <a:off x="4362384" y="3035486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947642-A2A0-FB0C-4C3C-CFCE4A7874AC}"/>
              </a:ext>
            </a:extLst>
          </p:cNvPr>
          <p:cNvSpPr/>
          <p:nvPr/>
        </p:nvSpPr>
        <p:spPr>
          <a:xfrm>
            <a:off x="4919472" y="2478024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0BDB78-86A6-23D2-45C8-9213647280AE}"/>
              </a:ext>
            </a:extLst>
          </p:cNvPr>
          <p:cNvSpPr/>
          <p:nvPr/>
        </p:nvSpPr>
        <p:spPr>
          <a:xfrm>
            <a:off x="5437632" y="2482194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FF29-6F34-8A2F-5977-3DEA274A3341}"/>
              </a:ext>
            </a:extLst>
          </p:cNvPr>
          <p:cNvSpPr/>
          <p:nvPr/>
        </p:nvSpPr>
        <p:spPr>
          <a:xfrm>
            <a:off x="4919472" y="2020020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E02C3B-8830-2262-6918-281F64042D00}"/>
              </a:ext>
            </a:extLst>
          </p:cNvPr>
          <p:cNvSpPr/>
          <p:nvPr/>
        </p:nvSpPr>
        <p:spPr>
          <a:xfrm>
            <a:off x="5955792" y="2495711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B5028D-19D4-D0DE-ABF7-E37196E5C4E9}"/>
              </a:ext>
            </a:extLst>
          </p:cNvPr>
          <p:cNvSpPr/>
          <p:nvPr/>
        </p:nvSpPr>
        <p:spPr>
          <a:xfrm>
            <a:off x="5955792" y="2031085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F81FD0-DA66-30C8-7984-26E4C98B9244}"/>
              </a:ext>
            </a:extLst>
          </p:cNvPr>
          <p:cNvSpPr/>
          <p:nvPr/>
        </p:nvSpPr>
        <p:spPr>
          <a:xfrm>
            <a:off x="5955792" y="1575712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4972C8-E30F-93E2-FC85-82EF3E074162}"/>
              </a:ext>
            </a:extLst>
          </p:cNvPr>
          <p:cNvSpPr/>
          <p:nvPr/>
        </p:nvSpPr>
        <p:spPr>
          <a:xfrm>
            <a:off x="4099182" y="2478024"/>
            <a:ext cx="256032" cy="3931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8374F1-1AED-5D4C-A187-D495757C1EAD}"/>
              </a:ext>
            </a:extLst>
          </p:cNvPr>
          <p:cNvSpPr/>
          <p:nvPr/>
        </p:nvSpPr>
        <p:spPr>
          <a:xfrm>
            <a:off x="3729039" y="2481129"/>
            <a:ext cx="256032" cy="3931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31B31F-EACE-97B5-7AA6-3228FA77E387}"/>
              </a:ext>
            </a:extLst>
          </p:cNvPr>
          <p:cNvSpPr/>
          <p:nvPr/>
        </p:nvSpPr>
        <p:spPr>
          <a:xfrm>
            <a:off x="3729039" y="1990856"/>
            <a:ext cx="256032" cy="3931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0CA016-AE3D-076C-24BE-29CCE97ADAC6}"/>
              </a:ext>
            </a:extLst>
          </p:cNvPr>
          <p:cNvSpPr/>
          <p:nvPr/>
        </p:nvSpPr>
        <p:spPr>
          <a:xfrm>
            <a:off x="3729039" y="1519481"/>
            <a:ext cx="256032" cy="3931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31A84C-2F5B-7AE5-B7B2-A671606B5927}"/>
              </a:ext>
            </a:extLst>
          </p:cNvPr>
          <p:cNvSpPr/>
          <p:nvPr/>
        </p:nvSpPr>
        <p:spPr>
          <a:xfrm>
            <a:off x="2729774" y="2489661"/>
            <a:ext cx="256032" cy="3931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4E14E5-B131-AE71-C73F-A226ADB1B906}"/>
              </a:ext>
            </a:extLst>
          </p:cNvPr>
          <p:cNvCxnSpPr>
            <a:cxnSpLocks/>
          </p:cNvCxnSpPr>
          <p:nvPr/>
        </p:nvCxnSpPr>
        <p:spPr>
          <a:xfrm>
            <a:off x="4611246" y="1708224"/>
            <a:ext cx="1" cy="1263178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298DBF-2981-1827-EC9D-A8C8EF4A689A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flipH="1">
            <a:off x="4355214" y="2674620"/>
            <a:ext cx="564258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75E695-11C9-FAC4-A944-3C2209897360}"/>
              </a:ext>
            </a:extLst>
          </p:cNvPr>
          <p:cNvSpPr txBox="1"/>
          <p:nvPr/>
        </p:nvSpPr>
        <p:spPr>
          <a:xfrm>
            <a:off x="2857790" y="3081653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bids</a:t>
            </a:r>
          </a:p>
          <a:p>
            <a:r>
              <a:rPr lang="en-US" dirty="0"/>
              <a:t>buy orders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57F339-2436-006E-80B2-CAFFFC3EC58B}"/>
              </a:ext>
            </a:extLst>
          </p:cNvPr>
          <p:cNvSpPr txBox="1"/>
          <p:nvPr/>
        </p:nvSpPr>
        <p:spPr>
          <a:xfrm>
            <a:off x="3827977" y="3582737"/>
            <a:ext cx="1070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bid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B50240-2B40-5E8F-7563-494868CCBEB2}"/>
              </a:ext>
            </a:extLst>
          </p:cNvPr>
          <p:cNvSpPr txBox="1"/>
          <p:nvPr/>
        </p:nvSpPr>
        <p:spPr>
          <a:xfrm>
            <a:off x="4324148" y="2440036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4B1CF2-1824-91CC-6DA5-1E370C1DAFA4}"/>
              </a:ext>
            </a:extLst>
          </p:cNvPr>
          <p:cNvSpPr txBox="1"/>
          <p:nvPr/>
        </p:nvSpPr>
        <p:spPr>
          <a:xfrm>
            <a:off x="7126703" y="3035486"/>
            <a:ext cx="5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+∞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7AF2AA-A20F-2830-574F-B92FF4D9AF95}"/>
              </a:ext>
            </a:extLst>
          </p:cNvPr>
          <p:cNvSpPr txBox="1"/>
          <p:nvPr/>
        </p:nvSpPr>
        <p:spPr>
          <a:xfrm>
            <a:off x="1683689" y="2935750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-∞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CB0A4E-6579-059E-790D-1EF13F1688A0}"/>
              </a:ext>
            </a:extLst>
          </p:cNvPr>
          <p:cNvSpPr txBox="1"/>
          <p:nvPr/>
        </p:nvSpPr>
        <p:spPr>
          <a:xfrm>
            <a:off x="1257129" y="1296842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Pair X-Y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0FFFE8-8FA9-8B46-845E-939C4C6B1DE3}"/>
              </a:ext>
            </a:extLst>
          </p:cNvPr>
          <p:cNvSpPr txBox="1"/>
          <p:nvPr/>
        </p:nvSpPr>
        <p:spPr>
          <a:xfrm>
            <a:off x="5660136" y="3027633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asks</a:t>
            </a:r>
          </a:p>
          <a:p>
            <a:r>
              <a:rPr lang="en-US" dirty="0"/>
              <a:t>Sell orders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ABA9E0-59B0-C4A1-98EB-EC7ACC6CF809}"/>
              </a:ext>
            </a:extLst>
          </p:cNvPr>
          <p:cNvCxnSpPr/>
          <p:nvPr/>
        </p:nvCxnSpPr>
        <p:spPr>
          <a:xfrm flipV="1">
            <a:off x="4227198" y="2935750"/>
            <a:ext cx="0" cy="66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B0F727D-64C2-454C-1BA9-5C78917E7A0D}"/>
              </a:ext>
            </a:extLst>
          </p:cNvPr>
          <p:cNvSpPr txBox="1"/>
          <p:nvPr/>
        </p:nvSpPr>
        <p:spPr>
          <a:xfrm>
            <a:off x="4836922" y="3579183"/>
            <a:ext cx="1070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ask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528559-9E5B-15F3-2682-640562B82A5F}"/>
              </a:ext>
            </a:extLst>
          </p:cNvPr>
          <p:cNvCxnSpPr/>
          <p:nvPr/>
        </p:nvCxnSpPr>
        <p:spPr>
          <a:xfrm flipV="1">
            <a:off x="5047488" y="2954681"/>
            <a:ext cx="0" cy="66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058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an Automated Market Maker? - AMMs Explained">
            <a:extLst>
              <a:ext uri="{FF2B5EF4-FFF2-40B4-BE49-F238E27FC236}">
                <a16:creationId xmlns:a16="http://schemas.microsoft.com/office/drawing/2014/main" id="{8B8F273F-5ED2-D804-FCBC-6B7554A84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416" y="833666"/>
            <a:ext cx="5682732" cy="320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BBC7B9-3951-397D-F790-2122E20D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Market Makers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86712-7BFC-D00D-5B03-A4EF9776FD69}"/>
              </a:ext>
            </a:extLst>
          </p:cNvPr>
          <p:cNvSpPr/>
          <p:nvPr/>
        </p:nvSpPr>
        <p:spPr>
          <a:xfrm>
            <a:off x="922367" y="1489124"/>
            <a:ext cx="1271016" cy="85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2B05E-43D9-9420-3DBB-83465A8D14C7}"/>
              </a:ext>
            </a:extLst>
          </p:cNvPr>
          <p:cNvSpPr/>
          <p:nvPr/>
        </p:nvSpPr>
        <p:spPr>
          <a:xfrm>
            <a:off x="2504279" y="1489124"/>
            <a:ext cx="1271016" cy="85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A7BAE-58EB-909A-F4C8-6CD974E53172}"/>
              </a:ext>
            </a:extLst>
          </p:cNvPr>
          <p:cNvSpPr txBox="1"/>
          <p:nvPr/>
        </p:nvSpPr>
        <p:spPr>
          <a:xfrm>
            <a:off x="2063291" y="1017725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A-B pair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50C0-8F57-8B47-01A9-52E2AF95F019}"/>
              </a:ext>
            </a:extLst>
          </p:cNvPr>
          <p:cNvSpPr txBox="1"/>
          <p:nvPr/>
        </p:nvSpPr>
        <p:spPr>
          <a:xfrm>
            <a:off x="1713036" y="2438342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Invariant a * b = 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04467-31E8-5AC7-3F06-571C97FB2573}"/>
              </a:ext>
            </a:extLst>
          </p:cNvPr>
          <p:cNvSpPr txBox="1"/>
          <p:nvPr/>
        </p:nvSpPr>
        <p:spPr>
          <a:xfrm>
            <a:off x="1067745" y="3090257"/>
            <a:ext cx="42627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itchFamily="2" charset="2"/>
              <a:buChar char="Þ"/>
            </a:pPr>
            <a:r>
              <a:rPr lang="en-US" dirty="0"/>
              <a:t>Buy A tokens with b’ amount of B tokens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US" dirty="0"/>
              <a:t>New state (a-a’)*(</a:t>
            </a:r>
            <a:r>
              <a:rPr lang="en-US" dirty="0" err="1"/>
              <a:t>b+b</a:t>
            </a:r>
            <a:r>
              <a:rPr lang="en-US" dirty="0"/>
              <a:t>’) = c </a:t>
            </a:r>
            <a:r>
              <a:rPr lang="en-US" dirty="0">
                <a:sym typeface="Wingdings" pitchFamily="2" charset="2"/>
              </a:rPr>
              <a:t> a’ = ab’/(b  + b’)</a:t>
            </a:r>
          </a:p>
          <a:p>
            <a:pPr marL="285750" indent="-285750">
              <a:buFont typeface="Symbol" pitchFamily="2" charset="2"/>
              <a:buChar char="Þ"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If a’&lt;&lt;a and b’&lt;&lt;b then  a’ ~= b’ (a/b) </a:t>
            </a:r>
          </a:p>
          <a:p>
            <a:r>
              <a:rPr lang="en-US" dirty="0">
                <a:sym typeface="Wingdings" pitchFamily="2" charset="2"/>
              </a:rPr>
              <a:t>	(but can be far from a/b otherwise)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“Liquidity providers” are incentivized to keep </a:t>
            </a:r>
            <a:r>
              <a:rPr lang="en-US" dirty="0" err="1">
                <a:sym typeface="Wingdings" pitchFamily="2" charset="2"/>
              </a:rPr>
              <a:t>a,b</a:t>
            </a:r>
            <a:r>
              <a:rPr lang="en-US">
                <a:sym typeface="Wingdings" pitchFamily="2" charset="2"/>
              </a:rPr>
              <a:t> big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22452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Exchange attacks</a:t>
            </a:r>
            <a:endParaRPr dirty="0"/>
          </a:p>
        </p:txBody>
      </p:sp>
      <p:sp>
        <p:nvSpPr>
          <p:cNvPr id="464" name="Google Shape;464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Front-running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Adversary can use gas price to front-run a trading tx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Miners choose tx ordering → can front-run plain users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exists in centralized exchanges (esp. if unregulated)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 owner can see all txs, control execution order, and increase/decrease price arbitrarily to “burn” customers (both short and long)</a:t>
            </a:r>
            <a:endParaRPr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mining pools offer front-running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feature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Ethermine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Exchanges (DEXs), Attacks</a:t>
            </a:r>
            <a:endParaRPr/>
          </a:p>
        </p:txBody>
      </p:sp>
      <p:sp>
        <p:nvSpPr>
          <p:cNvPr id="470" name="Google Shape;470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Front-running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Adversary can use gas price to front-run a trading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Miners choose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ordering → can front-run plain users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exists in centralized exchanges (esp. if unregulated)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 owner can see all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control execution order, and increase/decrease price arbitrarily to “burn” customers (both short and long)</a:t>
            </a:r>
            <a:endParaRPr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mining pools offer front-running </a:t>
            </a:r>
            <a:r>
              <a:rPr lang="en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feature</a:t>
            </a: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lang="en" sz="18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Ethermine</a:t>
            </a: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(aka sandwich) attack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creates a “buy” order TX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e.g., buy BTC for ETH (expectation: BTC-ETH will go up)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inserts before TX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(front-running) another buy order and gets x BTC for y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ETH,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moving the price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BTC-ETH up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U’s order is executed for the increased price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inserts a sell order for BTC-ETH after TX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gets back y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ETH for x BTC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 profit: y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y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0</a:t>
            </a:r>
            <a:endParaRPr lang="en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476" name="Google Shape;476;p75"/>
          <p:cNvSpPr txBox="1"/>
          <p:nvPr/>
        </p:nvSpPr>
        <p:spPr>
          <a:xfrm>
            <a:off x="727135" y="3516922"/>
            <a:ext cx="1363434" cy="40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477" name="Google Shape;477;p75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478" name="Google Shape;478;p75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79" name="Google Shape;479;p75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pic>
        <p:nvPicPr>
          <p:cNvPr id="480" name="Google Shape;48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487" name="Google Shape;487;p76"/>
          <p:cNvSpPr txBox="1"/>
          <p:nvPr/>
        </p:nvSpPr>
        <p:spPr>
          <a:xfrm>
            <a:off x="727135" y="3516922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488" name="Google Shape;488;p76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489" name="Google Shape;489;p76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90" name="Google Shape;490;p76"/>
          <p:cNvCxnSpPr/>
          <p:nvPr/>
        </p:nvCxnSpPr>
        <p:spPr>
          <a:xfrm flipH="1">
            <a:off x="1967001" y="2719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91" name="Google Shape;491;p76"/>
          <p:cNvSpPr txBox="1"/>
          <p:nvPr/>
        </p:nvSpPr>
        <p:spPr>
          <a:xfrm>
            <a:off x="1967000" y="2395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Check, estimate default risk, (perhaps) require collateral</a:t>
            </a:r>
            <a:endParaRPr/>
          </a:p>
        </p:txBody>
      </p:sp>
      <p:sp>
        <p:nvSpPr>
          <p:cNvPr id="492" name="Google Shape;492;p76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pic>
        <p:nvPicPr>
          <p:cNvPr id="493" name="Google Shape;49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500" name="Google Shape;500;p77"/>
          <p:cNvSpPr txBox="1"/>
          <p:nvPr/>
        </p:nvSpPr>
        <p:spPr>
          <a:xfrm>
            <a:off x="727135" y="3516922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501" name="Google Shape;501;p77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502" name="Google Shape;502;p77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3" name="Google Shape;503;p77"/>
          <p:cNvCxnSpPr/>
          <p:nvPr/>
        </p:nvCxnSpPr>
        <p:spPr>
          <a:xfrm flipH="1">
            <a:off x="1967001" y="2719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04" name="Google Shape;504;p77"/>
          <p:cNvSpPr txBox="1"/>
          <p:nvPr/>
        </p:nvSpPr>
        <p:spPr>
          <a:xfrm>
            <a:off x="1967000" y="2395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Check, estimate default risk, (perhaps) require collateral</a:t>
            </a:r>
            <a:endParaRPr/>
          </a:p>
        </p:txBody>
      </p:sp>
      <p:sp>
        <p:nvSpPr>
          <p:cNvPr id="505" name="Google Shape;505;p77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cxnSp>
        <p:nvCxnSpPr>
          <p:cNvPr id="506" name="Google Shape;506;p77"/>
          <p:cNvCxnSpPr/>
          <p:nvPr/>
        </p:nvCxnSpPr>
        <p:spPr>
          <a:xfrm flipH="1">
            <a:off x="1967001" y="3194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07" name="Google Shape;507;p77"/>
          <p:cNvSpPr txBox="1"/>
          <p:nvPr/>
        </p:nvSpPr>
        <p:spPr>
          <a:xfrm>
            <a:off x="1967000" y="2870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out loan of $x with y interest (y ~ risk)</a:t>
            </a:r>
            <a:endParaRPr/>
          </a:p>
        </p:txBody>
      </p:sp>
      <p:pic>
        <p:nvPicPr>
          <p:cNvPr id="508" name="Google Shape;50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515" name="Google Shape;515;p78"/>
          <p:cNvSpPr txBox="1"/>
          <p:nvPr/>
        </p:nvSpPr>
        <p:spPr>
          <a:xfrm>
            <a:off x="727135" y="3516922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516" name="Google Shape;516;p78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517" name="Google Shape;517;p78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8" name="Google Shape;518;p78"/>
          <p:cNvCxnSpPr/>
          <p:nvPr/>
        </p:nvCxnSpPr>
        <p:spPr>
          <a:xfrm flipH="1">
            <a:off x="1967001" y="2719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19" name="Google Shape;519;p78"/>
          <p:cNvSpPr txBox="1"/>
          <p:nvPr/>
        </p:nvSpPr>
        <p:spPr>
          <a:xfrm>
            <a:off x="1967000" y="2395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Check, estimate default risk, (perhaps) require collateral</a:t>
            </a:r>
            <a:endParaRPr/>
          </a:p>
        </p:txBody>
      </p:sp>
      <p:sp>
        <p:nvSpPr>
          <p:cNvPr id="520" name="Google Shape;520;p78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cxnSp>
        <p:nvCxnSpPr>
          <p:cNvPr id="521" name="Google Shape;521;p78"/>
          <p:cNvCxnSpPr/>
          <p:nvPr/>
        </p:nvCxnSpPr>
        <p:spPr>
          <a:xfrm>
            <a:off x="1967001" y="37907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78"/>
          <p:cNvSpPr txBox="1"/>
          <p:nvPr/>
        </p:nvSpPr>
        <p:spPr>
          <a:xfrm>
            <a:off x="1967000" y="33999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back $(x + y) </a:t>
            </a:r>
            <a:r>
              <a:rPr lang="en" i="1"/>
              <a:t>or</a:t>
            </a:r>
            <a:r>
              <a:rPr lang="en"/>
              <a:t> default (pay back less than x+y)</a:t>
            </a:r>
            <a:endParaRPr/>
          </a:p>
        </p:txBody>
      </p:sp>
      <p:cxnSp>
        <p:nvCxnSpPr>
          <p:cNvPr id="523" name="Google Shape;523;p78"/>
          <p:cNvCxnSpPr/>
          <p:nvPr/>
        </p:nvCxnSpPr>
        <p:spPr>
          <a:xfrm flipH="1">
            <a:off x="1967001" y="3194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4" name="Google Shape;524;p78"/>
          <p:cNvSpPr txBox="1"/>
          <p:nvPr/>
        </p:nvSpPr>
        <p:spPr>
          <a:xfrm>
            <a:off x="1967000" y="2870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out loan of $x with y interest (y ~ risk)</a:t>
            </a:r>
            <a:endParaRPr/>
          </a:p>
        </p:txBody>
      </p:sp>
      <p:pic>
        <p:nvPicPr>
          <p:cNvPr id="525" name="Google Shape;52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Piggybacking Example - Coloured Coins</a:t>
            </a:r>
            <a:endParaRPr/>
          </a:p>
        </p:txBody>
      </p:sp>
      <p:sp>
        <p:nvSpPr>
          <p:cNvPr id="127" name="Google Shape;127;p29"/>
          <p:cNvSpPr/>
          <p:nvPr/>
        </p:nvSpPr>
        <p:spPr>
          <a:xfrm>
            <a:off x="2143125" y="3857625"/>
            <a:ext cx="894000" cy="44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</a:t>
            </a:r>
            <a:endParaRPr/>
          </a:p>
        </p:txBody>
      </p:sp>
      <p:sp>
        <p:nvSpPr>
          <p:cNvPr id="128" name="Google Shape;128;p29"/>
          <p:cNvSpPr/>
          <p:nvPr/>
        </p:nvSpPr>
        <p:spPr>
          <a:xfrm>
            <a:off x="4051500" y="2986850"/>
            <a:ext cx="894000" cy="442500"/>
          </a:xfrm>
          <a:prstGeom prst="rect">
            <a:avLst/>
          </a:prstGeom>
          <a:solidFill>
            <a:srgbClr val="60B6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output1</a:t>
            </a:r>
            <a:endParaRPr/>
          </a:p>
        </p:txBody>
      </p:sp>
      <p:sp>
        <p:nvSpPr>
          <p:cNvPr id="129" name="Google Shape;129;p29"/>
          <p:cNvSpPr/>
          <p:nvPr/>
        </p:nvSpPr>
        <p:spPr>
          <a:xfrm>
            <a:off x="4793925" y="3857625"/>
            <a:ext cx="894000" cy="4425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output2</a:t>
            </a:r>
            <a:endParaRPr/>
          </a:p>
        </p:txBody>
      </p:sp>
      <p:sp>
        <p:nvSpPr>
          <p:cNvPr id="130" name="Google Shape;130;p29"/>
          <p:cNvSpPr/>
          <p:nvPr/>
        </p:nvSpPr>
        <p:spPr>
          <a:xfrm>
            <a:off x="4051500" y="4601100"/>
            <a:ext cx="894000" cy="442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output3</a:t>
            </a:r>
            <a:endParaRPr/>
          </a:p>
        </p:txBody>
      </p:sp>
      <p:cxnSp>
        <p:nvCxnSpPr>
          <p:cNvPr id="131" name="Google Shape;131;p29"/>
          <p:cNvCxnSpPr>
            <a:stCxn id="127" idx="3"/>
            <a:endCxn id="128" idx="1"/>
          </p:cNvCxnSpPr>
          <p:nvPr/>
        </p:nvCxnSpPr>
        <p:spPr>
          <a:xfrm rot="10800000" flipH="1">
            <a:off x="3037125" y="3207975"/>
            <a:ext cx="1014300" cy="8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9"/>
          <p:cNvCxnSpPr>
            <a:stCxn id="127" idx="3"/>
            <a:endCxn id="129" idx="1"/>
          </p:cNvCxnSpPr>
          <p:nvPr/>
        </p:nvCxnSpPr>
        <p:spPr>
          <a:xfrm>
            <a:off x="3037125" y="4078875"/>
            <a:ext cx="175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9"/>
          <p:cNvCxnSpPr>
            <a:stCxn id="127" idx="3"/>
            <a:endCxn id="130" idx="1"/>
          </p:cNvCxnSpPr>
          <p:nvPr/>
        </p:nvCxnSpPr>
        <p:spPr>
          <a:xfrm>
            <a:off x="3037125" y="4078875"/>
            <a:ext cx="10143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29"/>
          <p:cNvSpPr txBox="1">
            <a:spLocks noGrp="1"/>
          </p:cNvSpPr>
          <p:nvPr>
            <p:ph type="body" idx="1"/>
          </p:nvPr>
        </p:nvSpPr>
        <p:spPr>
          <a:xfrm>
            <a:off x="311700" y="1203150"/>
            <a:ext cx="8520600" cy="1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though Bitcoin can be treated as fungible, it is not: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smallest Bitcoin denomination (satoshi) can be tracked following some convention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“Colouring" outputs so they represent specific assets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Loans</a:t>
            </a:r>
            <a:endParaRPr/>
          </a:p>
        </p:txBody>
      </p:sp>
      <p:sp>
        <p:nvSpPr>
          <p:cNvPr id="532" name="Google Shape;532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Assumption: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reports (real-world) asset prices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USD prices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semi or completely centralized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Lender deposits principal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 “vault”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vault is simply the service’s smart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deposits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collateral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borrow from vault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over-collateralized: value(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collateral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(in real prices) &gt; value(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collateral value drops significantly, loan can be automatically liquidated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Liquidator repays debt and gets the collateral at a discount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returns loan + interest to vault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Lender can withdraw principal capital and received interest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Loans</a:t>
            </a:r>
            <a:endParaRPr/>
          </a:p>
        </p:txBody>
      </p:sp>
      <p:sp>
        <p:nvSpPr>
          <p:cNvPr id="538" name="Google Shape;538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loan that occurs in 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atomic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transaction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Lender adds principal capital (“liquidity”) to a smart contract pool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a single transaction: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contract pool transfers x assets from the pool to borrower’s account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uses x assets as they want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transfers x assets plus some fee to the pool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any step of the above fails (e.g., borrower cannot repay the pool), tx fails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default risk!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Decentralized/Flash Loans, Attacks</a:t>
            </a:r>
            <a:endParaRPr/>
          </a:p>
        </p:txBody>
      </p:sp>
      <p:sp>
        <p:nvSpPr>
          <p:cNvPr id="544" name="Google Shape;544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oracle manipulation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collateral requirements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Decentralized/Flash Loans, Attacks</a:t>
            </a:r>
            <a:endParaRPr/>
          </a:p>
        </p:txBody>
      </p:sp>
      <p:sp>
        <p:nvSpPr>
          <p:cNvPr id="550" name="Google Shape;550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oracle manipulation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collateral requirements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Risk-free arbitrage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DEXs may offer different prices on the same trading pair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flash loan to: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i) buy on one DEX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ii) sell on the other (at higher price)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iii) repay loan+fees and profit depending on price difference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Decentralized/Flash Loans, Attacks</a:t>
            </a:r>
            <a:endParaRPr/>
          </a:p>
        </p:txBody>
      </p:sp>
      <p:sp>
        <p:nvSpPr>
          <p:cNvPr id="556" name="Google Shape;556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oracle manipulation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collateral requirements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Risk-free arbitrage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DEXs may offer different prices on the same trading pair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flash loan to: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i) buy on one DEX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ii) sell on the other (at higher price)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iii) repay loan+fees and profit depending on price difference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Washtrading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 and buy the same asset to create misleading activity, e.g., to artificially increase trading volume and show “demand”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cryptocurrency exchanges often perform washtrading (e.g., [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Illegal in USA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regulated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markets since 1936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Stablecoins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Fiat-backed stablecoins</a:t>
            </a:r>
            <a:endParaRPr/>
          </a:p>
        </p:txBody>
      </p:sp>
      <p:sp>
        <p:nvSpPr>
          <p:cNvPr id="567" name="Google Shape;567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Centralized issuer of “stable price” tokens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it works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User deposits $1 to service’s bank account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Service issues 1 token in exchange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As long as</a:t>
            </a:r>
            <a:r>
              <a:rPr lang="en" dirty="0"/>
              <a:t> token remains in circulation, the service keeps $1 in escrow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Whenever</a:t>
            </a:r>
            <a:r>
              <a:rPr lang="en" dirty="0"/>
              <a:t> user wants, they can redeem 1 token for $1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Why use such stablecoins instead of USD directly?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Exchanges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dirty="0">
                <a:solidFill>
                  <a:schemeClr val="dk1"/>
                </a:solidFill>
              </a:rPr>
              <a:t>S</a:t>
            </a:r>
            <a:r>
              <a:rPr lang="en" dirty="0" err="1">
                <a:solidFill>
                  <a:schemeClr val="dk1"/>
                </a:solidFill>
              </a:rPr>
              <a:t>implify</a:t>
            </a:r>
            <a:r>
              <a:rPr lang="en" dirty="0">
                <a:solidFill>
                  <a:schemeClr val="dk1"/>
                </a:solidFill>
              </a:rPr>
              <a:t> regulation compliance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settle inter-exchange transfers fast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Users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dirty="0">
                <a:solidFill>
                  <a:schemeClr val="dk1"/>
                </a:solidFill>
              </a:rPr>
              <a:t>E</a:t>
            </a:r>
            <a:r>
              <a:rPr lang="en" dirty="0" err="1">
                <a:solidFill>
                  <a:schemeClr val="dk1"/>
                </a:solidFill>
              </a:rPr>
              <a:t>ngage</a:t>
            </a:r>
            <a:r>
              <a:rPr lang="en" dirty="0">
                <a:solidFill>
                  <a:schemeClr val="dk1"/>
                </a:solidFill>
              </a:rPr>
              <a:t> in DeFi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bypass capital controls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avoid KYC/AML requirements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Fiat-backed stablecoins</a:t>
            </a:r>
            <a:endParaRPr/>
          </a:p>
        </p:txBody>
      </p:sp>
      <p:sp>
        <p:nvSpPr>
          <p:cNvPr id="573" name="Google Shape;573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1-1 promise (silently) breaks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Service issues loans (fractional reserve), assuming default risk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Service can insert (artificial) liquidity into the market (to pump price/market cap of assets)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If regulation tightens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The broken 1-1 promise becomes public knowledge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Trust in the system decreases, “stable” price no longer stable (reflecting default risk)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Liquidity evaporates due to “</a:t>
            </a:r>
            <a:r>
              <a:rPr lang="en" dirty="0" err="1">
                <a:solidFill>
                  <a:schemeClr val="dk1"/>
                </a:solidFill>
              </a:rPr>
              <a:t>firesale</a:t>
            </a:r>
            <a:r>
              <a:rPr lang="en" dirty="0">
                <a:solidFill>
                  <a:schemeClr val="dk1"/>
                </a:solidFill>
              </a:rPr>
              <a:t>” of stablecoin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Tether (</a:t>
            </a:r>
            <a:r>
              <a:rPr lang="en" i="1" dirty="0">
                <a:solidFill>
                  <a:schemeClr val="dk1"/>
                </a:solidFill>
              </a:rPr>
              <a:t>by far</a:t>
            </a:r>
            <a:r>
              <a:rPr lang="en" dirty="0">
                <a:solidFill>
                  <a:schemeClr val="dk1"/>
                </a:solidFill>
              </a:rPr>
              <a:t> the largest “stablecoin”)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Opaque (</a:t>
            </a:r>
            <a:r>
              <a:rPr lang="en" i="1" dirty="0">
                <a:solidFill>
                  <a:schemeClr val="dk1"/>
                </a:solidFill>
              </a:rPr>
              <a:t>no audits, </a:t>
            </a:r>
            <a:r>
              <a:rPr lang="en" dirty="0">
                <a:solidFill>
                  <a:schemeClr val="dk1"/>
                </a:solidFill>
              </a:rPr>
              <a:t>unknown reserves, unknown affiliations, can refuse redemptions at will)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misleading </a:t>
            </a:r>
            <a:r>
              <a:rPr lang="en" dirty="0" err="1">
                <a:solidFill>
                  <a:schemeClr val="dk1"/>
                </a:solidFill>
              </a:rPr>
              <a:t>behaviour</a:t>
            </a:r>
            <a:r>
              <a:rPr lang="en" dirty="0">
                <a:solidFill>
                  <a:schemeClr val="dk1"/>
                </a:solidFill>
              </a:rPr>
              <a:t> (</a:t>
            </a: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NYAG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CFTC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i="1" dirty="0">
                <a:solidFill>
                  <a:schemeClr val="dk1"/>
                </a:solidFill>
              </a:rPr>
              <a:t>It is known</a:t>
            </a:r>
            <a:r>
              <a:rPr lang="en" dirty="0">
                <a:solidFill>
                  <a:schemeClr val="dk1"/>
                </a:solidFill>
              </a:rPr>
              <a:t> that Tether does not have $1 for every USDT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Circulation: $4B till 2019, $21B 12/2020, $74B in 11/2021, $65.9B in 11/2022, $132B 11/2024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“Daily trading volume” across all exchanges: $171B (&gt;2x Bitcoin’s)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Almost every major exchange trades Tether (and is open to Tether collapse risk)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Crypto-backed stablecoins</a:t>
            </a:r>
            <a:endParaRPr/>
          </a:p>
        </p:txBody>
      </p:sp>
      <p:sp>
        <p:nvSpPr>
          <p:cNvPr id="579" name="Google Shape;579;p87"/>
          <p:cNvSpPr txBox="1">
            <a:spLocks noGrp="1"/>
          </p:cNvSpPr>
          <p:nvPr>
            <p:ph type="body" idx="1"/>
          </p:nvPr>
        </p:nvSpPr>
        <p:spPr>
          <a:xfrm>
            <a:off x="311700" y="1171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(1+x)-1 backing by crypto reserves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(Centralized) price oracles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it works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Assume: 1 ETH = $1, x = 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Deposit 2 ETH and mint 1 stablecoin (over-collateralized)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price(ETH) &gt; $0.5: stablecoin’s price unchanged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price(ETH) &lt; $0.5: stablecoin liquidated, investor receives 2 ETH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Dai</a:t>
            </a:r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Crypto-backed stablecoins</a:t>
            </a:r>
            <a:endParaRPr/>
          </a:p>
        </p:txBody>
      </p:sp>
      <p:sp>
        <p:nvSpPr>
          <p:cNvPr id="585" name="Google Shape;585;p88"/>
          <p:cNvSpPr txBox="1">
            <a:spLocks noGrp="1"/>
          </p:cNvSpPr>
          <p:nvPr>
            <p:ph type="body" idx="1"/>
          </p:nvPr>
        </p:nvSpPr>
        <p:spPr>
          <a:xfrm>
            <a:off x="311700" y="1171350"/>
            <a:ext cx="8520600" cy="3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Leveraged investment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Mint 1 coin with 2 ETH </a:t>
            </a:r>
          </a:p>
          <a:p>
            <a:pPr lvl="1">
              <a:buClr>
                <a:schemeClr val="dk1"/>
              </a:buClr>
              <a:buFont typeface="Arial"/>
              <a:buAutoNum type="alphaLcPeriod"/>
            </a:pPr>
            <a:r>
              <a:rPr lang="en-GB" dirty="0">
                <a:solidFill>
                  <a:schemeClr val="dk1"/>
                </a:solidFill>
              </a:rPr>
              <a:t>Buy 1 ETH with 1 coin (price of ETH is $1)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Increased demand for ETH → ETH price ↑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ETH price ↑ (</a:t>
            </a:r>
            <a:r>
              <a:rPr lang="en" dirty="0" err="1">
                <a:solidFill>
                  <a:schemeClr val="dk1"/>
                </a:solidFill>
              </a:rPr>
              <a:t>eg.</a:t>
            </a:r>
            <a:r>
              <a:rPr lang="en" dirty="0">
                <a:solidFill>
                  <a:schemeClr val="dk1"/>
                </a:solidFill>
              </a:rPr>
              <a:t> 1 ETH = $2)→sell 0.5 ETH for 1 coin, redeem coin for 2 ETH (profit: 0.5 ETH)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Go to (a) (price pump)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What if ETH price drops?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Stablecoins liquidated for ETH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Investors sell ETH to cut losses → Uncertainty from liquidations, ETH supply ↑ → price ↓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Go to (a) (death spiral)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Example: March 2020, </a:t>
            </a:r>
            <a:r>
              <a:rPr lang="en" dirty="0" err="1">
                <a:solidFill>
                  <a:schemeClr val="dk1"/>
                </a:solidFill>
              </a:rPr>
              <a:t>MakerDAO</a:t>
            </a:r>
            <a:r>
              <a:rPr lang="en" dirty="0">
                <a:solidFill>
                  <a:schemeClr val="dk1"/>
                </a:solidFill>
              </a:rPr>
              <a:t> had to </a:t>
            </a:r>
            <a:r>
              <a:rPr lang="en" i="1" dirty="0">
                <a:solidFill>
                  <a:schemeClr val="dk1"/>
                </a:solidFill>
              </a:rPr>
              <a:t>centrally intervene and inject liquidity</a:t>
            </a:r>
            <a:r>
              <a:rPr lang="en" dirty="0">
                <a:solidFill>
                  <a:schemeClr val="dk1"/>
                </a:solidFill>
              </a:rPr>
              <a:t> to avoid complete shutdown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What happens if market collapses and external pockets not deep enough?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Piggybacking Example - Coloured Coins</a:t>
            </a:r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the OP_RETURN opcode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OP_RETURN signifies that a transaction output is invalid (and unspendable)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followed by 80 bytes of data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Paying to an OP_RETURN enables storing personal data on the blockchain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Burn one output to define colouring information for the (rest of the) transaction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 transaction fees still apply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transactions have to be formed with OP_RETURN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small amount of storage permitted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secret-key of the coloured account controls asset ownership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Marker outputs (via OP_RETURN) can be used to further specify quantities transferred etc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Accounts should hold a balance to ensure the ability to transfer them onwards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(Premise) a price oracle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types of assets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“stable” coins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bonds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it works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coin price &gt; $1: automatically issue and distribute new coins (coin supply </a:t>
            </a:r>
            <a:r>
              <a:rPr lang="en" dirty="0">
                <a:solidFill>
                  <a:schemeClr val="dk1"/>
                </a:solidFill>
              </a:rPr>
              <a:t>↑ → price ↓)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coin price &lt; $1: sell bonds for coins (coin supply ↓ → price ↑)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Bonds: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Buy bond in auction (face value: $1, auction price: y)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If coin price gets above $1 again, redeem bond to receive new coins (profit = 1 - y)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91" name="Google Shape;591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stablecoins</a:t>
            </a:r>
            <a:endParaRPr/>
          </a:p>
        </p:txBody>
      </p:sp>
      <p:sp>
        <p:nvSpPr>
          <p:cNvPr id="592" name="Google Shape;592;p89"/>
          <p:cNvSpPr txBox="1"/>
          <p:nvPr/>
        </p:nvSpPr>
        <p:spPr>
          <a:xfrm>
            <a:off x="2875950" y="4721275"/>
            <a:ext cx="51057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* Irving Fisher. “The Purchasing Power of Money” (1911)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 such project has survived for long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Nubits</a:t>
            </a:r>
            <a:r>
              <a:rPr lang="en" dirty="0">
                <a:solidFill>
                  <a:schemeClr val="dk1"/>
                </a:solidFill>
              </a:rPr>
              <a:t> (</a:t>
            </a:r>
            <a:r>
              <a:rPr lang="en" i="1" dirty="0">
                <a:solidFill>
                  <a:schemeClr val="dk1"/>
                </a:solidFill>
              </a:rPr>
              <a:t>“World's Best Stable Digital Currencies”</a:t>
            </a:r>
            <a:r>
              <a:rPr lang="en" dirty="0">
                <a:solidFill>
                  <a:schemeClr val="dk1"/>
                </a:solidFill>
              </a:rPr>
              <a:t>): $0.12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Basis (</a:t>
            </a:r>
            <a:r>
              <a:rPr lang="en" i="1" dirty="0">
                <a:solidFill>
                  <a:schemeClr val="dk1"/>
                </a:solidFill>
              </a:rPr>
              <a:t>“an Algorithmic Stablecoin Pegged to 1 USD”</a:t>
            </a:r>
            <a:r>
              <a:rPr lang="en" dirty="0">
                <a:solidFill>
                  <a:schemeClr val="dk1"/>
                </a:solidFill>
              </a:rPr>
              <a:t>): $0.04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Terra (</a:t>
            </a:r>
            <a:r>
              <a:rPr lang="en" i="1" dirty="0">
                <a:solidFill>
                  <a:schemeClr val="dk1"/>
                </a:solidFill>
              </a:rPr>
              <a:t>“stable rewards in all economic conditions”</a:t>
            </a:r>
            <a:r>
              <a:rPr lang="en" dirty="0">
                <a:solidFill>
                  <a:schemeClr val="dk1"/>
                </a:solidFill>
              </a:rPr>
              <a:t>): $0.02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fail?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price </a:t>
            </a:r>
            <a:r>
              <a:rPr lang="en" dirty="0">
                <a:solidFill>
                  <a:schemeClr val="dk1"/>
                </a:solidFill>
              </a:rPr>
              <a:t>↑ → bond-holders and investors receive newly minted coins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price ↓ → investors can only buy bonds and </a:t>
            </a:r>
            <a:r>
              <a:rPr lang="en" i="1" dirty="0">
                <a:solidFill>
                  <a:schemeClr val="dk1"/>
                </a:solidFill>
              </a:rPr>
              <a:t>have faith</a:t>
            </a:r>
            <a:r>
              <a:rPr lang="en" dirty="0">
                <a:solidFill>
                  <a:schemeClr val="dk1"/>
                </a:solidFill>
              </a:rPr>
              <a:t> that price will go up again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if price does not go up quickly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lost profit (opportunity cost) ↑ 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if lost profit &gt; bond profit, no reason to remain invested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98" name="Google Shape;598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stablecoins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855A-3B3A-D779-819F-2EE25F0C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 quantum cryptography.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E7765-A1E6-E358-AF8A-571AC1AB1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Quantum computers might be around the</a:t>
            </a:r>
            <a:br>
              <a:rPr lang="en-US" dirty="0"/>
            </a:br>
            <a:r>
              <a:rPr lang="en-US" dirty="0"/>
              <a:t>corner.</a:t>
            </a:r>
          </a:p>
          <a:p>
            <a:r>
              <a:rPr lang="en-US" dirty="0"/>
              <a:t>What does it mean for security?</a:t>
            </a:r>
          </a:p>
        </p:txBody>
      </p:sp>
      <p:pic>
        <p:nvPicPr>
          <p:cNvPr id="3074" name="Picture 2" descr="What is quantum computing? | Google Quantum AI">
            <a:extLst>
              <a:ext uri="{FF2B5EF4-FFF2-40B4-BE49-F238E27FC236}">
                <a16:creationId xmlns:a16="http://schemas.microsoft.com/office/drawing/2014/main" id="{75EE5DC0-B1C5-0EEF-86BF-91B05EB2D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880" y="1339913"/>
            <a:ext cx="2180471" cy="290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4806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87FD-FED8-BA29-6365-A0111385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 systems vs. </a:t>
            </a:r>
            <a:r>
              <a:rPr lang="en-US" dirty="0" err="1"/>
              <a:t>PoS</a:t>
            </a:r>
            <a:r>
              <a:rPr lang="en-US" dirty="0"/>
              <a:t>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2D0DF-6232-C277-76BF-1CFC0D28F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 consensus remains secure but the adversary will obtain a quadratic speedup; moreover, </a:t>
            </a:r>
          </a:p>
          <a:p>
            <a:pPr lvl="1"/>
            <a:r>
              <a:rPr lang="en-US" dirty="0"/>
              <a:t>Using discrete-log based signatures would enable the quantum adversary to issue on the user’s behalf a double spend transaction. </a:t>
            </a:r>
          </a:p>
          <a:p>
            <a:pPr lvl="1"/>
            <a:endParaRPr lang="en-US" dirty="0"/>
          </a:p>
          <a:p>
            <a:r>
              <a:rPr lang="en-US" dirty="0" err="1"/>
              <a:t>PoS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Consensus mechanisms that operate under the assumption that honest majority of stake as distributed to participants. A quantum adversary may recover those keys.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14300" indent="0">
              <a:buNone/>
            </a:pPr>
            <a:r>
              <a:rPr lang="en-US" dirty="0"/>
              <a:t>Mitigation:” develop post-quantum secure cryptographic schemes</a:t>
            </a:r>
          </a:p>
        </p:txBody>
      </p:sp>
    </p:spTree>
    <p:extLst>
      <p:ext uri="{BB962C8B-B14F-4D97-AF65-F5344CB8AC3E}">
        <p14:creationId xmlns:p14="http://schemas.microsoft.com/office/powerpoint/2010/main" val="41155789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Philip Daian et al. “Flash Boys 2.0: Frontrunning in Decentralized Exchanges, Miner Extractable Value, and Consensus Instability” 2020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Eskandari S., Moosavi S., Clark J. “SoK: Transparent Dishonesty: Front-Running Attacks on Blockchain” 2019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Qin, K., Zhou, L., Livshits,  B. and Gervais,  A. “Attacking the defi ecosystem with  flash loans for fun and profit” 2021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Douglas Arner, Raphael Auer and Jon Frost. “Stablecoins: risks, potential and regulation” 2020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Golumbia, David. “The politics of Bitcoin: software as right-wing extremism” 2016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Graeber. “Debt: The first 5000 years” 2012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Robert Skidelsky. “Money and Government: A Challenge to Mainstream Economics” 2018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Piggybacking Example - Coloured Coins</a:t>
            </a: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 miners do not enforce proper rules of colouring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Coloured transactions are treated as regular transactions by “colour-blind” miners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Colouring rules might not be respected by an indifferent or malicious miner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Parsing algorithms for colours should take this into account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ockchain Cours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4611</Words>
  <Application>Microsoft Macintosh PowerPoint</Application>
  <PresentationFormat>On-screen Show (16:9)</PresentationFormat>
  <Paragraphs>691</Paragraphs>
  <Slides>74</Slides>
  <Notes>68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Symbol</vt:lpstr>
      <vt:lpstr>Arial</vt:lpstr>
      <vt:lpstr>Ubuntu</vt:lpstr>
      <vt:lpstr>Wingdings</vt:lpstr>
      <vt:lpstr>Blockchain Course Theme</vt:lpstr>
      <vt:lpstr>Simple Light</vt:lpstr>
      <vt:lpstr>PowerPoint Presentation</vt:lpstr>
      <vt:lpstr>(Possible) Applications of DLT</vt:lpstr>
      <vt:lpstr>Use an independent DL or piggyback on existing?</vt:lpstr>
      <vt:lpstr>Comparison of different blockchains</vt:lpstr>
      <vt:lpstr>Layer 2 solutions</vt:lpstr>
      <vt:lpstr>Piggybacking Example - Coloured Coins</vt:lpstr>
      <vt:lpstr>Piggybacking Example - Coloured Coins</vt:lpstr>
      <vt:lpstr>Piggybacking Example - Coloured Coins</vt:lpstr>
      <vt:lpstr>Applications</vt:lpstr>
      <vt:lpstr>Digital economy (on a blockchain)</vt:lpstr>
      <vt:lpstr>Digital economy (on a blockchain)</vt:lpstr>
      <vt:lpstr>Name registry (on a blockchain)</vt:lpstr>
      <vt:lpstr>Name registry (on a blockchain)</vt:lpstr>
      <vt:lpstr>Land ownership (on a blockchain)</vt:lpstr>
      <vt:lpstr>Land ownership (on a blockchain)</vt:lpstr>
      <vt:lpstr>Gaming and art collection (on a blockchain)</vt:lpstr>
      <vt:lpstr>Gaming and art collection (on a blockchain)</vt:lpstr>
      <vt:lpstr>Supply chain tracking (on a blockchain)</vt:lpstr>
      <vt:lpstr>Supply chain tracking (on a blockchain)</vt:lpstr>
      <vt:lpstr>Philanthropy (on a blockchain)</vt:lpstr>
      <vt:lpstr>Philanthropy (on a blockchain)</vt:lpstr>
      <vt:lpstr>Prediction Markets</vt:lpstr>
      <vt:lpstr>Prediction Markets</vt:lpstr>
      <vt:lpstr>IoT and micropayments (on a blockchain)</vt:lpstr>
      <vt:lpstr>IoT and micropayments (on a blockchain)</vt:lpstr>
      <vt:lpstr>Crowdfunding (on a blockchain)</vt:lpstr>
      <vt:lpstr>Crowdfunding (on a blockchain)</vt:lpstr>
      <vt:lpstr>Market Capitalization</vt:lpstr>
      <vt:lpstr>Market capitalization (of cryptocurrencies)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 capitalization (of cryptocurrencies)</vt:lpstr>
      <vt:lpstr>Decentralized Finance</vt:lpstr>
      <vt:lpstr>Finance</vt:lpstr>
      <vt:lpstr>Decentralized Finance (DeFi)</vt:lpstr>
      <vt:lpstr>Securities</vt:lpstr>
      <vt:lpstr>Decentralized Finance (DeFi)</vt:lpstr>
      <vt:lpstr>Exchanges/Marketplaces</vt:lpstr>
      <vt:lpstr>Decentralized Exchanges (DEXs)</vt:lpstr>
      <vt:lpstr>Order book based Exchange</vt:lpstr>
      <vt:lpstr>Automated Market Makers</vt:lpstr>
      <vt:lpstr>Exchange attacks</vt:lpstr>
      <vt:lpstr>Decentralized Exchanges (DEXs), Attacks</vt:lpstr>
      <vt:lpstr>(Real-world) Loans</vt:lpstr>
      <vt:lpstr>(Real-world) Loans</vt:lpstr>
      <vt:lpstr>(Real-world) Loans</vt:lpstr>
      <vt:lpstr>(Real-world) Loans</vt:lpstr>
      <vt:lpstr>Decentralized Loans</vt:lpstr>
      <vt:lpstr>Flash Loans</vt:lpstr>
      <vt:lpstr>Decentralized/Flash Loans, Attacks</vt:lpstr>
      <vt:lpstr>Decentralized/Flash Loans, Attacks</vt:lpstr>
      <vt:lpstr>Decentralized/Flash Loans, Attacks</vt:lpstr>
      <vt:lpstr>Stablecoins</vt:lpstr>
      <vt:lpstr>Fiat-backed stablecoins</vt:lpstr>
      <vt:lpstr>Fiat-backed stablecoins</vt:lpstr>
      <vt:lpstr>Crypto-backed stablecoins</vt:lpstr>
      <vt:lpstr>Crypto-backed stablecoins</vt:lpstr>
      <vt:lpstr>Algorithmic stablecoins</vt:lpstr>
      <vt:lpstr>Algorithmic stablecoins</vt:lpstr>
      <vt:lpstr>Post quantum cryptography.</vt:lpstr>
      <vt:lpstr>PoW systems vs. PoS systems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Aggelos Kiayias</cp:lastModifiedBy>
  <cp:revision>105</cp:revision>
  <cp:lastPrinted>2024-11-20T09:57:03Z</cp:lastPrinted>
  <dcterms:modified xsi:type="dcterms:W3CDTF">2024-11-27T10:21:10Z</dcterms:modified>
</cp:coreProperties>
</file>