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3"/>
  </p:notesMasterIdLst>
  <p:sldIdLst>
    <p:sldId id="256" r:id="rId2"/>
    <p:sldId id="257" r:id="rId3"/>
    <p:sldId id="337" r:id="rId4"/>
    <p:sldId id="259" r:id="rId5"/>
    <p:sldId id="338" r:id="rId6"/>
    <p:sldId id="339" r:id="rId7"/>
    <p:sldId id="263" r:id="rId8"/>
    <p:sldId id="340" r:id="rId9"/>
    <p:sldId id="264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278" r:id="rId74"/>
    <p:sldId id="279" r:id="rId75"/>
    <p:sldId id="280" r:id="rId76"/>
    <p:sldId id="281" r:id="rId77"/>
    <p:sldId id="282" r:id="rId78"/>
    <p:sldId id="283" r:id="rId79"/>
    <p:sldId id="284" r:id="rId80"/>
    <p:sldId id="285" r:id="rId81"/>
    <p:sldId id="286" r:id="rId82"/>
    <p:sldId id="287" r:id="rId83"/>
    <p:sldId id="288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336" r:id="rId9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4"/>
      <p:bold r:id="rId95"/>
      <p:italic r:id="rId96"/>
      <p:boldItalic r:id="rId97"/>
    </p:embeddedFont>
    <p:embeddedFont>
      <p:font typeface="Ubuntu" panose="020B0504030602030204" pitchFamily="34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51a35f3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51a35f3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51a35f3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51a35f3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021741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021741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2ff4aa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2ff4aa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f51a35f3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f51a35f3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2ff4aa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2ff4aa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22ff4a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22ff4a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3c49d3f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3c49d3f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f51a35f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f51a35f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f51a35f3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f51a35f3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51a35f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51a35f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f6e57e2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f6e57e2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f6e57e2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f6e57e2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f51a35f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f51a35f3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f6e57e21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f6e57e21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021741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021741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3021741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3021741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f51a35f3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f51a35f3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f51a35f3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f51a35f3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afa529d2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afa529d2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22ff4aa6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22ff4aa6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51a35f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51a35f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30217417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f30217417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576b365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576b365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22ff4aa6d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22ff4aa6d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22ff4aa6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22ff4aa6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f51a35f3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3f51a35f3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22ff4aa6d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22ff4aa6d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f3021741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f3021741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f892d36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f892d36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30217417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30217417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30217417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f30217417a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2ff4aa6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2ff4aa6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4f892d36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4f892d3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4f892d3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4f892d3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0217417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0217417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30217417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30217417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30217417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30217417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30217417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30217417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4f892d363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4f892d363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afa529d2a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afa529d2a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f30217417a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f30217417a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f30217417a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f30217417a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2ff4aa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2ff4aa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f892d363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f892d363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afa529d2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afa529d2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f275fa0c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f275fa0c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f275fa0c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f275fa0c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f275fa0c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f275fa0cf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275fa0cf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275fa0cf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8046c7212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8046c72122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8046c7212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8046c7212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f275fa0cf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f275fa0cf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275fa0cf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275fa0cf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0217417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30217417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8046c721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8046c721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f275fa0cf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f275fa0cf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8046c7212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8046c7212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 I bitcoin = 100 million Satoshis</a:t>
            </a:r>
            <a:endParaRPr sz="1500"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The input in this transaction imports 50 BTC from output #0 in transaction f5d8... Then the output sends 50 BTC to a Bitcoin address (expressed here in hexadecimal 4043... instead of the normal base58). When the recipient wants to spend this money, he will reference output #0 of this transaction in an input of his own transaction.</a:t>
            </a:r>
            <a:endParaRPr sz="1500">
              <a:solidFill>
                <a:srgbClr val="040C28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8046c7212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8046c7212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275fa0cf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275fa0cf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f275fa0c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f275fa0c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f275fa0c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f275fa0c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tcp default port: 8333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f275fa0c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f275fa0cf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f275fa0cf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f275fa0cf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f275fa0cf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f275fa0cf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2ff4aa6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2ff4aa6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22ff4aa6d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522ff4aa6d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8046c7212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8046c7212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a77e61d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a77e61d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f892d3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f892d3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f892d3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f892d3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4f892d3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4f892d3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f892d3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f892d3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4f892d3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4f892d3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4f892d3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4f892d3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4f892d36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4f892d36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2ff4aa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2ff4aa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4f892d3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4f892d3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4f892d3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4f892d3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4f892d36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4f892d36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f892d3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f892d36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4f892d36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4f892d36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4f892d36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4f892d36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892d36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892d36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f892d36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f892d36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4f892d36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4f892d36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4f892d36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4f892d36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ba14e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ba14e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40a949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40a949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02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08598" y="4635300"/>
            <a:ext cx="7793027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Slide credits: 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AK, Dimitris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Karakostas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Michele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Ciampi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Dionysis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Zindros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Christos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Nasikas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4532625" y="1152475"/>
            <a:ext cx="4299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creates and stores key pair </a:t>
            </a:r>
            <a:r>
              <a:rPr lang="en" sz="1400" i="1"/>
              <a:t>(sk, vk)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</a:t>
            </a:r>
            <a:r>
              <a:rPr lang="en" sz="1400" i="1"/>
              <a:t>σ = Sign(sk, &lt;F, D&gt;)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</a:t>
            </a:r>
            <a:r>
              <a:rPr lang="en" sz="1400" i="1"/>
              <a:t>(F, D, σ)</a:t>
            </a:r>
            <a:r>
              <a:rPr lang="en" sz="1400"/>
              <a:t> to server, deletes </a:t>
            </a:r>
            <a:r>
              <a:rPr lang="en" sz="1400" i="1"/>
              <a:t>D, σ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D, σ)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(D’, σ’)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checks if </a:t>
            </a:r>
            <a:r>
              <a:rPr lang="en" sz="1400" i="1"/>
              <a:t>Verify(vk, &lt;F, D’&gt;, σ’) = True</a:t>
            </a:r>
            <a:endParaRPr sz="14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311700" y="449552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What if client needs only one byte of the file?</a:t>
            </a:r>
            <a:endParaRPr i="1"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3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file </a:t>
            </a:r>
            <a:r>
              <a:rPr lang="en" sz="1400" i="1"/>
              <a:t>F</a:t>
            </a:r>
            <a:r>
              <a:rPr lang="en" sz="1400"/>
              <a:t> with data </a:t>
            </a:r>
            <a:r>
              <a:rPr lang="en" sz="1400" i="1"/>
              <a:t>D</a:t>
            </a:r>
            <a:r>
              <a:rPr lang="en" sz="1400"/>
              <a:t> to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and stores </a:t>
            </a:r>
            <a:r>
              <a:rPr lang="en" sz="1400" i="1"/>
              <a:t>H(D)</a:t>
            </a:r>
            <a:r>
              <a:rPr lang="en" sz="1400"/>
              <a:t>, deletes </a:t>
            </a:r>
            <a:r>
              <a:rPr lang="en" sz="1400" i="1"/>
              <a:t>D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D’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compares </a:t>
            </a:r>
            <a:r>
              <a:rPr lang="en" sz="1400" i="1"/>
              <a:t>H(D’) = H(D)</a:t>
            </a:r>
            <a:endParaRPr sz="1400" i="1"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532625" y="1152475"/>
            <a:ext cx="4299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creates and stores key pair </a:t>
            </a:r>
            <a:r>
              <a:rPr lang="en" sz="1400" i="1"/>
              <a:t>(sk, vk)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</a:t>
            </a:r>
            <a:r>
              <a:rPr lang="en" sz="1400" i="1"/>
              <a:t>σ = Sign(sk, &lt;F, D&gt;)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</a:t>
            </a:r>
            <a:r>
              <a:rPr lang="en" sz="1400" i="1"/>
              <a:t>(F, D, σ)</a:t>
            </a:r>
            <a:r>
              <a:rPr lang="en" sz="1400"/>
              <a:t> to server, deletes </a:t>
            </a:r>
            <a:r>
              <a:rPr lang="en" sz="1400" i="1"/>
              <a:t>D, σ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D, σ)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(D’, σ’)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checks if </a:t>
            </a:r>
            <a:r>
              <a:rPr lang="en" sz="1400" i="1"/>
              <a:t>Verify(vk, &lt;F, D’&gt;, σ’) = True</a:t>
            </a:r>
            <a:endParaRPr sz="1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Merkle Trees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definitions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Binary</a:t>
            </a:r>
            <a:r>
              <a:rPr lang="en"/>
              <a:t>: every node has at most 2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</a:t>
            </a:r>
            <a:r>
              <a:rPr lang="en" b="1"/>
              <a:t>full</a:t>
            </a:r>
            <a:r>
              <a:rPr lang="en"/>
              <a:t>: every node has either 0 or 2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</a:t>
            </a:r>
            <a:r>
              <a:rPr lang="en" b="1"/>
              <a:t>complete</a:t>
            </a:r>
            <a:r>
              <a:rPr lang="en"/>
              <a:t>: every node in every level, except possibly the second-to-last, has exactly 2 children, and all nodes in the last level are as far left as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Merkle tree</a:t>
            </a:r>
            <a:r>
              <a:rPr lang="en"/>
              <a:t>: an </a:t>
            </a:r>
            <a:r>
              <a:rPr lang="en" i="1"/>
              <a:t>authenticated </a:t>
            </a:r>
            <a:r>
              <a:rPr lang="en"/>
              <a:t>binary tree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927" y="3277775"/>
            <a:ext cx="2008150" cy="1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file into </a:t>
            </a:r>
            <a:r>
              <a:rPr lang="en" i="1"/>
              <a:t>small</a:t>
            </a:r>
            <a:r>
              <a:rPr lang="en"/>
              <a:t> </a:t>
            </a:r>
            <a:r>
              <a:rPr lang="en" b="1"/>
              <a:t>chunks</a:t>
            </a:r>
            <a:r>
              <a:rPr lang="en"/>
              <a:t> (e.g., 1KB)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03" name="Google Shape;203;p38"/>
          <p:cNvGrpSpPr/>
          <p:nvPr/>
        </p:nvGrpSpPr>
        <p:grpSpPr>
          <a:xfrm>
            <a:off x="485234" y="3526050"/>
            <a:ext cx="7568955" cy="388200"/>
            <a:chOff x="485234" y="3526050"/>
            <a:chExt cx="7568955" cy="388200"/>
          </a:xfrm>
        </p:grpSpPr>
        <p:sp>
          <p:nvSpPr>
            <p:cNvPr id="204" name="Google Shape;204;p38"/>
            <p:cNvSpPr/>
            <p:nvPr/>
          </p:nvSpPr>
          <p:spPr>
            <a:xfrm>
              <a:off x="485234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1431983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2379451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3326200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1KB</a:t>
              </a: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4273668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5221136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6157821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7105289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8"/>
          <p:cNvSpPr/>
          <p:nvPr/>
        </p:nvSpPr>
        <p:spPr>
          <a:xfrm rot="-5400000">
            <a:off x="4183775" y="294950"/>
            <a:ext cx="183300" cy="758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1168175" y="42560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file</a:t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 rot="5400000">
            <a:off x="3737400" y="2903350"/>
            <a:ext cx="161100" cy="92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787175" y="28844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chunk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Hash </a:t>
            </a:r>
            <a:r>
              <a:rPr lang="en"/>
              <a:t>each chunk using a cryptographic hash function (e.g., SHA256)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*Arrows show direction of hash function application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23" name="Google Shape;223;p39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24" name="Google Shape;224;p39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9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230" name="Google Shape;230;p39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31" name="Google Shape;231;p39"/>
          <p:cNvCxnSpPr>
            <a:stCxn id="222" idx="0"/>
            <a:endCxn id="230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9"/>
          <p:cNvCxnSpPr>
            <a:stCxn id="223" idx="0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9"/>
          <p:cNvCxnSpPr>
            <a:stCxn id="224" idx="0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9"/>
          <p:cNvCxnSpPr>
            <a:stCxn id="225" idx="0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9"/>
          <p:cNvCxnSpPr>
            <a:stCxn id="226" idx="0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9"/>
          <p:cNvCxnSpPr>
            <a:stCxn id="227" idx="0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>
            <a:stCxn id="228" idx="0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9"/>
          <p:cNvCxnSpPr>
            <a:stCxn id="229" idx="0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9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4100"/>
            <a:ext cx="85206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Combine</a:t>
            </a:r>
            <a:r>
              <a:rPr lang="en"/>
              <a:t> them by two to create a binary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the </a:t>
            </a:r>
            <a:r>
              <a:rPr lang="en" b="1"/>
              <a:t>hash</a:t>
            </a:r>
            <a:r>
              <a:rPr lang="en"/>
              <a:t> of the </a:t>
            </a:r>
            <a:r>
              <a:rPr lang="en" b="1"/>
              <a:t>concat</a:t>
            </a:r>
            <a:r>
              <a:rPr lang="en"/>
              <a:t> of its children</a:t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61" name="Google Shape;261;p40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62" name="Google Shape;262;p40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65" name="Google Shape;265;p40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268" name="Google Shape;268;p40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9" name="Google Shape;269;p40"/>
          <p:cNvCxnSpPr>
            <a:stCxn id="260" idx="0"/>
            <a:endCxn id="268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40"/>
          <p:cNvCxnSpPr>
            <a:stCxn id="261" idx="0"/>
            <a:endCxn id="271" idx="2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40"/>
          <p:cNvCxnSpPr>
            <a:stCxn id="262" idx="0"/>
            <a:endCxn id="273" idx="2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40"/>
          <p:cNvCxnSpPr>
            <a:stCxn id="263" idx="0"/>
            <a:endCxn id="275" idx="2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40"/>
          <p:cNvCxnSpPr>
            <a:stCxn id="264" idx="0"/>
            <a:endCxn id="277" idx="2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40"/>
          <p:cNvCxnSpPr>
            <a:stCxn id="265" idx="0"/>
            <a:endCxn id="279" idx="2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40"/>
          <p:cNvCxnSpPr>
            <a:stCxn id="266" idx="0"/>
            <a:endCxn id="281" idx="2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0"/>
          <p:cNvCxnSpPr>
            <a:stCxn id="267" idx="0"/>
            <a:endCxn id="283" idx="2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40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669976" y="24923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 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)||H(D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0" name="Google Shape;300;p40"/>
          <p:cNvCxnSpPr>
            <a:stCxn id="268" idx="0"/>
            <a:endCxn id="299" idx="2"/>
          </p:cNvCxnSpPr>
          <p:nvPr/>
        </p:nvCxnSpPr>
        <p:spPr>
          <a:xfrm rot="10800000" flipH="1">
            <a:off x="954659" y="2880450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0"/>
          <p:cNvCxnSpPr>
            <a:stCxn id="292" idx="0"/>
            <a:endCxn id="299" idx="2"/>
          </p:cNvCxnSpPr>
          <p:nvPr/>
        </p:nvCxnSpPr>
        <p:spPr>
          <a:xfrm rot="10800000">
            <a:off x="1418934" y="2880467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0"/>
          <p:cNvSpPr/>
          <p:nvPr/>
        </p:nvSpPr>
        <p:spPr>
          <a:xfrm>
            <a:off x="2580001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 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)||H(D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3" name="Google Shape;303;p40"/>
          <p:cNvCxnSpPr>
            <a:endCxn id="302" idx="2"/>
          </p:cNvCxnSpPr>
          <p:nvPr/>
        </p:nvCxnSpPr>
        <p:spPr>
          <a:xfrm rot="10800000" flipH="1">
            <a:off x="2864701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0"/>
          <p:cNvCxnSpPr>
            <a:endCxn id="302" idx="2"/>
          </p:cNvCxnSpPr>
          <p:nvPr/>
        </p:nvCxnSpPr>
        <p:spPr>
          <a:xfrm rot="10800000">
            <a:off x="3329101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40"/>
          <p:cNvSpPr/>
          <p:nvPr/>
        </p:nvSpPr>
        <p:spPr>
          <a:xfrm>
            <a:off x="4490026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6" name="Google Shape;306;p40"/>
          <p:cNvCxnSpPr>
            <a:endCxn id="305" idx="2"/>
          </p:cNvCxnSpPr>
          <p:nvPr/>
        </p:nvCxnSpPr>
        <p:spPr>
          <a:xfrm rot="10800000" flipH="1">
            <a:off x="4774726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0"/>
          <p:cNvCxnSpPr>
            <a:endCxn id="305" idx="2"/>
          </p:cNvCxnSpPr>
          <p:nvPr/>
        </p:nvCxnSpPr>
        <p:spPr>
          <a:xfrm rot="10800000">
            <a:off x="5239126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/>
          <p:nvPr/>
        </p:nvSpPr>
        <p:spPr>
          <a:xfrm>
            <a:off x="6296600" y="2481475"/>
            <a:ext cx="16350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H(H(D</a:t>
            </a:r>
            <a:r>
              <a:rPr lang="en" b="1" baseline="-25000">
                <a:solidFill>
                  <a:srgbClr val="FFFFFF"/>
                </a:solidFill>
              </a:rPr>
              <a:t>n-1</a:t>
            </a:r>
            <a:r>
              <a:rPr lang="en" b="1">
                <a:solidFill>
                  <a:srgbClr val="FFFFFF"/>
                </a:solidFill>
              </a:rPr>
              <a:t>)||H(D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9" name="Google Shape;309;p40"/>
          <p:cNvCxnSpPr>
            <a:endCxn id="308" idx="2"/>
          </p:cNvCxnSpPr>
          <p:nvPr/>
        </p:nvCxnSpPr>
        <p:spPr>
          <a:xfrm rot="10800000" flipH="1">
            <a:off x="6649700" y="286967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0"/>
          <p:cNvCxnSpPr>
            <a:stCxn id="298" idx="0"/>
            <a:endCxn id="308" idx="2"/>
          </p:cNvCxnSpPr>
          <p:nvPr/>
        </p:nvCxnSpPr>
        <p:spPr>
          <a:xfrm rot="10800000">
            <a:off x="7114243" y="2869650"/>
            <a:ext cx="4674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317" name="Google Shape;317;p41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318" name="Google Shape;318;p41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324" name="Google Shape;324;p41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H</a:t>
            </a:r>
            <a:r>
              <a:rPr lang="en" sz="900" b="1" baseline="-25000">
                <a:solidFill>
                  <a:srgbClr val="FFFFFF"/>
                </a:solidFill>
              </a:rPr>
              <a:t>1</a:t>
            </a:r>
            <a:r>
              <a:rPr lang="en" sz="900" b="1">
                <a:solidFill>
                  <a:srgbClr val="FFFFFF"/>
                </a:solidFill>
              </a:rPr>
              <a:t>=</a:t>
            </a:r>
            <a:r>
              <a:rPr lang="en" sz="900" b="1" baseline="-25000">
                <a:solidFill>
                  <a:srgbClr val="FFFFFF"/>
                </a:solidFill>
              </a:rPr>
              <a:t> </a:t>
            </a:r>
            <a:r>
              <a:rPr lang="en" sz="900" b="1">
                <a:solidFill>
                  <a:srgbClr val="FFFFFF"/>
                </a:solidFill>
              </a:rPr>
              <a:t>H(D</a:t>
            </a:r>
            <a:r>
              <a:rPr lang="en" sz="900" b="1" baseline="-25000">
                <a:solidFill>
                  <a:srgbClr val="FFFFFF"/>
                </a:solidFill>
              </a:rPr>
              <a:t>1</a:t>
            </a:r>
            <a:r>
              <a:rPr lang="en" sz="900" b="1">
                <a:solidFill>
                  <a:srgbClr val="FFFFFF"/>
                </a:solidFill>
              </a:rPr>
              <a:t>)</a:t>
            </a:r>
            <a:endParaRPr sz="900" b="1">
              <a:solidFill>
                <a:srgbClr val="FFFFFF"/>
              </a:solidFill>
            </a:endParaRPr>
          </a:p>
        </p:txBody>
      </p:sp>
      <p:cxnSp>
        <p:nvCxnSpPr>
          <p:cNvPr id="325" name="Google Shape;325;p41"/>
          <p:cNvCxnSpPr>
            <a:stCxn id="316" idx="0"/>
            <a:endCxn id="324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41"/>
          <p:cNvCxnSpPr>
            <a:stCxn id="317" idx="0"/>
            <a:endCxn id="327" idx="2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1"/>
          <p:cNvCxnSpPr>
            <a:stCxn id="318" idx="0"/>
            <a:endCxn id="329" idx="2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1"/>
          <p:cNvCxnSpPr>
            <a:stCxn id="319" idx="0"/>
            <a:endCxn id="331" idx="2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41"/>
          <p:cNvCxnSpPr>
            <a:stCxn id="320" idx="0"/>
            <a:endCxn id="333" idx="2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1"/>
          <p:cNvCxnSpPr>
            <a:stCxn id="321" idx="0"/>
            <a:endCxn id="335" idx="2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41"/>
          <p:cNvCxnSpPr>
            <a:stCxn id="322" idx="0"/>
            <a:endCxn id="337" idx="2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41"/>
          <p:cNvCxnSpPr>
            <a:stCxn id="323" idx="0"/>
            <a:endCxn id="339" idx="2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41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2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2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3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3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4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4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2" name="Google Shape;352;p41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n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n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669976" y="24923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H</a:t>
            </a:r>
            <a:r>
              <a:rPr lang="en" sz="1200" b="1" baseline="-25000">
                <a:solidFill>
                  <a:srgbClr val="FFFFFF"/>
                </a:solidFill>
              </a:rPr>
              <a:t>1,2</a:t>
            </a:r>
            <a:r>
              <a:rPr lang="en" sz="1200" b="1">
                <a:solidFill>
                  <a:srgbClr val="FFFFFF"/>
                </a:solidFill>
              </a:rPr>
              <a:t> = </a:t>
            </a:r>
            <a:r>
              <a:rPr lang="en" sz="1200" b="1">
                <a:solidFill>
                  <a:schemeClr val="lt1"/>
                </a:solidFill>
              </a:rPr>
              <a:t>H( H</a:t>
            </a:r>
            <a:r>
              <a:rPr lang="en" sz="1200" b="1" baseline="-25000">
                <a:solidFill>
                  <a:schemeClr val="lt1"/>
                </a:solidFill>
              </a:rPr>
              <a:t>1</a:t>
            </a:r>
            <a:r>
              <a:rPr lang="en" sz="1200" b="1">
                <a:solidFill>
                  <a:schemeClr val="lt1"/>
                </a:solidFill>
              </a:rPr>
              <a:t> || H</a:t>
            </a:r>
            <a:r>
              <a:rPr lang="en" sz="1200" b="1" baseline="-25000">
                <a:solidFill>
                  <a:schemeClr val="lt1"/>
                </a:solidFill>
              </a:rPr>
              <a:t>2</a:t>
            </a:r>
            <a:r>
              <a:rPr lang="en" sz="1200" b="1">
                <a:solidFill>
                  <a:schemeClr val="lt1"/>
                </a:solidFill>
              </a:rPr>
              <a:t> )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356" name="Google Shape;356;p41"/>
          <p:cNvCxnSpPr>
            <a:stCxn id="324" idx="0"/>
            <a:endCxn id="355" idx="2"/>
          </p:cNvCxnSpPr>
          <p:nvPr/>
        </p:nvCxnSpPr>
        <p:spPr>
          <a:xfrm rot="10800000" flipH="1">
            <a:off x="954659" y="2880450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41"/>
          <p:cNvCxnSpPr>
            <a:stCxn id="348" idx="0"/>
            <a:endCxn id="355" idx="2"/>
          </p:cNvCxnSpPr>
          <p:nvPr/>
        </p:nvCxnSpPr>
        <p:spPr>
          <a:xfrm rot="10800000">
            <a:off x="1418934" y="2880467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41"/>
          <p:cNvSpPr/>
          <p:nvPr/>
        </p:nvSpPr>
        <p:spPr>
          <a:xfrm>
            <a:off x="2580001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</a:t>
            </a:r>
            <a:r>
              <a:rPr lang="en" sz="1200" b="1" baseline="-25000">
                <a:solidFill>
                  <a:schemeClr val="lt1"/>
                </a:solidFill>
              </a:rPr>
              <a:t>3,4</a:t>
            </a:r>
            <a:r>
              <a:rPr lang="en" sz="1200" b="1">
                <a:solidFill>
                  <a:schemeClr val="lt1"/>
                </a:solidFill>
              </a:rPr>
              <a:t> = H( H</a:t>
            </a:r>
            <a:r>
              <a:rPr lang="en" sz="1200" b="1" baseline="-25000">
                <a:solidFill>
                  <a:schemeClr val="lt1"/>
                </a:solidFill>
              </a:rPr>
              <a:t>3</a:t>
            </a:r>
            <a:r>
              <a:rPr lang="en" sz="1200" b="1">
                <a:solidFill>
                  <a:schemeClr val="lt1"/>
                </a:solidFill>
              </a:rPr>
              <a:t> || H</a:t>
            </a:r>
            <a:r>
              <a:rPr lang="en" sz="1200" b="1" baseline="-25000">
                <a:solidFill>
                  <a:schemeClr val="lt1"/>
                </a:solidFill>
              </a:rPr>
              <a:t>4</a:t>
            </a:r>
            <a:r>
              <a:rPr lang="en" sz="1200" b="1">
                <a:solidFill>
                  <a:schemeClr val="lt1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59" name="Google Shape;359;p41"/>
          <p:cNvCxnSpPr>
            <a:endCxn id="358" idx="2"/>
          </p:cNvCxnSpPr>
          <p:nvPr/>
        </p:nvCxnSpPr>
        <p:spPr>
          <a:xfrm rot="10800000" flipH="1">
            <a:off x="2864701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41"/>
          <p:cNvCxnSpPr>
            <a:endCxn id="358" idx="2"/>
          </p:cNvCxnSpPr>
          <p:nvPr/>
        </p:nvCxnSpPr>
        <p:spPr>
          <a:xfrm rot="10800000">
            <a:off x="3329101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41"/>
          <p:cNvSpPr/>
          <p:nvPr/>
        </p:nvSpPr>
        <p:spPr>
          <a:xfrm>
            <a:off x="4490026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62" name="Google Shape;362;p41"/>
          <p:cNvCxnSpPr>
            <a:endCxn id="361" idx="2"/>
          </p:cNvCxnSpPr>
          <p:nvPr/>
        </p:nvCxnSpPr>
        <p:spPr>
          <a:xfrm rot="10800000" flipH="1">
            <a:off x="4774726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41"/>
          <p:cNvCxnSpPr>
            <a:endCxn id="361" idx="2"/>
          </p:cNvCxnSpPr>
          <p:nvPr/>
        </p:nvCxnSpPr>
        <p:spPr>
          <a:xfrm rot="10800000">
            <a:off x="5239126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41"/>
          <p:cNvSpPr/>
          <p:nvPr/>
        </p:nvSpPr>
        <p:spPr>
          <a:xfrm>
            <a:off x="6296600" y="2481475"/>
            <a:ext cx="16350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65" name="Google Shape;365;p41"/>
          <p:cNvCxnSpPr>
            <a:endCxn id="364" idx="2"/>
          </p:cNvCxnSpPr>
          <p:nvPr/>
        </p:nvCxnSpPr>
        <p:spPr>
          <a:xfrm rot="10800000" flipH="1">
            <a:off x="6649700" y="286967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41"/>
          <p:cNvCxnSpPr>
            <a:stCxn id="354" idx="0"/>
            <a:endCxn id="364" idx="2"/>
          </p:cNvCxnSpPr>
          <p:nvPr/>
        </p:nvCxnSpPr>
        <p:spPr>
          <a:xfrm rot="10800000">
            <a:off x="7114243" y="2869650"/>
            <a:ext cx="4674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41"/>
          <p:cNvSpPr/>
          <p:nvPr/>
        </p:nvSpPr>
        <p:spPr>
          <a:xfrm>
            <a:off x="604550" y="1871900"/>
            <a:ext cx="3546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1,4</a:t>
            </a:r>
            <a:r>
              <a:rPr lang="en" b="1">
                <a:solidFill>
                  <a:srgbClr val="FFFFFF"/>
                </a:solidFill>
              </a:rPr>
              <a:t> = H( H</a:t>
            </a:r>
            <a:r>
              <a:rPr lang="en" b="1" baseline="-25000">
                <a:solidFill>
                  <a:srgbClr val="FFFFFF"/>
                </a:solidFill>
              </a:rPr>
              <a:t>1,2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3,4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68" name="Google Shape;368;p41"/>
          <p:cNvCxnSpPr>
            <a:stCxn id="355" idx="0"/>
            <a:endCxn id="367" idx="2"/>
          </p:cNvCxnSpPr>
          <p:nvPr/>
        </p:nvCxnSpPr>
        <p:spPr>
          <a:xfrm rot="10800000" flipH="1">
            <a:off x="1419076" y="2260118"/>
            <a:ext cx="958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1"/>
          <p:cNvCxnSpPr>
            <a:stCxn id="358" idx="0"/>
            <a:endCxn id="367" idx="2"/>
          </p:cNvCxnSpPr>
          <p:nvPr/>
        </p:nvCxnSpPr>
        <p:spPr>
          <a:xfrm rot="10800000">
            <a:off x="2377801" y="2260118"/>
            <a:ext cx="9513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41"/>
          <p:cNvSpPr/>
          <p:nvPr/>
        </p:nvSpPr>
        <p:spPr>
          <a:xfrm>
            <a:off x="4490025" y="1878308"/>
            <a:ext cx="3546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5,8</a:t>
            </a:r>
            <a:r>
              <a:rPr lang="en" b="1">
                <a:solidFill>
                  <a:srgbClr val="FFFFFF"/>
                </a:solidFill>
              </a:rPr>
              <a:t> = H( H</a:t>
            </a:r>
            <a:r>
              <a:rPr lang="en" b="1" baseline="-25000">
                <a:solidFill>
                  <a:srgbClr val="FFFFFF"/>
                </a:solidFill>
              </a:rPr>
              <a:t>5,6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7,8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71" name="Google Shape;371;p41"/>
          <p:cNvCxnSpPr>
            <a:stCxn id="361" idx="0"/>
            <a:endCxn id="370" idx="2"/>
          </p:cNvCxnSpPr>
          <p:nvPr/>
        </p:nvCxnSpPr>
        <p:spPr>
          <a:xfrm rot="10800000" flipH="1">
            <a:off x="5239126" y="2266418"/>
            <a:ext cx="1023900" cy="2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1"/>
          <p:cNvCxnSpPr>
            <a:stCxn id="364" idx="0"/>
            <a:endCxn id="370" idx="2"/>
          </p:cNvCxnSpPr>
          <p:nvPr/>
        </p:nvCxnSpPr>
        <p:spPr>
          <a:xfrm rot="10800000">
            <a:off x="6263300" y="2266375"/>
            <a:ext cx="850800" cy="2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1"/>
          <p:cNvCxnSpPr>
            <a:stCxn id="367" idx="0"/>
            <a:endCxn id="374" idx="2"/>
          </p:cNvCxnSpPr>
          <p:nvPr/>
        </p:nvCxnSpPr>
        <p:spPr>
          <a:xfrm rot="10800000" flipH="1">
            <a:off x="2377700" y="1541000"/>
            <a:ext cx="19590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41"/>
          <p:cNvCxnSpPr>
            <a:stCxn id="370" idx="0"/>
            <a:endCxn id="374" idx="2"/>
          </p:cNvCxnSpPr>
          <p:nvPr/>
        </p:nvCxnSpPr>
        <p:spPr>
          <a:xfrm rot="10800000">
            <a:off x="4336575" y="1541108"/>
            <a:ext cx="1926600" cy="3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1"/>
          <p:cNvSpPr/>
          <p:nvPr/>
        </p:nvSpPr>
        <p:spPr>
          <a:xfrm>
            <a:off x="2684925" y="1152900"/>
            <a:ext cx="3303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root</a:t>
            </a:r>
            <a:r>
              <a:rPr lang="en" b="1">
                <a:solidFill>
                  <a:srgbClr val="FFFFFF"/>
                </a:solidFill>
              </a:rPr>
              <a:t>= H( H</a:t>
            </a:r>
            <a:r>
              <a:rPr lang="en" b="1" baseline="-25000">
                <a:solidFill>
                  <a:srgbClr val="FFFFFF"/>
                </a:solidFill>
              </a:rPr>
              <a:t>1,4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5,8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6116900" y="1138400"/>
            <a:ext cx="2542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MTR: Merkle tree root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data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creates Merkle Tree root </a:t>
            </a:r>
            <a:r>
              <a:rPr lang="en" b="1"/>
              <a:t>MTR</a:t>
            </a:r>
            <a:r>
              <a:rPr lang="en"/>
              <a:t> from initial file data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data D, but stores MTR (32 bytes)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Merkle tree-based protocol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data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creates Merkle Tree root </a:t>
            </a:r>
            <a:r>
              <a:rPr lang="en" b="1"/>
              <a:t>MTR</a:t>
            </a:r>
            <a:r>
              <a:rPr lang="en"/>
              <a:t> from initial file data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data D, but stores MTR (32 bytes)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passes…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chunk x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chunk x and </a:t>
            </a:r>
            <a:r>
              <a:rPr lang="en" i="1"/>
              <a:t>short</a:t>
            </a:r>
            <a:r>
              <a:rPr lang="en"/>
              <a:t> proof-of-inclusion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checks whether proof π of chunk x is correct w.r.t. stored MTR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storage: Merkle tree-based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861475"/>
            <a:ext cx="2294124" cy="1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6"/>
          <p:cNvCxnSpPr/>
          <p:nvPr/>
        </p:nvCxnSpPr>
        <p:spPr>
          <a:xfrm>
            <a:off x="2640400" y="23499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26"/>
          <p:cNvSpPr txBox="1"/>
          <p:nvPr/>
        </p:nvSpPr>
        <p:spPr>
          <a:xfrm>
            <a:off x="3136425" y="1861475"/>
            <a:ext cx="253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file F with content D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1223438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verifier</a:t>
            </a:r>
            <a:endParaRPr b="1"/>
          </a:p>
        </p:txBody>
      </p:sp>
      <p:sp>
        <p:nvSpPr>
          <p:cNvPr id="113" name="Google Shape;113;p26"/>
          <p:cNvSpPr txBox="1"/>
          <p:nvPr/>
        </p:nvSpPr>
        <p:spPr>
          <a:xfrm>
            <a:off x="6338375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62" y="2056463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br>
              <a:rPr lang="en" sz="1200"/>
            </a:br>
            <a:r>
              <a:rPr lang="en" sz="1200"/>
              <a:t>Prover: a, b, c, d, e, f, g, h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06" name="Google Shape;406;p46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07" name="Google Shape;407;p46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09" name="Google Shape;409;p46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10" name="Google Shape;410;p46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11" name="Google Shape;411;p46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12" name="Google Shape;412;p46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F</a:t>
              </a:r>
              <a:endParaRPr baseline="-25000"/>
            </a:p>
          </p:txBody>
        </p:sp>
      </p:grpSp>
      <p:grpSp>
        <p:nvGrpSpPr>
          <p:cNvPr id="414" name="Google Shape;414;p46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415" name="Google Shape;415;p46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417" name="Google Shape;417;p46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418" name="Google Shape;418;p46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420" name="Google Shape;420;p46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421" name="Google Shape;421;p46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grpSp>
        <p:nvGrpSpPr>
          <p:cNvPr id="423" name="Google Shape;423;p46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424" name="Google Shape;424;p46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426" name="Google Shape;426;p46"/>
          <p:cNvCxnSpPr>
            <a:stCxn id="407" idx="0"/>
            <a:endCxn id="418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46"/>
          <p:cNvCxnSpPr>
            <a:stCxn id="408" idx="0"/>
            <a:endCxn id="418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46"/>
          <p:cNvCxnSpPr>
            <a:stCxn id="418" idx="0"/>
            <a:endCxn id="424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46"/>
          <p:cNvCxnSpPr>
            <a:stCxn id="419" idx="0"/>
            <a:endCxn id="424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46"/>
          <p:cNvCxnSpPr>
            <a:stCxn id="409" idx="0"/>
            <a:endCxn id="419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46"/>
          <p:cNvCxnSpPr>
            <a:stCxn id="410" idx="0"/>
            <a:endCxn id="419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46"/>
          <p:cNvCxnSpPr>
            <a:stCxn id="424" idx="0"/>
            <a:endCxn id="433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46"/>
          <p:cNvCxnSpPr>
            <a:stCxn id="425" idx="0"/>
            <a:endCxn id="433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46"/>
          <p:cNvCxnSpPr>
            <a:stCxn id="412" idx="0"/>
            <a:endCxn id="421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46"/>
          <p:cNvCxnSpPr>
            <a:stCxn id="413" idx="0"/>
            <a:endCxn id="421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46"/>
          <p:cNvCxnSpPr>
            <a:stCxn id="421" idx="0"/>
            <a:endCxn id="425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46"/>
          <p:cNvCxnSpPr>
            <a:stCxn id="422" idx="0"/>
            <a:endCxn id="425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46"/>
          <p:cNvCxnSpPr>
            <a:stCxn id="415" idx="0"/>
            <a:endCxn id="422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46"/>
          <p:cNvCxnSpPr>
            <a:stCxn id="416" idx="0"/>
            <a:endCxn id="422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46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442" name="Google Shape;442;p46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48" name="Google Shape;448;p47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49" name="Google Shape;449;p47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51" name="Google Shape;451;p47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52" name="Google Shape;452;p47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53" name="Google Shape;453;p47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54" name="Google Shape;454;p47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55" name="Google Shape;455;p47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456" name="Google Shape;456;p47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457" name="Google Shape;457;p47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459" name="Google Shape;459;p47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460" name="Google Shape;460;p47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462" name="Google Shape;462;p47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463" name="Google Shape;463;p47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cxnSp>
        <p:nvCxnSpPr>
          <p:cNvPr id="465" name="Google Shape;465;p47"/>
          <p:cNvCxnSpPr>
            <a:stCxn id="449" idx="0"/>
            <a:endCxn id="460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7"/>
          <p:cNvCxnSpPr>
            <a:stCxn id="450" idx="0"/>
            <a:endCxn id="460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7"/>
          <p:cNvCxnSpPr>
            <a:stCxn id="460" idx="0"/>
            <a:endCxn id="468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47"/>
          <p:cNvCxnSpPr>
            <a:stCxn id="461" idx="0"/>
            <a:endCxn id="468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7"/>
          <p:cNvCxnSpPr>
            <a:stCxn id="451" idx="0"/>
            <a:endCxn id="461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47"/>
          <p:cNvCxnSpPr>
            <a:stCxn id="452" idx="0"/>
            <a:endCxn id="461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47"/>
          <p:cNvCxnSpPr>
            <a:stCxn id="468" idx="0"/>
            <a:endCxn id="473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7"/>
          <p:cNvCxnSpPr>
            <a:stCxn id="475" idx="0"/>
            <a:endCxn id="473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7"/>
          <p:cNvCxnSpPr>
            <a:stCxn id="454" idx="0"/>
            <a:endCxn id="463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47"/>
          <p:cNvCxnSpPr>
            <a:stCxn id="455" idx="0"/>
            <a:endCxn id="463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47"/>
          <p:cNvCxnSpPr>
            <a:stCxn id="463" idx="0"/>
            <a:endCxn id="475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7"/>
          <p:cNvCxnSpPr>
            <a:stCxn id="464" idx="0"/>
            <a:endCxn id="475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47"/>
          <p:cNvCxnSpPr>
            <a:stCxn id="457" idx="0"/>
            <a:endCxn id="464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47"/>
          <p:cNvCxnSpPr>
            <a:stCxn id="458" idx="0"/>
            <a:endCxn id="464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47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grpSp>
        <p:nvGrpSpPr>
          <p:cNvPr id="483" name="Google Shape;483;p47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484" name="Google Shape;484;p47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sp>
        <p:nvSpPr>
          <p:cNvPr id="486" name="Google Shape;486;p47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92" name="Google Shape;492;p48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93" name="Google Shape;493;p48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95" name="Google Shape;495;p48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96" name="Google Shape;496;p48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97" name="Google Shape;497;p48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98" name="Google Shape;498;p48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00" name="Google Shape;500;p48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01" name="Google Shape;501;p48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03" name="Google Shape;503;p48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04" name="Google Shape;504;p48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06" name="Google Shape;506;p48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GH</a:t>
            </a:r>
            <a:endParaRPr baseline="-25000"/>
          </a:p>
        </p:txBody>
      </p:sp>
      <p:cxnSp>
        <p:nvCxnSpPr>
          <p:cNvPr id="507" name="Google Shape;507;p48"/>
          <p:cNvCxnSpPr>
            <a:stCxn id="493" idx="0"/>
            <a:endCxn id="504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48"/>
          <p:cNvCxnSpPr>
            <a:stCxn id="494" idx="0"/>
            <a:endCxn id="504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48"/>
          <p:cNvCxnSpPr>
            <a:stCxn id="504" idx="0"/>
            <a:endCxn id="510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48"/>
          <p:cNvCxnSpPr>
            <a:stCxn id="505" idx="0"/>
            <a:endCxn id="510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48"/>
          <p:cNvCxnSpPr>
            <a:stCxn id="495" idx="0"/>
            <a:endCxn id="505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48"/>
          <p:cNvCxnSpPr>
            <a:stCxn id="496" idx="0"/>
            <a:endCxn id="505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48"/>
          <p:cNvCxnSpPr>
            <a:stCxn id="510" idx="0"/>
            <a:endCxn id="515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48"/>
          <p:cNvCxnSpPr>
            <a:stCxn id="517" idx="0"/>
            <a:endCxn id="515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48"/>
          <p:cNvCxnSpPr>
            <a:stCxn id="498" idx="0"/>
            <a:endCxn id="519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48"/>
          <p:cNvCxnSpPr>
            <a:stCxn id="499" idx="0"/>
            <a:endCxn id="519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48"/>
          <p:cNvCxnSpPr>
            <a:stCxn id="519" idx="0"/>
            <a:endCxn id="517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48"/>
          <p:cNvCxnSpPr>
            <a:stCxn id="506" idx="0"/>
            <a:endCxn id="517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48"/>
          <p:cNvCxnSpPr>
            <a:stCxn id="501" idx="0"/>
            <a:endCxn id="506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48"/>
          <p:cNvCxnSpPr>
            <a:stCxn id="502" idx="0"/>
            <a:endCxn id="506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5" name="Google Shape;525;p48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526" name="Google Shape;526;p48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grpSp>
        <p:nvGrpSpPr>
          <p:cNvPr id="527" name="Google Shape;527;p48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528" name="Google Shape;528;p48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sp>
        <p:nvSpPr>
          <p:cNvPr id="530" name="Google Shape;530;p48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36" name="Google Shape;536;p49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537" name="Google Shape;537;p49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539" name="Google Shape;539;p49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540" name="Google Shape;540;p49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542" name="Google Shape;542;p49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44" name="Google Shape;544;p49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45" name="Google Shape;545;p49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46" name="Google Shape;546;p49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47" name="Google Shape;547;p49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48" name="Google Shape;548;p49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49" name="Google Shape;549;p49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50" name="Google Shape;550;p49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551" name="Google Shape;551;p49"/>
          <p:cNvCxnSpPr>
            <a:stCxn id="537" idx="0"/>
            <a:endCxn id="548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49"/>
          <p:cNvCxnSpPr>
            <a:stCxn id="538" idx="0"/>
            <a:endCxn id="548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49"/>
          <p:cNvCxnSpPr>
            <a:stCxn id="548" idx="0"/>
            <a:endCxn id="554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49"/>
          <p:cNvCxnSpPr>
            <a:stCxn id="549" idx="0"/>
            <a:endCxn id="554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49"/>
          <p:cNvCxnSpPr>
            <a:stCxn id="539" idx="0"/>
            <a:endCxn id="549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49"/>
          <p:cNvCxnSpPr>
            <a:stCxn id="540" idx="0"/>
            <a:endCxn id="549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49"/>
          <p:cNvCxnSpPr>
            <a:stCxn id="554" idx="0"/>
            <a:endCxn id="559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49"/>
          <p:cNvCxnSpPr>
            <a:stCxn id="561" idx="0"/>
            <a:endCxn id="559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49"/>
          <p:cNvCxnSpPr>
            <a:stCxn id="542" idx="0"/>
            <a:endCxn id="563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9"/>
          <p:cNvCxnSpPr>
            <a:stCxn id="543" idx="0"/>
            <a:endCxn id="563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9"/>
          <p:cNvCxnSpPr>
            <a:stCxn id="563" idx="0"/>
            <a:endCxn id="561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9"/>
          <p:cNvCxnSpPr>
            <a:stCxn id="550" idx="0"/>
            <a:endCxn id="561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49"/>
          <p:cNvCxnSpPr>
            <a:stCxn id="545" idx="0"/>
            <a:endCxn id="550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49"/>
          <p:cNvCxnSpPr>
            <a:stCxn id="546" idx="0"/>
            <a:endCxn id="550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49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570" name="Google Shape;570;p49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571" name="Google Shape;571;p49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  <p:sp>
        <p:nvSpPr>
          <p:cNvPr id="572" name="Google Shape;572;p49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</a:t>
            </a:r>
            <a:endParaRPr baseline="-25000"/>
          </a:p>
        </p:txBody>
      </p:sp>
      <p:sp>
        <p:nvSpPr>
          <p:cNvPr id="573" name="Google Shape;573;p49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79" name="Google Shape;579;p50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580" name="Google Shape;580;p50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582" name="Google Shape;582;p50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583" name="Google Shape;583;p50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584" name="Google Shape;584;p50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585" name="Google Shape;585;p50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87" name="Google Shape;587;p50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88" name="Google Shape;588;p50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90" name="Google Shape;590;p50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91" name="Google Shape;591;p50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93" name="Google Shape;593;p50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594" name="Google Shape;594;p50"/>
          <p:cNvCxnSpPr>
            <a:stCxn id="580" idx="0"/>
            <a:endCxn id="591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50"/>
          <p:cNvCxnSpPr>
            <a:stCxn id="581" idx="0"/>
            <a:endCxn id="591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50"/>
          <p:cNvCxnSpPr>
            <a:stCxn id="591" idx="0"/>
            <a:endCxn id="597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50"/>
          <p:cNvCxnSpPr>
            <a:stCxn id="592" idx="0"/>
            <a:endCxn id="597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50"/>
          <p:cNvCxnSpPr>
            <a:stCxn id="582" idx="0"/>
            <a:endCxn id="592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50"/>
          <p:cNvCxnSpPr>
            <a:stCxn id="583" idx="0"/>
            <a:endCxn id="592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50"/>
          <p:cNvCxnSpPr>
            <a:stCxn id="597" idx="0"/>
            <a:endCxn id="602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50"/>
          <p:cNvCxnSpPr>
            <a:stCxn id="604" idx="0"/>
            <a:endCxn id="602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50"/>
          <p:cNvCxnSpPr>
            <a:stCxn id="585" idx="0"/>
            <a:endCxn id="606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50"/>
          <p:cNvCxnSpPr>
            <a:stCxn id="586" idx="0"/>
            <a:endCxn id="606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50"/>
          <p:cNvCxnSpPr>
            <a:stCxn id="606" idx="0"/>
            <a:endCxn id="604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50"/>
          <p:cNvCxnSpPr>
            <a:stCxn id="593" idx="0"/>
            <a:endCxn id="604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50"/>
          <p:cNvCxnSpPr>
            <a:stCxn id="588" idx="0"/>
            <a:endCxn id="593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50"/>
          <p:cNvCxnSpPr>
            <a:stCxn id="589" idx="0"/>
            <a:endCxn id="593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2" name="Google Shape;612;p50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613" name="Google Shape;613;p50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614" name="Google Shape;614;p50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  <p:sp>
        <p:nvSpPr>
          <p:cNvPr id="615" name="Google Shape;615;p50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</a:t>
            </a:r>
            <a:endParaRPr baseline="-25000"/>
          </a:p>
        </p:txBody>
      </p:sp>
      <p:sp>
        <p:nvSpPr>
          <p:cNvPr id="616" name="Google Shape;616;p50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22" name="Google Shape;622;p51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623" name="Google Shape;623;p51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625" name="Google Shape;625;p51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626" name="Google Shape;626;p51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627" name="Google Shape;627;p51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628" name="Google Shape;628;p51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630" name="Google Shape;630;p51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631" name="Google Shape;631;p51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633" name="Google Shape;633;p51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634" name="Google Shape;634;p51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636" name="Google Shape;636;p51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ABCD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638" name="Google Shape;638;p51"/>
          <p:cNvCxnSpPr>
            <a:stCxn id="623" idx="0"/>
            <a:endCxn id="634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51"/>
          <p:cNvCxnSpPr>
            <a:stCxn id="624" idx="0"/>
            <a:endCxn id="634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51"/>
          <p:cNvCxnSpPr>
            <a:stCxn id="634" idx="0"/>
            <a:endCxn id="637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51"/>
          <p:cNvCxnSpPr>
            <a:stCxn id="635" idx="0"/>
            <a:endCxn id="637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51"/>
          <p:cNvCxnSpPr>
            <a:stCxn id="625" idx="0"/>
            <a:endCxn id="635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51"/>
          <p:cNvCxnSpPr>
            <a:stCxn id="626" idx="0"/>
            <a:endCxn id="635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51"/>
          <p:cNvCxnSpPr>
            <a:stCxn id="637" idx="0"/>
            <a:endCxn id="645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51"/>
          <p:cNvCxnSpPr>
            <a:stCxn id="647" idx="0"/>
            <a:endCxn id="645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51"/>
          <p:cNvCxnSpPr>
            <a:stCxn id="628" idx="0"/>
            <a:endCxn id="649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51"/>
          <p:cNvCxnSpPr>
            <a:stCxn id="629" idx="0"/>
            <a:endCxn id="649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51"/>
          <p:cNvCxnSpPr>
            <a:stCxn id="649" idx="0"/>
            <a:endCxn id="647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51"/>
          <p:cNvCxnSpPr>
            <a:stCxn id="636" idx="0"/>
            <a:endCxn id="647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51"/>
          <p:cNvCxnSpPr>
            <a:stCxn id="631" idx="0"/>
            <a:endCxn id="636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51"/>
          <p:cNvCxnSpPr>
            <a:stCxn id="632" idx="0"/>
            <a:endCxn id="636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5" name="Google Shape;655;p51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656" name="Google Shape;656;p51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, H</a:t>
            </a:r>
            <a:r>
              <a:rPr lang="en" sz="1200" baseline="-25000"/>
              <a:t>ABCD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657" name="Google Shape;657;p51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658" name="Google Shape;658;p51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64" name="Google Shape;664;p52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665" name="Google Shape;665;p52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667" name="Google Shape;667;p52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668" name="Google Shape;668;p52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669" name="Google Shape;669;p52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670" name="Google Shape;670;p52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672" name="Google Shape;672;p52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673" name="Google Shape;673;p52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675" name="Google Shape;675;p52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676" name="Google Shape;676;p52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678" name="Google Shape;678;p52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grpSp>
        <p:nvGrpSpPr>
          <p:cNvPr id="679" name="Google Shape;679;p52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680" name="Google Shape;680;p52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ABCD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682" name="Google Shape;682;p52"/>
          <p:cNvCxnSpPr>
            <a:stCxn id="665" idx="0"/>
            <a:endCxn id="676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52"/>
          <p:cNvCxnSpPr>
            <a:stCxn id="666" idx="0"/>
            <a:endCxn id="676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52"/>
          <p:cNvCxnSpPr>
            <a:stCxn id="676" idx="0"/>
            <a:endCxn id="680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52"/>
          <p:cNvCxnSpPr>
            <a:stCxn id="677" idx="0"/>
            <a:endCxn id="680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52"/>
          <p:cNvCxnSpPr>
            <a:stCxn id="667" idx="0"/>
            <a:endCxn id="677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Google Shape;687;p52"/>
          <p:cNvCxnSpPr>
            <a:stCxn id="668" idx="0"/>
            <a:endCxn id="677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52"/>
          <p:cNvCxnSpPr>
            <a:stCxn id="680" idx="0"/>
            <a:endCxn id="689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52"/>
          <p:cNvCxnSpPr>
            <a:stCxn id="681" idx="0"/>
            <a:endCxn id="689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52"/>
          <p:cNvCxnSpPr>
            <a:stCxn id="670" idx="0"/>
            <a:endCxn id="678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52"/>
          <p:cNvCxnSpPr>
            <a:stCxn id="671" idx="0"/>
            <a:endCxn id="678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52"/>
          <p:cNvCxnSpPr>
            <a:stCxn id="678" idx="0"/>
            <a:endCxn id="681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52"/>
          <p:cNvCxnSpPr>
            <a:stCxn id="695" idx="0"/>
            <a:endCxn id="681" idx="2"/>
          </p:cNvCxnSpPr>
          <p:nvPr/>
        </p:nvCxnSpPr>
        <p:spPr>
          <a:xfrm rot="10800000">
            <a:off x="68540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52"/>
          <p:cNvCxnSpPr>
            <a:stCxn id="673" idx="0"/>
            <a:endCxn id="695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52"/>
          <p:cNvCxnSpPr>
            <a:stCxn id="674" idx="0"/>
            <a:endCxn id="695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52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699" name="Google Shape;699;p52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, H</a:t>
            </a:r>
            <a:r>
              <a:rPr lang="en" sz="1200" baseline="-25000"/>
              <a:t>ABCD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</a:t>
            </a:r>
            <a:endParaRPr/>
          </a:p>
        </p:txBody>
      </p:sp>
      <p:sp>
        <p:nvSpPr>
          <p:cNvPr id="706" name="Google Shape;70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chunk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</a:t>
            </a:r>
            <a:r>
              <a:rPr lang="en" b="1"/>
              <a:t>siblings</a:t>
            </a:r>
            <a:r>
              <a:rPr lang="en"/>
              <a:t> along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computes hashes along the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checks that computed root is equal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proof-of-inclusion?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861475"/>
            <a:ext cx="2294124" cy="1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7"/>
          <p:cNvCxnSpPr/>
          <p:nvPr/>
        </p:nvCxnSpPr>
        <p:spPr>
          <a:xfrm>
            <a:off x="2640400" y="23499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3136425" y="1861475"/>
            <a:ext cx="253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file F with content D</a:t>
            </a:r>
            <a:endParaRPr/>
          </a:p>
        </p:txBody>
      </p:sp>
      <p:cxnSp>
        <p:nvCxnSpPr>
          <p:cNvPr id="123" name="Google Shape;123;p27"/>
          <p:cNvCxnSpPr/>
          <p:nvPr/>
        </p:nvCxnSpPr>
        <p:spPr>
          <a:xfrm>
            <a:off x="2706525" y="33556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7"/>
          <p:cNvSpPr txBox="1"/>
          <p:nvPr/>
        </p:nvSpPr>
        <p:spPr>
          <a:xfrm>
            <a:off x="3509175" y="2938750"/>
            <a:ext cx="1478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file F</a:t>
            </a:r>
            <a:endParaRPr/>
          </a:p>
        </p:txBody>
      </p:sp>
      <p:cxnSp>
        <p:nvCxnSpPr>
          <p:cNvPr id="125" name="Google Shape;125;p27"/>
          <p:cNvCxnSpPr/>
          <p:nvPr/>
        </p:nvCxnSpPr>
        <p:spPr>
          <a:xfrm rot="10800000">
            <a:off x="2706525" y="35842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7"/>
          <p:cNvSpPr txBox="1"/>
          <p:nvPr/>
        </p:nvSpPr>
        <p:spPr>
          <a:xfrm>
            <a:off x="3294975" y="3629225"/>
            <a:ext cx="1907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content D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1223438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verifier</a:t>
            </a:r>
            <a:endParaRPr b="1"/>
          </a:p>
        </p:txBody>
      </p:sp>
      <p:sp>
        <p:nvSpPr>
          <p:cNvPr id="128" name="Google Shape;128;p27"/>
          <p:cNvSpPr txBox="1"/>
          <p:nvPr/>
        </p:nvSpPr>
        <p:spPr>
          <a:xfrm>
            <a:off x="6338375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sp>
        <p:nvSpPr>
          <p:cNvPr id="129" name="Google Shape;129;p27"/>
          <p:cNvSpPr txBox="1"/>
          <p:nvPr/>
        </p:nvSpPr>
        <p:spPr>
          <a:xfrm>
            <a:off x="3509175" y="2484475"/>
            <a:ext cx="1478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passes…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62" y="2056463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</a:t>
            </a:r>
            <a:endParaRPr/>
          </a:p>
        </p:txBody>
      </p:sp>
      <p:sp>
        <p:nvSpPr>
          <p:cNvPr id="712" name="Google Shape;7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chunk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</a:t>
            </a:r>
            <a:r>
              <a:rPr lang="en" b="1"/>
              <a:t>siblings</a:t>
            </a:r>
            <a:r>
              <a:rPr lang="en"/>
              <a:t> along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computes hashes along the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checks that computed root is equal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proof-of-inclusion?</a:t>
            </a:r>
            <a:endParaRPr/>
          </a:p>
          <a:p>
            <a:pPr marL="9144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|π| ∈ Θ(log</a:t>
            </a:r>
            <a:r>
              <a:rPr lang="en" sz="2000" baseline="-25000"/>
              <a:t>2</a:t>
            </a:r>
            <a:r>
              <a:rPr lang="en" sz="2000"/>
              <a:t>|D|)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applications</a:t>
            </a:r>
            <a:endParaRPr/>
          </a:p>
        </p:txBody>
      </p:sp>
      <p:sp>
        <p:nvSpPr>
          <p:cNvPr id="718" name="Google Shape;71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BitTorrent uses Merkle trees to verify exchanged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uses Merkle trees to store 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uses Merkle-Patricia tries for storage and transactions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</a:t>
            </a:r>
            <a:r>
              <a:rPr lang="en" i="1" dirty="0"/>
              <a:t>sets</a:t>
            </a:r>
            <a:r>
              <a:rPr lang="en" dirty="0"/>
              <a:t> instead of files/lists</a:t>
            </a:r>
            <a:endParaRPr dirty="0"/>
          </a:p>
        </p:txBody>
      </p:sp>
      <p:sp>
        <p:nvSpPr>
          <p:cNvPr id="724" name="Google Shape;72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Merkle trees can be used to store </a:t>
            </a:r>
            <a:r>
              <a:rPr lang="en" i="1" dirty="0"/>
              <a:t>sets</a:t>
            </a:r>
            <a:r>
              <a:rPr lang="en" dirty="0"/>
              <a:t> of keys instead of lists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asks prover to store 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deletes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later asks prover if key belongs to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Prover provides proof-of-inclusion or proof-of-non-inclusion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Prover can be adversarial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for set storage</a:t>
            </a:r>
            <a:endParaRPr/>
          </a:p>
        </p:txBody>
      </p:sp>
      <p:sp>
        <p:nvSpPr>
          <p:cNvPr id="730" name="Google Shape;73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sorts set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MTR on sorted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Proof-of-inclusion as before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for set storage</a:t>
            </a:r>
            <a:endParaRPr/>
          </a:p>
        </p:txBody>
      </p:sp>
      <p:sp>
        <p:nvSpPr>
          <p:cNvPr id="736" name="Google Shape;73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sorts set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MTR on sorted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Proof-of-inclusion as before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Proof-of-non-inclusion for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proof-of-inclusion for previous H</a:t>
            </a:r>
            <a:r>
              <a:rPr lang="en" baseline="-25000"/>
              <a:t>&lt;</a:t>
            </a:r>
            <a:r>
              <a:rPr lang="en"/>
              <a:t> and next H</a:t>
            </a:r>
            <a:r>
              <a:rPr lang="en" baseline="-25000"/>
              <a:t>&gt;</a:t>
            </a:r>
            <a:r>
              <a:rPr lang="en"/>
              <a:t> element in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, H</a:t>
            </a:r>
            <a:r>
              <a:rPr lang="en" baseline="-25000"/>
              <a:t>&gt;</a:t>
            </a:r>
            <a:r>
              <a:rPr lang="en"/>
              <a:t> proofs-of-inclusion are correct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, H</a:t>
            </a:r>
            <a:r>
              <a:rPr lang="en" baseline="-25000"/>
              <a:t>&gt;</a:t>
            </a:r>
            <a:r>
              <a:rPr lang="en"/>
              <a:t> are adjacent in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 &lt; x and H</a:t>
            </a:r>
            <a:r>
              <a:rPr lang="en" baseline="-25000"/>
              <a:t>&gt;</a:t>
            </a:r>
            <a:r>
              <a:rPr lang="en"/>
              <a:t> &gt;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Question: How to compress the two proofs-of-inclusion into one?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9"/>
          <p:cNvSpPr txBox="1">
            <a:spLocks noGrp="1"/>
          </p:cNvSpPr>
          <p:nvPr>
            <p:ph type="title"/>
          </p:nvPr>
        </p:nvSpPr>
        <p:spPr>
          <a:xfrm>
            <a:off x="311700" y="87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 / non-inclusion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742" name="Google Shape;742;p59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743" name="Google Shape;743;p59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744" name="Google Shape;744;p59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745" name="Google Shape;745;p59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746" name="Google Shape;746;p59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sp>
        <p:nvSpPr>
          <p:cNvPr id="747" name="Google Shape;747;p59"/>
          <p:cNvSpPr/>
          <p:nvPr/>
        </p:nvSpPr>
        <p:spPr>
          <a:xfrm>
            <a:off x="4958525" y="4538975"/>
            <a:ext cx="4407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E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748" name="Google Shape;748;p59"/>
          <p:cNvSpPr/>
          <p:nvPr/>
        </p:nvSpPr>
        <p:spPr>
          <a:xfrm>
            <a:off x="6053000" y="4538975"/>
            <a:ext cx="4407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F</a:t>
            </a:r>
            <a:endParaRPr baseline="-25000">
              <a:solidFill>
                <a:schemeClr val="lt1"/>
              </a:solidFill>
            </a:endParaRPr>
          </a:p>
        </p:txBody>
      </p:sp>
      <p:grpSp>
        <p:nvGrpSpPr>
          <p:cNvPr id="749" name="Google Shape;749;p59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750" name="Google Shape;750;p59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751" name="Google Shape;751;p59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752" name="Google Shape;752;p59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753" name="Google Shape;753;p59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754" name="Google Shape;754;p59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755" name="Google Shape;755;p59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756" name="Google Shape;756;p59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757" name="Google Shape;757;p59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grpSp>
        <p:nvGrpSpPr>
          <p:cNvPr id="758" name="Google Shape;758;p59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759" name="Google Shape;759;p59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ABCD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760" name="Google Shape;760;p59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761" name="Google Shape;761;p59"/>
          <p:cNvCxnSpPr>
            <a:stCxn id="743" idx="0"/>
            <a:endCxn id="753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59"/>
          <p:cNvCxnSpPr>
            <a:stCxn id="744" idx="0"/>
            <a:endCxn id="753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59"/>
          <p:cNvCxnSpPr>
            <a:stCxn id="753" idx="0"/>
            <a:endCxn id="759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59"/>
          <p:cNvCxnSpPr>
            <a:stCxn id="754" idx="0"/>
            <a:endCxn id="759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59"/>
          <p:cNvCxnSpPr>
            <a:stCxn id="745" idx="0"/>
            <a:endCxn id="754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59"/>
          <p:cNvCxnSpPr>
            <a:stCxn id="746" idx="0"/>
            <a:endCxn id="754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59"/>
          <p:cNvCxnSpPr>
            <a:stCxn id="759" idx="0"/>
            <a:endCxn id="768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59"/>
          <p:cNvCxnSpPr>
            <a:stCxn id="760" idx="0"/>
            <a:endCxn id="768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59"/>
          <p:cNvCxnSpPr>
            <a:stCxn id="747" idx="0"/>
            <a:endCxn id="756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59"/>
          <p:cNvCxnSpPr>
            <a:stCxn id="748" idx="0"/>
            <a:endCxn id="756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59"/>
          <p:cNvCxnSpPr>
            <a:stCxn id="756" idx="0"/>
            <a:endCxn id="760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59"/>
          <p:cNvCxnSpPr>
            <a:stCxn id="757" idx="0"/>
            <a:endCxn id="760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59"/>
          <p:cNvCxnSpPr>
            <a:stCxn id="750" idx="0"/>
            <a:endCxn id="757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59"/>
          <p:cNvCxnSpPr>
            <a:stCxn id="751" idx="0"/>
            <a:endCxn id="757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59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777" name="Google Shape;777;p59"/>
          <p:cNvSpPr/>
          <p:nvPr/>
        </p:nvSpPr>
        <p:spPr>
          <a:xfrm>
            <a:off x="5505750" y="4543722"/>
            <a:ext cx="440700" cy="440700"/>
          </a:xfrm>
          <a:prstGeom prst="rect">
            <a:avLst/>
          </a:prstGeom>
          <a:solidFill>
            <a:srgbClr val="673A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?</a:t>
            </a:r>
            <a:endParaRPr baseline="-2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0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Tries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called radix or prefix tree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Search tree: ordered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to store an associative array (key/value store)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&lt;key, value&gt;, &lt;key, value&gt;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Keys are usually strings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94" name="Google Shape;79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Initialize</a:t>
            </a:r>
            <a:r>
              <a:rPr lang="en" dirty="0"/>
              <a:t>: Start with empty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Supports two operations: </a:t>
            </a:r>
            <a:r>
              <a:rPr lang="en" b="1" dirty="0"/>
              <a:t>add</a:t>
            </a:r>
            <a:r>
              <a:rPr lang="en" dirty="0"/>
              <a:t> and </a:t>
            </a:r>
            <a:r>
              <a:rPr lang="en" b="1" dirty="0"/>
              <a:t>query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add</a:t>
            </a:r>
            <a:r>
              <a:rPr lang="en" dirty="0"/>
              <a:t> adds a &lt;</a:t>
            </a:r>
            <a:r>
              <a:rPr lang="en" dirty="0" err="1"/>
              <a:t>key,value</a:t>
            </a:r>
            <a:r>
              <a:rPr lang="en" dirty="0"/>
              <a:t>&gt; pair to the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query</a:t>
            </a:r>
            <a:r>
              <a:rPr lang="en" dirty="0"/>
              <a:t> checks if a key is in the set and returns its value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/ Patricia tries as key/value store</a:t>
            </a:r>
            <a:endParaRPr/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can contain arbitrary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to map keys to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add(key, value)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query(key) → value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problem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wants to store a file, with identifier F and content D, on a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wants to retrieve D later in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Usecases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storage space (e.g., cloud)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 (e.g., backup)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add(&lt;</a:t>
            </a:r>
            <a:r>
              <a:rPr lang="en" dirty="0" err="1"/>
              <a:t>key,value</a:t>
            </a:r>
            <a:r>
              <a:rPr lang="en" dirty="0"/>
              <a:t>&gt;)</a:t>
            </a:r>
            <a:endParaRPr dirty="0"/>
          </a:p>
        </p:txBody>
      </p:sp>
      <p:sp>
        <p:nvSpPr>
          <p:cNvPr id="806" name="Google Shape;80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key string into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every character, follow an edge labelled by that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edge does not exist, create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Mark the node you arrive by value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query(key)</a:t>
            </a:r>
            <a:endParaRPr dirty="0"/>
          </a:p>
        </p:txBody>
      </p:sp>
      <p:sp>
        <p:nvSpPr>
          <p:cNvPr id="812" name="Google Shape;81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key into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every character, follow an edge labelled by that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edge does not exist, return </a:t>
            </a:r>
            <a:r>
              <a:rPr lang="en" b="1" dirty="0"/>
              <a:t>false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you arrive at a node and your string is consumed, check if node is marked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it is marked, return marked </a:t>
            </a:r>
            <a:r>
              <a:rPr lang="en" b="1" dirty="0"/>
              <a:t>value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return </a:t>
            </a:r>
            <a:r>
              <a:rPr lang="en" b="1" dirty="0"/>
              <a:t>false</a:t>
            </a:r>
            <a:endParaRPr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6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8" name="Google Shape;818;p66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 }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7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67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5" name="Google Shape;825;p67"/>
          <p:cNvCxnSpPr>
            <a:stCxn id="824" idx="0"/>
            <a:endCxn id="823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26" name="Google Shape;826;p67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7" name="Google Shape;827;p67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8" name="Google Shape;828;p67"/>
          <p:cNvCxnSpPr>
            <a:stCxn id="824" idx="3"/>
            <a:endCxn id="827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9" name="Google Shape;829;p67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30" name="Google Shape;830;p67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 }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6" name="Google Shape;836;p68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7" name="Google Shape;837;p68"/>
          <p:cNvCxnSpPr>
            <a:stCxn id="836" idx="0"/>
            <a:endCxn id="835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38" name="Google Shape;838;p68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39" name="Google Shape;839;p68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0" name="Google Shape;840;p68"/>
          <p:cNvCxnSpPr>
            <a:stCxn id="836" idx="3"/>
            <a:endCxn id="839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68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42" name="Google Shape;842;p68"/>
          <p:cNvSpPr/>
          <p:nvPr/>
        </p:nvSpPr>
        <p:spPr>
          <a:xfrm>
            <a:off x="3610300" y="3575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3" name="Google Shape;843;p68"/>
          <p:cNvCxnSpPr>
            <a:stCxn id="839" idx="2"/>
            <a:endCxn id="842" idx="0"/>
          </p:cNvCxnSpPr>
          <p:nvPr/>
        </p:nvCxnSpPr>
        <p:spPr>
          <a:xfrm>
            <a:off x="3958750" y="27939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68"/>
          <p:cNvSpPr txBox="1"/>
          <p:nvPr/>
        </p:nvSpPr>
        <p:spPr>
          <a:xfrm>
            <a:off x="4023175" y="29182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45" name="Google Shape;845;p68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 }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1" name="Google Shape;851;p69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69"/>
          <p:cNvCxnSpPr>
            <a:stCxn id="851" idx="0"/>
            <a:endCxn id="850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53" name="Google Shape;853;p69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54" name="Google Shape;854;p69"/>
          <p:cNvSpPr/>
          <p:nvPr/>
        </p:nvSpPr>
        <p:spPr>
          <a:xfrm>
            <a:off x="1409425" y="23315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9"/>
          <p:cNvSpPr/>
          <p:nvPr/>
        </p:nvSpPr>
        <p:spPr>
          <a:xfrm>
            <a:off x="311700" y="3086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6" name="Google Shape;856;p69"/>
          <p:cNvCxnSpPr>
            <a:stCxn id="851" idx="1"/>
            <a:endCxn id="854" idx="0"/>
          </p:cNvCxnSpPr>
          <p:nvPr/>
        </p:nvCxnSpPr>
        <p:spPr>
          <a:xfrm flipH="1">
            <a:off x="1757875" y="2017325"/>
            <a:ext cx="804900" cy="3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7" name="Google Shape;857;p69"/>
          <p:cNvSpPr txBox="1"/>
          <p:nvPr/>
        </p:nvSpPr>
        <p:spPr>
          <a:xfrm>
            <a:off x="1905675" y="17780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858" name="Google Shape;858;p69"/>
          <p:cNvCxnSpPr>
            <a:stCxn id="854" idx="1"/>
            <a:endCxn id="855" idx="0"/>
          </p:cNvCxnSpPr>
          <p:nvPr/>
        </p:nvCxnSpPr>
        <p:spPr>
          <a:xfrm flipH="1">
            <a:off x="660025" y="2514650"/>
            <a:ext cx="749400" cy="5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9" name="Google Shape;859;p69"/>
          <p:cNvSpPr txBox="1"/>
          <p:nvPr/>
        </p:nvSpPr>
        <p:spPr>
          <a:xfrm>
            <a:off x="768525" y="24179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60" name="Google Shape;860;p69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69"/>
          <p:cNvCxnSpPr>
            <a:stCxn id="851" idx="3"/>
            <a:endCxn id="860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69"/>
          <p:cNvSpPr/>
          <p:nvPr/>
        </p:nvSpPr>
        <p:spPr>
          <a:xfrm>
            <a:off x="2645900" y="30863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9"/>
          <p:cNvSpPr/>
          <p:nvPr/>
        </p:nvSpPr>
        <p:spPr>
          <a:xfrm>
            <a:off x="1409425" y="38740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4" name="Google Shape;864;p69"/>
          <p:cNvCxnSpPr>
            <a:stCxn id="860" idx="1"/>
            <a:endCxn id="862" idx="0"/>
          </p:cNvCxnSpPr>
          <p:nvPr/>
        </p:nvCxnSpPr>
        <p:spPr>
          <a:xfrm flipH="1">
            <a:off x="2994400" y="2610825"/>
            <a:ext cx="615900" cy="4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69"/>
          <p:cNvCxnSpPr>
            <a:stCxn id="862" idx="1"/>
            <a:endCxn id="863" idx="0"/>
          </p:cNvCxnSpPr>
          <p:nvPr/>
        </p:nvCxnSpPr>
        <p:spPr>
          <a:xfrm flipH="1">
            <a:off x="1757900" y="3269500"/>
            <a:ext cx="888000" cy="6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69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67" name="Google Shape;867;p69"/>
          <p:cNvSpPr txBox="1"/>
          <p:nvPr/>
        </p:nvSpPr>
        <p:spPr>
          <a:xfrm>
            <a:off x="2994400" y="24896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68" name="Google Shape;868;p69"/>
          <p:cNvSpPr txBox="1"/>
          <p:nvPr/>
        </p:nvSpPr>
        <p:spPr>
          <a:xfrm>
            <a:off x="2014525" y="31451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69" name="Google Shape;869;p69"/>
          <p:cNvSpPr/>
          <p:nvPr/>
        </p:nvSpPr>
        <p:spPr>
          <a:xfrm>
            <a:off x="3610300" y="3575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0" name="Google Shape;870;p69"/>
          <p:cNvCxnSpPr>
            <a:stCxn id="860" idx="2"/>
            <a:endCxn id="869" idx="0"/>
          </p:cNvCxnSpPr>
          <p:nvPr/>
        </p:nvCxnSpPr>
        <p:spPr>
          <a:xfrm>
            <a:off x="3958750" y="27939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1" name="Google Shape;871;p69"/>
          <p:cNvSpPr txBox="1"/>
          <p:nvPr/>
        </p:nvSpPr>
        <p:spPr>
          <a:xfrm>
            <a:off x="4023175" y="29182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72" name="Google Shape;872;p69"/>
          <p:cNvSpPr/>
          <p:nvPr/>
        </p:nvSpPr>
        <p:spPr>
          <a:xfrm>
            <a:off x="2562775" y="41882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3" name="Google Shape;873;p69"/>
          <p:cNvCxnSpPr>
            <a:stCxn id="869" idx="1"/>
            <a:endCxn id="872" idx="0"/>
          </p:cNvCxnSpPr>
          <p:nvPr/>
        </p:nvCxnSpPr>
        <p:spPr>
          <a:xfrm flipH="1">
            <a:off x="2911300" y="3758625"/>
            <a:ext cx="699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4" name="Google Shape;874;p69"/>
          <p:cNvSpPr txBox="1"/>
          <p:nvPr/>
        </p:nvSpPr>
        <p:spPr>
          <a:xfrm>
            <a:off x="2982300" y="36048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75" name="Google Shape;875;p69"/>
          <p:cNvSpPr/>
          <p:nvPr/>
        </p:nvSpPr>
        <p:spPr>
          <a:xfrm>
            <a:off x="50210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6" name="Google Shape;876;p69"/>
          <p:cNvCxnSpPr>
            <a:stCxn id="850" idx="3"/>
            <a:endCxn id="875" idx="0"/>
          </p:cNvCxnSpPr>
          <p:nvPr/>
        </p:nvCxnSpPr>
        <p:spPr>
          <a:xfrm>
            <a:off x="4720075" y="1355125"/>
            <a:ext cx="6495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7" name="Google Shape;877;p69"/>
          <p:cNvSpPr txBox="1"/>
          <p:nvPr/>
        </p:nvSpPr>
        <p:spPr>
          <a:xfrm>
            <a:off x="50779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878" name="Google Shape;878;p69"/>
          <p:cNvSpPr/>
          <p:nvPr/>
        </p:nvSpPr>
        <p:spPr>
          <a:xfrm>
            <a:off x="6045675" y="24602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7067450" y="31157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0" name="Google Shape;880;p69"/>
          <p:cNvCxnSpPr>
            <a:endCxn id="878" idx="0"/>
          </p:cNvCxnSpPr>
          <p:nvPr/>
        </p:nvCxnSpPr>
        <p:spPr>
          <a:xfrm>
            <a:off x="5717925" y="2017175"/>
            <a:ext cx="6762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69"/>
          <p:cNvCxnSpPr>
            <a:stCxn id="878" idx="3"/>
            <a:endCxn id="879" idx="0"/>
          </p:cNvCxnSpPr>
          <p:nvPr/>
        </p:nvCxnSpPr>
        <p:spPr>
          <a:xfrm>
            <a:off x="6742575" y="2643425"/>
            <a:ext cx="673200" cy="4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69"/>
          <p:cNvSpPr/>
          <p:nvPr/>
        </p:nvSpPr>
        <p:spPr>
          <a:xfrm>
            <a:off x="7954275" y="37341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9"/>
          <p:cNvSpPr txBox="1"/>
          <p:nvPr/>
        </p:nvSpPr>
        <p:spPr>
          <a:xfrm>
            <a:off x="6045675" y="18635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84" name="Google Shape;884;p69"/>
          <p:cNvSpPr txBox="1"/>
          <p:nvPr/>
        </p:nvSpPr>
        <p:spPr>
          <a:xfrm>
            <a:off x="7067450" y="257102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885" name="Google Shape;885;p69"/>
          <p:cNvCxnSpPr>
            <a:stCxn id="879" idx="3"/>
            <a:endCxn id="882" idx="0"/>
          </p:cNvCxnSpPr>
          <p:nvPr/>
        </p:nvCxnSpPr>
        <p:spPr>
          <a:xfrm>
            <a:off x="7764350" y="3298900"/>
            <a:ext cx="538500" cy="4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69"/>
          <p:cNvSpPr txBox="1"/>
          <p:nvPr/>
        </p:nvSpPr>
        <p:spPr>
          <a:xfrm>
            <a:off x="7974650" y="3225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7" name="Google Shape;887;p69"/>
          <p:cNvSpPr/>
          <p:nvPr/>
        </p:nvSpPr>
        <p:spPr>
          <a:xfrm>
            <a:off x="7257375" y="43133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8" name="Google Shape;888;p69"/>
          <p:cNvCxnSpPr>
            <a:stCxn id="882" idx="1"/>
            <a:endCxn id="887" idx="0"/>
          </p:cNvCxnSpPr>
          <p:nvPr/>
        </p:nvCxnSpPr>
        <p:spPr>
          <a:xfrm flipH="1">
            <a:off x="7605975" y="3917250"/>
            <a:ext cx="348300" cy="3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9" name="Google Shape;889;p69"/>
          <p:cNvSpPr txBox="1"/>
          <p:nvPr/>
        </p:nvSpPr>
        <p:spPr>
          <a:xfrm>
            <a:off x="7536750" y="384412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90" name="Google Shape;890;p69"/>
          <p:cNvSpPr/>
          <p:nvPr/>
        </p:nvSpPr>
        <p:spPr>
          <a:xfrm>
            <a:off x="6045675" y="46796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1" name="Google Shape;891;p69"/>
          <p:cNvCxnSpPr>
            <a:stCxn id="887" idx="1"/>
            <a:endCxn id="890" idx="3"/>
          </p:cNvCxnSpPr>
          <p:nvPr/>
        </p:nvCxnSpPr>
        <p:spPr>
          <a:xfrm flipH="1">
            <a:off x="6742575" y="4496450"/>
            <a:ext cx="514800" cy="3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2" name="Google Shape;892;p69"/>
          <p:cNvSpPr txBox="1"/>
          <p:nvPr/>
        </p:nvSpPr>
        <p:spPr>
          <a:xfrm>
            <a:off x="6742575" y="42176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93" name="Google Shape;893;p69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1, </a:t>
            </a:r>
            <a:r>
              <a:rPr lang="en" sz="2000" b="1"/>
              <a:t>dax</a:t>
            </a:r>
            <a:r>
              <a:rPr lang="en" sz="2000"/>
              <a:t>: 2, </a:t>
            </a:r>
            <a:r>
              <a:rPr lang="en" sz="2000" b="1"/>
              <a:t>doge</a:t>
            </a:r>
            <a:r>
              <a:rPr lang="en" sz="2000"/>
              <a:t>: 3, </a:t>
            </a:r>
            <a:r>
              <a:rPr lang="en" sz="2000" b="1"/>
              <a:t>dodo</a:t>
            </a:r>
            <a:r>
              <a:rPr lang="en" sz="2000"/>
              <a:t>: 4, </a:t>
            </a:r>
            <a:r>
              <a:rPr lang="en" sz="2000" b="1"/>
              <a:t>house</a:t>
            </a:r>
            <a:r>
              <a:rPr lang="en" sz="2000"/>
              <a:t>: 5, </a:t>
            </a:r>
            <a:r>
              <a:rPr lang="en" sz="2000" b="1"/>
              <a:t>houses</a:t>
            </a:r>
            <a:r>
              <a:rPr lang="en" sz="2000"/>
              <a:t>: 6 }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Patricia (or radix) tree</a:t>
            </a:r>
            <a:endParaRPr/>
          </a:p>
        </p:txBody>
      </p:sp>
      <p:sp>
        <p:nvSpPr>
          <p:cNvPr id="899" name="Google Shape;89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Space-optimized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isolated path, with </a:t>
            </a:r>
            <a:r>
              <a:rPr lang="en" i="1"/>
              <a:t>unmarked</a:t>
            </a:r>
            <a:r>
              <a:rPr lang="en"/>
              <a:t> nodes which are </a:t>
            </a:r>
            <a:r>
              <a:rPr lang="en" i="1"/>
              <a:t>only children</a:t>
            </a:r>
            <a:r>
              <a:rPr lang="en"/>
              <a:t>, is merged into single 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 of the merged edge is the concatenation of the labels of merged nodes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1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Trie vs. Patricia trie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5" name="Google Shape;905;p71"/>
          <p:cNvSpPr/>
          <p:nvPr/>
        </p:nvSpPr>
        <p:spPr>
          <a:xfrm>
            <a:off x="8027400" y="1186850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6" name="Google Shape;906;p71"/>
          <p:cNvSpPr/>
          <p:nvPr/>
        </p:nvSpPr>
        <p:spPr>
          <a:xfrm>
            <a:off x="6832350" y="18490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7" name="Google Shape;907;p71"/>
          <p:cNvCxnSpPr>
            <a:stCxn id="906" idx="0"/>
            <a:endCxn id="905" idx="1"/>
          </p:cNvCxnSpPr>
          <p:nvPr/>
        </p:nvCxnSpPr>
        <p:spPr>
          <a:xfrm rot="10800000" flipH="1">
            <a:off x="7180800" y="1369950"/>
            <a:ext cx="8466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8" name="Google Shape;908;p71"/>
          <p:cNvSpPr txBox="1"/>
          <p:nvPr/>
        </p:nvSpPr>
        <p:spPr>
          <a:xfrm>
            <a:off x="7263900" y="12162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09" name="Google Shape;909;p71"/>
          <p:cNvSpPr/>
          <p:nvPr/>
        </p:nvSpPr>
        <p:spPr>
          <a:xfrm>
            <a:off x="5641788" y="24753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0" name="Google Shape;910;p71"/>
          <p:cNvCxnSpPr>
            <a:stCxn id="906" idx="1"/>
            <a:endCxn id="909" idx="0"/>
          </p:cNvCxnSpPr>
          <p:nvPr/>
        </p:nvCxnSpPr>
        <p:spPr>
          <a:xfrm flipH="1">
            <a:off x="5990250" y="2032200"/>
            <a:ext cx="8421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1" name="Google Shape;911;p71"/>
          <p:cNvSpPr txBox="1"/>
          <p:nvPr/>
        </p:nvSpPr>
        <p:spPr>
          <a:xfrm>
            <a:off x="6125838" y="1943188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sp>
        <p:nvSpPr>
          <p:cNvPr id="912" name="Google Shape;912;p71"/>
          <p:cNvSpPr/>
          <p:nvPr/>
        </p:nvSpPr>
        <p:spPr>
          <a:xfrm>
            <a:off x="7879875" y="24425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3" name="Google Shape;913;p71"/>
          <p:cNvCxnSpPr>
            <a:stCxn id="906" idx="3"/>
            <a:endCxn id="912" idx="0"/>
          </p:cNvCxnSpPr>
          <p:nvPr/>
        </p:nvCxnSpPr>
        <p:spPr>
          <a:xfrm>
            <a:off x="7529250" y="2032200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71"/>
          <p:cNvSpPr txBox="1"/>
          <p:nvPr/>
        </p:nvSpPr>
        <p:spPr>
          <a:xfrm>
            <a:off x="7894750" y="19078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15" name="Google Shape;915;p71"/>
          <p:cNvSpPr/>
          <p:nvPr/>
        </p:nvSpPr>
        <p:spPr>
          <a:xfrm>
            <a:off x="7879875" y="3590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6" name="Google Shape;916;p71"/>
          <p:cNvCxnSpPr>
            <a:stCxn id="912" idx="2"/>
            <a:endCxn id="915" idx="0"/>
          </p:cNvCxnSpPr>
          <p:nvPr/>
        </p:nvCxnSpPr>
        <p:spPr>
          <a:xfrm>
            <a:off x="8228325" y="2808850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71"/>
          <p:cNvSpPr txBox="1"/>
          <p:nvPr/>
        </p:nvSpPr>
        <p:spPr>
          <a:xfrm>
            <a:off x="8292750" y="2933138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18" name="Google Shape;918;p71"/>
          <p:cNvSpPr/>
          <p:nvPr/>
        </p:nvSpPr>
        <p:spPr>
          <a:xfrm>
            <a:off x="3486075" y="1186850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9" name="Google Shape;919;p71"/>
          <p:cNvSpPr/>
          <p:nvPr/>
        </p:nvSpPr>
        <p:spPr>
          <a:xfrm>
            <a:off x="2025675" y="18490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0" name="Google Shape;920;p71"/>
          <p:cNvCxnSpPr>
            <a:stCxn id="919" idx="0"/>
            <a:endCxn id="918" idx="1"/>
          </p:cNvCxnSpPr>
          <p:nvPr/>
        </p:nvCxnSpPr>
        <p:spPr>
          <a:xfrm rot="10800000" flipH="1">
            <a:off x="2374125" y="1369950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21" name="Google Shape;921;p71"/>
          <p:cNvSpPr txBox="1"/>
          <p:nvPr/>
        </p:nvSpPr>
        <p:spPr>
          <a:xfrm>
            <a:off x="2722575" y="12162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22" name="Google Shape;922;p71"/>
          <p:cNvSpPr/>
          <p:nvPr/>
        </p:nvSpPr>
        <p:spPr>
          <a:xfrm>
            <a:off x="1166300" y="23886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1"/>
          <p:cNvSpPr/>
          <p:nvPr/>
        </p:nvSpPr>
        <p:spPr>
          <a:xfrm>
            <a:off x="311700" y="3086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4" name="Google Shape;924;p71"/>
          <p:cNvCxnSpPr>
            <a:stCxn id="919" idx="1"/>
            <a:endCxn id="922" idx="0"/>
          </p:cNvCxnSpPr>
          <p:nvPr/>
        </p:nvCxnSpPr>
        <p:spPr>
          <a:xfrm flipH="1">
            <a:off x="1514775" y="2032200"/>
            <a:ext cx="51090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5" name="Google Shape;925;p71"/>
          <p:cNvSpPr txBox="1"/>
          <p:nvPr/>
        </p:nvSpPr>
        <p:spPr>
          <a:xfrm>
            <a:off x="1571600" y="187844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926" name="Google Shape;926;p71"/>
          <p:cNvCxnSpPr>
            <a:stCxn id="922" idx="1"/>
            <a:endCxn id="923" idx="0"/>
          </p:cNvCxnSpPr>
          <p:nvPr/>
        </p:nvCxnSpPr>
        <p:spPr>
          <a:xfrm flipH="1">
            <a:off x="660200" y="2571750"/>
            <a:ext cx="506100" cy="5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7" name="Google Shape;927;p71"/>
          <p:cNvSpPr txBox="1"/>
          <p:nvPr/>
        </p:nvSpPr>
        <p:spPr>
          <a:xfrm>
            <a:off x="768525" y="24179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28" name="Google Shape;928;p71"/>
          <p:cNvSpPr/>
          <p:nvPr/>
        </p:nvSpPr>
        <p:spPr>
          <a:xfrm>
            <a:off x="3073200" y="24425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9" name="Google Shape;929;p71"/>
          <p:cNvCxnSpPr>
            <a:stCxn id="919" idx="3"/>
            <a:endCxn id="928" idx="0"/>
          </p:cNvCxnSpPr>
          <p:nvPr/>
        </p:nvCxnSpPr>
        <p:spPr>
          <a:xfrm>
            <a:off x="2722575" y="2032200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0" name="Google Shape;930;p71"/>
          <p:cNvSpPr txBox="1"/>
          <p:nvPr/>
        </p:nvSpPr>
        <p:spPr>
          <a:xfrm>
            <a:off x="3088075" y="19078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31" name="Google Shape;931;p71"/>
          <p:cNvSpPr/>
          <p:nvPr/>
        </p:nvSpPr>
        <p:spPr>
          <a:xfrm>
            <a:off x="3073200" y="3590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2" name="Google Shape;932;p71"/>
          <p:cNvCxnSpPr>
            <a:stCxn id="928" idx="2"/>
            <a:endCxn id="931" idx="0"/>
          </p:cNvCxnSpPr>
          <p:nvPr/>
        </p:nvCxnSpPr>
        <p:spPr>
          <a:xfrm>
            <a:off x="3421650" y="2808850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71"/>
          <p:cNvSpPr txBox="1"/>
          <p:nvPr/>
        </p:nvSpPr>
        <p:spPr>
          <a:xfrm>
            <a:off x="3486075" y="2933138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934" name="Google Shape;934;p71"/>
          <p:cNvCxnSpPr/>
          <p:nvPr/>
        </p:nvCxnSpPr>
        <p:spPr>
          <a:xfrm>
            <a:off x="4905025" y="877100"/>
            <a:ext cx="4800" cy="397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Patricia trie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0" name="Google Shape;940;p72"/>
          <p:cNvSpPr/>
          <p:nvPr/>
        </p:nvSpPr>
        <p:spPr>
          <a:xfrm>
            <a:off x="4023175" y="14767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1" name="Google Shape;941;p72"/>
          <p:cNvSpPr/>
          <p:nvPr/>
        </p:nvSpPr>
        <p:spPr>
          <a:xfrm>
            <a:off x="2562775" y="21389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72"/>
          <p:cNvCxnSpPr>
            <a:stCxn id="941" idx="0"/>
            <a:endCxn id="940" idx="1"/>
          </p:cNvCxnSpPr>
          <p:nvPr/>
        </p:nvCxnSpPr>
        <p:spPr>
          <a:xfrm rot="10800000" flipH="1">
            <a:off x="2911225" y="16598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43" name="Google Shape;943;p72"/>
          <p:cNvSpPr txBox="1"/>
          <p:nvPr/>
        </p:nvSpPr>
        <p:spPr>
          <a:xfrm>
            <a:off x="3259675" y="15061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44" name="Google Shape;944;p72"/>
          <p:cNvSpPr/>
          <p:nvPr/>
        </p:nvSpPr>
        <p:spPr>
          <a:xfrm>
            <a:off x="764350" y="2765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5" name="Google Shape;945;p72"/>
          <p:cNvCxnSpPr>
            <a:stCxn id="941" idx="1"/>
            <a:endCxn id="944" idx="0"/>
          </p:cNvCxnSpPr>
          <p:nvPr/>
        </p:nvCxnSpPr>
        <p:spPr>
          <a:xfrm flipH="1">
            <a:off x="1112875" y="2322125"/>
            <a:ext cx="14499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6" name="Google Shape;946;p72"/>
          <p:cNvSpPr txBox="1"/>
          <p:nvPr/>
        </p:nvSpPr>
        <p:spPr>
          <a:xfrm>
            <a:off x="1637575" y="2104413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sp>
        <p:nvSpPr>
          <p:cNvPr id="947" name="Google Shape;947;p72"/>
          <p:cNvSpPr/>
          <p:nvPr/>
        </p:nvSpPr>
        <p:spPr>
          <a:xfrm>
            <a:off x="3610300" y="2732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8" name="Google Shape;948;p72"/>
          <p:cNvCxnSpPr>
            <a:stCxn id="941" idx="3"/>
            <a:endCxn id="947" idx="0"/>
          </p:cNvCxnSpPr>
          <p:nvPr/>
        </p:nvCxnSpPr>
        <p:spPr>
          <a:xfrm>
            <a:off x="3259675" y="23221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9" name="Google Shape;949;p72"/>
          <p:cNvSpPr/>
          <p:nvPr/>
        </p:nvSpPr>
        <p:spPr>
          <a:xfrm>
            <a:off x="1865875" y="35305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0" name="Google Shape;950;p72"/>
          <p:cNvCxnSpPr>
            <a:stCxn id="947" idx="1"/>
            <a:endCxn id="949" idx="0"/>
          </p:cNvCxnSpPr>
          <p:nvPr/>
        </p:nvCxnSpPr>
        <p:spPr>
          <a:xfrm flipH="1">
            <a:off x="2214400" y="2915625"/>
            <a:ext cx="1395900" cy="6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72"/>
          <p:cNvSpPr txBox="1"/>
          <p:nvPr/>
        </p:nvSpPr>
        <p:spPr>
          <a:xfrm>
            <a:off x="3625175" y="2197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52" name="Google Shape;952;p72"/>
          <p:cNvSpPr txBox="1"/>
          <p:nvPr/>
        </p:nvSpPr>
        <p:spPr>
          <a:xfrm>
            <a:off x="2710975" y="2870575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</p:txBody>
      </p:sp>
      <p:sp>
        <p:nvSpPr>
          <p:cNvPr id="953" name="Google Shape;953;p72"/>
          <p:cNvSpPr/>
          <p:nvPr/>
        </p:nvSpPr>
        <p:spPr>
          <a:xfrm>
            <a:off x="3610300" y="38802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4" name="Google Shape;954;p72"/>
          <p:cNvCxnSpPr>
            <a:stCxn id="947" idx="2"/>
            <a:endCxn id="953" idx="0"/>
          </p:cNvCxnSpPr>
          <p:nvPr/>
        </p:nvCxnSpPr>
        <p:spPr>
          <a:xfrm>
            <a:off x="3958750" y="30987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72"/>
          <p:cNvSpPr txBox="1"/>
          <p:nvPr/>
        </p:nvSpPr>
        <p:spPr>
          <a:xfrm>
            <a:off x="4023175" y="32230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56" name="Google Shape;956;p72"/>
          <p:cNvSpPr/>
          <p:nvPr/>
        </p:nvSpPr>
        <p:spPr>
          <a:xfrm>
            <a:off x="2562775" y="4493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7" name="Google Shape;957;p72"/>
          <p:cNvCxnSpPr>
            <a:stCxn id="953" idx="1"/>
            <a:endCxn id="956" idx="0"/>
          </p:cNvCxnSpPr>
          <p:nvPr/>
        </p:nvCxnSpPr>
        <p:spPr>
          <a:xfrm flipH="1">
            <a:off x="2911300" y="4063425"/>
            <a:ext cx="699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8" name="Google Shape;958;p72"/>
          <p:cNvSpPr txBox="1"/>
          <p:nvPr/>
        </p:nvSpPr>
        <p:spPr>
          <a:xfrm>
            <a:off x="2982300" y="39096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59" name="Google Shape;959;p72"/>
          <p:cNvSpPr/>
          <p:nvPr/>
        </p:nvSpPr>
        <p:spPr>
          <a:xfrm>
            <a:off x="5021075" y="21389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0" name="Google Shape;960;p72"/>
          <p:cNvCxnSpPr>
            <a:stCxn id="940" idx="3"/>
            <a:endCxn id="959" idx="0"/>
          </p:cNvCxnSpPr>
          <p:nvPr/>
        </p:nvCxnSpPr>
        <p:spPr>
          <a:xfrm>
            <a:off x="4720075" y="1659925"/>
            <a:ext cx="6495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1" name="Google Shape;961;p72"/>
          <p:cNvSpPr txBox="1"/>
          <p:nvPr/>
        </p:nvSpPr>
        <p:spPr>
          <a:xfrm>
            <a:off x="5020025" y="1506175"/>
            <a:ext cx="699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sp>
        <p:nvSpPr>
          <p:cNvPr id="962" name="Google Shape;962;p72"/>
          <p:cNvSpPr/>
          <p:nvPr/>
        </p:nvSpPr>
        <p:spPr>
          <a:xfrm>
            <a:off x="6107150" y="2765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3" name="Google Shape;963;p72"/>
          <p:cNvCxnSpPr>
            <a:stCxn id="959" idx="3"/>
            <a:endCxn id="962" idx="0"/>
          </p:cNvCxnSpPr>
          <p:nvPr/>
        </p:nvCxnSpPr>
        <p:spPr>
          <a:xfrm>
            <a:off x="5717975" y="2322125"/>
            <a:ext cx="7377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2"/>
          <p:cNvSpPr txBox="1"/>
          <p:nvPr/>
        </p:nvSpPr>
        <p:spPr>
          <a:xfrm>
            <a:off x="6107150" y="2197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65" name="Google Shape;965;p72"/>
          <p:cNvSpPr txBox="1">
            <a:spLocks noGrp="1"/>
          </p:cNvSpPr>
          <p:nvPr>
            <p:ph type="body" idx="1"/>
          </p:nvPr>
        </p:nvSpPr>
        <p:spPr>
          <a:xfrm>
            <a:off x="311700" y="76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1, </a:t>
            </a:r>
            <a:r>
              <a:rPr lang="en" sz="2000" b="1"/>
              <a:t>dax</a:t>
            </a:r>
            <a:r>
              <a:rPr lang="en" sz="2000"/>
              <a:t>: 2, </a:t>
            </a:r>
            <a:r>
              <a:rPr lang="en" sz="2000" b="1"/>
              <a:t>doge</a:t>
            </a:r>
            <a:r>
              <a:rPr lang="en" sz="2000"/>
              <a:t>: 3, </a:t>
            </a:r>
            <a:r>
              <a:rPr lang="en" sz="2000" b="1"/>
              <a:t>dodo</a:t>
            </a:r>
            <a:r>
              <a:rPr lang="en" sz="2000"/>
              <a:t>: 4, </a:t>
            </a:r>
            <a:r>
              <a:rPr lang="en" sz="2000" b="1"/>
              <a:t>house</a:t>
            </a:r>
            <a:r>
              <a:rPr lang="en" sz="2000"/>
              <a:t>: 5, </a:t>
            </a:r>
            <a:r>
              <a:rPr lang="en" sz="2000" b="1"/>
              <a:t>houses</a:t>
            </a:r>
            <a:r>
              <a:rPr lang="en" sz="2000"/>
              <a:t>: 6 }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trie</a:t>
            </a:r>
            <a:endParaRPr/>
          </a:p>
        </p:txBody>
      </p:sp>
      <p:sp>
        <p:nvSpPr>
          <p:cNvPr id="971" name="Google Shape;97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Patricia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implemented in Ethereum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proof of inclusion (of key, with particular value)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proof of non-inclusion (by showing key does not exist in trie)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Basic protocol</a:t>
            </a: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F with content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stores (F, 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F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recovered D</a:t>
            </a:r>
            <a:endParaRPr i="1"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801" y="473575"/>
            <a:ext cx="1394324" cy="9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650" y="1282375"/>
            <a:ext cx="1210949" cy="12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950" y="2084675"/>
            <a:ext cx="1346324" cy="13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7275" y="3222550"/>
            <a:ext cx="1346325" cy="1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trie</a:t>
            </a:r>
            <a:endParaRPr/>
          </a:p>
        </p:txBody>
      </p:sp>
      <p:sp>
        <p:nvSpPr>
          <p:cNvPr id="977" name="Google Shape;97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nodes into three types: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Leaf</a:t>
            </a:r>
            <a:r>
              <a:rPr lang="en" dirty="0"/>
              <a:t>: Stores edge string leading to it, and </a:t>
            </a:r>
            <a:r>
              <a:rPr lang="en" b="1" dirty="0"/>
              <a:t>value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Extension</a:t>
            </a:r>
            <a:r>
              <a:rPr lang="en" dirty="0"/>
              <a:t>: Stores </a:t>
            </a:r>
            <a:r>
              <a:rPr lang="en" b="1" dirty="0"/>
              <a:t>string</a:t>
            </a:r>
            <a:r>
              <a:rPr lang="en" dirty="0"/>
              <a:t> of a single edge, </a:t>
            </a:r>
            <a:r>
              <a:rPr lang="en" b="1" dirty="0"/>
              <a:t>pointer</a:t>
            </a:r>
            <a:r>
              <a:rPr lang="en" dirty="0"/>
              <a:t> to next node, and </a:t>
            </a:r>
            <a:r>
              <a:rPr lang="en" b="1" dirty="0"/>
              <a:t>value</a:t>
            </a:r>
            <a:r>
              <a:rPr lang="en" dirty="0"/>
              <a:t> if node marked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Branch</a:t>
            </a:r>
            <a:r>
              <a:rPr lang="en" dirty="0"/>
              <a:t>: Stores one pointer to another node per alphabet symbol, and </a:t>
            </a:r>
            <a:r>
              <a:rPr lang="en" b="1" dirty="0"/>
              <a:t>value</a:t>
            </a:r>
            <a:r>
              <a:rPr lang="en" dirty="0"/>
              <a:t> if node marked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 keys as hex, so alphabet size is 16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 all child edges in every node with some encoding (e.g., JSON)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Pointers are by hash application (authenticated inclusion)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Arguments for correctness and security are same as for Merkle Trees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14" y="146475"/>
            <a:ext cx="6866772" cy="485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Authenticated data in blockchains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references a </a:t>
            </a:r>
            <a:r>
              <a:rPr lang="en" b="1"/>
              <a:t>previous</a:t>
            </a:r>
            <a:r>
              <a:rPr lang="en"/>
              <a:t>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reference is by </a:t>
            </a:r>
            <a:r>
              <a:rPr lang="en" b="1"/>
              <a:t>hash</a:t>
            </a:r>
            <a:r>
              <a:rPr lang="en"/>
              <a:t> to its </a:t>
            </a:r>
            <a:r>
              <a:rPr lang="en" b="1"/>
              <a:t>previous</a:t>
            </a:r>
            <a:r>
              <a:rPr lang="en"/>
              <a:t>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linked list is called the </a:t>
            </a:r>
            <a:r>
              <a:rPr lang="en" b="1"/>
              <a:t>blockchain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contain list of </a:t>
            </a:r>
            <a:r>
              <a:rPr lang="en" b="1"/>
              <a:t>transactions</a:t>
            </a:r>
            <a:r>
              <a:rPr lang="en"/>
              <a:t> (more on this later)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*Convention:  Arrows show authenticated inclusion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3" name="Google Shape;99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94" name="Google Shape;994;p77"/>
          <p:cNvSpPr/>
          <p:nvPr/>
        </p:nvSpPr>
        <p:spPr>
          <a:xfrm>
            <a:off x="68995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5" name="Google Shape;995;p77"/>
          <p:cNvSpPr/>
          <p:nvPr/>
        </p:nvSpPr>
        <p:spPr>
          <a:xfrm>
            <a:off x="58141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6" name="Google Shape;996;p77"/>
          <p:cNvSpPr/>
          <p:nvPr/>
        </p:nvSpPr>
        <p:spPr>
          <a:xfrm>
            <a:off x="47287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7" name="Google Shape;997;p77"/>
          <p:cNvSpPr/>
          <p:nvPr/>
        </p:nvSpPr>
        <p:spPr>
          <a:xfrm>
            <a:off x="36433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8" name="Google Shape;998;p77"/>
          <p:cNvSpPr/>
          <p:nvPr/>
        </p:nvSpPr>
        <p:spPr>
          <a:xfrm>
            <a:off x="25579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9" name="Google Shape;999;p77"/>
          <p:cNvSpPr/>
          <p:nvPr/>
        </p:nvSpPr>
        <p:spPr>
          <a:xfrm>
            <a:off x="14725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00" name="Google Shape;1000;p77"/>
          <p:cNvCxnSpPr>
            <a:stCxn id="994" idx="1"/>
            <a:endCxn id="995" idx="3"/>
          </p:cNvCxnSpPr>
          <p:nvPr/>
        </p:nvCxnSpPr>
        <p:spPr>
          <a:xfrm rot="10800000">
            <a:off x="65860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77"/>
          <p:cNvCxnSpPr/>
          <p:nvPr/>
        </p:nvCxnSpPr>
        <p:spPr>
          <a:xfrm rot="10800000">
            <a:off x="55006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77"/>
          <p:cNvCxnSpPr/>
          <p:nvPr/>
        </p:nvCxnSpPr>
        <p:spPr>
          <a:xfrm rot="10800000">
            <a:off x="44152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3" name="Google Shape;1003;p77"/>
          <p:cNvCxnSpPr/>
          <p:nvPr/>
        </p:nvCxnSpPr>
        <p:spPr>
          <a:xfrm rot="10800000">
            <a:off x="33298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77"/>
          <p:cNvCxnSpPr/>
          <p:nvPr/>
        </p:nvCxnSpPr>
        <p:spPr>
          <a:xfrm rot="10800000">
            <a:off x="22444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8"/>
          <p:cNvSpPr/>
          <p:nvPr/>
        </p:nvSpPr>
        <p:spPr>
          <a:xfrm>
            <a:off x="5697550" y="572525"/>
            <a:ext cx="1800600" cy="64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1011" name="Google Shape;101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(ctr), data (</a:t>
            </a:r>
            <a:r>
              <a:rPr lang="en" b="1"/>
              <a:t>x</a:t>
            </a:r>
            <a:r>
              <a:rPr lang="en"/>
              <a:t>), reference (s)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called the </a:t>
            </a:r>
            <a:r>
              <a:rPr lang="en" b="1"/>
              <a:t>block header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(</a:t>
            </a:r>
            <a:r>
              <a:rPr lang="en" b="1"/>
              <a:t>x</a:t>
            </a:r>
            <a:r>
              <a:rPr lang="en"/>
              <a:t>) is application-dependent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 it stores financial data (“UTXO”-based)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Ethereum it stores contract data (account-based)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validity: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must be valid (application-defined validity)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s</a:t>
            </a:r>
            <a:r>
              <a:rPr lang="en"/>
              <a:t>: pointer to the previous block by hash</a:t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>
            <a:off x="57991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</a:t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>
            <a:off x="63256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>
            <a:off x="68521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Proof-of-work in blocks</a:t>
            </a:r>
            <a:endParaRPr/>
          </a:p>
        </p:txBody>
      </p:sp>
      <p:sp>
        <p:nvSpPr>
          <p:cNvPr id="1020" name="Google Shape;102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Blocks must satisfy proof-of-work equation</a:t>
            </a:r>
            <a:endParaRPr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H(ctr || </a:t>
            </a:r>
            <a:r>
              <a:rPr lang="en" b="1" dirty="0"/>
              <a:t>x</a:t>
            </a:r>
            <a:r>
              <a:rPr lang="en" dirty="0"/>
              <a:t> || s) &lt;= 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some (protocol-parameter) 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ctr is the nonce used to solve Proof-of-work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value H(ctr || x || s) is known as the </a:t>
            </a:r>
            <a:r>
              <a:rPr lang="en" b="1" dirty="0" err="1"/>
              <a:t>blockid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at a high level</a:t>
            </a:r>
            <a:endParaRPr/>
          </a:p>
        </p:txBody>
      </p:sp>
      <p:sp>
        <p:nvSpPr>
          <p:cNvPr id="1026" name="Google Shape;1026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transactions are broadcast to all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collects new transactions into a block.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works on finding a difficult proof-of-work for its block.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node finds a proof-of-work, it broadcasts the block to all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accept the block only if all transactions in it are valid and not already spent.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express their acceptance of the block by working on creating the next block in the chain, using the hash of the accepted block as the previous hash.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 Scheme</a:t>
            </a:r>
            <a:endParaRPr/>
          </a:p>
        </p:txBody>
      </p:sp>
      <p:sp>
        <p:nvSpPr>
          <p:cNvPr id="1032" name="Google Shape;103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/>
              <a:t>Three algorithms: </a:t>
            </a:r>
            <a:r>
              <a:rPr lang="en" b="1"/>
              <a:t>KeyGen, Sign, Verify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KeyGen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</a:t>
            </a:r>
            <a:r>
              <a:rPr lang="en" i="1"/>
              <a:t>security parameter</a:t>
            </a:r>
            <a:r>
              <a:rPr lang="en"/>
              <a:t> (bits of security)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a pair of keys &lt;sk, vk&gt; (sk: signing/private key, vk: verification/ public – key)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Sign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&lt;sk, m&gt; (m: message)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σ (σ: signature)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Verify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&lt;vk, m, σ&gt;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{True, False}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first</a:t>
            </a:r>
            <a:r>
              <a:rPr lang="en"/>
              <a:t> block of a blockchain is called the Genesis Block</a:t>
            </a:r>
            <a:endParaRPr/>
          </a:p>
        </p:txBody>
      </p:sp>
      <p:sp>
        <p:nvSpPr>
          <p:cNvPr id="1038" name="Google Shape;103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039" name="Google Shape;1039;p82"/>
          <p:cNvSpPr/>
          <p:nvPr/>
        </p:nvSpPr>
        <p:spPr>
          <a:xfrm>
            <a:off x="68995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0" name="Google Shape;1040;p82"/>
          <p:cNvSpPr/>
          <p:nvPr/>
        </p:nvSpPr>
        <p:spPr>
          <a:xfrm>
            <a:off x="58141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1" name="Google Shape;1041;p82"/>
          <p:cNvSpPr/>
          <p:nvPr/>
        </p:nvSpPr>
        <p:spPr>
          <a:xfrm>
            <a:off x="47287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2" name="Google Shape;1042;p82"/>
          <p:cNvSpPr/>
          <p:nvPr/>
        </p:nvSpPr>
        <p:spPr>
          <a:xfrm>
            <a:off x="36433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3" name="Google Shape;1043;p82"/>
          <p:cNvSpPr/>
          <p:nvPr/>
        </p:nvSpPr>
        <p:spPr>
          <a:xfrm>
            <a:off x="25579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</a:endParaRPr>
          </a:p>
        </p:txBody>
      </p:sp>
      <p:sp>
        <p:nvSpPr>
          <p:cNvPr id="1044" name="Google Shape;1044;p82"/>
          <p:cNvSpPr/>
          <p:nvPr/>
        </p:nvSpPr>
        <p:spPr>
          <a:xfrm>
            <a:off x="1382650" y="2120975"/>
            <a:ext cx="861900" cy="572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genesis</a:t>
            </a:r>
            <a:endParaRPr b="1"/>
          </a:p>
        </p:txBody>
      </p:sp>
      <p:cxnSp>
        <p:nvCxnSpPr>
          <p:cNvPr id="1045" name="Google Shape;1045;p82"/>
          <p:cNvCxnSpPr>
            <a:stCxn id="1039" idx="1"/>
            <a:endCxn id="1040" idx="3"/>
          </p:cNvCxnSpPr>
          <p:nvPr/>
        </p:nvCxnSpPr>
        <p:spPr>
          <a:xfrm rot="10800000">
            <a:off x="65860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6" name="Google Shape;1046;p82"/>
          <p:cNvCxnSpPr/>
          <p:nvPr/>
        </p:nvCxnSpPr>
        <p:spPr>
          <a:xfrm rot="10800000">
            <a:off x="55006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7" name="Google Shape;1047;p82"/>
          <p:cNvCxnSpPr/>
          <p:nvPr/>
        </p:nvCxnSpPr>
        <p:spPr>
          <a:xfrm rot="10800000">
            <a:off x="44152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8" name="Google Shape;1048;p82"/>
          <p:cNvCxnSpPr/>
          <p:nvPr/>
        </p:nvCxnSpPr>
        <p:spPr>
          <a:xfrm rot="10800000">
            <a:off x="33298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9" name="Google Shape;1049;p82"/>
          <p:cNvCxnSpPr/>
          <p:nvPr/>
        </p:nvCxnSpPr>
        <p:spPr>
          <a:xfrm rot="10800000">
            <a:off x="22444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0" name="Google Shape;1050;p82"/>
          <p:cNvSpPr txBox="1"/>
          <p:nvPr/>
        </p:nvSpPr>
        <p:spPr>
          <a:xfrm>
            <a:off x="2675575" y="2084075"/>
            <a:ext cx="43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tx1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tx3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1" name="Google Shape;1051;p82"/>
          <p:cNvSpPr txBox="1"/>
          <p:nvPr/>
        </p:nvSpPr>
        <p:spPr>
          <a:xfrm>
            <a:off x="3809850" y="2084075"/>
            <a:ext cx="4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tx4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2" name="Google Shape;1052;p82"/>
          <p:cNvSpPr txBox="1"/>
          <p:nvPr/>
        </p:nvSpPr>
        <p:spPr>
          <a:xfrm>
            <a:off x="4944125" y="2084075"/>
            <a:ext cx="4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tx6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3" name="Google Shape;1053;p82"/>
          <p:cNvSpPr txBox="1"/>
          <p:nvPr/>
        </p:nvSpPr>
        <p:spPr>
          <a:xfrm>
            <a:off x="5814149" y="2084075"/>
            <a:ext cx="77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tx8= 50B,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73AB7"/>
                </a:solidFill>
              </a:rPr>
              <a:t>Address</a:t>
            </a:r>
            <a:r>
              <a:rPr lang="en" sz="1000" b="1" baseline="-25000">
                <a:solidFill>
                  <a:srgbClr val="673AB7"/>
                </a:solidFill>
              </a:rPr>
              <a:t>B</a:t>
            </a:r>
            <a:endParaRPr sz="1000" b="1">
              <a:solidFill>
                <a:srgbClr val="673A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4" name="Google Shape;1054;p82"/>
          <p:cNvSpPr txBox="1"/>
          <p:nvPr/>
        </p:nvSpPr>
        <p:spPr>
          <a:xfrm>
            <a:off x="7066038" y="2084075"/>
            <a:ext cx="438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tx9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tx10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</p:txBody>
      </p:sp>
      <p:pic>
        <p:nvPicPr>
          <p:cNvPr id="1055" name="Google Shape;105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75" y="3751025"/>
            <a:ext cx="1227175" cy="1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050" y="3689025"/>
            <a:ext cx="1227175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2"/>
          <p:cNvSpPr txBox="1"/>
          <p:nvPr/>
        </p:nvSpPr>
        <p:spPr>
          <a:xfrm>
            <a:off x="1133263" y="3288825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8" name="Google Shape;1058;p82"/>
          <p:cNvSpPr txBox="1"/>
          <p:nvPr/>
        </p:nvSpPr>
        <p:spPr>
          <a:xfrm>
            <a:off x="7181938" y="3288825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9" name="Google Shape;1059;p82"/>
          <p:cNvSpPr txBox="1"/>
          <p:nvPr/>
        </p:nvSpPr>
        <p:spPr>
          <a:xfrm>
            <a:off x="7517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B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060" name="Google Shape;1060;p82"/>
          <p:cNvSpPr txBox="1"/>
          <p:nvPr/>
        </p:nvSpPr>
        <p:spPr>
          <a:xfrm>
            <a:off x="6971350" y="4743300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061" name="Google Shape;1061;p82"/>
          <p:cNvSpPr txBox="1"/>
          <p:nvPr/>
        </p:nvSpPr>
        <p:spPr>
          <a:xfrm>
            <a:off x="7066050" y="2402400"/>
            <a:ext cx="4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</a:rPr>
              <a:t>tx11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62" name="Google Shape;1062;p82"/>
          <p:cNvSpPr txBox="1"/>
          <p:nvPr/>
        </p:nvSpPr>
        <p:spPr>
          <a:xfrm>
            <a:off x="2363425" y="361305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m=I want to give 50 bitcoin to Alice 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/>
          </a:p>
        </p:txBody>
      </p:sp>
      <p:sp>
        <p:nvSpPr>
          <p:cNvPr id="1063" name="Google Shape;1063;p82"/>
          <p:cNvSpPr txBox="1"/>
          <p:nvPr/>
        </p:nvSpPr>
        <p:spPr>
          <a:xfrm>
            <a:off x="2363425" y="4102513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=Sign(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1064" name="Google Shape;1064;p82"/>
          <p:cNvSpPr txBox="1"/>
          <p:nvPr/>
        </p:nvSpPr>
        <p:spPr>
          <a:xfrm>
            <a:off x="2363425" y="445982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tx11=(m,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065" name="Google Shape;1065;p82"/>
          <p:cNvSpPr/>
          <p:nvPr/>
        </p:nvSpPr>
        <p:spPr>
          <a:xfrm>
            <a:off x="6527075" y="1797975"/>
            <a:ext cx="1637400" cy="112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82"/>
          <p:cNvSpPr txBox="1"/>
          <p:nvPr/>
        </p:nvSpPr>
        <p:spPr>
          <a:xfrm>
            <a:off x="2591700" y="2933625"/>
            <a:ext cx="317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High level idea (more details later)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Transactions</a:t>
            </a:r>
            <a:endParaRPr dirty="0"/>
          </a:p>
        </p:txBody>
      </p:sp>
      <p:sp>
        <p:nvSpPr>
          <p:cNvPr id="1072" name="Google Shape;107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transaction for financial data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contains a proof of spending an existing UTxO*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contains a verification procedure and a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*UTxO = “Unspent Transaction Output”</a:t>
            </a:r>
            <a:endParaRPr/>
          </a:p>
        </p:txBody>
      </p:sp>
      <p:sp>
        <p:nvSpPr>
          <p:cNvPr id="1073" name="Google Shape;1073;p83"/>
          <p:cNvSpPr txBox="1"/>
          <p:nvPr/>
        </p:nvSpPr>
        <p:spPr>
          <a:xfrm>
            <a:off x="2642450" y="4335150"/>
            <a:ext cx="694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4" name="Google Shape;1074;p83"/>
          <p:cNvGraphicFramePr/>
          <p:nvPr>
            <p:extLst>
              <p:ext uri="{D42A27DB-BD31-4B8C-83A1-F6EECF244321}">
                <p14:modId xmlns:p14="http://schemas.microsoft.com/office/powerpoint/2010/main" val="2412081623"/>
              </p:ext>
            </p:extLst>
          </p:nvPr>
        </p:nvGraphicFramePr>
        <p:xfrm>
          <a:off x="219200" y="2967700"/>
          <a:ext cx="8143875" cy="197167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In-counter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positive integer 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list of inputs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the first input of the first transaction is also called "</a:t>
                      </a:r>
                      <a:r>
                        <a:rPr lang="en" sz="1200" dirty="0" err="1">
                          <a:highlight>
                            <a:srgbClr val="F8F9FA"/>
                          </a:highlight>
                        </a:rPr>
                        <a:t>coinbase</a:t>
                      </a: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"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Out-counter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positive integer 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list of outputs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the outputs of the first transaction spend the mined bitcoins for the block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Basic protocol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F with content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stores (F, 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F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recovered 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What if </a:t>
            </a:r>
            <a:r>
              <a:rPr lang="en" b="1" i="1"/>
              <a:t>server is corrupted</a:t>
            </a:r>
            <a:r>
              <a:rPr lang="en" i="1"/>
              <a:t> and returns D’ != D?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9" name="Google Shape;1079;p84"/>
          <p:cNvGraphicFramePr/>
          <p:nvPr>
            <p:extLst>
              <p:ext uri="{D42A27DB-BD31-4B8C-83A1-F6EECF244321}">
                <p14:modId xmlns:p14="http://schemas.microsoft.com/office/powerpoint/2010/main" val="4029468533"/>
              </p:ext>
            </p:extLst>
          </p:nvPr>
        </p:nvGraphicFramePr>
        <p:xfrm>
          <a:off x="820400" y="1865275"/>
          <a:ext cx="6878050" cy="15278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1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Outpoint hash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previous transaction that contains the spendable output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Outpoint index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index within the previous transaction's output array to identify the spendable output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Script signature</a:t>
                      </a:r>
                      <a:b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</a:b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b="1" dirty="0" err="1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ScriptSig</a:t>
                      </a: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Information required to spend the output (see below for details)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0" name="Google Shape;1080;p84"/>
          <p:cNvSpPr txBox="1"/>
          <p:nvPr/>
        </p:nvSpPr>
        <p:spPr>
          <a:xfrm>
            <a:off x="820400" y="14409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Input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81" name="Google Shape;1081;p84"/>
          <p:cNvGraphicFramePr/>
          <p:nvPr>
            <p:extLst>
              <p:ext uri="{D42A27DB-BD31-4B8C-83A1-F6EECF244321}">
                <p14:modId xmlns:p14="http://schemas.microsoft.com/office/powerpoint/2010/main" val="2639425665"/>
              </p:ext>
            </p:extLst>
          </p:nvPr>
        </p:nvGraphicFramePr>
        <p:xfrm>
          <a:off x="820400" y="3788775"/>
          <a:ext cx="6470946" cy="115632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0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Value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monetary value of the output in </a:t>
                      </a:r>
                      <a:r>
                        <a:rPr lang="en" sz="1050" dirty="0" err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satoshis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Script</a:t>
                      </a:r>
                      <a:b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</a:b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b="1" dirty="0" err="1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ScriptPubKey</a:t>
                      </a: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A calculation which future transactions need to satisfy in order to spend it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2" name="Google Shape;1082;p84"/>
          <p:cNvSpPr txBox="1"/>
          <p:nvPr/>
        </p:nvSpPr>
        <p:spPr>
          <a:xfrm>
            <a:off x="820400" y="3442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Output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3" name="Google Shape;108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Verification</a:t>
            </a:r>
            <a:endParaRPr/>
          </a:p>
        </p:txBody>
      </p:sp>
      <p:sp>
        <p:nvSpPr>
          <p:cNvPr id="1089" name="Google Shape;1089;p85"/>
          <p:cNvSpPr txBox="1"/>
          <p:nvPr/>
        </p:nvSpPr>
        <p:spPr>
          <a:xfrm>
            <a:off x="530100" y="1385650"/>
            <a:ext cx="87330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100"/>
                </a:solidFill>
              </a:rPr>
              <a:t>scriptSig</a:t>
            </a:r>
            <a:r>
              <a:rPr lang="en">
                <a:solidFill>
                  <a:schemeClr val="dk1"/>
                </a:solidFill>
              </a:rPr>
              <a:t> (input): &lt;</a:t>
            </a:r>
            <a:r>
              <a:rPr lang="en" b="1">
                <a:solidFill>
                  <a:srgbClr val="B45F06"/>
                </a:solidFill>
              </a:rPr>
              <a:t>sig</a:t>
            </a:r>
            <a:r>
              <a:rPr lang="en">
                <a:solidFill>
                  <a:schemeClr val="dk1"/>
                </a:solidFill>
              </a:rPr>
              <a:t>&gt; &lt;</a:t>
            </a:r>
            <a:r>
              <a:rPr lang="en" b="1">
                <a:solidFill>
                  <a:srgbClr val="1155CC"/>
                </a:solidFill>
              </a:rPr>
              <a:t>pubKey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scriptPubKey</a:t>
            </a:r>
            <a:r>
              <a:rPr lang="en"/>
              <a:t> (output): OP_DUP OP_HASH160 &lt;</a:t>
            </a:r>
            <a:r>
              <a:rPr lang="en" b="1">
                <a:solidFill>
                  <a:srgbClr val="673AB7"/>
                </a:solidFill>
              </a:rPr>
              <a:t>pubKeyHash</a:t>
            </a:r>
            <a:r>
              <a:rPr lang="en"/>
              <a:t>&gt; OP_EQUALVERIFY OP_CHECKSIG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86"/>
          <p:cNvSpPr txBox="1"/>
          <p:nvPr/>
        </p:nvSpPr>
        <p:spPr>
          <a:xfrm>
            <a:off x="530100" y="2261650"/>
            <a:ext cx="7955700" cy="2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Previous tx: </a:t>
            </a:r>
            <a:r>
              <a:rPr lang="en" sz="8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f5d8ee39a430901c91a5917b9f2dc19d6d1a0e9cea205b009ca73dd04470b9a6</a:t>
            </a:r>
            <a:endParaRPr sz="8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Index: 0 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</a:t>
            </a:r>
            <a:r>
              <a:rPr lang="en" sz="850" b="1">
                <a:solidFill>
                  <a:srgbClr val="B45F0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304502206e21798a42fae0e854281abd38bacd1aeed3ee3738d9e1446618c4571d10</a:t>
            </a:r>
            <a:endParaRPr sz="850" b="1">
              <a:solidFill>
                <a:srgbClr val="B45F0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1155C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90db022100e2ac980643b0b82c0e88ffdfec6b64e3e6ba35e7ba5fdd7d5d6cc8d25c6b241501</a:t>
            </a:r>
            <a:endParaRPr sz="850" b="1">
              <a:solidFill>
                <a:srgbClr val="1155CC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5000000000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850" b="1">
                <a:solidFill>
                  <a:srgbClr val="673AB7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404371705fa9bd789a2fcd52d2c580b65d35549d</a:t>
            </a:r>
            <a:endParaRPr sz="85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86"/>
          <p:cNvSpPr txBox="1"/>
          <p:nvPr/>
        </p:nvSpPr>
        <p:spPr>
          <a:xfrm>
            <a:off x="530100" y="1385650"/>
            <a:ext cx="87330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100"/>
                </a:solidFill>
              </a:rPr>
              <a:t>scriptSig</a:t>
            </a:r>
            <a:r>
              <a:rPr lang="en">
                <a:solidFill>
                  <a:schemeClr val="dk1"/>
                </a:solidFill>
              </a:rPr>
              <a:t> (input): &lt;</a:t>
            </a:r>
            <a:r>
              <a:rPr lang="en" b="1">
                <a:solidFill>
                  <a:srgbClr val="B45F06"/>
                </a:solidFill>
              </a:rPr>
              <a:t>sig</a:t>
            </a:r>
            <a:r>
              <a:rPr lang="en">
                <a:solidFill>
                  <a:schemeClr val="dk1"/>
                </a:solidFill>
              </a:rPr>
              <a:t>&gt; &lt;</a:t>
            </a:r>
            <a:r>
              <a:rPr lang="en" b="1">
                <a:solidFill>
                  <a:srgbClr val="1155CC"/>
                </a:solidFill>
              </a:rPr>
              <a:t>pubKey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scriptPubKey</a:t>
            </a:r>
            <a:r>
              <a:rPr lang="en"/>
              <a:t> (output): OP_DUP OP_HASH160 &lt;</a:t>
            </a:r>
            <a:r>
              <a:rPr lang="en" b="1">
                <a:solidFill>
                  <a:srgbClr val="673AB7"/>
                </a:solidFill>
              </a:rPr>
              <a:t>pubKeyHash</a:t>
            </a:r>
            <a:r>
              <a:rPr lang="en"/>
              <a:t>&gt; OP_EQUALVERIFY OP_CHECKSIG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86"/>
          <p:cNvSpPr/>
          <p:nvPr/>
        </p:nvSpPr>
        <p:spPr>
          <a:xfrm>
            <a:off x="64200" y="2218600"/>
            <a:ext cx="675300" cy="572700"/>
          </a:xfrm>
          <a:prstGeom prst="wedgeRectCallout">
            <a:avLst>
              <a:gd name="adj1" fmla="val 51429"/>
              <a:gd name="adj2" fmla="val 7729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0th output in the previous transaction</a:t>
            </a:r>
            <a:endParaRPr sz="700"/>
          </a:p>
        </p:txBody>
      </p:sp>
      <p:sp>
        <p:nvSpPr>
          <p:cNvPr id="1098" name="Google Shape;1098;p86"/>
          <p:cNvSpPr/>
          <p:nvPr/>
        </p:nvSpPr>
        <p:spPr>
          <a:xfrm>
            <a:off x="6179150" y="3503475"/>
            <a:ext cx="1259100" cy="730800"/>
          </a:xfrm>
          <a:prstGeom prst="wedgeRectCallout">
            <a:avLst>
              <a:gd name="adj1" fmla="val -93055"/>
              <a:gd name="adj2" fmla="val 109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Hash of the recipient’s public key</a:t>
            </a:r>
            <a:endParaRPr sz="700"/>
          </a:p>
        </p:txBody>
      </p:sp>
      <p:sp>
        <p:nvSpPr>
          <p:cNvPr id="1099" name="Google Shape;1099;p86"/>
          <p:cNvSpPr txBox="1"/>
          <p:nvPr/>
        </p:nvSpPr>
        <p:spPr>
          <a:xfrm>
            <a:off x="311700" y="4364175"/>
            <a:ext cx="866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40C28"/>
                </a:solidFill>
              </a:rPr>
              <a:t>The input in this transaction imports 50 BTC from output #0 in transaction f5d8... Then the output sends 50 BTC to a Bitcoin address. When the recipient wants to spend this money, he will reference output #0 of this transaction in an input of his own transaction.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5" name="Google Shape;110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63" y="3697500"/>
            <a:ext cx="1227175" cy="1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038" y="3635500"/>
            <a:ext cx="1227175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7"/>
          <p:cNvSpPr txBox="1"/>
          <p:nvPr/>
        </p:nvSpPr>
        <p:spPr>
          <a:xfrm>
            <a:off x="877250" y="3235300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8" name="Google Shape;1108;p87"/>
          <p:cNvSpPr txBox="1"/>
          <p:nvPr/>
        </p:nvSpPr>
        <p:spPr>
          <a:xfrm>
            <a:off x="6925925" y="3235300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9" name="Google Shape;1109;p87"/>
          <p:cNvSpPr txBox="1"/>
          <p:nvPr/>
        </p:nvSpPr>
        <p:spPr>
          <a:xfrm>
            <a:off x="495713" y="468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B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110" name="Google Shape;1110;p87"/>
          <p:cNvSpPr txBox="1"/>
          <p:nvPr/>
        </p:nvSpPr>
        <p:spPr>
          <a:xfrm>
            <a:off x="6715338" y="4689775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111" name="Google Shape;1111;p87"/>
          <p:cNvSpPr txBox="1"/>
          <p:nvPr/>
        </p:nvSpPr>
        <p:spPr>
          <a:xfrm>
            <a:off x="2107413" y="348332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m=H(</a:t>
            </a:r>
            <a:r>
              <a:rPr lang="en">
                <a:solidFill>
                  <a:srgbClr val="F44336"/>
                </a:solidFill>
              </a:rPr>
              <a:t>output</a:t>
            </a:r>
            <a:r>
              <a:rPr lang="en"/>
              <a:t>* from </a:t>
            </a:r>
            <a:r>
              <a:rPr lang="en" b="1">
                <a:solidFill>
                  <a:schemeClr val="dk1"/>
                </a:solidFill>
              </a:rPr>
              <a:t>tx10</a:t>
            </a:r>
            <a:r>
              <a:rPr lang="en"/>
              <a:t>)</a:t>
            </a:r>
            <a:endParaRPr/>
          </a:p>
        </p:txBody>
      </p:sp>
      <p:sp>
        <p:nvSpPr>
          <p:cNvPr id="1112" name="Google Shape;1112;p87"/>
          <p:cNvSpPr txBox="1"/>
          <p:nvPr/>
        </p:nvSpPr>
        <p:spPr>
          <a:xfrm>
            <a:off x="2067063" y="3883513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="1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=Sign(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1113" name="Google Shape;1113;p87"/>
          <p:cNvSpPr txBox="1"/>
          <p:nvPr/>
        </p:nvSpPr>
        <p:spPr>
          <a:xfrm>
            <a:off x="495725" y="1218450"/>
            <a:ext cx="3130200" cy="174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4433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900" b="1">
              <a:solidFill>
                <a:srgbClr val="FF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5000000000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900" b="1">
                <a:solidFill>
                  <a:srgbClr val="673AB7"/>
                </a:solidFill>
              </a:rPr>
              <a:t>Address</a:t>
            </a:r>
            <a:r>
              <a:rPr lang="en" sz="900" b="1" baseline="-25000">
                <a:solidFill>
                  <a:srgbClr val="673AB7"/>
                </a:solidFill>
              </a:rPr>
              <a:t>B</a:t>
            </a:r>
            <a:endParaRPr sz="90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4075850" y="1218450"/>
            <a:ext cx="3656700" cy="174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4433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Previous tx: </a:t>
            </a:r>
            <a:r>
              <a:rPr lang="en" sz="120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tx10</a:t>
            </a:r>
            <a:endParaRPr sz="120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Index: </a:t>
            </a:r>
            <a:r>
              <a:rPr lang="en" sz="90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</a:t>
            </a:r>
            <a:r>
              <a:rPr lang="en" sz="1200" b="1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1200" b="1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200" b="1">
                <a:solidFill>
                  <a:srgbClr val="B45F0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645AD"/>
                </a:solidFill>
              </a:rPr>
              <a:t>PK</a:t>
            </a:r>
            <a:r>
              <a:rPr lang="en" sz="1200" b="1" baseline="-25000">
                <a:solidFill>
                  <a:srgbClr val="0645AD"/>
                </a:solidFill>
              </a:rPr>
              <a:t>B</a:t>
            </a:r>
            <a:endParaRPr sz="1200" b="1">
              <a:solidFill>
                <a:srgbClr val="1155CC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900" b="1">
              <a:solidFill>
                <a:srgbClr val="FF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4000000000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1100" b="1">
                <a:solidFill>
                  <a:srgbClr val="673AB7"/>
                </a:solidFill>
              </a:rPr>
              <a:t>Address</a:t>
            </a:r>
            <a:r>
              <a:rPr lang="en" sz="1100" b="1" baseline="-25000">
                <a:solidFill>
                  <a:srgbClr val="673AB7"/>
                </a:solidFill>
              </a:rPr>
              <a:t>A</a:t>
            </a:r>
            <a:endParaRPr sz="110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87"/>
          <p:cNvSpPr txBox="1"/>
          <p:nvPr/>
        </p:nvSpPr>
        <p:spPr>
          <a:xfrm>
            <a:off x="2926775" y="12184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tx10</a:t>
            </a:r>
            <a:endParaRPr b="1"/>
          </a:p>
        </p:txBody>
      </p:sp>
      <p:sp>
        <p:nvSpPr>
          <p:cNvPr id="1116" name="Google Shape;1116;p87"/>
          <p:cNvSpPr txBox="1"/>
          <p:nvPr/>
        </p:nvSpPr>
        <p:spPr>
          <a:xfrm>
            <a:off x="7033250" y="12184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tx11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Transactions</a:t>
            </a:r>
            <a:endParaRPr/>
          </a:p>
        </p:txBody>
      </p:sp>
      <p:sp>
        <p:nvSpPr>
          <p:cNvPr id="1122" name="Google Shape;1122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data is encoded in the form of </a:t>
            </a:r>
            <a:r>
              <a:rPr lang="en" i="1"/>
              <a:t>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organizes transactions in an authenticated data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Bitcoin: Merkle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Ethereum: Merkle Patricia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transaction is sent on the network to everyone via a gossip protocol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Is it necessary to download the entire block (header + transactions) to verify whether a transaction is included in it?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9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The Bitcoin network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bitcoin network</a:t>
            </a:r>
            <a:endParaRPr/>
          </a:p>
        </p:txBody>
      </p:sp>
      <p:sp>
        <p:nvSpPr>
          <p:cNvPr id="1133" name="Google Shape;1133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bitcoin nodes connect to a common p2p network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runs (code that implements) the Bitcoin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connects to its (network) </a:t>
            </a:r>
            <a:r>
              <a:rPr lang="en" dirty="0" err="1"/>
              <a:t>neighbours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continuously exchange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can </a:t>
            </a:r>
            <a:r>
              <a:rPr lang="en" b="1" dirty="0"/>
              <a:t>freely</a:t>
            </a:r>
            <a:r>
              <a:rPr lang="en" dirty="0"/>
              <a:t> enter the network – no permission needed!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“permissionless network”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The adversarial assumption:</a:t>
            </a:r>
            <a:br>
              <a:rPr lang="en" dirty="0"/>
            </a:br>
            <a:r>
              <a:rPr lang="en" dirty="0"/>
              <a:t>There is no trust placed on any specific node or participant, anyone individually may lie</a:t>
            </a: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discovery</a:t>
            </a:r>
            <a:endParaRPr/>
          </a:p>
        </p:txBody>
      </p:sp>
      <p:sp>
        <p:nvSpPr>
          <p:cNvPr id="1139" name="Google Shape;113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a list of peers (by IP address)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Alice connects to Bob, Bob sends Alice his own known peers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way, Alice can learn about new peers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the p2p network</a:t>
            </a:r>
            <a:endParaRPr/>
          </a:p>
        </p:txBody>
      </p:sp>
      <p:sp>
        <p:nvSpPr>
          <p:cNvPr id="1145" name="Google Shape;1145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nodes come “pre-installed” with some peers by IP /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running a node, you can specify extra “known peers”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gossip</a:t>
            </a:r>
            <a:r>
              <a:rPr lang="en"/>
              <a:t> protocol</a:t>
            </a:r>
            <a:endParaRPr/>
          </a:p>
        </p:txBody>
      </p:sp>
      <p:sp>
        <p:nvSpPr>
          <p:cNvPr id="1151" name="Google Shape;1151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Alice </a:t>
            </a:r>
            <a:r>
              <a:rPr lang="en" dirty="0"/>
              <a:t>generates some new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Alice </a:t>
            </a:r>
            <a:r>
              <a:rPr lang="en" b="1" dirty="0"/>
              <a:t>broadcasts</a:t>
            </a:r>
            <a:r>
              <a:rPr lang="en" dirty="0"/>
              <a:t> data to its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peer multicasts this data to </a:t>
            </a:r>
            <a:r>
              <a:rPr lang="en" i="1" dirty="0"/>
              <a:t>its</a:t>
            </a:r>
            <a:r>
              <a:rPr lang="en" dirty="0"/>
              <a:t>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a peer has seen this data before, it ignores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this data is new, it multicasts it to its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That way, the data spreads like an epidemic, until the whole network learns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process is called peer to peer </a:t>
            </a:r>
            <a:r>
              <a:rPr lang="en" b="1" dirty="0"/>
              <a:t>diffusion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storage: Protocol against adversaries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Trivial solution: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does not delete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server returns D’, client compares D and D’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...what if client doesn’t have enough memory to store D for a long time?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attacks</a:t>
            </a:r>
            <a:endParaRPr/>
          </a:p>
        </p:txBody>
      </p:sp>
      <p:sp>
        <p:nvSpPr>
          <p:cNvPr id="1157" name="Google Shape;1157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Isolate some honest nodes in the network, effectively causing a “network split” in two partitions A and 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peers in A and peers in B are disjoint and don’t know about each other,</a:t>
            </a:r>
            <a:br>
              <a:rPr lang="en" dirty="0"/>
            </a:br>
            <a:r>
              <a:rPr lang="en" dirty="0"/>
              <a:t>the networks will remain isolated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Highlight: “liveness favoring operation”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connectivity assumption: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path between two nodes on the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If a node broadcasts a message, every other node </a:t>
            </a:r>
            <a:r>
              <a:rPr lang="en" b="1" i="1" dirty="0"/>
              <a:t>will</a:t>
            </a:r>
            <a:r>
              <a:rPr lang="en" b="1" dirty="0"/>
              <a:t> learn it</a:t>
            </a: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 what we learned</a:t>
            </a:r>
            <a:endParaRPr dirty="0"/>
          </a:p>
        </p:txBody>
      </p:sp>
      <p:sp>
        <p:nvSpPr>
          <p:cNvPr id="1163" name="Google Shape;1163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Hash functions and signatures: useful primitives, and building blocks for more complex protocols</a:t>
            </a:r>
          </a:p>
          <a:p>
            <a:r>
              <a:rPr lang="en-US" dirty="0"/>
              <a:t>Authenticated data structures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Merkle trees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Tries / Patricia Merkle Trees</a:t>
            </a:r>
          </a:p>
          <a:p>
            <a:pPr indent="-317500">
              <a:buSzPts val="1400"/>
              <a:buChar char="○"/>
            </a:pPr>
            <a:r>
              <a:rPr lang="en-GB" dirty="0"/>
              <a:t>Bitcoin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Blockchain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Transactions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Payments</a:t>
            </a:r>
            <a:endParaRPr dirty="0"/>
          </a:p>
        </p:txBody>
      </p:sp>
      <p:sp>
        <p:nvSpPr>
          <p:cNvPr id="1164" name="Google Shape;1164;p95"/>
          <p:cNvSpPr txBox="1"/>
          <p:nvPr/>
        </p:nvSpPr>
        <p:spPr>
          <a:xfrm>
            <a:off x="6167425" y="3833800"/>
            <a:ext cx="18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Thanks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BF38-8BE1-75E2-DBBA-6317E869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F418-7629-286D-71A0-1B1C0F546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primer in cryptographic proofs </a:t>
            </a:r>
            <a:r>
              <a:rPr lang="en-US"/>
              <a:t>of security</a:t>
            </a:r>
          </a:p>
        </p:txBody>
      </p:sp>
    </p:spTree>
    <p:extLst>
      <p:ext uri="{BB962C8B-B14F-4D97-AF65-F5344CB8AC3E}">
        <p14:creationId xmlns:p14="http://schemas.microsoft.com/office/powerpoint/2010/main" val="2568153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 security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adversary can present proof-of-inclusion for incorrect leaf, then we can break the hash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is by computational reduction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MT-construct(D)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Construct a Merkle Tree with given data 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Returns the Merkle Tree root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|D| &lt;= chunk size, then: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MT-construct(D) = H(D)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Otherwise:</a:t>
            </a:r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MT-construct(D) = H(MT-construct(D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|| MT-construct(D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/>
              <a:t>where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 = 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|| 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/>
              <a:t> and 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/>
              <a:t>| has length a multiple of chunk size that is no less than |D|/2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protocol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MT-prove(D,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data D and element x in D, construct proof-of-inclusion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proof-of-inclusion π to be used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MT-construct(D)</a:t>
            </a:r>
            <a:r>
              <a:rPr lang="en"/>
              <a:t>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contains: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Siblings on path connecting x to root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bit for each sibling indicating whether the path we are taking is left or right</a:t>
            </a:r>
            <a:endParaRPr/>
          </a:p>
        </p:txBody>
      </p:sp>
      <p:sp>
        <p:nvSpPr>
          <p:cNvPr id="514" name="Google Shape;5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protocol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MT-verify(r, π,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Merkle Tree root r, element x, and proof-of-inclusion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true/false based on whether verification was successful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Correctness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all D, x: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MT-verify(MT-construct(D), MT-prove(D, x), x) =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(Proof by direct application of hashes on path)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protocol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Proof-of-inclusion security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 hash function is </a:t>
            </a:r>
            <a:r>
              <a:rPr lang="en" b="1"/>
              <a:t>collision-resistant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resistance formal definition: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coll-find is the collision finding game: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← A(1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λ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≠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∧ H(x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= H(x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 modelling with bad events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defining a security property precisely, specify what </a:t>
            </a:r>
            <a:r>
              <a:rPr lang="en" b="1"/>
              <a:t>bad event</a:t>
            </a:r>
            <a:r>
              <a:rPr lang="en"/>
              <a:t> we are trying to avoid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case, the construction of a proof about a non-existent element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allow the adversary to </a:t>
            </a:r>
            <a:r>
              <a:rPr lang="en" b="1"/>
              <a:t>choose</a:t>
            </a:r>
            <a:r>
              <a:rPr lang="en"/>
              <a:t> which Merkle Tree to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that the vast majority of trees are not attackable…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we define a </a:t>
            </a:r>
            <a:r>
              <a:rPr lang="en" b="1"/>
              <a:t>game</a:t>
            </a:r>
            <a:r>
              <a:rPr lang="en"/>
              <a:t> where the adversary chooses a data set D to construct the tree from, an element x, and a proof of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adversary can construct these arbitrarily. π does not need to be produced out of a tree!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Merkle Tree forgery game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(D, x, π) ← A(1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λ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MT-verify(MT-construct(D), π, x) ∧ x ∉ D: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Like regular data structures, but cryptographically authenticated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verifier</a:t>
            </a:r>
            <a:r>
              <a:rPr lang="en" dirty="0"/>
              <a:t> can store/retrieve/operate on data held by an </a:t>
            </a:r>
            <a:r>
              <a:rPr lang="en" b="1" u="sng" dirty="0"/>
              <a:t>untrusted</a:t>
            </a:r>
            <a:r>
              <a:rPr lang="en" b="1" dirty="0"/>
              <a:t> prover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wants to store a file, with identifier F and content D, on a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wants to delete 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Clients wants to retrieve D later in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Prover is </a:t>
            </a:r>
            <a:r>
              <a:rPr lang="en" i="1" dirty="0"/>
              <a:t>not trusted</a:t>
            </a:r>
            <a:r>
              <a:rPr lang="en" dirty="0"/>
              <a:t> - it has to </a:t>
            </a:r>
            <a:r>
              <a:rPr lang="en" i="1" dirty="0"/>
              <a:t>prove</a:t>
            </a:r>
            <a:r>
              <a:rPr lang="en" dirty="0"/>
              <a:t> that the returned data is the correct/original D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this problem be solved using: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hash function 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signature scheme </a:t>
            </a:r>
            <a:r>
              <a:rPr lang="en" dirty="0" err="1"/>
              <a:t>Σ</a:t>
            </a:r>
            <a:r>
              <a:rPr lang="en" dirty="0"/>
              <a:t> = &lt;</a:t>
            </a:r>
            <a:r>
              <a:rPr lang="en" dirty="0" err="1"/>
              <a:t>KeyGen</a:t>
            </a:r>
            <a:r>
              <a:rPr lang="en" dirty="0"/>
              <a:t>, Sign, Verify&gt;</a:t>
            </a:r>
            <a:endParaRPr dirty="0"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Data Structures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Merkle Tree security</a:t>
            </a:r>
            <a:endParaRPr/>
          </a:p>
        </p:txBody>
      </p:sp>
      <p:sp>
        <p:nvSpPr>
          <p:cNvPr id="544" name="Google Shape;54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theorem: Assumption → Desirable</a:t>
            </a:r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Theorem</a:t>
            </a:r>
            <a:r>
              <a:rPr lang="en"/>
              <a:t>: If H is collision-resistant, then the MT constructed from H is secure: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→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strategy: Contraposition</a:t>
            </a:r>
            <a:endParaRPr/>
          </a:p>
        </p:txBody>
      </p:sp>
      <p:sp>
        <p:nvSpPr>
          <p:cNvPr id="556" name="Google Shape;55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reductio ad absurdum using contraposition: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for contradiction that</a:t>
            </a:r>
            <a:br>
              <a:rPr lang="en"/>
            </a:br>
            <a:r>
              <a:rPr lang="en" b="1"/>
              <a:t>not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i.e., the Merkle Tree construction is </a:t>
            </a:r>
            <a:r>
              <a:rPr lang="en" b="1"/>
              <a:t>not</a:t>
            </a:r>
            <a:r>
              <a:rPr lang="en"/>
              <a:t>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suffices to show that</a:t>
            </a:r>
            <a:br>
              <a:rPr lang="en"/>
            </a:br>
            <a:r>
              <a:rPr lang="en" b="1"/>
              <a:t>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i.e., the hash function is </a:t>
            </a:r>
            <a:r>
              <a:rPr lang="en" b="1"/>
              <a:t>not</a:t>
            </a:r>
            <a:r>
              <a:rPr lang="en"/>
              <a:t> collision-resistant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strategy: Contraposition</a:t>
            </a:r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for contradiction that</a:t>
            </a:r>
            <a:br>
              <a:rPr lang="en"/>
            </a:br>
            <a:r>
              <a:rPr lang="en"/>
              <a:t>∃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PPT A: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is non-negl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suffices to show that</a:t>
            </a:r>
            <a:br>
              <a:rPr lang="en"/>
            </a:br>
            <a:r>
              <a:rPr lang="en"/>
              <a:t>∃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PPT A*: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is non-negl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PPT A is arbitrary, so we must use it as black box.</a:t>
            </a:r>
            <a:br>
              <a:rPr lang="en"/>
            </a:br>
            <a:r>
              <a:rPr lang="en"/>
              <a:t>We show the existence of A* by construction.</a:t>
            </a:r>
            <a:br>
              <a:rPr lang="en"/>
            </a:br>
            <a:r>
              <a:rPr lang="en"/>
              <a:t>Since A is a machine, we can have A* call A in its code.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/>
          <p:nvPr/>
        </p:nvSpPr>
        <p:spPr>
          <a:xfrm>
            <a:off x="2798475" y="1724100"/>
            <a:ext cx="4227900" cy="235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collision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A*</a:t>
            </a:r>
            <a:endParaRPr sz="2400"/>
          </a:p>
        </p:txBody>
      </p:sp>
      <p:sp>
        <p:nvSpPr>
          <p:cNvPr id="568" name="Google Shape;5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strategy: Computational reduction</a:t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5164700" y="1869025"/>
            <a:ext cx="1738800" cy="175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adversary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endParaRPr sz="2400"/>
          </a:p>
        </p:txBody>
      </p:sp>
      <p:cxnSp>
        <p:nvCxnSpPr>
          <p:cNvPr id="570" name="Google Shape;570;p46"/>
          <p:cNvCxnSpPr/>
          <p:nvPr/>
        </p:nvCxnSpPr>
        <p:spPr>
          <a:xfrm rot="10800000">
            <a:off x="3398442" y="2129850"/>
            <a:ext cx="17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46"/>
          <p:cNvSpPr txBox="1"/>
          <p:nvPr/>
        </p:nvSpPr>
        <p:spPr>
          <a:xfrm>
            <a:off x="3400050" y="17818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forgery</a:t>
            </a:r>
            <a:endParaRPr/>
          </a:p>
        </p:txBody>
      </p:sp>
      <p:cxnSp>
        <p:nvCxnSpPr>
          <p:cNvPr id="572" name="Google Shape;572;p46"/>
          <p:cNvCxnSpPr/>
          <p:nvPr/>
        </p:nvCxnSpPr>
        <p:spPr>
          <a:xfrm rot="10800000">
            <a:off x="1030867" y="2311225"/>
            <a:ext cx="17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46"/>
          <p:cNvSpPr txBox="1"/>
          <p:nvPr/>
        </p:nvSpPr>
        <p:spPr>
          <a:xfrm>
            <a:off x="1344000" y="1966725"/>
            <a:ext cx="13374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collision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 if adversary A wins</a:t>
            </a: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485234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580" name="Google Shape;580;p47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581" name="Google Shape;581;p47"/>
          <p:cNvSpPr/>
          <p:nvPr/>
        </p:nvSpPr>
        <p:spPr>
          <a:xfrm>
            <a:off x="2379451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82" name="Google Shape;582;p47"/>
          <p:cNvSpPr/>
          <p:nvPr/>
        </p:nvSpPr>
        <p:spPr>
          <a:xfrm>
            <a:off x="3326200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583" name="Google Shape;583;p47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584" name="Google Shape;584;p47"/>
          <p:cNvCxnSpPr>
            <a:stCxn id="579" idx="0"/>
            <a:endCxn id="583" idx="2"/>
          </p:cNvCxnSpPr>
          <p:nvPr/>
        </p:nvCxnSpPr>
        <p:spPr>
          <a:xfrm rot="10800000">
            <a:off x="954584" y="3391851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47"/>
          <p:cNvCxnSpPr>
            <a:stCxn id="580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47"/>
          <p:cNvCxnSpPr>
            <a:stCxn id="581" idx="0"/>
          </p:cNvCxnSpPr>
          <p:nvPr/>
        </p:nvCxnSpPr>
        <p:spPr>
          <a:xfrm rot="10800000">
            <a:off x="2853901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47"/>
          <p:cNvCxnSpPr>
            <a:stCxn id="582" idx="0"/>
          </p:cNvCxnSpPr>
          <p:nvPr/>
        </p:nvCxnSpPr>
        <p:spPr>
          <a:xfrm rot="10800000">
            <a:off x="3800650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47"/>
          <p:cNvSpPr txBox="1"/>
          <p:nvPr/>
        </p:nvSpPr>
        <p:spPr>
          <a:xfrm>
            <a:off x="6261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89" name="Google Shape;589;p47"/>
          <p:cNvSpPr txBox="1"/>
          <p:nvPr/>
        </p:nvSpPr>
        <p:spPr>
          <a:xfrm>
            <a:off x="15405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90" name="Google Shape;590;p47"/>
          <p:cNvSpPr txBox="1"/>
          <p:nvPr/>
        </p:nvSpPr>
        <p:spPr>
          <a:xfrm>
            <a:off x="25311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35217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92" name="Google Shape;592;p47"/>
          <p:cNvSpPr/>
          <p:nvPr/>
        </p:nvSpPr>
        <p:spPr>
          <a:xfrm>
            <a:off x="1556334" y="299286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594" name="Google Shape;594;p47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1093900" y="2274725"/>
            <a:ext cx="6231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596" name="Google Shape;596;p47"/>
          <p:cNvCxnSpPr>
            <a:stCxn id="583" idx="0"/>
            <a:endCxn id="595" idx="2"/>
          </p:cNvCxnSpPr>
          <p:nvPr/>
        </p:nvCxnSpPr>
        <p:spPr>
          <a:xfrm rot="10800000" flipH="1">
            <a:off x="954659" y="2662851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47"/>
          <p:cNvCxnSpPr>
            <a:stCxn id="592" idx="0"/>
            <a:endCxn id="595" idx="2"/>
          </p:cNvCxnSpPr>
          <p:nvPr/>
        </p:nvCxnSpPr>
        <p:spPr>
          <a:xfrm rot="10800000">
            <a:off x="1405434" y="2662868"/>
            <a:ext cx="5010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47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599" name="Google Shape;599;p47"/>
          <p:cNvCxnSpPr>
            <a:endCxn id="598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47"/>
          <p:cNvCxnSpPr>
            <a:endCxn id="598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1" name="Google Shape;601;p47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02" name="Google Shape;602;p47"/>
          <p:cNvCxnSpPr>
            <a:stCxn id="595" idx="0"/>
            <a:endCxn id="601" idx="2"/>
          </p:cNvCxnSpPr>
          <p:nvPr/>
        </p:nvCxnSpPr>
        <p:spPr>
          <a:xfrm rot="10800000" flipH="1">
            <a:off x="1405450" y="2042525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47"/>
          <p:cNvCxnSpPr>
            <a:stCxn id="598" idx="0"/>
            <a:endCxn id="601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" name="Google Shape;604;p47"/>
          <p:cNvSpPr txBox="1"/>
          <p:nvPr/>
        </p:nvSpPr>
        <p:spPr>
          <a:xfrm>
            <a:off x="1332800" y="1159875"/>
            <a:ext cx="2089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Real Merkle tree of D</a:t>
            </a:r>
            <a:endParaRPr b="1"/>
          </a:p>
        </p:txBody>
      </p:sp>
      <p:sp>
        <p:nvSpPr>
          <p:cNvPr id="605" name="Google Shape;605;p47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606" name="Google Shape;606;p47"/>
          <p:cNvCxnSpPr>
            <a:stCxn id="605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7" name="Google Shape;607;p47"/>
          <p:cNvSpPr txBox="1"/>
          <p:nvPr/>
        </p:nvSpPr>
        <p:spPr>
          <a:xfrm>
            <a:off x="5723675" y="1189125"/>
            <a:ext cx="2089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Proof π provided by A</a:t>
            </a:r>
            <a:endParaRPr b="1"/>
          </a:p>
        </p:txBody>
      </p:sp>
      <p:sp>
        <p:nvSpPr>
          <p:cNvPr id="608" name="Google Shape;608;p47"/>
          <p:cNvSpPr/>
          <p:nvPr/>
        </p:nvSpPr>
        <p:spPr>
          <a:xfrm rot="-5400000">
            <a:off x="2252476" y="2720348"/>
            <a:ext cx="254400" cy="380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7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0" name="Google Shape;610;p47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computed by verifier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1" name="Google Shape;611;p47"/>
          <p:cNvSpPr/>
          <p:nvPr/>
        </p:nvSpPr>
        <p:spPr>
          <a:xfrm>
            <a:off x="5462615" y="2350214"/>
            <a:ext cx="6231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12" name="Google Shape;612;p47"/>
          <p:cNvCxnSpPr>
            <a:stCxn id="609" idx="0"/>
            <a:endCxn id="611" idx="2"/>
          </p:cNvCxnSpPr>
          <p:nvPr/>
        </p:nvCxnSpPr>
        <p:spPr>
          <a:xfrm rot="10800000" flipH="1">
            <a:off x="5323374" y="2738339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47"/>
          <p:cNvCxnSpPr>
            <a:stCxn id="610" idx="0"/>
            <a:endCxn id="611" idx="2"/>
          </p:cNvCxnSpPr>
          <p:nvPr/>
        </p:nvCxnSpPr>
        <p:spPr>
          <a:xfrm rot="10800000">
            <a:off x="5774150" y="2738350"/>
            <a:ext cx="5997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" name="Google Shape;614;p47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provided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</a:rPr>
              <a:t>by adversary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16" name="Google Shape;616;p47"/>
          <p:cNvCxnSpPr>
            <a:stCxn id="611" idx="0"/>
            <a:endCxn id="615" idx="2"/>
          </p:cNvCxnSpPr>
          <p:nvPr/>
        </p:nvCxnSpPr>
        <p:spPr>
          <a:xfrm rot="10800000" flipH="1">
            <a:off x="5774165" y="2118014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47"/>
          <p:cNvCxnSpPr>
            <a:stCxn id="614" idx="0"/>
            <a:endCxn id="615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8" name="Google Shape;618;p47"/>
          <p:cNvSpPr txBox="1"/>
          <p:nvPr/>
        </p:nvSpPr>
        <p:spPr>
          <a:xfrm>
            <a:off x="1894274" y="4702007"/>
            <a:ext cx="98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real data</a:t>
            </a:r>
            <a:endParaRPr b="1"/>
          </a:p>
        </p:txBody>
      </p:sp>
      <p:sp>
        <p:nvSpPr>
          <p:cNvPr id="619" name="Google Shape;619;p47"/>
          <p:cNvSpPr txBox="1"/>
          <p:nvPr/>
        </p:nvSpPr>
        <p:spPr>
          <a:xfrm>
            <a:off x="5278080" y="4629825"/>
            <a:ext cx="23001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falsely claimed element</a:t>
            </a:r>
            <a:endParaRPr b="1"/>
          </a:p>
        </p:txBody>
      </p:sp>
      <p:sp>
        <p:nvSpPr>
          <p:cNvPr id="620" name="Google Shape;620;p47"/>
          <p:cNvSpPr txBox="1"/>
          <p:nvPr/>
        </p:nvSpPr>
        <p:spPr>
          <a:xfrm>
            <a:off x="3539025" y="1678025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roots are equal →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8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626" name="Google Shape;626;p48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27" name="Google Shape;627;p48"/>
          <p:cNvCxnSpPr>
            <a:stCxn id="625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8" name="Google Shape;628;p48"/>
          <p:cNvSpPr/>
          <p:nvPr/>
        </p:nvSpPr>
        <p:spPr>
          <a:xfrm>
            <a:off x="1556334" y="299286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29" name="Google Shape;629;p48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31" name="Google Shape;631;p48"/>
          <p:cNvSpPr/>
          <p:nvPr/>
        </p:nvSpPr>
        <p:spPr>
          <a:xfrm>
            <a:off x="1093900" y="2274725"/>
            <a:ext cx="6231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32" name="Google Shape;632;p48"/>
          <p:cNvCxnSpPr>
            <a:stCxn id="626" idx="0"/>
            <a:endCxn id="631" idx="2"/>
          </p:cNvCxnSpPr>
          <p:nvPr/>
        </p:nvCxnSpPr>
        <p:spPr>
          <a:xfrm rot="10800000" flipH="1">
            <a:off x="954659" y="2662851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48"/>
          <p:cNvCxnSpPr>
            <a:stCxn id="628" idx="0"/>
            <a:endCxn id="631" idx="2"/>
          </p:cNvCxnSpPr>
          <p:nvPr/>
        </p:nvCxnSpPr>
        <p:spPr>
          <a:xfrm rot="10800000">
            <a:off x="1405434" y="2662868"/>
            <a:ext cx="5010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48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35" name="Google Shape;635;p48"/>
          <p:cNvCxnSpPr>
            <a:endCxn id="634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" name="Google Shape;636;p48"/>
          <p:cNvCxnSpPr>
            <a:endCxn id="634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7" name="Google Shape;637;p48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38" name="Google Shape;638;p48"/>
          <p:cNvCxnSpPr>
            <a:stCxn id="631" idx="0"/>
            <a:endCxn id="637" idx="2"/>
          </p:cNvCxnSpPr>
          <p:nvPr/>
        </p:nvCxnSpPr>
        <p:spPr>
          <a:xfrm rot="10800000" flipH="1">
            <a:off x="1405450" y="2042525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48"/>
          <p:cNvCxnSpPr>
            <a:stCxn id="634" idx="0"/>
            <a:endCxn id="637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48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641" name="Google Shape;641;p48"/>
          <p:cNvCxnSpPr>
            <a:stCxn id="640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48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43" name="Google Shape;643;p48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5462615" y="2350214"/>
            <a:ext cx="6231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45" name="Google Shape;645;p48"/>
          <p:cNvCxnSpPr>
            <a:stCxn id="642" idx="0"/>
            <a:endCxn id="644" idx="2"/>
          </p:cNvCxnSpPr>
          <p:nvPr/>
        </p:nvCxnSpPr>
        <p:spPr>
          <a:xfrm rot="10800000" flipH="1">
            <a:off x="5323374" y="2738339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48"/>
          <p:cNvCxnSpPr>
            <a:stCxn id="643" idx="0"/>
            <a:endCxn id="644" idx="2"/>
          </p:cNvCxnSpPr>
          <p:nvPr/>
        </p:nvCxnSpPr>
        <p:spPr>
          <a:xfrm rot="10800000">
            <a:off x="5774150" y="2738350"/>
            <a:ext cx="5997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7" name="Google Shape;647;p48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648" name="Google Shape;648;p48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49" name="Google Shape;649;p48"/>
          <p:cNvCxnSpPr>
            <a:stCxn id="644" idx="0"/>
            <a:endCxn id="648" idx="2"/>
          </p:cNvCxnSpPr>
          <p:nvPr/>
        </p:nvCxnSpPr>
        <p:spPr>
          <a:xfrm rot="10800000" flipH="1">
            <a:off x="5774165" y="2118014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48"/>
          <p:cNvCxnSpPr>
            <a:stCxn id="647" idx="0"/>
            <a:endCxn id="648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48"/>
          <p:cNvSpPr txBox="1"/>
          <p:nvPr/>
        </p:nvSpPr>
        <p:spPr>
          <a:xfrm>
            <a:off x="3539025" y="1678025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roots are equal → </a:t>
            </a:r>
            <a:endParaRPr/>
          </a:p>
        </p:txBody>
      </p:sp>
      <p:sp>
        <p:nvSpPr>
          <p:cNvPr id="652" name="Google Shape;652;p48"/>
          <p:cNvSpPr txBox="1"/>
          <p:nvPr/>
        </p:nvSpPr>
        <p:spPr>
          <a:xfrm>
            <a:off x="3514381" y="4173500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leafs not equal →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658" name="Google Shape;658;p49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59" name="Google Shape;659;p49"/>
          <p:cNvCxnSpPr>
            <a:stCxn id="657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0" name="Google Shape;660;p49"/>
          <p:cNvSpPr/>
          <p:nvPr/>
        </p:nvSpPr>
        <p:spPr>
          <a:xfrm>
            <a:off x="1556334" y="299286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1093900" y="2274725"/>
            <a:ext cx="623100" cy="388200"/>
          </a:xfrm>
          <a:prstGeom prst="rect">
            <a:avLst/>
          </a:prstGeom>
          <a:solidFill>
            <a:srgbClr val="AF82D4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64" name="Google Shape;664;p49"/>
          <p:cNvCxnSpPr>
            <a:stCxn id="658" idx="0"/>
            <a:endCxn id="663" idx="2"/>
          </p:cNvCxnSpPr>
          <p:nvPr/>
        </p:nvCxnSpPr>
        <p:spPr>
          <a:xfrm rot="10800000" flipH="1">
            <a:off x="954659" y="2662851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49"/>
          <p:cNvCxnSpPr>
            <a:stCxn id="660" idx="0"/>
            <a:endCxn id="663" idx="2"/>
          </p:cNvCxnSpPr>
          <p:nvPr/>
        </p:nvCxnSpPr>
        <p:spPr>
          <a:xfrm rot="10800000">
            <a:off x="1405434" y="2662868"/>
            <a:ext cx="5010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p49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67" name="Google Shape;667;p49"/>
          <p:cNvCxnSpPr>
            <a:endCxn id="666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8" name="Google Shape;668;p49"/>
          <p:cNvCxnSpPr>
            <a:endCxn id="666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9" name="Google Shape;669;p49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70" name="Google Shape;670;p49"/>
          <p:cNvCxnSpPr>
            <a:stCxn id="663" idx="0"/>
            <a:endCxn id="669" idx="2"/>
          </p:cNvCxnSpPr>
          <p:nvPr/>
        </p:nvCxnSpPr>
        <p:spPr>
          <a:xfrm rot="10800000" flipH="1">
            <a:off x="1405450" y="2042525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49"/>
          <p:cNvCxnSpPr>
            <a:stCxn id="666" idx="0"/>
            <a:endCxn id="669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2" name="Google Shape;672;p49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673" name="Google Shape;673;p49"/>
          <p:cNvCxnSpPr>
            <a:stCxn id="672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p49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76" name="Google Shape;676;p49"/>
          <p:cNvSpPr/>
          <p:nvPr/>
        </p:nvSpPr>
        <p:spPr>
          <a:xfrm>
            <a:off x="5462615" y="2350214"/>
            <a:ext cx="623100" cy="388200"/>
          </a:xfrm>
          <a:prstGeom prst="rect">
            <a:avLst/>
          </a:prstGeom>
          <a:solidFill>
            <a:srgbClr val="4A86E8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77" name="Google Shape;677;p49"/>
          <p:cNvCxnSpPr>
            <a:stCxn id="674" idx="0"/>
            <a:endCxn id="676" idx="2"/>
          </p:cNvCxnSpPr>
          <p:nvPr/>
        </p:nvCxnSpPr>
        <p:spPr>
          <a:xfrm rot="10800000" flipH="1">
            <a:off x="5323374" y="2738339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49"/>
          <p:cNvCxnSpPr>
            <a:stCxn id="675" idx="0"/>
            <a:endCxn id="676" idx="2"/>
          </p:cNvCxnSpPr>
          <p:nvPr/>
        </p:nvCxnSpPr>
        <p:spPr>
          <a:xfrm rot="10800000">
            <a:off x="5774150" y="2738350"/>
            <a:ext cx="5997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49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680" name="Google Shape;680;p49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81" name="Google Shape;681;p49"/>
          <p:cNvCxnSpPr>
            <a:stCxn id="676" idx="0"/>
            <a:endCxn id="680" idx="2"/>
          </p:cNvCxnSpPr>
          <p:nvPr/>
        </p:nvCxnSpPr>
        <p:spPr>
          <a:xfrm rot="10800000" flipH="1">
            <a:off x="5774165" y="2118014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49"/>
          <p:cNvCxnSpPr>
            <a:stCxn id="679" idx="0"/>
            <a:endCxn id="680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3" name="Google Shape;683;p49"/>
          <p:cNvSpPr txBox="1"/>
          <p:nvPr/>
        </p:nvSpPr>
        <p:spPr>
          <a:xfrm>
            <a:off x="1906425" y="303175"/>
            <a:ext cx="6375000" cy="1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</a:t>
            </a:r>
            <a:r>
              <a:rPr lang="en" b="1"/>
              <a:t>lowest</a:t>
            </a:r>
            <a:r>
              <a:rPr lang="en"/>
              <a:t> tree level where nodes are </a:t>
            </a:r>
            <a:r>
              <a:rPr lang="en" b="1"/>
              <a:t>equal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level must exist, as roots are equal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level cannot be a leaf, as leafs are not equal</a:t>
            </a:r>
            <a:endParaRPr/>
          </a:p>
        </p:txBody>
      </p:sp>
      <p:sp>
        <p:nvSpPr>
          <p:cNvPr id="684" name="Google Shape;684;p49"/>
          <p:cNvSpPr txBox="1"/>
          <p:nvPr/>
        </p:nvSpPr>
        <p:spPr>
          <a:xfrm>
            <a:off x="3514381" y="4173500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leafs not equal →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690" name="Google Shape;690;p50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91" name="Google Shape;691;p50"/>
          <p:cNvCxnSpPr>
            <a:stCxn id="689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50"/>
          <p:cNvSpPr/>
          <p:nvPr/>
        </p:nvSpPr>
        <p:spPr>
          <a:xfrm>
            <a:off x="1556325" y="2992877"/>
            <a:ext cx="700200" cy="486900"/>
          </a:xfrm>
          <a:prstGeom prst="rect">
            <a:avLst/>
          </a:prstGeom>
          <a:solidFill>
            <a:srgbClr val="AF82D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not equal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3" name="Google Shape;693;p50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94" name="Google Shape;694;p50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95" name="Google Shape;695;p50"/>
          <p:cNvSpPr/>
          <p:nvPr/>
        </p:nvSpPr>
        <p:spPr>
          <a:xfrm>
            <a:off x="1016800" y="2274725"/>
            <a:ext cx="700200" cy="388200"/>
          </a:xfrm>
          <a:prstGeom prst="rect">
            <a:avLst/>
          </a:prstGeom>
          <a:solidFill>
            <a:srgbClr val="AF82D4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equal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96" name="Google Shape;696;p50"/>
          <p:cNvCxnSpPr>
            <a:stCxn id="690" idx="0"/>
            <a:endCxn id="695" idx="2"/>
          </p:cNvCxnSpPr>
          <p:nvPr/>
        </p:nvCxnSpPr>
        <p:spPr>
          <a:xfrm rot="10800000" flipH="1">
            <a:off x="954659" y="2662851"/>
            <a:ext cx="4122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50"/>
          <p:cNvCxnSpPr>
            <a:stCxn id="692" idx="0"/>
            <a:endCxn id="695" idx="2"/>
          </p:cNvCxnSpPr>
          <p:nvPr/>
        </p:nvCxnSpPr>
        <p:spPr>
          <a:xfrm rot="10800000">
            <a:off x="1367025" y="2662877"/>
            <a:ext cx="5394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50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99" name="Google Shape;699;p50"/>
          <p:cNvCxnSpPr>
            <a:endCxn id="698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50"/>
          <p:cNvCxnSpPr>
            <a:endCxn id="698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1" name="Google Shape;701;p50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702" name="Google Shape;702;p50"/>
          <p:cNvCxnSpPr>
            <a:stCxn id="695" idx="0"/>
            <a:endCxn id="701" idx="2"/>
          </p:cNvCxnSpPr>
          <p:nvPr/>
        </p:nvCxnSpPr>
        <p:spPr>
          <a:xfrm rot="10800000" flipH="1">
            <a:off x="1366900" y="2042525"/>
            <a:ext cx="9732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50"/>
          <p:cNvCxnSpPr>
            <a:stCxn id="698" idx="0"/>
            <a:endCxn id="701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50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705" name="Google Shape;705;p50"/>
          <p:cNvCxnSpPr>
            <a:stCxn id="704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50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707" name="Google Shape;707;p50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not equal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8" name="Google Shape;708;p50"/>
          <p:cNvSpPr/>
          <p:nvPr/>
        </p:nvSpPr>
        <p:spPr>
          <a:xfrm>
            <a:off x="5411550" y="2350225"/>
            <a:ext cx="751200" cy="388200"/>
          </a:xfrm>
          <a:prstGeom prst="rect">
            <a:avLst/>
          </a:prstGeom>
          <a:solidFill>
            <a:srgbClr val="4A86E8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equal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09" name="Google Shape;709;p50"/>
          <p:cNvCxnSpPr>
            <a:stCxn id="706" idx="0"/>
            <a:endCxn id="708" idx="2"/>
          </p:cNvCxnSpPr>
          <p:nvPr/>
        </p:nvCxnSpPr>
        <p:spPr>
          <a:xfrm rot="10800000" flipH="1">
            <a:off x="5323374" y="2738339"/>
            <a:ext cx="4638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0" name="Google Shape;710;p50"/>
          <p:cNvCxnSpPr>
            <a:stCxn id="707" idx="0"/>
            <a:endCxn id="708" idx="2"/>
          </p:cNvCxnSpPr>
          <p:nvPr/>
        </p:nvCxnSpPr>
        <p:spPr>
          <a:xfrm rot="10800000">
            <a:off x="5787050" y="2738350"/>
            <a:ext cx="5868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50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713" name="Google Shape;713;p50"/>
          <p:cNvCxnSpPr>
            <a:stCxn id="708" idx="0"/>
            <a:endCxn id="712" idx="2"/>
          </p:cNvCxnSpPr>
          <p:nvPr/>
        </p:nvCxnSpPr>
        <p:spPr>
          <a:xfrm rot="10800000" flipH="1">
            <a:off x="5787150" y="2118025"/>
            <a:ext cx="9216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4" name="Google Shape;714;p50"/>
          <p:cNvCxnSpPr>
            <a:stCxn id="711" idx="0"/>
            <a:endCxn id="712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5" name="Google Shape;715;p50"/>
          <p:cNvSpPr txBox="1"/>
          <p:nvPr/>
        </p:nvSpPr>
        <p:spPr>
          <a:xfrm>
            <a:off x="3064375" y="10214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0"/>
          <p:cNvSpPr txBox="1"/>
          <p:nvPr/>
        </p:nvSpPr>
        <p:spPr>
          <a:xfrm>
            <a:off x="2485650" y="37270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H(L</a:t>
            </a:r>
            <a:r>
              <a:rPr lang="en" sz="1800" baseline="30000"/>
              <a:t>a</a:t>
            </a:r>
            <a:r>
              <a:rPr lang="en" sz="1800"/>
              <a:t> || R</a:t>
            </a:r>
            <a:r>
              <a:rPr lang="en" sz="1800" baseline="30000"/>
              <a:t>a</a:t>
            </a:r>
            <a:r>
              <a:rPr lang="en" sz="1800"/>
              <a:t>) = H(L</a:t>
            </a:r>
            <a:r>
              <a:rPr lang="en" sz="1800" baseline="30000"/>
              <a:t>b</a:t>
            </a:r>
            <a:r>
              <a:rPr lang="en" sz="1800"/>
              <a:t> || R</a:t>
            </a:r>
            <a:r>
              <a:rPr lang="en" sz="1800" baseline="30000"/>
              <a:t>b</a:t>
            </a:r>
            <a:r>
              <a:rPr lang="en" sz="1800"/>
              <a:t>) but R</a:t>
            </a:r>
            <a:r>
              <a:rPr lang="en" sz="1800" baseline="30000"/>
              <a:t>a</a:t>
            </a:r>
            <a:r>
              <a:rPr lang="en" sz="1800"/>
              <a:t> ≠ R</a:t>
            </a:r>
            <a:r>
              <a:rPr lang="en" sz="1800" baseline="30000"/>
              <a:t>b</a:t>
            </a:r>
            <a:endParaRPr sz="1800" baseline="30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aseline="30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 extract a hash collision!</a:t>
            </a:r>
            <a:endParaRPr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conclusion</a:t>
            </a:r>
            <a:endParaRPr/>
          </a:p>
        </p:txBody>
      </p:sp>
      <p:sp>
        <p:nvSpPr>
          <p:cNvPr id="722" name="Google Shape;72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works as follows: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if A has found forgery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not, aborts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yes, finds minimum level where hashes are equal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gives a hash collision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finds a MT forgery, then A* finds a hash collision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-5400000">
            <a:off x="2860100" y="3167925"/>
            <a:ext cx="299400" cy="2656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1"/>
          <p:cNvSpPr txBox="1"/>
          <p:nvPr/>
        </p:nvSpPr>
        <p:spPr>
          <a:xfrm>
            <a:off x="845100" y="4645725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non-negligible by for-contradiction assumption</a:t>
            </a:r>
            <a:endParaRPr/>
          </a:p>
        </p:txBody>
      </p:sp>
      <p:sp>
        <p:nvSpPr>
          <p:cNvPr id="725" name="Google Shape;725;p51"/>
          <p:cNvSpPr txBox="1"/>
          <p:nvPr/>
        </p:nvSpPr>
        <p:spPr>
          <a:xfrm>
            <a:off x="1614150" y="3978250"/>
            <a:ext cx="60201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Pr[MT-forgery</a:t>
            </a:r>
            <a:r>
              <a:rPr lang="en" sz="1800" baseline="-25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(λ)] = Pr[coll-find</a:t>
            </a:r>
            <a:r>
              <a:rPr lang="en" sz="1800" baseline="-25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A*,H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(λ)]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6" name="Google Shape;726;p51"/>
          <p:cNvSpPr/>
          <p:nvPr/>
        </p:nvSpPr>
        <p:spPr>
          <a:xfrm rot="5400000">
            <a:off x="4412800" y="3864425"/>
            <a:ext cx="222600" cy="297000"/>
          </a:xfrm>
          <a:prstGeom prst="leftBrace">
            <a:avLst>
              <a:gd name="adj1" fmla="val 221794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1"/>
          <p:cNvSpPr txBox="1"/>
          <p:nvPr/>
        </p:nvSpPr>
        <p:spPr>
          <a:xfrm>
            <a:off x="3117425" y="3546775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by computational reduction</a:t>
            </a:r>
            <a:endParaRPr/>
          </a:p>
        </p:txBody>
      </p:sp>
      <p:sp>
        <p:nvSpPr>
          <p:cNvPr id="728" name="Google Shape;728;p51"/>
          <p:cNvSpPr/>
          <p:nvPr/>
        </p:nvSpPr>
        <p:spPr>
          <a:xfrm rot="-5400000">
            <a:off x="5888525" y="3160952"/>
            <a:ext cx="299400" cy="2656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51"/>
          <p:cNvSpPr txBox="1"/>
          <p:nvPr/>
        </p:nvSpPr>
        <p:spPr>
          <a:xfrm>
            <a:off x="4254525" y="4638752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non-negligible, therefore contradiction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3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file </a:t>
            </a:r>
            <a:r>
              <a:rPr lang="en" sz="1400" i="1"/>
              <a:t>F</a:t>
            </a:r>
            <a:r>
              <a:rPr lang="en" sz="1400"/>
              <a:t> with data </a:t>
            </a:r>
            <a:r>
              <a:rPr lang="en" sz="1400" i="1"/>
              <a:t>D</a:t>
            </a:r>
            <a:r>
              <a:rPr lang="en" sz="1400"/>
              <a:t> to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and stores </a:t>
            </a:r>
            <a:r>
              <a:rPr lang="en" sz="1400" i="1"/>
              <a:t>H(D)</a:t>
            </a:r>
            <a:r>
              <a:rPr lang="en" sz="1400"/>
              <a:t>, deletes </a:t>
            </a:r>
            <a:r>
              <a:rPr lang="en" sz="1400" i="1"/>
              <a:t>D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D’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compares </a:t>
            </a:r>
            <a:r>
              <a:rPr lang="en" sz="1400" i="1"/>
              <a:t>H(D’) = H(D)</a:t>
            </a:r>
            <a:endParaRPr sz="1400" i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Don’t roll your own crypto.</a:t>
            </a:r>
            <a:br>
              <a:rPr lang="en" b="1"/>
            </a:br>
            <a:r>
              <a:rPr lang="en" b="1"/>
              <a:t>Use standard code by others which you know is secure.</a:t>
            </a:r>
            <a:endParaRPr b="1"/>
          </a:p>
        </p:txBody>
      </p:sp>
      <p:sp>
        <p:nvSpPr>
          <p:cNvPr id="735" name="Google Shape;73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security is nuanced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59" y="1778821"/>
            <a:ext cx="4532700" cy="15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4722</Words>
  <Application>Microsoft Macintosh PowerPoint</Application>
  <PresentationFormat>On-screen Show (16:9)</PresentationFormat>
  <Paragraphs>838</Paragraphs>
  <Slides>91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Consolas</vt:lpstr>
      <vt:lpstr>Times New Roman</vt:lpstr>
      <vt:lpstr>Ubuntu</vt:lpstr>
      <vt:lpstr>Courier New</vt:lpstr>
      <vt:lpstr>Simple Light</vt:lpstr>
      <vt:lpstr>PowerPoint Presentation</vt:lpstr>
      <vt:lpstr>The authenticated file storage problem</vt:lpstr>
      <vt:lpstr>The authenticated file storage problem</vt:lpstr>
      <vt:lpstr>The authenticated file storage problem</vt:lpstr>
      <vt:lpstr>File storage: Basic protocol</vt:lpstr>
      <vt:lpstr>File storage: Basic protocol</vt:lpstr>
      <vt:lpstr>File storage: Protocol against adversaries </vt:lpstr>
      <vt:lpstr>Authenticated Data Structures</vt:lpstr>
      <vt:lpstr>File storage: Authenticated protocols</vt:lpstr>
      <vt:lpstr>File storage: Authenticated protocols</vt:lpstr>
      <vt:lpstr>File storage: Authenticated protocols</vt:lpstr>
      <vt:lpstr>PowerPoint Presentation</vt:lpstr>
      <vt:lpstr>Tree definitions</vt:lpstr>
      <vt:lpstr>Merkle Tree</vt:lpstr>
      <vt:lpstr>Merkle Tree</vt:lpstr>
      <vt:lpstr>Merkle Tree</vt:lpstr>
      <vt:lpstr>Merkle Tree</vt:lpstr>
      <vt:lpstr>File storage: Merkle tree-based protocol</vt:lpstr>
      <vt:lpstr>File storage: Merkle tree-based protocol 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 proof-of-inclusion</vt:lpstr>
      <vt:lpstr>Merkle Tree proof-of-inclusion</vt:lpstr>
      <vt:lpstr>Merkle tree applications</vt:lpstr>
      <vt:lpstr>Storing sets instead of files/lists</vt:lpstr>
      <vt:lpstr>Merkle trees for set storage</vt:lpstr>
      <vt:lpstr>Merkle trees for set storage</vt:lpstr>
      <vt:lpstr>Merkle tree: proof of inclusion / non-inclusion</vt:lpstr>
      <vt:lpstr>PowerPoint Presentation</vt:lpstr>
      <vt:lpstr>Tries</vt:lpstr>
      <vt:lpstr>Tries</vt:lpstr>
      <vt:lpstr>Tries / Patricia tries as key/value store</vt:lpstr>
      <vt:lpstr>Tries: add(&lt;key,value&gt;)</vt:lpstr>
      <vt:lpstr>Tries: query(key)</vt:lpstr>
      <vt:lpstr>PowerPoint Presentation</vt:lpstr>
      <vt:lpstr>PowerPoint Presentation</vt:lpstr>
      <vt:lpstr>PowerPoint Presentation</vt:lpstr>
      <vt:lpstr>PowerPoint Presentation</vt:lpstr>
      <vt:lpstr>Patricia (or radix) tree</vt:lpstr>
      <vt:lpstr>Trie vs. Patricia trie</vt:lpstr>
      <vt:lpstr>Patricia trie</vt:lpstr>
      <vt:lpstr>Merkle Patricia trie</vt:lpstr>
      <vt:lpstr>Merkle Patricia trie</vt:lpstr>
      <vt:lpstr>PowerPoint Presentation</vt:lpstr>
      <vt:lpstr>PowerPoint Presentation</vt:lpstr>
      <vt:lpstr>Blockchain</vt:lpstr>
      <vt:lpstr>Blocks</vt:lpstr>
      <vt:lpstr>Proof-of-work in blocks</vt:lpstr>
      <vt:lpstr>Bitcoin at a high level</vt:lpstr>
      <vt:lpstr>Digital Signature Scheme</vt:lpstr>
      <vt:lpstr>Blockchain</vt:lpstr>
      <vt:lpstr>Transactions</vt:lpstr>
      <vt:lpstr>Transactions</vt:lpstr>
      <vt:lpstr>Transaction Verification</vt:lpstr>
      <vt:lpstr>Transaction Verification </vt:lpstr>
      <vt:lpstr>Transaction Verification </vt:lpstr>
      <vt:lpstr>Data and Transactions</vt:lpstr>
      <vt:lpstr>PowerPoint Presentation</vt:lpstr>
      <vt:lpstr>The bitcoin network</vt:lpstr>
      <vt:lpstr>Peer discovery</vt:lpstr>
      <vt:lpstr>Bootstrapping the p2p network</vt:lpstr>
      <vt:lpstr>The gossip protocol</vt:lpstr>
      <vt:lpstr>Eclipse attacks</vt:lpstr>
      <vt:lpstr>Summary: what we learned</vt:lpstr>
      <vt:lpstr>Additional material</vt:lpstr>
      <vt:lpstr>Merkle Tree proof-of-inclusion security</vt:lpstr>
      <vt:lpstr>Merkle Tree protocol</vt:lpstr>
      <vt:lpstr>Merkle Tree protocol</vt:lpstr>
      <vt:lpstr>Merkle Tree protocol</vt:lpstr>
      <vt:lpstr>Proof-of-inclusion security</vt:lpstr>
      <vt:lpstr>Threat  modelling with bad events</vt:lpstr>
      <vt:lpstr>The Merkle Tree forgery game</vt:lpstr>
      <vt:lpstr>The Merkle Tree security</vt:lpstr>
      <vt:lpstr>The theorem: Assumption → Desirable</vt:lpstr>
      <vt:lpstr>Proof strategy: Contraposition</vt:lpstr>
      <vt:lpstr>Proof strategy: Contraposition</vt:lpstr>
      <vt:lpstr>Proof strategy: Computational reduction</vt:lpstr>
      <vt:lpstr>Situation if adversary A wins</vt:lpstr>
      <vt:lpstr>PowerPoint Presentation</vt:lpstr>
      <vt:lpstr>PowerPoint Presentation</vt:lpstr>
      <vt:lpstr>PowerPoint Presentation</vt:lpstr>
      <vt:lpstr>Proof conclusion</vt:lpstr>
      <vt:lpstr>Proof of security is nuanced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44</cp:revision>
  <dcterms:modified xsi:type="dcterms:W3CDTF">2024-09-24T16:54:41Z</dcterms:modified>
</cp:coreProperties>
</file>