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6"/>
      <p:bold r:id="rId57"/>
      <p:italic r:id="rId58"/>
      <p:boldItalic r:id="rId59"/>
    </p:embeddedFont>
    <p:embeddedFont>
      <p:font typeface="Ubuntu" panose="020B0504030602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>
      <p:cViewPr varScale="1">
        <p:scale>
          <a:sx n="156" d="100"/>
          <a:sy n="156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e6419a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e6419a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e6419a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e6419a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c6a77cb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8c6a77cb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e6419a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e6419a4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19020d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19020d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2f8e606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2f8e606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2f8e606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2f8e606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e6419a4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e6419a4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2f8e606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2f8e606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e6419a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e6419a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12f8e606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12f8e606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e6419a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e6419a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e6419a4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e6419a4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e6419a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e6419a4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2f8e606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2f8e606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e6419a4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e6419a4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e6419a4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9e6419a4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13907b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13907b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a91d5d22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a91d5d22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91d5d22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a91d5d22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91d5d22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a91d5d22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7a5426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7a5426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e6419a4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e6419a4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e6419a4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e6419a4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e6419a4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e6419a4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e6419a4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e6419a4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19020d8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19020d8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9e6419a4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9e6419a4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2f8e606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12f8e606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e6419a4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e6419a4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9e6419a4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9e6419a4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9e6419a4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9e6419a4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2f8e60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2f8e60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e6419a4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e6419a4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9e6419a4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9e6419a4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9e6419a4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9e6419a4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8c6a77c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98c6a77c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8c6a77cb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8c6a77cb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8c6a77cb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8c6a77cb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8c6a77c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8c6a77c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8c6a77c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8c6a77c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15cfcd1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15cfcd1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9e6419a4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9e6419a4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e6419a4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e6419a4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9e6419a4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9e6419a4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9e6419a4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9e6419a4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9e6419a4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9e6419a4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8c6a77cb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8c6a77cb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6419a4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6419a4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19020d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19020d8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19020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19020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e6419a4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e6419a4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09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92225" y="4635300"/>
            <a:ext cx="57093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Michele Ciampi,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binary field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hold only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unknowns: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equation: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undetermined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0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75" y="1794225"/>
            <a:ext cx="2895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Generalisation t-out-of-n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polynomial of degree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 =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… + a</a:t>
            </a:r>
            <a:r>
              <a:rPr lang="en" b="1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b="1" i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d+1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 of the polynomial completely determine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less points, at least one degree of freedom remains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fully determined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that idea to solve secret-sharing for any t, 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24" y="3245349"/>
            <a:ext cx="1642475" cy="15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594" y="2783394"/>
            <a:ext cx="2254250" cy="20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Generalisation t-out-of-n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00" y="976775"/>
            <a:ext cx="654733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Polynomials of degree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three parties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(who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3 points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 such polynomials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two parties have no information about the shared secret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 cryptographic keys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polynomial secret-sharing, a cryptographic key can be split to multiple shareholders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shareholder gets a point on the plane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secret/key is the solution to the polynomial problem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points to consider: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should the value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determined: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comparison to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comparison to 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engage in the cryptographic operation, is it necessary to reconstruct the original key?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accomodate an evolving set of shareholders?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Distributed Randomness Generation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7" y="2429175"/>
            <a:ext cx="882000" cy="126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25" y="2429175"/>
            <a:ext cx="850800" cy="1215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8"/>
          <p:cNvCxnSpPr/>
          <p:nvPr/>
        </p:nvCxnSpPr>
        <p:spPr>
          <a:xfrm>
            <a:off x="3155700" y="3084200"/>
            <a:ext cx="2841000" cy="28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8"/>
          <p:cNvCxnSpPr/>
          <p:nvPr/>
        </p:nvCxnSpPr>
        <p:spPr>
          <a:xfrm rot="10800000" flipH="1">
            <a:off x="4582800" y="1668500"/>
            <a:ext cx="9600" cy="144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650" y="3155550"/>
            <a:ext cx="796200" cy="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4100075" y="1196300"/>
            <a:ext cx="274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 ← {0, 1}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381125" y="1138825"/>
            <a:ext cx="274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$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coin-flipping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want to flip a coin remotely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a bit uniformly 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doesn’t trust Bob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Alice nor Bob should be able to bias the bit choice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coin-flipping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want to flip a coin remotely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a bit uniformly at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doesn’t trust Bob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Alice nor Bob should be able to bias the bit choice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commits to a random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commits to a random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open the commitments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= XOR of (committed) values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 situation be improved in an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party coin flip?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when &gt;N/2 parties are honest?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deal with (selective) aborts?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first step towards multi-party coin flipping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commits to their coin (publicly)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publishes a secret-sharing of the opening to their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of at least (N/2 + 1) players can reconstruct the opening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Shares should be encrypted with the respective public-keys of the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parties abort the protocol: assuming that a subset of &gt;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parties continue, they can recover the share and terminate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number of parties up to N/2 cannot gain any advantage over the honest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critical computations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obtain the output of a security critical computation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with public inputs?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multiple times and consensus can be reached about its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blockchain systems with smart contracts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it is probabilistic with public inputs?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flipping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it uses private data?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secret cannot be retrieved from incorrect shares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Selective aborts possible, as remaining parties cannot reconstruct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solution: require that all commitments open at the end irrespectively of aborts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deviating players will be caught, but still have the option to selectively abort if they wish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parties will only know of the abort when it is too late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possible approach: issue monetary penalties to those that abort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some parties announce incorrect shares?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Publicly Verifiable Secret-sharing (PVSS)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dealer creates shares that are distributed in encrypted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shares can be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publicly verified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correct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Verifiability should not leak information about the secret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PVSS enables parties to detect improper share distribution at the onset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can still be aborted, but any abort would be independent of the (random) coin!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PVSS Design Challenges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that the value encrypted in ψ</a:t>
            </a:r>
            <a:r>
              <a:rPr lang="en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satisfies the equation w.r.t. the values encrypted in 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problem can be solved using a </a:t>
            </a: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zero-knowledge proof</a:t>
            </a: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00" y="1804850"/>
            <a:ext cx="3105299" cy="1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Secure MPC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Multiparty Computation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(Secure)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Parameterized by function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P</a:t>
            </a:r>
            <a:r>
              <a:rPr lang="en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contribute inputs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 i="1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the protocol they compute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receives output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party except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obtains information about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three roles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providers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Output-receivers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providers secret-share their input to the processors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286790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1</a:t>
            </a:r>
            <a:endParaRPr sz="1200" baseline="-25000"/>
          </a:p>
        </p:txBody>
      </p:sp>
      <p:sp>
        <p:nvSpPr>
          <p:cNvPr id="220" name="Google Shape;220;p37"/>
          <p:cNvSpPr/>
          <p:nvPr/>
        </p:nvSpPr>
        <p:spPr>
          <a:xfrm>
            <a:off x="427875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2</a:t>
            </a:r>
            <a:endParaRPr sz="1200" baseline="-25000"/>
          </a:p>
        </p:txBody>
      </p:sp>
      <p:sp>
        <p:nvSpPr>
          <p:cNvPr id="221" name="Google Shape;221;p37"/>
          <p:cNvSpPr/>
          <p:nvPr/>
        </p:nvSpPr>
        <p:spPr>
          <a:xfrm>
            <a:off x="5689600" y="43475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</a:t>
            </a:r>
            <a:r>
              <a:rPr lang="en" sz="1200" baseline="-25000"/>
              <a:t>3</a:t>
            </a:r>
            <a:endParaRPr sz="1200" baseline="-25000"/>
          </a:p>
        </p:txBody>
      </p:sp>
      <p:sp>
        <p:nvSpPr>
          <p:cNvPr id="222" name="Google Shape;222;p37"/>
          <p:cNvSpPr/>
          <p:nvPr/>
        </p:nvSpPr>
        <p:spPr>
          <a:xfrm>
            <a:off x="3596800" y="31841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</a:t>
            </a:r>
            <a:r>
              <a:rPr lang="en" sz="1200" baseline="-25000"/>
              <a:t>1</a:t>
            </a:r>
            <a:endParaRPr sz="1200" baseline="-25000"/>
          </a:p>
        </p:txBody>
      </p:sp>
      <p:sp>
        <p:nvSpPr>
          <p:cNvPr id="223" name="Google Shape;223;p37"/>
          <p:cNvSpPr/>
          <p:nvPr/>
        </p:nvSpPr>
        <p:spPr>
          <a:xfrm>
            <a:off x="4988600" y="3184175"/>
            <a:ext cx="586500" cy="54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</a:t>
            </a:r>
            <a:r>
              <a:rPr lang="en" sz="1200" baseline="-25000"/>
              <a:t>2</a:t>
            </a:r>
            <a:endParaRPr sz="1200" baseline="-25000"/>
          </a:p>
        </p:txBody>
      </p:sp>
      <p:cxnSp>
        <p:nvCxnSpPr>
          <p:cNvPr id="224" name="Google Shape;224;p37"/>
          <p:cNvCxnSpPr>
            <a:endCxn id="222" idx="3"/>
          </p:cNvCxnSpPr>
          <p:nvPr/>
        </p:nvCxnSpPr>
        <p:spPr>
          <a:xfrm rot="10800000" flipH="1">
            <a:off x="3368591" y="3652008"/>
            <a:ext cx="3141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7"/>
          <p:cNvCxnSpPr>
            <a:stCxn id="219" idx="7"/>
            <a:endCxn id="223" idx="3"/>
          </p:cNvCxnSpPr>
          <p:nvPr/>
        </p:nvCxnSpPr>
        <p:spPr>
          <a:xfrm rot="10800000" flipH="1">
            <a:off x="3368509" y="3652042"/>
            <a:ext cx="17061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7"/>
          <p:cNvCxnSpPr>
            <a:endCxn id="222" idx="5"/>
          </p:cNvCxnSpPr>
          <p:nvPr/>
        </p:nvCxnSpPr>
        <p:spPr>
          <a:xfrm rot="10800000">
            <a:off x="4097409" y="3652008"/>
            <a:ext cx="474600" cy="6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7"/>
          <p:cNvCxnSpPr>
            <a:stCxn id="220" idx="0"/>
            <a:endCxn id="223" idx="4"/>
          </p:cNvCxnSpPr>
          <p:nvPr/>
        </p:nvCxnSpPr>
        <p:spPr>
          <a:xfrm rot="10800000" flipH="1">
            <a:off x="4572000" y="3732275"/>
            <a:ext cx="709800" cy="6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7"/>
          <p:cNvCxnSpPr>
            <a:endCxn id="222" idx="6"/>
          </p:cNvCxnSpPr>
          <p:nvPr/>
        </p:nvCxnSpPr>
        <p:spPr>
          <a:xfrm rot="10800000">
            <a:off x="4183300" y="3458225"/>
            <a:ext cx="1592100" cy="9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7"/>
          <p:cNvCxnSpPr>
            <a:endCxn id="223" idx="5"/>
          </p:cNvCxnSpPr>
          <p:nvPr/>
        </p:nvCxnSpPr>
        <p:spPr>
          <a:xfrm rot="10800000">
            <a:off x="5489209" y="3652008"/>
            <a:ext cx="2862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7"/>
          <p:cNvSpPr txBox="1"/>
          <p:nvPr/>
        </p:nvSpPr>
        <p:spPr>
          <a:xfrm>
            <a:off x="307155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1,1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3584475" y="3875725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1,2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09740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2,1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888313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2,2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528180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3,1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647450" y="3880600"/>
            <a:ext cx="4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3,2</a:t>
            </a:r>
            <a:endParaRPr baseline="-250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11800" cy="3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expressed as a Boolean circuit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Fixed-size input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Upper-bound on number of steps (circuit depth)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any boolean function can be implemented as a combination of NAND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XOR, AND, NOT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representation of gates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AND: Input: a, b; Output: (a*b)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XOR: Input: a,b; Output: (a+b)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NOT: Input: a; Output: (1+a) mod 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processor executes the circuit with their shares as input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the gates s.t. operations on shares, when combined, produce the correct aggregate output?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255" name="Google Shape;255;p39"/>
          <p:cNvCxnSpPr>
            <a:endCxn id="248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39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7" name="Google Shape;257;p39"/>
          <p:cNvCxnSpPr>
            <a:endCxn id="248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9"/>
          <p:cNvCxnSpPr>
            <a:endCxn id="249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9"/>
          <p:cNvCxnSpPr>
            <a:endCxn id="250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>
            <a:endCxn id="250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9"/>
          <p:cNvCxnSpPr>
            <a:stCxn id="248" idx="2"/>
            <a:endCxn id="251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9"/>
          <p:cNvCxnSpPr>
            <a:stCxn id="249" idx="2"/>
            <a:endCxn id="251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9"/>
          <p:cNvCxnSpPr>
            <a:stCxn id="250" idx="2"/>
            <a:endCxn id="252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9"/>
          <p:cNvCxnSpPr>
            <a:stCxn id="249" idx="2"/>
            <a:endCxn id="252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9"/>
          <p:cNvCxnSpPr>
            <a:stCxn id="252" idx="2"/>
            <a:endCxn id="253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9"/>
          <p:cNvCxnSpPr>
            <a:stCxn id="251" idx="2"/>
            <a:endCxn id="253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39"/>
          <p:cNvCxnSpPr>
            <a:stCxn id="253" idx="2"/>
            <a:endCxn id="254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9"/>
          <p:cNvCxnSpPr>
            <a:stCxn id="254" idx="3"/>
          </p:cNvCxnSpPr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9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out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1882922" y="23052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+s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562447" y="23322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(1+s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325922" y="231942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(s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*s</a:t>
            </a:r>
            <a:r>
              <a:rPr lang="en" sz="1100" baseline="-25000"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 sz="1100">
                <a:latin typeface="Ubuntu"/>
                <a:ea typeface="Ubuntu"/>
                <a:cs typeface="Ubuntu"/>
                <a:sym typeface="Ubuntu"/>
              </a:rPr>
              <a:t>) mod 2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277" name="Google Shape;277;p39"/>
          <p:cNvSpPr txBox="1"/>
          <p:nvPr/>
        </p:nvSpPr>
        <p:spPr>
          <a:xfrm>
            <a:off x="4637448" y="305775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3149073" y="302040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3978098" y="3769275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...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286" name="Google Shape;286;p40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293" name="Google Shape;293;p40"/>
          <p:cNvCxnSpPr>
            <a:endCxn id="286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40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5" name="Google Shape;295;p40"/>
          <p:cNvCxnSpPr>
            <a:endCxn id="286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40"/>
          <p:cNvCxnSpPr>
            <a:endCxn id="287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40"/>
          <p:cNvCxnSpPr>
            <a:endCxn id="288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0"/>
          <p:cNvCxnSpPr>
            <a:endCxn id="288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40"/>
          <p:cNvCxnSpPr>
            <a:stCxn id="286" idx="2"/>
            <a:endCxn id="289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0"/>
          <p:cNvCxnSpPr>
            <a:stCxn id="287" idx="2"/>
            <a:endCxn id="289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88" idx="2"/>
            <a:endCxn id="290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40"/>
          <p:cNvCxnSpPr>
            <a:stCxn id="287" idx="2"/>
            <a:endCxn id="290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40"/>
          <p:cNvCxnSpPr>
            <a:stCxn id="290" idx="2"/>
            <a:endCxn id="291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>
            <a:stCxn id="289" idx="2"/>
            <a:endCxn id="291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40"/>
          <p:cNvCxnSpPr>
            <a:stCxn id="291" idx="2"/>
            <a:endCxn id="292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292" idx="3"/>
          </p:cNvCxnSpPr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0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2235723" y="2241150"/>
            <a:ext cx="32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3867247" y="225607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0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5325922" y="2319425"/>
            <a:ext cx="114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315" name="Google Shape;315;p40"/>
          <p:cNvSpPr txBox="1"/>
          <p:nvPr/>
        </p:nvSpPr>
        <p:spPr>
          <a:xfrm>
            <a:off x="4637448" y="305775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149073" y="3020400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0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978098" y="3769275"/>
            <a:ext cx="3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1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Idea, Example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2068913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4" name="Google Shape;324;p41"/>
          <p:cNvSpPr/>
          <p:nvPr/>
        </p:nvSpPr>
        <p:spPr>
          <a:xfrm>
            <a:off x="3651388" y="1806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5290538" y="1806863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2893438" y="257190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4637438" y="2600350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651400" y="33653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651388" y="4151875"/>
            <a:ext cx="6531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cxnSp>
        <p:nvCxnSpPr>
          <p:cNvPr id="330" name="Google Shape;330;p41"/>
          <p:cNvCxnSpPr>
            <a:endCxn id="323" idx="0"/>
          </p:cNvCxnSpPr>
          <p:nvPr/>
        </p:nvCxnSpPr>
        <p:spPr>
          <a:xfrm>
            <a:off x="1944863" y="1515875"/>
            <a:ext cx="4506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1"/>
          <p:cNvSpPr txBox="1"/>
          <p:nvPr/>
        </p:nvSpPr>
        <p:spPr>
          <a:xfrm>
            <a:off x="1578125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2" name="Google Shape;332;p41"/>
          <p:cNvCxnSpPr>
            <a:endCxn id="323" idx="0"/>
          </p:cNvCxnSpPr>
          <p:nvPr/>
        </p:nvCxnSpPr>
        <p:spPr>
          <a:xfrm flipH="1">
            <a:off x="2395463" y="1506275"/>
            <a:ext cx="6171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41"/>
          <p:cNvCxnSpPr>
            <a:endCxn id="324" idx="0"/>
          </p:cNvCxnSpPr>
          <p:nvPr/>
        </p:nvCxnSpPr>
        <p:spPr>
          <a:xfrm flipH="1">
            <a:off x="3977938" y="1506275"/>
            <a:ext cx="5697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endCxn id="325" idx="0"/>
          </p:cNvCxnSpPr>
          <p:nvPr/>
        </p:nvCxnSpPr>
        <p:spPr>
          <a:xfrm>
            <a:off x="4890788" y="1496663"/>
            <a:ext cx="7263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1"/>
          <p:cNvCxnSpPr>
            <a:endCxn id="325" idx="0"/>
          </p:cNvCxnSpPr>
          <p:nvPr/>
        </p:nvCxnSpPr>
        <p:spPr>
          <a:xfrm flipH="1">
            <a:off x="5617088" y="1530263"/>
            <a:ext cx="3225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stCxn id="323" idx="2"/>
            <a:endCxn id="326" idx="0"/>
          </p:cNvCxnSpPr>
          <p:nvPr/>
        </p:nvCxnSpPr>
        <p:spPr>
          <a:xfrm>
            <a:off x="2395463" y="2264375"/>
            <a:ext cx="8244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41"/>
          <p:cNvCxnSpPr>
            <a:stCxn id="324" idx="2"/>
            <a:endCxn id="326" idx="0"/>
          </p:cNvCxnSpPr>
          <p:nvPr/>
        </p:nvCxnSpPr>
        <p:spPr>
          <a:xfrm flipH="1">
            <a:off x="3220138" y="2264375"/>
            <a:ext cx="7578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>
            <a:stCxn id="325" idx="2"/>
            <a:endCxn id="327" idx="0"/>
          </p:cNvCxnSpPr>
          <p:nvPr/>
        </p:nvCxnSpPr>
        <p:spPr>
          <a:xfrm flipH="1">
            <a:off x="4963988" y="2264363"/>
            <a:ext cx="653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41"/>
          <p:cNvCxnSpPr>
            <a:stCxn id="324" idx="2"/>
            <a:endCxn id="327" idx="0"/>
          </p:cNvCxnSpPr>
          <p:nvPr/>
        </p:nvCxnSpPr>
        <p:spPr>
          <a:xfrm>
            <a:off x="3977938" y="2264375"/>
            <a:ext cx="986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41"/>
          <p:cNvCxnSpPr>
            <a:stCxn id="327" idx="2"/>
            <a:endCxn id="328" idx="0"/>
          </p:cNvCxnSpPr>
          <p:nvPr/>
        </p:nvCxnSpPr>
        <p:spPr>
          <a:xfrm flipH="1">
            <a:off x="3977888" y="3057850"/>
            <a:ext cx="98610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41"/>
          <p:cNvCxnSpPr>
            <a:stCxn id="326" idx="2"/>
            <a:endCxn id="328" idx="0"/>
          </p:cNvCxnSpPr>
          <p:nvPr/>
        </p:nvCxnSpPr>
        <p:spPr>
          <a:xfrm>
            <a:off x="3219988" y="3029400"/>
            <a:ext cx="7581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41"/>
          <p:cNvCxnSpPr>
            <a:stCxn id="328" idx="2"/>
            <a:endCxn id="329" idx="0"/>
          </p:cNvCxnSpPr>
          <p:nvPr/>
        </p:nvCxnSpPr>
        <p:spPr>
          <a:xfrm>
            <a:off x="3977950" y="3822875"/>
            <a:ext cx="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41"/>
          <p:cNvSpPr txBox="1"/>
          <p:nvPr/>
        </p:nvSpPr>
        <p:spPr>
          <a:xfrm>
            <a:off x="2941338" y="1120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450185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3,1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5886700" y="1161150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4,1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416325" y="2263150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3853438" y="2218025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5363450" y="2285825"/>
            <a:ext cx="3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1749450" y="1615925"/>
            <a:ext cx="4914600" cy="3279600"/>
          </a:xfrm>
          <a:prstGeom prst="frame">
            <a:avLst>
              <a:gd name="adj1" fmla="val 58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000FF"/>
              </a:highlight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1229725" y="3024875"/>
            <a:ext cx="4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351" name="Google Shape;351;p41"/>
          <p:cNvSpPr txBox="1"/>
          <p:nvPr/>
        </p:nvSpPr>
        <p:spPr>
          <a:xfrm>
            <a:off x="7268450" y="4151975"/>
            <a:ext cx="67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out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41"/>
          <p:cNvCxnSpPr/>
          <p:nvPr/>
        </p:nvCxnSpPr>
        <p:spPr>
          <a:xfrm>
            <a:off x="4304488" y="4380625"/>
            <a:ext cx="2850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Multiparty Computation and Applications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64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responsibility for signatures and cryptographic keys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critical computations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flipping and verifiable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swaps and fair MPC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38" y="1580525"/>
            <a:ext cx="4757525" cy="2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925" y="1518325"/>
            <a:ext cx="5119800" cy="29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0" y="1184650"/>
            <a:ext cx="4944451" cy="3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Construction Idea</a:t>
            </a: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75" y="1446775"/>
            <a:ext cx="5844949" cy="328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5178450" y="3899000"/>
            <a:ext cx="21957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 assuming m is odd 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875" y="3520250"/>
            <a:ext cx="312000" cy="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Beaver Triples</a:t>
            </a:r>
            <a:endParaRPr/>
          </a:p>
        </p:txBody>
      </p:sp>
      <p:sp>
        <p:nvSpPr>
          <p:cNvPr id="384" name="Google Shape;38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construction idea requires the setup of all servers with a sufficient number of Beaver triples (how many?)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Constructing Beaver triples can be done via special-purpose cryptographic protocols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strengths and weaknesses</a:t>
            </a:r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compute any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privately on parties’ inputs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 majority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present, there is no way to provide: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fairness: either all parties learn the output or none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output delivery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Fairness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Workarounds for fairness</a:t>
            </a: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fairness (by involving a third party):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protocol is basically not fair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third party is guaranteed to be able to engage and amend the execution in case of deviation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Gradual/timed release: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engage in many rounds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gradually come closer to computing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“gradual closeness” can be measured in terms of: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of guessing the output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computational steps remaining to compute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round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1,...,n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parties can compute the output in 2</a:t>
            </a:r>
            <a:r>
              <a:rPr lang="en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aborts the interaction, the other party will be 2 times more steps “behind” in the calculation of the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blockchain</a:t>
            </a:r>
            <a:endParaRPr/>
          </a:p>
        </p:txBody>
      </p:sp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the lines of optimistic fairness, but substituting the trusted third party with the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that possible?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cannot keep secrets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Rationale: penalize parties that deviate from the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tool: time-lock transactions</a:t>
            </a:r>
            <a:endParaRPr/>
          </a:p>
        </p:txBody>
      </p:sp>
      <p:sp>
        <p:nvSpPr>
          <p:cNvPr id="413" name="Google Shape;41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Time-lock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transaction data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earliest time that a transaction can be included in a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observation: if a conflicting transaction has already being included in the ledger, the time-lock transaction will be rejected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Secret sharing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Time-lock example</a:t>
            </a:r>
            <a:endParaRPr/>
          </a:p>
        </p:txBody>
      </p:sp>
      <p:pic>
        <p:nvPicPr>
          <p:cNvPr id="419" name="Google Shape;4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88" y="1141875"/>
            <a:ext cx="69106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F5025-CF3A-366E-6501-6244A8015493}"/>
              </a:ext>
            </a:extLst>
          </p:cNvPr>
          <p:cNvSpPr txBox="1"/>
          <p:nvPr/>
        </p:nvSpPr>
        <p:spPr>
          <a:xfrm>
            <a:off x="6792686" y="4224186"/>
            <a:ext cx="1885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  <a:p>
            <a:r>
              <a:rPr lang="en-US" dirty="0"/>
              <a:t>Cannot be included</a:t>
            </a:r>
          </a:p>
          <a:p>
            <a:r>
              <a:rPr lang="en-US" dirty="0"/>
              <a:t>Before a certain time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Time-lock example</a:t>
            </a:r>
            <a:endParaRPr/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1113625"/>
            <a:ext cx="61718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=H(w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=H(w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want to exchange w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437" name="Google Shape;4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55"/>
          <p:cNvGrpSpPr/>
          <p:nvPr/>
        </p:nvGrpSpPr>
        <p:grpSpPr>
          <a:xfrm>
            <a:off x="983175" y="1053549"/>
            <a:ext cx="2752775" cy="1223700"/>
            <a:chOff x="983175" y="1053549"/>
            <a:chExt cx="2752775" cy="1223700"/>
          </a:xfrm>
        </p:grpSpPr>
        <p:sp>
          <p:nvSpPr>
            <p:cNvPr id="440" name="Google Shape;440;p55"/>
            <p:cNvSpPr txBox="1"/>
            <p:nvPr/>
          </p:nvSpPr>
          <p:spPr>
            <a:xfrm>
              <a:off x="983175" y="1053549"/>
              <a:ext cx="2600400" cy="122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Value: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5 $</a:t>
              </a:r>
              <a:endParaRPr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Pay Bob if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two values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w2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s.t.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h1 and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w2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h2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 b="1">
                  <a:solidFill>
                    <a:srgbClr val="FF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Or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P1 and P2 sign, as 2-out-of-2 multisignature</a:t>
              </a:r>
              <a:endPara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55"/>
            <p:cNvSpPr txBox="1"/>
            <p:nvPr/>
          </p:nvSpPr>
          <p:spPr>
            <a:xfrm>
              <a:off x="3141950" y="1053550"/>
              <a:ext cx="5940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A</a:t>
              </a:r>
              <a:endParaRPr sz="900" b="1" i="1" baseline="-250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i="1">
                  <a:solidFill>
                    <a:srgbClr val="4A86E8"/>
                  </a:solidFill>
                </a:rPr>
                <a:t>P2SH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2" name="Google Shape;442;p55"/>
          <p:cNvGrpSpPr/>
          <p:nvPr/>
        </p:nvGrpSpPr>
        <p:grpSpPr>
          <a:xfrm>
            <a:off x="983175" y="2374600"/>
            <a:ext cx="2907875" cy="503400"/>
            <a:chOff x="983175" y="2374600"/>
            <a:chExt cx="2907875" cy="503400"/>
          </a:xfrm>
        </p:grpSpPr>
        <p:sp>
          <p:nvSpPr>
            <p:cNvPr id="443" name="Google Shape;443;p55"/>
            <p:cNvSpPr txBox="1"/>
            <p:nvPr/>
          </p:nvSpPr>
          <p:spPr>
            <a:xfrm>
              <a:off x="983175" y="2374600"/>
              <a:ext cx="2624400" cy="5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Give the money of TX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to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Alice after time t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4" name="Google Shape;444;p55"/>
            <p:cNvSpPr txBox="1"/>
            <p:nvPr/>
          </p:nvSpPr>
          <p:spPr>
            <a:xfrm>
              <a:off x="2996750" y="2374600"/>
              <a:ext cx="8943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A</a:t>
              </a:r>
              <a:r>
                <a:rPr lang="en" sz="900" b="1" i="1">
                  <a:solidFill>
                    <a:schemeClr val="dk1"/>
                  </a:solidFill>
                </a:rPr>
                <a:t>’</a:t>
              </a:r>
              <a:r>
                <a:rPr lang="en" sz="900" i="1">
                  <a:solidFill>
                    <a:schemeClr val="dk1"/>
                  </a:solidFill>
                </a:rPr>
                <a:t> </a:t>
              </a:r>
              <a:r>
                <a:rPr lang="en" sz="900" i="1">
                  <a:solidFill>
                    <a:srgbClr val="4A86E8"/>
                  </a:solidFill>
                </a:rPr>
                <a:t>P2PKH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5" name="Google Shape;445;p55"/>
          <p:cNvGrpSpPr/>
          <p:nvPr/>
        </p:nvGrpSpPr>
        <p:grpSpPr>
          <a:xfrm>
            <a:off x="5247375" y="1053549"/>
            <a:ext cx="2752775" cy="1223700"/>
            <a:chOff x="5247375" y="1053549"/>
            <a:chExt cx="2752775" cy="1223700"/>
          </a:xfrm>
        </p:grpSpPr>
        <p:sp>
          <p:nvSpPr>
            <p:cNvPr id="446" name="Google Shape;446;p55"/>
            <p:cNvSpPr txBox="1"/>
            <p:nvPr/>
          </p:nvSpPr>
          <p:spPr>
            <a:xfrm>
              <a:off x="5247375" y="1053549"/>
              <a:ext cx="2600400" cy="122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Value: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5 $</a:t>
              </a:r>
              <a:endParaRPr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15240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Pay Alice if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 value 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 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s.t. H(</a:t>
              </a:r>
              <a:r>
                <a:rPr lang="en" sz="900" b="1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w1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= h1 is provided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457200" marR="1524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AutoNum type="arabicParenR"/>
              </a:pPr>
              <a:r>
                <a:rPr lang="en" sz="900" b="1">
                  <a:solidFill>
                    <a:srgbClr val="FF0000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Or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P1 and P2 sign, as 2-out-of-2 multisignature</a:t>
              </a:r>
              <a:endPara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55"/>
            <p:cNvSpPr txBox="1"/>
            <p:nvPr/>
          </p:nvSpPr>
          <p:spPr>
            <a:xfrm>
              <a:off x="7406150" y="1053550"/>
              <a:ext cx="5940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B</a:t>
              </a:r>
              <a:endParaRPr sz="900" b="1" i="1" baseline="-250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>
                  <a:solidFill>
                    <a:srgbClr val="4A86E8"/>
                  </a:solidFill>
                </a:rPr>
                <a:t>P2SH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grpSp>
        <p:nvGrpSpPr>
          <p:cNvPr id="448" name="Google Shape;448;p55"/>
          <p:cNvGrpSpPr/>
          <p:nvPr/>
        </p:nvGrpSpPr>
        <p:grpSpPr>
          <a:xfrm>
            <a:off x="5247375" y="2374600"/>
            <a:ext cx="2907875" cy="503400"/>
            <a:chOff x="5247375" y="2374600"/>
            <a:chExt cx="2907875" cy="503400"/>
          </a:xfrm>
        </p:grpSpPr>
        <p:sp>
          <p:nvSpPr>
            <p:cNvPr id="449" name="Google Shape;449;p55"/>
            <p:cNvSpPr txBox="1"/>
            <p:nvPr/>
          </p:nvSpPr>
          <p:spPr>
            <a:xfrm>
              <a:off x="5247375" y="2374600"/>
              <a:ext cx="2624400" cy="5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Give the money of TX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to Bob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After time t</a:t>
              </a:r>
              <a:r>
                <a:rPr lang="en" sz="900" baseline="-250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lang="en" sz="900"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55"/>
            <p:cNvSpPr txBox="1"/>
            <p:nvPr/>
          </p:nvSpPr>
          <p:spPr>
            <a:xfrm>
              <a:off x="7260950" y="2374600"/>
              <a:ext cx="8943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15240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1">
                  <a:solidFill>
                    <a:schemeClr val="dk1"/>
                  </a:solidFill>
                </a:rPr>
                <a:t>TX</a:t>
              </a:r>
              <a:r>
                <a:rPr lang="en" sz="900" b="1" i="1" baseline="-25000">
                  <a:solidFill>
                    <a:schemeClr val="dk1"/>
                  </a:solidFill>
                </a:rPr>
                <a:t>B</a:t>
              </a:r>
              <a:r>
                <a:rPr lang="en" sz="900" b="1" i="1">
                  <a:solidFill>
                    <a:schemeClr val="dk1"/>
                  </a:solidFill>
                </a:rPr>
                <a:t>’</a:t>
              </a:r>
              <a:r>
                <a:rPr lang="en" sz="900" i="1">
                  <a:solidFill>
                    <a:schemeClr val="dk1"/>
                  </a:solidFill>
                </a:rPr>
                <a:t> </a:t>
              </a:r>
              <a:r>
                <a:rPr lang="en" sz="900" i="1">
                  <a:solidFill>
                    <a:srgbClr val="4A86E8"/>
                  </a:solidFill>
                </a:rPr>
                <a:t>P2PKH</a:t>
              </a:r>
              <a:endParaRPr sz="900" i="1">
                <a:solidFill>
                  <a:srgbClr val="4A86E8"/>
                </a:solidFill>
              </a:endParaRPr>
            </a:p>
          </p:txBody>
        </p:sp>
      </p:grpSp>
      <p:sp>
        <p:nvSpPr>
          <p:cNvPr id="451" name="Google Shape;451;p55"/>
          <p:cNvSpPr txBox="1"/>
          <p:nvPr/>
        </p:nvSpPr>
        <p:spPr>
          <a:xfrm>
            <a:off x="3689725" y="2475875"/>
            <a:ext cx="1611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11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sing time-locks</a:t>
            </a:r>
            <a:endParaRPr sz="1100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2" name="Google Shape;452;p55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3" name="Google Shape;453;p55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54" name="Google Shape;454;p55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5" name="Google Shape;455;p55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56" name="Google Shape;456;p55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7" name="Google Shape;457;p55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458" name="Google Shape;458;p55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459" name="Google Shape;459;p55"/>
          <p:cNvSpPr txBox="1"/>
          <p:nvPr/>
        </p:nvSpPr>
        <p:spPr>
          <a:xfrm>
            <a:off x="7120025" y="3299800"/>
            <a:ext cx="103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6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475" name="Google Shape;475;p56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76" name="Google Shape;476;p56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77" name="Google Shape;477;p56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78" name="Google Shape;478;p56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479" name="Google Shape;479;p56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0" name="Google Shape;480;p56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56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4" name="Google Shape;484;p56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485" name="Google Shape;485;p56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6" name="Google Shape;486;p56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487" name="Google Shape;487;p56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8" name="Google Shape;488;p56"/>
          <p:cNvSpPr txBox="1"/>
          <p:nvPr/>
        </p:nvSpPr>
        <p:spPr>
          <a:xfrm>
            <a:off x="2996775" y="4269225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89" name="Google Shape;489;p56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490" name="Google Shape;490;p56"/>
          <p:cNvSpPr txBox="1"/>
          <p:nvPr/>
        </p:nvSpPr>
        <p:spPr>
          <a:xfrm>
            <a:off x="7120025" y="3299800"/>
            <a:ext cx="103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491" name="Google Shape;491;p56"/>
          <p:cNvCxnSpPr/>
          <p:nvPr/>
        </p:nvCxnSpPr>
        <p:spPr>
          <a:xfrm>
            <a:off x="4836050" y="4789975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92" name="Google Shape;492;p56"/>
          <p:cNvSpPr txBox="1"/>
          <p:nvPr/>
        </p:nvSpPr>
        <p:spPr>
          <a:xfrm>
            <a:off x="4922300" y="4458400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   </a:t>
            </a: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93" name="Google Shape;493;p56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56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95" name="Google Shape;495;p56"/>
          <p:cNvCxnSpPr>
            <a:stCxn id="496" idx="1"/>
          </p:cNvCxnSpPr>
          <p:nvPr/>
        </p:nvCxnSpPr>
        <p:spPr>
          <a:xfrm flipH="1">
            <a:off x="4836125" y="4902300"/>
            <a:ext cx="594900" cy="9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56"/>
          <p:cNvSpPr txBox="1"/>
          <p:nvPr/>
        </p:nvSpPr>
        <p:spPr>
          <a:xfrm>
            <a:off x="5431025" y="4740750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Bob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02" name="Google Shape;5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7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09" name="Google Shape;509;p57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11" name="Google Shape;511;p57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2" name="Google Shape;512;p57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13" name="Google Shape;513;p57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4" name="Google Shape;514;p57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15" name="Google Shape;515;p57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16" name="Google Shape;516;p57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17" name="Google Shape;517;p57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8" name="Google Shape;518;p57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19" name="Google Shape;519;p57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0" name="Google Shape;520;p57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21" name="Google Shape;521;p57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2" name="Google Shape;522;p57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523" name="Google Shape;523;p57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24" name="Google Shape;524;p57"/>
          <p:cNvSpPr txBox="1"/>
          <p:nvPr/>
        </p:nvSpPr>
        <p:spPr>
          <a:xfrm>
            <a:off x="2996775" y="4269225"/>
            <a:ext cx="7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5" name="Google Shape;525;p57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26" name="Google Shape;526;p57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27" name="Google Shape;527;p57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57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29" name="Google Shape;52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00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57"/>
          <p:cNvCxnSpPr/>
          <p:nvPr/>
        </p:nvCxnSpPr>
        <p:spPr>
          <a:xfrm rot="10800000">
            <a:off x="3206500" y="49029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57"/>
          <p:cNvSpPr txBox="1"/>
          <p:nvPr/>
        </p:nvSpPr>
        <p:spPr>
          <a:xfrm>
            <a:off x="1933525" y="4703425"/>
            <a:ext cx="15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 (more) after time t</a:t>
            </a:r>
            <a:r>
              <a:rPr lang="en" sz="900" baseline="-25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900" baseline="-25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37" name="Google Shape;5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3500475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58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2" name="Google Shape;542;p58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44" name="Google Shape;544;p58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58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46" name="Google Shape;546;p58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47" name="Google Shape;547;p58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48" name="Google Shape;548;p58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49" name="Google Shape;549;p58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50" name="Google Shape;550;p58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1" name="Google Shape;551;p58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52" name="Google Shape;552;p58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3" name="Google Shape;553;p58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54" name="Google Shape;554;p58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5" name="Google Shape;555;p58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56" name="Google Shape;556;p58"/>
          <p:cNvCxnSpPr/>
          <p:nvPr/>
        </p:nvCxnSpPr>
        <p:spPr>
          <a:xfrm flipH="1">
            <a:off x="2697325" y="45620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57" name="Google Shape;557;p58"/>
          <p:cNvSpPr txBox="1"/>
          <p:nvPr/>
        </p:nvSpPr>
        <p:spPr>
          <a:xfrm>
            <a:off x="2996775" y="42692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TX’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58" name="Google Shape;558;p58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59" name="Google Shape;559;p58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60" name="Google Shape;560;p58"/>
          <p:cNvCxnSpPr/>
          <p:nvPr/>
        </p:nvCxnSpPr>
        <p:spPr>
          <a:xfrm rot="10800000">
            <a:off x="3206500" y="4703425"/>
            <a:ext cx="491100" cy="141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58"/>
          <p:cNvSpPr txBox="1"/>
          <p:nvPr/>
        </p:nvSpPr>
        <p:spPr>
          <a:xfrm>
            <a:off x="2261875" y="4543875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Alice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2" name="Google Shape;5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00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Setup</a:t>
            </a:r>
            <a:endParaRPr/>
          </a:p>
        </p:txBody>
      </p:sp>
      <p:pic>
        <p:nvPicPr>
          <p:cNvPr id="568" name="Google Shape;5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475" y="3432550"/>
            <a:ext cx="1341250" cy="1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9"/>
          <p:cNvSpPr txBox="1"/>
          <p:nvPr/>
        </p:nvSpPr>
        <p:spPr>
          <a:xfrm>
            <a:off x="9831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Bob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two values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 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and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w2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h2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31419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9831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Alice 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59"/>
          <p:cNvSpPr txBox="1"/>
          <p:nvPr/>
        </p:nvSpPr>
        <p:spPr>
          <a:xfrm>
            <a:off x="29967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A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3" name="Google Shape;573;p59"/>
          <p:cNvSpPr txBox="1"/>
          <p:nvPr/>
        </p:nvSpPr>
        <p:spPr>
          <a:xfrm>
            <a:off x="5247375" y="1053549"/>
            <a:ext cx="2600400" cy="12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5 $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Pay Alice if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 value 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 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s.t. H(</a:t>
            </a:r>
            <a:r>
              <a:rPr lang="en" sz="900" b="1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w1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= h1 is provided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arenR"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P1 and P2 sign, as 2-out-of-2 multisignature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7406150" y="1053550"/>
            <a:ext cx="594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endParaRPr sz="900" b="1" i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4A86E8"/>
                </a:solidFill>
              </a:rPr>
              <a:t>P2SH</a:t>
            </a:r>
            <a:endParaRPr sz="900" i="1">
              <a:solidFill>
                <a:srgbClr val="4A86E8"/>
              </a:solidFill>
            </a:endParaRPr>
          </a:p>
        </p:txBody>
      </p:sp>
      <p:sp>
        <p:nvSpPr>
          <p:cNvPr id="575" name="Google Shape;575;p59"/>
          <p:cNvSpPr txBox="1"/>
          <p:nvPr/>
        </p:nvSpPr>
        <p:spPr>
          <a:xfrm>
            <a:off x="5247375" y="2374600"/>
            <a:ext cx="262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Give the money of TX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to Bob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After time t</a:t>
            </a:r>
            <a:r>
              <a:rPr lang="en" sz="900" baseline="-250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9"/>
          <p:cNvSpPr txBox="1"/>
          <p:nvPr/>
        </p:nvSpPr>
        <p:spPr>
          <a:xfrm>
            <a:off x="7260950" y="2374600"/>
            <a:ext cx="894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solidFill>
                  <a:schemeClr val="dk1"/>
                </a:solidFill>
              </a:rPr>
              <a:t>TX</a:t>
            </a:r>
            <a:r>
              <a:rPr lang="en" sz="900" b="1" i="1" baseline="-25000">
                <a:solidFill>
                  <a:schemeClr val="dk1"/>
                </a:solidFill>
              </a:rPr>
              <a:t>B</a:t>
            </a:r>
            <a:r>
              <a:rPr lang="en" sz="900" b="1" i="1">
                <a:solidFill>
                  <a:schemeClr val="dk1"/>
                </a:solidFill>
              </a:rPr>
              <a:t>’</a:t>
            </a:r>
            <a:r>
              <a:rPr lang="en" sz="900" i="1">
                <a:solidFill>
                  <a:schemeClr val="dk1"/>
                </a:solidFill>
              </a:rPr>
              <a:t> </a:t>
            </a:r>
            <a:r>
              <a:rPr lang="en" sz="900" i="1">
                <a:solidFill>
                  <a:srgbClr val="4A86E8"/>
                </a:solidFill>
              </a:rPr>
              <a:t>P2PKH</a:t>
            </a:r>
            <a:endParaRPr sz="900" i="1">
              <a:solidFill>
                <a:srgbClr val="4A86E8"/>
              </a:solidFill>
            </a:endParaRPr>
          </a:p>
        </p:txBody>
      </p:sp>
      <p:cxnSp>
        <p:nvCxnSpPr>
          <p:cNvPr id="577" name="Google Shape;577;p59"/>
          <p:cNvCxnSpPr/>
          <p:nvPr/>
        </p:nvCxnSpPr>
        <p:spPr>
          <a:xfrm rot="10800000">
            <a:off x="2669600" y="33678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78" name="Google Shape;578;p59"/>
          <p:cNvSpPr txBox="1"/>
          <p:nvPr/>
        </p:nvSpPr>
        <p:spPr>
          <a:xfrm>
            <a:off x="3936650" y="30447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79" name="Google Shape;579;p59"/>
          <p:cNvCxnSpPr/>
          <p:nvPr/>
        </p:nvCxnSpPr>
        <p:spPr>
          <a:xfrm>
            <a:off x="2669600" y="3672625"/>
            <a:ext cx="3205500" cy="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0" name="Google Shape;580;p59"/>
          <p:cNvSpPr txBox="1"/>
          <p:nvPr/>
        </p:nvSpPr>
        <p:spPr>
          <a:xfrm>
            <a:off x="3847650" y="3367825"/>
            <a:ext cx="107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B    </a:t>
            </a: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r>
              <a:rPr lang="en" sz="900" i="1">
                <a:solidFill>
                  <a:schemeClr val="dk1"/>
                </a:solidFill>
              </a:rPr>
              <a:t>’</a:t>
            </a:r>
            <a:endParaRPr/>
          </a:p>
        </p:txBody>
      </p:sp>
      <p:cxnSp>
        <p:nvCxnSpPr>
          <p:cNvPr id="581" name="Google Shape;581;p59"/>
          <p:cNvCxnSpPr/>
          <p:nvPr/>
        </p:nvCxnSpPr>
        <p:spPr>
          <a:xfrm rot="10800000">
            <a:off x="2669600" y="3974225"/>
            <a:ext cx="3236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2" name="Google Shape;582;p59"/>
          <p:cNvSpPr txBox="1"/>
          <p:nvPr/>
        </p:nvSpPr>
        <p:spPr>
          <a:xfrm>
            <a:off x="3936650" y="36726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S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583" name="Google Shape;583;p59"/>
          <p:cNvSpPr txBox="1"/>
          <p:nvPr/>
        </p:nvSpPr>
        <p:spPr>
          <a:xfrm>
            <a:off x="3689725" y="2475875"/>
            <a:ext cx="16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Refund transactions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59"/>
          <p:cNvSpPr/>
          <p:nvPr/>
        </p:nvSpPr>
        <p:spPr>
          <a:xfrm>
            <a:off x="3708650" y="4091850"/>
            <a:ext cx="1127400" cy="9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Blockchain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85" name="Google Shape;585;p59"/>
          <p:cNvCxnSpPr/>
          <p:nvPr/>
        </p:nvCxnSpPr>
        <p:spPr>
          <a:xfrm flipH="1">
            <a:off x="2697325" y="4257250"/>
            <a:ext cx="992400" cy="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6" name="Google Shape;586;p59"/>
          <p:cNvSpPr txBox="1"/>
          <p:nvPr/>
        </p:nvSpPr>
        <p:spPr>
          <a:xfrm>
            <a:off x="2996750" y="3984025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A</a:t>
            </a:r>
            <a:endParaRPr/>
          </a:p>
        </p:txBody>
      </p:sp>
      <p:cxnSp>
        <p:nvCxnSpPr>
          <p:cNvPr id="587" name="Google Shape;587;p59"/>
          <p:cNvCxnSpPr/>
          <p:nvPr/>
        </p:nvCxnSpPr>
        <p:spPr>
          <a:xfrm>
            <a:off x="4836050" y="4342650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88" name="Google Shape;588;p59"/>
          <p:cNvSpPr txBox="1"/>
          <p:nvPr/>
        </p:nvSpPr>
        <p:spPr>
          <a:xfrm>
            <a:off x="4927113" y="402225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/>
          </a:p>
        </p:txBody>
      </p:sp>
      <p:sp>
        <p:nvSpPr>
          <p:cNvPr id="589" name="Google Shape;589;p59"/>
          <p:cNvSpPr txBox="1"/>
          <p:nvPr/>
        </p:nvSpPr>
        <p:spPr>
          <a:xfrm>
            <a:off x="508775" y="33367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sp>
        <p:nvSpPr>
          <p:cNvPr id="590" name="Google Shape;590;p59"/>
          <p:cNvSpPr txBox="1"/>
          <p:nvPr/>
        </p:nvSpPr>
        <p:spPr>
          <a:xfrm>
            <a:off x="6883700" y="3299800"/>
            <a:ext cx="16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40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w</a:t>
            </a:r>
            <a:r>
              <a:rPr lang="en" sz="1000" b="1" baseline="-25000">
                <a:solidFill>
                  <a:schemeClr val="dk1"/>
                </a:solidFill>
              </a:rPr>
              <a:t>2</a:t>
            </a:r>
            <a:r>
              <a:rPr lang="en" sz="1000" b="1">
                <a:solidFill>
                  <a:schemeClr val="dk1"/>
                </a:solidFill>
              </a:rPr>
              <a:t>, h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=H(w</a:t>
            </a:r>
            <a:r>
              <a:rPr lang="en" sz="1000" b="1" baseline="-25000">
                <a:solidFill>
                  <a:schemeClr val="dk1"/>
                </a:solidFill>
              </a:rPr>
              <a:t>1</a:t>
            </a:r>
            <a:r>
              <a:rPr lang="en" sz="1000" b="1">
                <a:solidFill>
                  <a:schemeClr val="dk1"/>
                </a:solidFill>
              </a:rPr>
              <a:t>) </a:t>
            </a:r>
            <a:endParaRPr sz="600"/>
          </a:p>
        </p:txBody>
      </p:sp>
      <p:cxnSp>
        <p:nvCxnSpPr>
          <p:cNvPr id="591" name="Google Shape;591;p59"/>
          <p:cNvCxnSpPr/>
          <p:nvPr/>
        </p:nvCxnSpPr>
        <p:spPr>
          <a:xfrm>
            <a:off x="4836050" y="4789975"/>
            <a:ext cx="9675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92" name="Google Shape;592;p59"/>
          <p:cNvSpPr txBox="1"/>
          <p:nvPr/>
        </p:nvSpPr>
        <p:spPr>
          <a:xfrm>
            <a:off x="4922300" y="4458400"/>
            <a:ext cx="7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</a:rPr>
              <a:t>TX’</a:t>
            </a:r>
            <a:r>
              <a:rPr lang="en" sz="900" i="1" baseline="-25000">
                <a:solidFill>
                  <a:schemeClr val="dk1"/>
                </a:solidFill>
              </a:rPr>
              <a:t>B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3" name="Google Shape;593;p59"/>
          <p:cNvCxnSpPr>
            <a:stCxn id="594" idx="1"/>
          </p:cNvCxnSpPr>
          <p:nvPr/>
        </p:nvCxnSpPr>
        <p:spPr>
          <a:xfrm flipH="1">
            <a:off x="4836125" y="4902300"/>
            <a:ext cx="594900" cy="9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59"/>
          <p:cNvSpPr txBox="1"/>
          <p:nvPr/>
        </p:nvSpPr>
        <p:spPr>
          <a:xfrm>
            <a:off x="5431025" y="4740750"/>
            <a:ext cx="99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Credit Bob 5$</a:t>
            </a:r>
            <a:endParaRPr sz="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95" name="Google Shape;59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25" y="3596275"/>
            <a:ext cx="1098600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 of values using time-locks, Execution</a:t>
            </a:r>
            <a:endParaRPr/>
          </a:p>
        </p:txBody>
      </p:sp>
      <p:sp>
        <p:nvSpPr>
          <p:cNvPr id="601" name="Google Shape;601;p6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P2SH transaction TX for $X provided that: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sign, as 2-out-of-2 multisignature)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and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s.t.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P2PKH transaction TX’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spends the output of TX with a time-lock in the near future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Sends TX’ to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 it 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see TX,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tx id is needed to refer to it)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acts in the same way: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TX that can be redeemed via (2-out-of-2 multisig) or (P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and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s.t. H(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corresponding time-locked TX’ and send to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sign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Completion: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publishes its TX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by revealing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publishes its TX, so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by revealing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redeems $X (from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reveals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redeems $X (from P</a:t>
            </a:r>
            <a:r>
              <a:rPr lang="en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either party aborts, the other can claim $X (from their TX) after time-lock fires, by publishing their TX’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0"/>
          <p:cNvSpPr txBox="1"/>
          <p:nvPr/>
        </p:nvSpPr>
        <p:spPr>
          <a:xfrm>
            <a:off x="6718075" y="1213800"/>
            <a:ext cx="265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6F6F6"/>
                </a:highlight>
              </a:rPr>
              <a:t>Pay to script hash (P2SH) </a:t>
            </a:r>
            <a:endParaRPr sz="1200">
              <a:solidFill>
                <a:srgbClr val="545454"/>
              </a:solidFill>
              <a:highlight>
                <a:srgbClr val="F6F6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6F6F6"/>
                </a:highlight>
              </a:rPr>
              <a:t>Pay-to-Public-Key-Hash (P2PKH) </a:t>
            </a:r>
            <a:endParaRPr sz="1200">
              <a:solidFill>
                <a:srgbClr val="545454"/>
              </a:solidFill>
              <a:highlight>
                <a:srgbClr val="F6F6F6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Fair swap of values using time-locks,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TX could be redeemed by “H(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signs it”: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reveal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obtain payment of $X, without publishing its own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obtain the output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lose $X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 that we cannot ensure that the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will appear concurrently in the blockchain)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multisig was not used for the refunds, a player could: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its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Rush to obtain its refund, invalidating the TX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of the other player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time-lock for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be less than that for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if equal,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the very last minute to reveal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 that time-lock fires before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publish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 $X even if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tries to act honestly (and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 of time)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protect security critical operations?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idea: share responsibility and somehow tolerate faulty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keys?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Cryptocurrency addresses?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computations on private data?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question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Computation</a:t>
            </a:r>
            <a:endParaRPr/>
          </a:p>
        </p:txBody>
      </p:sp>
      <p:sp>
        <p:nvSpPr>
          <p:cNvPr id="614" name="Google Shape;61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parties use MPC to compute a secret sharing of the output of the computation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MPC_output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Subsequently parties do a fair swap of values, to obtain the MPC_output: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party aborts, the other will be compensated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N-party ladder construction, I</a:t>
            </a:r>
            <a:endParaRPr/>
          </a:p>
        </p:txBody>
      </p:sp>
      <p:sp>
        <p:nvSpPr>
          <p:cNvPr id="620" name="Google Shape;62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N-out-of-N multisig for refunds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$X from each player if it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(i.e., the N-1 parties prepare these “roof”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1, …, N-1, player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redeem from player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N-i+1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amount equal to $X(N-i) if it reveals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lang="en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(the N-1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also prepare these “ladder”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Redeeming follows the sequence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N-party ladder construction, II</a:t>
            </a:r>
            <a:endParaRPr/>
          </a:p>
        </p:txBody>
      </p:sp>
      <p:sp>
        <p:nvSpPr>
          <p:cNvPr id="626" name="Google Shape;62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$2X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$(N-1)X from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redeem $X from each of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publishing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lang="en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before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acts,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$X,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-$X+$2X =$X,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at -$2X+$3X =$X, etc.</a:t>
            </a: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2" name="Google Shape;63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secret sharing and multi-party computation in general, look at Chapter 3, until Section 3.3.2 of the following book (you can access to the book with your university account.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Cramer, R., Damgård, I., &amp; Nielsen, J. (2015). </a:t>
            </a:r>
            <a:r>
              <a:rPr lang="en" sz="1200" i="1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Secure Multiparty Computation and Secret Sharing</a:t>
            </a: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Cambridge: Cambridge University Press. doi:10.1017/CBO9781107337756. 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fair swap, and in particular for how to achieve fairness with compensation in multi-party computation, please look at this paper and follows the references when something is not clear. 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81817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1818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Marcin Andrychowicz, Stefan Dziembowski, Daniel Malinowski, and Lukasz Mazurek. Fair two-party computations via the bitcoin deposits. In 1st Workshop on Bitcoin Research 2014 (in Assocation with Financial Crypto), 2014. http://eprint.iacr.org/2013/837.</a:t>
            </a:r>
            <a:endParaRPr sz="1200">
              <a:solidFill>
                <a:srgbClr val="1818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Multi-sig transactions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998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Multi-sig: a tx that can be redeemed if n parties sign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payment to a script (P2SH) can facilitate a multi-signature transaction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13" y="2623125"/>
            <a:ext cx="7226776" cy="20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question: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share a secret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shareholders so that: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including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them can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subset including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them knows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secret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questions: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solve this for any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relation between the size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size of each share?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equipped with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operations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behaving similarly to addition and multiplication over the real numbers (which is an infinite field)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fields exist with number of elements equal to p</a:t>
            </a:r>
            <a:r>
              <a:rPr lang="en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prime number 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positive integer k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binary finite field {0, 1} with: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313338" y="4038400"/>
            <a:ext cx="32742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+	0	1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0	0	1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1 	1	0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884075" y="2945350"/>
            <a:ext cx="2139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*	0	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	0	0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	0	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>
            <a:off x="4276763" y="4336050"/>
            <a:ext cx="1269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6910150" y="3243000"/>
            <a:ext cx="1269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7222525" y="3086350"/>
            <a:ext cx="10500" cy="6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4679813" y="4179400"/>
            <a:ext cx="10500" cy="6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20"/>
          <p:cNvSpPr txBox="1"/>
          <p:nvPr/>
        </p:nvSpPr>
        <p:spPr>
          <a:xfrm>
            <a:off x="4911263" y="3676300"/>
            <a:ext cx="30078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a+b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) mod 2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973775" y="3851800"/>
            <a:ext cx="2082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(a*b) mod 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Secret-Sharing over a finite field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secret x and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values, subject to the constraint: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(additive) secret-sharing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N-1 values cannot be used to infer any information about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63" y="1824100"/>
            <a:ext cx="3024276" cy="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3242</Words>
  <Application>Microsoft Macintosh PowerPoint</Application>
  <PresentationFormat>On-screen Show (16:9)</PresentationFormat>
  <Paragraphs>481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Times New Roman</vt:lpstr>
      <vt:lpstr>Ubuntu</vt:lpstr>
      <vt:lpstr>Courier New</vt:lpstr>
      <vt:lpstr>Arial</vt:lpstr>
      <vt:lpstr>Roboto</vt:lpstr>
      <vt:lpstr>Blockchain Course Theme</vt:lpstr>
      <vt:lpstr>PowerPoint Presentation</vt:lpstr>
      <vt:lpstr>Security critical computations</vt:lpstr>
      <vt:lpstr>Secure Multiparty Computation and Applications</vt:lpstr>
      <vt:lpstr>PowerPoint Presentation</vt:lpstr>
      <vt:lpstr>Overarching question</vt:lpstr>
      <vt:lpstr>Multi-sig transactions</vt:lpstr>
      <vt:lpstr>Secret-Sharing</vt:lpstr>
      <vt:lpstr>Finite fields</vt:lpstr>
      <vt:lpstr>Secret-Sharing over a finite field</vt:lpstr>
      <vt:lpstr>Analysis</vt:lpstr>
      <vt:lpstr>Generalisation t-out-of-n</vt:lpstr>
      <vt:lpstr>Generalisation t-out-of-n </vt:lpstr>
      <vt:lpstr>Example</vt:lpstr>
      <vt:lpstr>Secret-sharing cryptographic keys</vt:lpstr>
      <vt:lpstr>PowerPoint Presentation</vt:lpstr>
      <vt:lpstr>PowerPoint Presentation</vt:lpstr>
      <vt:lpstr>Application: coin-flipping</vt:lpstr>
      <vt:lpstr>Application: coin-flipping</vt:lpstr>
      <vt:lpstr>A first step towards multi-party coin flipping </vt:lpstr>
      <vt:lpstr>What if some parties announce incorrect shares?</vt:lpstr>
      <vt:lpstr>Publicly Verifiable Secret-sharing (PVSS)</vt:lpstr>
      <vt:lpstr>PVSS Design Challenges</vt:lpstr>
      <vt:lpstr>PowerPoint Presentation</vt:lpstr>
      <vt:lpstr>Secure Multiparty Computation</vt:lpstr>
      <vt:lpstr>MPC Construction Idea</vt:lpstr>
      <vt:lpstr>MPC Construction Idea</vt:lpstr>
      <vt:lpstr>MPC Construction Idea, Example</vt:lpstr>
      <vt:lpstr>MPC Construction Idea, Example</vt:lpstr>
      <vt:lpstr>MPC Construction Idea, Example</vt:lpstr>
      <vt:lpstr>MPC Construction Idea</vt:lpstr>
      <vt:lpstr>MPC Construction Idea</vt:lpstr>
      <vt:lpstr>MPC Construction Idea</vt:lpstr>
      <vt:lpstr>MPC Construction Idea</vt:lpstr>
      <vt:lpstr>Constructing Beaver Triples</vt:lpstr>
      <vt:lpstr>MPC strengths and weaknesses</vt:lpstr>
      <vt:lpstr>PowerPoint Presentation</vt:lpstr>
      <vt:lpstr>Workarounds for fairness</vt:lpstr>
      <vt:lpstr>Using a blockchain</vt:lpstr>
      <vt:lpstr>Basic tool: time-lock transactions</vt:lpstr>
      <vt:lpstr>Time-lock example</vt:lpstr>
      <vt:lpstr>Time-lock example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Setup</vt:lpstr>
      <vt:lpstr>Fair swap of values using time-locks, Execution</vt:lpstr>
      <vt:lpstr>Fair swap of values using time-locks, Notes </vt:lpstr>
      <vt:lpstr>Fair Computation</vt:lpstr>
      <vt:lpstr>N-party ladder construction, I</vt:lpstr>
      <vt:lpstr>N-party ladder construction, II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6</cp:revision>
  <dcterms:modified xsi:type="dcterms:W3CDTF">2024-11-13T12:18:57Z</dcterms:modified>
</cp:coreProperties>
</file>