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 id="2147483685" r:id="rId3"/>
  </p:sldMasterIdLst>
  <p:notesMasterIdLst>
    <p:notesMasterId r:id="rId10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Lst>
  <p:sldSz cx="9144000" cy="5143500" type="screen16x9"/>
  <p:notesSz cx="6858000" cy="9144000"/>
  <p:embeddedFontLst>
    <p:embeddedFont>
      <p:font typeface="Consolas" panose="020B0609020204030204" pitchFamily="49" charset="0"/>
      <p:regular r:id="rId107"/>
      <p:bold r:id="rId108"/>
      <p:italic r:id="rId109"/>
      <p:boldItalic r:id="rId110"/>
    </p:embeddedFont>
    <p:embeddedFont>
      <p:font typeface="Helvetica Neue Light" panose="02000403000000020004" pitchFamily="2" charset="0"/>
      <p:regular r:id="rId111"/>
      <p:bold r:id="rId112"/>
      <p:italic r:id="rId113"/>
      <p:boldItalic r:id="rId114"/>
    </p:embeddedFont>
    <p:embeddedFont>
      <p:font typeface="Source Sans Pro" panose="020B0503030403020204" pitchFamily="34" charset="0"/>
      <p:regular r:id="rId115"/>
      <p:bold r:id="rId116"/>
      <p:italic r:id="rId117"/>
      <p:boldItalic r:id="rId118"/>
    </p:embeddedFont>
    <p:embeddedFont>
      <p:font typeface="Ubuntu" panose="020B0504030602030204" pitchFamily="34" charset="0"/>
      <p:regular r:id="rId119"/>
      <p:bold r:id="rId120"/>
      <p:italic r:id="rId121"/>
      <p:boldItalic r:id="rId1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60"/>
    <p:restoredTop sz="64101"/>
  </p:normalViewPr>
  <p:slideViewPr>
    <p:cSldViewPr snapToGrid="0">
      <p:cViewPr>
        <p:scale>
          <a:sx n="131" d="100"/>
          <a:sy n="131" d="100"/>
        </p:scale>
        <p:origin x="1656" y="168"/>
      </p:cViewPr>
      <p:guideLst/>
    </p:cSldViewPr>
  </p:slideViewPr>
  <p:notesTextViewPr>
    <p:cViewPr>
      <p:scale>
        <a:sx n="125" d="100"/>
        <a:sy n="125" d="100"/>
      </p:scale>
      <p:origin x="0" y="0"/>
    </p:cViewPr>
  </p:notesTextViewPr>
  <p:sorterViewPr>
    <p:cViewPr>
      <p:scale>
        <a:sx n="80" d="100"/>
        <a:sy n="80" d="100"/>
      </p:scale>
      <p:origin x="0" y="0"/>
    </p:cViewPr>
  </p:sorterViewPr>
  <p:notesViewPr>
    <p:cSldViewPr snapToGrid="0">
      <p:cViewPr>
        <p:scale>
          <a:sx n="181" d="100"/>
          <a:sy n="181" d="100"/>
        </p:scale>
        <p:origin x="1720" y="14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font" Target="fonts/font11.fntdata"/><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font" Target="fonts/font6.fntdata"/><Relationship Id="rId16" Type="http://schemas.openxmlformats.org/officeDocument/2006/relationships/slide" Target="slides/slide13.xml"/><Relationship Id="rId107" Type="http://schemas.openxmlformats.org/officeDocument/2006/relationships/font" Target="fonts/font1.fntdata"/><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presProps" Target="presProp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font" Target="fonts/font7.fntdata"/><Relationship Id="rId118" Type="http://schemas.openxmlformats.org/officeDocument/2006/relationships/font" Target="fonts/font12.fntdata"/><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font" Target="fonts/font2.fntdata"/><Relationship Id="rId124" Type="http://schemas.openxmlformats.org/officeDocument/2006/relationships/viewProps" Target="viewProps.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font" Target="fonts/font8.fntdata"/><Relationship Id="rId119" Type="http://schemas.openxmlformats.org/officeDocument/2006/relationships/font" Target="fonts/font13.fntdata"/><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font" Target="fonts/font3.fntdata"/><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font" Target="fonts/font14.fntdata"/><Relationship Id="rId125"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font" Target="fonts/font4.fntdata"/><Relationship Id="rId115" Type="http://schemas.openxmlformats.org/officeDocument/2006/relationships/font" Target="fonts/font9.fntdata"/><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font" Target="fonts/font15.fntdata"/><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font" Target="fonts/font10.fntdata"/><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font" Target="fonts/font5.fntdata"/><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font" Target="fonts/font16.fntdata"/><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3" Type="http://schemas.openxmlformats.org/officeDocument/2006/relationships/hyperlink" Target="https://metaschool.so/articles/what-is-a-smart-contract/" TargetMode="External"/><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f7b886b09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f7b886b09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dirty="0"/>
          </a:p>
          <a:p>
            <a:pPr marL="0" lvl="0" indent="0" algn="l" rtl="0">
              <a:spcBef>
                <a:spcPts val="0"/>
              </a:spcBef>
              <a:spcAft>
                <a:spcPts val="0"/>
              </a:spcAft>
              <a:buNone/>
            </a:pPr>
            <a:r>
              <a:rPr lang="en" dirty="0"/>
              <a:t>If send calls another contract which runs out-of-gas itself then the for loop it will get stuck (it will never complete for anyone). It is possible to make such run out of gas problem on purpose - hence “</a:t>
            </a:r>
            <a:r>
              <a:rPr lang="en" dirty="0" err="1"/>
              <a:t>griefing</a:t>
            </a:r>
            <a:r>
              <a:rPr lang="en" dirty="0"/>
              <a:t>.”</a:t>
            </a:r>
          </a:p>
          <a:p>
            <a:pPr marL="0" lvl="0" indent="0" algn="l" rtl="0">
              <a:spcBef>
                <a:spcPts val="0"/>
              </a:spcBef>
              <a:spcAft>
                <a:spcPts val="0"/>
              </a:spcAft>
              <a:buNone/>
            </a:pPr>
            <a:r>
              <a:rPr lang="en-GB" dirty="0"/>
              <a:t>I</a:t>
            </a:r>
            <a:r>
              <a:rPr lang="en" dirty="0" err="1"/>
              <a:t>nvestors</a:t>
            </a:r>
            <a:r>
              <a:rPr lang="en" dirty="0"/>
              <a:t>[</a:t>
            </a:r>
            <a:r>
              <a:rPr lang="en" dirty="0" err="1"/>
              <a:t>i</a:t>
            </a:r>
            <a:r>
              <a:rPr lang="en" dirty="0"/>
              <a:t>].</a:t>
            </a:r>
            <a:r>
              <a:rPr lang="en" dirty="0" err="1"/>
              <a:t>addr</a:t>
            </a:r>
            <a:r>
              <a:rPr lang="en" dirty="0"/>
              <a:t> can be another smart contract and “send” can have the investors[</a:t>
            </a:r>
            <a:r>
              <a:rPr lang="en" dirty="0" err="1"/>
              <a:t>i</a:t>
            </a:r>
            <a:r>
              <a:rPr lang="en" dirty="0"/>
              <a:t>] receive function invoked. </a:t>
            </a:r>
          </a:p>
          <a:p>
            <a:pPr marL="0" lvl="0" indent="0" algn="l" rtl="0">
              <a:spcBef>
                <a:spcPts val="0"/>
              </a:spcBef>
              <a:spcAft>
                <a:spcPts val="0"/>
              </a:spcAft>
              <a:buNone/>
            </a:pPr>
            <a:r>
              <a:rPr lang="en" dirty="0"/>
              <a:t> Key-point is that errors need to be handled (as opposed to just revert). </a:t>
            </a:r>
            <a:endParaRPr dirty="0"/>
          </a:p>
          <a:p>
            <a:pPr marL="0" lvl="0" indent="0" algn="l" rtl="0">
              <a:spcBef>
                <a:spcPts val="0"/>
              </a:spcBef>
              <a:spcAft>
                <a:spcPts val="0"/>
              </a:spcAft>
              <a:buNone/>
            </a:pPr>
            <a:r>
              <a:rPr lang="en" dirty="0"/>
              <a:t>Better use transfer which returns an error object that you can examine and decide accordingly what to do. </a:t>
            </a:r>
            <a:endParaRPr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f7b886b097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f7b886b097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f7b886b097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f7b886b097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6204a14488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6204a14488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Plaintext argument</a:t>
            </a:r>
            <a:endParaRPr/>
          </a:p>
          <a:p>
            <a:pPr marL="0" lvl="0" indent="0" algn="l" rtl="0">
              <a:spcBef>
                <a:spcPts val="0"/>
              </a:spcBef>
              <a:spcAft>
                <a:spcPts val="0"/>
              </a:spcAft>
              <a:buNone/>
            </a:pPr>
            <a:r>
              <a:rPr lang="en"/>
              <a:t>No salt</a:t>
            </a:r>
            <a:endParaRPr/>
          </a:p>
          <a:p>
            <a:pPr marL="0" lvl="0" indent="0" algn="l" rtl="0">
              <a:spcBef>
                <a:spcPts val="0"/>
              </a:spcBef>
              <a:spcAft>
                <a:spcPts val="0"/>
              </a:spcAft>
              <a:buNone/>
            </a:pPr>
            <a:r>
              <a:rPr lang="en"/>
              <a:t>No predefined deposit</a:t>
            </a:r>
            <a:endParaRPr/>
          </a:p>
          <a:p>
            <a:pPr marL="0" lvl="0" indent="0" algn="l" rtl="0">
              <a:spcBef>
                <a:spcPts val="0"/>
              </a:spcBef>
              <a:spcAft>
                <a:spcPts val="0"/>
              </a:spcAft>
              <a:buNone/>
            </a:pPr>
            <a:r>
              <a:rPr lang="en"/>
              <a:t>DoS on transfer</a:t>
            </a:r>
            <a:endParaRPr/>
          </a:p>
          <a:p>
            <a:pPr marL="0" lvl="0" indent="0" algn="l" rtl="0">
              <a:spcBef>
                <a:spcPts val="0"/>
              </a:spcBef>
              <a:spcAft>
                <a:spcPts val="0"/>
              </a:spcAft>
              <a:buNone/>
            </a:pPr>
            <a:r>
              <a:rPr lang="en"/>
              <a:t>DoS on invalid commitment</a:t>
            </a:r>
            <a:endParaRPr/>
          </a:p>
          <a:p>
            <a:pPr marL="0" lvl="0" indent="0" algn="l" rtl="0">
              <a:spcBef>
                <a:spcPts val="0"/>
              </a:spcBef>
              <a:spcAft>
                <a:spcPts val="0"/>
              </a:spcAft>
              <a:buNone/>
            </a:pPr>
            <a:r>
              <a:rPr lang="en"/>
              <a:t>Unfair gas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a9bdedf1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a9bdedf1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If send calls another contract which runs out-of-gas itself then the for loop it will get stuck (it will never complete for anyone). It is possible to make such run out of gas problem on purpose - hence “</a:t>
            </a:r>
            <a:r>
              <a:rPr lang="en" dirty="0" err="1"/>
              <a:t>griefing</a:t>
            </a:r>
            <a:r>
              <a:rPr lang="en" dirty="0"/>
              <a:t>.”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Key-point is that errors needs to be handled  - see the second example. </a:t>
            </a:r>
          </a:p>
          <a:p>
            <a:pPr marL="0" lvl="0" indent="0" algn="l" rtl="0">
              <a:spcBef>
                <a:spcPts val="0"/>
              </a:spcBef>
              <a:spcAft>
                <a:spcPts val="0"/>
              </a:spcAft>
              <a:buNone/>
            </a:pPr>
            <a:endParaRPr lang="en-US" dirty="0"/>
          </a:p>
          <a:p>
            <a:pPr marL="0" lvl="0" indent="0" algn="l" rtl="0">
              <a:spcBef>
                <a:spcPts val="0"/>
              </a:spcBef>
              <a:spcAft>
                <a:spcPts val="0"/>
              </a:spcAft>
              <a:buNone/>
            </a:pPr>
            <a:r>
              <a:rPr lang="en-GB" dirty="0"/>
              <a:t>A problem here is that simple revert will not be enough. why reverting is not enough? E.g., next time you call the contract it will be the same. </a:t>
            </a:r>
          </a:p>
          <a:p>
            <a:pPr marL="0" lvl="0" indent="0" algn="l" rtl="0">
              <a:spcBef>
                <a:spcPts val="0"/>
              </a:spcBef>
              <a:spcAft>
                <a:spcPts val="0"/>
              </a:spcAft>
              <a:buNone/>
            </a:pPr>
            <a:endParaRPr dirty="0"/>
          </a:p>
          <a:p>
            <a:pPr marL="0" lvl="0" indent="0" algn="l" rtl="0">
              <a:spcBef>
                <a:spcPts val="0"/>
              </a:spcBef>
              <a:spcAft>
                <a:spcPts val="0"/>
              </a:spcAft>
              <a:buNone/>
            </a:pPr>
            <a:r>
              <a:rPr lang="en" dirty="0"/>
              <a:t>Better use transfer which returns an error object that you can examine and decide accordingly what to do. </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a:t>add the example here</a:t>
            </a:r>
          </a:p>
          <a:p>
            <a:pPr marL="0" lvl="0" indent="0" algn="l" rtl="0">
              <a:spcBef>
                <a:spcPts val="0"/>
              </a:spcBef>
              <a:spcAft>
                <a:spcPts val="0"/>
              </a:spcAft>
              <a:buNone/>
            </a:pPr>
            <a:endParaRPr lang="en-US" dirty="0"/>
          </a:p>
          <a:p>
            <a:pPr marL="0" lvl="0" indent="0" algn="l" rtl="0">
              <a:spcBef>
                <a:spcPts val="0"/>
              </a:spcBef>
              <a:spcAft>
                <a:spcPts val="0"/>
              </a:spcAft>
              <a:buNone/>
            </a:pPr>
            <a:r>
              <a:rPr lang="en-GB" b="0" i="0" dirty="0">
                <a:solidFill>
                  <a:srgbClr val="252519"/>
                </a:solidFill>
                <a:effectLst/>
                <a:latin typeface="source-code-pro"/>
              </a:rPr>
              <a:t>(</a:t>
            </a:r>
            <a:r>
              <a:rPr lang="en-GB" b="0" i="0" dirty="0">
                <a:solidFill>
                  <a:srgbClr val="0758FC"/>
                </a:solidFill>
                <a:effectLst/>
                <a:latin typeface="source-code-pro"/>
              </a:rPr>
              <a:t>bool</a:t>
            </a:r>
            <a:r>
              <a:rPr lang="en-GB" b="0" i="0" dirty="0">
                <a:solidFill>
                  <a:srgbClr val="252519"/>
                </a:solidFill>
                <a:effectLst/>
                <a:latin typeface="source-code-pro"/>
              </a:rPr>
              <a:t> sent, </a:t>
            </a:r>
            <a:r>
              <a:rPr lang="en-GB" b="0" i="0" dirty="0">
                <a:solidFill>
                  <a:srgbClr val="0758FC"/>
                </a:solidFill>
                <a:effectLst/>
                <a:latin typeface="source-code-pro"/>
              </a:rPr>
              <a:t>bytes</a:t>
            </a:r>
            <a:r>
              <a:rPr lang="en-GB" b="0" i="0" dirty="0">
                <a:solidFill>
                  <a:srgbClr val="252519"/>
                </a:solidFill>
                <a:effectLst/>
                <a:latin typeface="source-code-pro"/>
              </a:rPr>
              <a:t> </a:t>
            </a:r>
            <a:r>
              <a:rPr lang="en-GB" b="0" i="0" dirty="0">
                <a:solidFill>
                  <a:srgbClr val="0758FC"/>
                </a:solidFill>
                <a:effectLst/>
                <a:latin typeface="source-code-pro"/>
              </a:rPr>
              <a:t>memory</a:t>
            </a:r>
            <a:r>
              <a:rPr lang="en-GB" b="0" i="0" dirty="0">
                <a:solidFill>
                  <a:srgbClr val="252519"/>
                </a:solidFill>
                <a:effectLst/>
                <a:latin typeface="source-code-pro"/>
              </a:rPr>
              <a:t> data) = _</a:t>
            </a:r>
            <a:r>
              <a:rPr lang="en-GB" b="0" i="0" dirty="0" err="1">
                <a:solidFill>
                  <a:srgbClr val="252519"/>
                </a:solidFill>
                <a:effectLst/>
                <a:latin typeface="source-code-pro"/>
              </a:rPr>
              <a:t>to.call</a:t>
            </a:r>
            <a:r>
              <a:rPr lang="en-GB" b="0" i="0" dirty="0">
                <a:solidFill>
                  <a:srgbClr val="252519"/>
                </a:solidFill>
                <a:effectLst/>
                <a:latin typeface="source-code-pro"/>
              </a:rPr>
              <a:t>{value: </a:t>
            </a:r>
            <a:r>
              <a:rPr lang="en-GB" b="0" i="0" dirty="0" err="1">
                <a:solidFill>
                  <a:srgbClr val="252519"/>
                </a:solidFill>
                <a:effectLst/>
                <a:latin typeface="source-code-pro"/>
              </a:rPr>
              <a:t>msg.value</a:t>
            </a:r>
            <a:r>
              <a:rPr lang="en-GB" b="0" i="0" dirty="0">
                <a:solidFill>
                  <a:srgbClr val="252519"/>
                </a:solidFill>
                <a:effectLst/>
                <a:latin typeface="source-code-pro"/>
              </a:rPr>
              <a:t>}(</a:t>
            </a:r>
            <a:r>
              <a:rPr lang="en-GB" b="0" i="0" dirty="0">
                <a:solidFill>
                  <a:srgbClr val="DD1144"/>
                </a:solidFill>
                <a:effectLst/>
                <a:latin typeface="source-code-pro"/>
              </a:rPr>
              <a:t>""</a:t>
            </a:r>
            <a:r>
              <a:rPr lang="en-GB" b="0" i="0" dirty="0">
                <a:solidFill>
                  <a:srgbClr val="252519"/>
                </a:solidFill>
                <a:effectLst/>
                <a:latin typeface="source-code-pro"/>
              </a:rPr>
              <a:t>); require(sent, </a:t>
            </a:r>
            <a:r>
              <a:rPr lang="en-GB" b="0" i="0" dirty="0">
                <a:solidFill>
                  <a:srgbClr val="DD1144"/>
                </a:solidFill>
                <a:effectLst/>
                <a:latin typeface="source-code-pro"/>
              </a:rPr>
              <a:t>"Failed to send Ether"</a:t>
            </a:r>
            <a:r>
              <a:rPr lang="en-GB" b="0" i="0" dirty="0">
                <a:solidFill>
                  <a:srgbClr val="252519"/>
                </a:solidFill>
                <a:effectLst/>
                <a:latin typeface="source-code-pro"/>
              </a:rPr>
              <a:t>);</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f7b886b097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f7b886b09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61f91d57be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61f91d57be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a contract that receives a bid and refunds the previous highest bidder if he is outbid. </a:t>
            </a:r>
          </a:p>
          <a:p>
            <a:pPr marL="0" lvl="0" indent="0" algn="l" rtl="0">
              <a:spcBef>
                <a:spcPts val="0"/>
              </a:spcBef>
              <a:spcAft>
                <a:spcPts val="0"/>
              </a:spcAft>
              <a:buNone/>
            </a:pPr>
            <a:r>
              <a:rPr lang="en-US" dirty="0"/>
              <a:t>It uses </a:t>
            </a:r>
            <a:r>
              <a:rPr lang="en-US"/>
              <a:t>the condition </a:t>
            </a:r>
            <a:r>
              <a:rPr lang="en-US" dirty="0"/>
              <a:t>address(0) to test whether the </a:t>
            </a:r>
            <a:r>
              <a:rPr lang="en-US" dirty="0" err="1"/>
              <a:t>highestbidder</a:t>
            </a:r>
            <a:r>
              <a:rPr lang="en-US" dirty="0"/>
              <a:t> is indeed initialized. </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7b886b09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f7b886b09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a contract that receives a bid and refunds the previous highest bidder if he is outbid. </a:t>
            </a:r>
          </a:p>
          <a:p>
            <a:pPr marL="0" lvl="0" indent="0" algn="l" rtl="0">
              <a:spcBef>
                <a:spcPts val="0"/>
              </a:spcBef>
              <a:spcAft>
                <a:spcPts val="0"/>
              </a:spcAft>
              <a:buNone/>
            </a:pPr>
            <a:r>
              <a:rPr lang="en-US" dirty="0"/>
              <a:t>It uses the condition equality test to address(0) to test whether the </a:t>
            </a:r>
            <a:r>
              <a:rPr lang="en-US" dirty="0" err="1"/>
              <a:t>highestbidder</a:t>
            </a:r>
            <a:r>
              <a:rPr lang="en-US" dirty="0"/>
              <a:t> is indeed initialized.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61f91d57be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61f91d57be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f7b886b097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f7b886b09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1f91d57be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61f91d57b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Contract A withdraws some Ether from Contract B via its fallback function.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61f91d57be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61f91d57b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61f91d57be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61f91d57b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8a5d9f40d7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8a5d9f40d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61f91d57be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61f91d57b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61f91d57be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61f91d57b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Loop of function calls which results in draining funds from Contract B and transferring to Contract A. the loop will stop at the discretion of contract A or when it runs out of gas.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61f91d57be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61f91d57be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Example smart contract that has an array of </a:t>
            </a:r>
            <a:r>
              <a:rPr lang="en-US" dirty="0" err="1"/>
              <a:t>userBalances</a:t>
            </a:r>
            <a:r>
              <a:rPr lang="en-US" dirty="0"/>
              <a:t>. </a:t>
            </a:r>
          </a:p>
          <a:p>
            <a:pPr marL="0" lvl="0" indent="0" algn="l" rtl="0">
              <a:spcBef>
                <a:spcPts val="0"/>
              </a:spcBef>
              <a:spcAft>
                <a:spcPts val="0"/>
              </a:spcAft>
              <a:buNone/>
            </a:pPr>
            <a:r>
              <a:rPr lang="en-US" dirty="0" err="1"/>
              <a:t>withdrawBalance</a:t>
            </a:r>
            <a:r>
              <a:rPr lang="en-US" dirty="0"/>
              <a:t>() enables a user to withdraw her coins.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uses require()on a </a:t>
            </a:r>
            <a:r>
              <a:rPr lang="en-US" dirty="0" err="1"/>
              <a:t>msg.sender.call</a:t>
            </a:r>
            <a:r>
              <a:rPr lang="en-US" dirty="0"/>
              <a:t> to succeed in order to move forward.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61f91d57be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61f91d57be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Key point – </a:t>
            </a:r>
            <a:r>
              <a:rPr lang="en-US" dirty="0" err="1"/>
              <a:t>withdrawbalance</a:t>
            </a:r>
            <a:r>
              <a:rPr lang="en-US" dirty="0"/>
              <a:t> calls the sender with the </a:t>
            </a:r>
            <a:r>
              <a:rPr lang="en-US" dirty="0" err="1"/>
              <a:t>amounttowithdraw</a:t>
            </a:r>
            <a:r>
              <a:rPr lang="en-US" dirty="0"/>
              <a:t> without zero-</a:t>
            </a:r>
            <a:r>
              <a:rPr lang="en-US" dirty="0" err="1"/>
              <a:t>ing</a:t>
            </a:r>
            <a:r>
              <a:rPr lang="en-US" dirty="0"/>
              <a:t> the balance first.</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61f91d57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61f91d57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victim is the contract to be attacked.</a:t>
            </a:r>
          </a:p>
          <a:p>
            <a:pPr marL="0" lvl="0" indent="0" algn="l" rtl="0">
              <a:spcBef>
                <a:spcPts val="0"/>
              </a:spcBef>
              <a:spcAft>
                <a:spcPts val="0"/>
              </a:spcAft>
              <a:buNone/>
            </a:pPr>
            <a:endParaRPr lang="en"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The above </a:t>
            </a:r>
            <a:r>
              <a:rPr lang="en-GB" sz="1100" dirty="0" err="1">
                <a:solidFill>
                  <a:srgbClr val="0000FF"/>
                </a:solidFill>
                <a:latin typeface="Consolas"/>
                <a:ea typeface="Consolas"/>
                <a:cs typeface="Consolas"/>
                <a:sym typeface="Consolas"/>
              </a:rPr>
              <a:t>msg</a:t>
            </a:r>
            <a:r>
              <a:rPr lang="en-GB" sz="1100" dirty="0" err="1">
                <a:latin typeface="Consolas"/>
                <a:ea typeface="Consolas"/>
                <a:cs typeface="Consolas"/>
                <a:sym typeface="Consolas"/>
              </a:rPr>
              <a:t>.sender.call.value</a:t>
            </a:r>
            <a:r>
              <a:rPr lang="en-GB" sz="1100" dirty="0">
                <a:latin typeface="Consolas"/>
                <a:ea typeface="Consolas"/>
                <a:cs typeface="Consolas"/>
                <a:sym typeface="Consolas"/>
              </a:rPr>
              <a:t> call will result in calling the default function of the caller. </a:t>
            </a:r>
            <a:endParaRPr lang="en-GB"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Note the attacker also wants to get out of the loop safely.</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 The attack will stop when the </a:t>
            </a:r>
            <a:r>
              <a:rPr lang="en" dirty="0" err="1"/>
              <a:t>victimContract.balance</a:t>
            </a:r>
            <a:r>
              <a:rPr lang="en" dirty="0"/>
              <a:t> is less than </a:t>
            </a:r>
            <a:r>
              <a:rPr lang="en" dirty="0" err="1"/>
              <a:t>msg.value</a:t>
            </a:r>
            <a:r>
              <a:rPr lang="en" dirty="0"/>
              <a:t>. </a:t>
            </a:r>
          </a:p>
          <a:p>
            <a:pPr marL="0" lvl="0" indent="0" algn="l" rtl="0">
              <a:spcBef>
                <a:spcPts val="0"/>
              </a:spcBef>
              <a:spcAft>
                <a:spcPts val="0"/>
              </a:spcAft>
              <a:buNone/>
            </a:pPr>
            <a:r>
              <a:rPr lang="en" dirty="0"/>
              <a:t>(the attacker chooses </a:t>
            </a:r>
            <a:r>
              <a:rPr lang="en" dirty="0" err="1"/>
              <a:t>msg.value</a:t>
            </a:r>
            <a:r>
              <a:rPr lang="en" dirty="0"/>
              <a:t> appropriately avoid a run out of gas exception which will revert the attack). </a:t>
            </a:r>
          </a:p>
          <a:p>
            <a:pPr marL="0" lvl="0" indent="0" algn="l" rtl="0">
              <a:spcBef>
                <a:spcPts val="0"/>
              </a:spcBef>
              <a:spcAft>
                <a:spcPts val="0"/>
              </a:spcAft>
              <a:buNone/>
            </a:pPr>
            <a:endParaRPr lang="e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6204a14488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6204a1448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6204a14488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6204a14488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6204a1448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6204a1448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61f91d57be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61f91d57be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Transfer</a:t>
            </a:r>
            <a:r>
              <a:rPr lang="en" dirty="0"/>
              <a:t> limits the amount of gas that will be available for each call of the fallback function of the receiving contract. </a:t>
            </a:r>
            <a:endParaRPr dirty="0"/>
          </a:p>
          <a:p>
            <a:pPr marL="0" lvl="0" indent="0" algn="l" rtl="0">
              <a:spcBef>
                <a:spcPts val="0"/>
              </a:spcBef>
              <a:spcAft>
                <a:spcPts val="0"/>
              </a:spcAft>
              <a:buNone/>
            </a:pPr>
            <a:r>
              <a:rPr lang="en" b="1" dirty="0"/>
              <a:t>⇒ principle: First you check, then record the effects, then perform interactions</a:t>
            </a:r>
          </a:p>
          <a:p>
            <a:pPr marL="0" lvl="0" indent="0" algn="l" rtl="0">
              <a:spcBef>
                <a:spcPts val="0"/>
              </a:spcBef>
              <a:spcAft>
                <a:spcPts val="0"/>
              </a:spcAft>
              <a:buNone/>
            </a:pPr>
            <a:endParaRPr b="1" dirty="0"/>
          </a:p>
          <a:p>
            <a:pPr marL="0" lvl="0" indent="0" algn="l" rtl="0">
              <a:spcBef>
                <a:spcPts val="0"/>
              </a:spcBef>
              <a:spcAft>
                <a:spcPts val="0"/>
              </a:spcAft>
              <a:buNone/>
            </a:pPr>
            <a:r>
              <a:rPr lang="en" b="1" dirty="0"/>
              <a:t>=&gt; pull-push pattern: do local changes first; instead of pushing them, let the user of the contract pull them. </a:t>
            </a:r>
            <a:endParaRPr b="1"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204a14488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204a14488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8a5d9f40d7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8a5d9f40d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f7b886b097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f7b886b09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8a5d9f40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8a5d9f40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Consider the above contract – it will reject any </a:t>
            </a:r>
            <a:r>
              <a:rPr lang="en" dirty="0" err="1"/>
              <a:t>incomin</a:t>
            </a:r>
            <a:r>
              <a:rPr lang="en-GB" dirty="0"/>
              <a:t>g</a:t>
            </a:r>
            <a:r>
              <a:rPr lang="en" dirty="0"/>
              <a:t> payment.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Then presumably “</a:t>
            </a:r>
            <a:r>
              <a:rPr lang="en" dirty="0" err="1"/>
              <a:t>somethingBad</a:t>
            </a:r>
            <a:r>
              <a:rPr lang="en" dirty="0"/>
              <a:t>” never happens.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But this is not the case, it can be that an attacker makes balance&gt;0</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8a5d9f40d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8a5d9f40d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imagine a contract that uses </a:t>
            </a:r>
            <a:r>
              <a:rPr lang="en" dirty="0" err="1"/>
              <a:t>this.balance</a:t>
            </a:r>
            <a:r>
              <a:rPr lang="en" dirty="0"/>
              <a:t> for some calculation. An attacker can set </a:t>
            </a:r>
            <a:r>
              <a:rPr lang="en" dirty="0" err="1"/>
              <a:t>this.balance</a:t>
            </a:r>
            <a:r>
              <a:rPr lang="en" dirty="0"/>
              <a:t> to an unpredictable </a:t>
            </a:r>
            <a:r>
              <a:rPr lang="en"/>
              <a:t>value… </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f7b886b097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f7b886b097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dirty="0"/>
          </a:p>
          <a:p>
            <a:pPr marL="0" lvl="0" indent="0" algn="l" rtl="0">
              <a:spcBef>
                <a:spcPts val="0"/>
              </a:spcBef>
              <a:spcAft>
                <a:spcPts val="0"/>
              </a:spcAft>
              <a:buNone/>
            </a:pPr>
            <a:r>
              <a:rPr lang="en" dirty="0"/>
              <a:t>imagine a contract that uses </a:t>
            </a:r>
            <a:r>
              <a:rPr lang="en" dirty="0" err="1"/>
              <a:t>this.balance</a:t>
            </a:r>
            <a:r>
              <a:rPr lang="en" dirty="0"/>
              <a:t> for some calculation. An attacker can set </a:t>
            </a:r>
            <a:r>
              <a:rPr lang="en" dirty="0" err="1"/>
              <a:t>this.balance</a:t>
            </a:r>
            <a:r>
              <a:rPr lang="en" dirty="0"/>
              <a:t> to an unpredictable value… </a:t>
            </a:r>
          </a:p>
          <a:p>
            <a:pPr algn="l"/>
            <a:endParaRPr lang="en" b="0" i="0" dirty="0">
              <a:solidFill>
                <a:srgbClr val="000000"/>
              </a:solidFill>
              <a:effectLst/>
              <a:latin typeface="Arial"/>
            </a:endParaRPr>
          </a:p>
          <a:p>
            <a:pPr algn="l"/>
            <a:r>
              <a:rPr lang="en-GB" b="0" i="0" dirty="0">
                <a:solidFill>
                  <a:srgbClr val="F0F6FC"/>
                </a:solidFill>
                <a:effectLst/>
                <a:latin typeface="-apple-system"/>
              </a:rPr>
              <a:t>The first method is to call the </a:t>
            </a:r>
            <a:r>
              <a:rPr lang="en-GB" b="0" i="0" dirty="0" err="1">
                <a:solidFill>
                  <a:srgbClr val="F0F6FC"/>
                </a:solidFill>
                <a:effectLst/>
                <a:latin typeface="-apple-system"/>
              </a:rPr>
              <a:t>selfdestruct</a:t>
            </a:r>
            <a:r>
              <a:rPr lang="en-GB" b="0" i="0" dirty="0">
                <a:solidFill>
                  <a:srgbClr val="F0F6FC"/>
                </a:solidFill>
                <a:effectLst/>
                <a:latin typeface="-apple-system"/>
              </a:rPr>
              <a:t> method on a contract with the Vulnerable contract address set as the beneficiary. This works because </a:t>
            </a:r>
            <a:r>
              <a:rPr lang="en-GB" b="0" i="0" dirty="0" err="1">
                <a:solidFill>
                  <a:srgbClr val="F0F6FC"/>
                </a:solidFill>
                <a:effectLst/>
                <a:latin typeface="-apple-system"/>
              </a:rPr>
              <a:t>selfdestruct</a:t>
            </a:r>
            <a:r>
              <a:rPr lang="en-GB" b="0" i="0" dirty="0">
                <a:solidFill>
                  <a:srgbClr val="F0F6FC"/>
                </a:solidFill>
                <a:effectLst/>
                <a:latin typeface="-apple-system"/>
              </a:rPr>
              <a:t> will not trigger the fallback function.</a:t>
            </a:r>
          </a:p>
          <a:p>
            <a:pPr algn="l"/>
            <a:r>
              <a:rPr lang="en-GB" b="0" i="0" dirty="0">
                <a:solidFill>
                  <a:srgbClr val="F0F6FC"/>
                </a:solidFill>
                <a:effectLst/>
                <a:latin typeface="-apple-system"/>
              </a:rPr>
              <a:t>Another method is to precompute a contract’s address and send Ether to the address before the contract is even deployed. Surprisingly enough, this is possible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41f2024c03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41f2024c03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imagine a contract that uses this.balance for some calculation. An attacker can set this.balance to an unpredictable value…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1f91d57be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1f91d57be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61f91d57be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61f91d57be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Contract B runs a function of contract C in its own context. </a:t>
            </a:r>
            <a:endParaRPr/>
          </a:p>
          <a:p>
            <a:pPr marL="457200" lvl="0" indent="-298450" algn="l" rtl="0">
              <a:spcBef>
                <a:spcPts val="0"/>
              </a:spcBef>
              <a:spcAft>
                <a:spcPts val="0"/>
              </a:spcAft>
              <a:buSzPts val="1100"/>
              <a:buChar char="●"/>
            </a:pPr>
            <a:r>
              <a:rPr lang="en"/>
              <a:t>“c” is an instance of the contract C. </a:t>
            </a:r>
            <a:endParaRPr/>
          </a:p>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61f91d57be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61f91d57be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Useful for a library call. </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61f91d57be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61f91d57be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attack contract changes the owner! To the transaction caller of the left contract. </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61f91d57be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61f91d57be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8a5d9f40d7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8a5d9f40d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61f91d57be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61f91d57be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Constructor  = Bank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bank sends money</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61f91d57be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61f91d57b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bank owner sends some money to the attacker contract (for whatever reason). The resulting call function results in the fallback function of the attacker’s contract being executed. This calls </a:t>
            </a:r>
            <a:r>
              <a:rPr lang="en" dirty="0" err="1"/>
              <a:t>sendTo</a:t>
            </a:r>
            <a:r>
              <a:rPr lang="en" dirty="0"/>
              <a:t> again (recall it is a public function). The </a:t>
            </a:r>
            <a:r>
              <a:rPr lang="en" dirty="0" err="1"/>
              <a:t>tx.origin</a:t>
            </a:r>
            <a:r>
              <a:rPr lang="en" dirty="0"/>
              <a:t> corresponding to the second call is correct but corresponds only to the first call to </a:t>
            </a:r>
            <a:r>
              <a:rPr lang="en" dirty="0" err="1"/>
              <a:t>sendTo</a:t>
            </a:r>
            <a:r>
              <a:rPr lang="en" dirty="0"/>
              <a:t> which was the legitimate one. </a:t>
            </a: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61f91d57be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61f91d57be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Emit an event that you have received some funds. Note that msg.data.length &lt;&gt; 0 does not correspond to receiving funds. Fallback function will be also activated when a non-existent function is called.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8a5d9f40d7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8a5d9f40d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4a9bdedf1a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4a9bdedf1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4a9bdedf1a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4a9bdedf1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4a9bdedf1a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4a9bdedf1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41f2024c03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41f2024c0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41f2024c03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141f2024c03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14a9bdedf1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14a9bdedf1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GB" dirty="0"/>
              <a:t>Messages logic: the MT proof is </a:t>
            </a:r>
            <a:r>
              <a:rPr lang="en-GB" dirty="0" err="1"/>
              <a:t>checkedand</a:t>
            </a:r>
            <a:r>
              <a:rPr lang="en-GB" dirty="0"/>
              <a:t> then added. </a:t>
            </a:r>
          </a:p>
          <a:p>
            <a:pPr marL="0" lvl="0" indent="0" algn="l" rtl="0">
              <a:spcBef>
                <a:spcPts val="0"/>
              </a:spcBef>
              <a:spcAft>
                <a:spcPts val="0"/>
              </a:spcAft>
              <a:buNone/>
            </a:pPr>
            <a:endParaRPr lang="en-GB"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8a5d9f40d7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8a5d9f40d7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141f2024c03_0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141f2024c03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8a5d9f40d7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28a5d9f40d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28a5d9f40d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28a5d9f40d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28a5d9f40d7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28a5d9f40d7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41f2024c03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141f2024c03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141f2024c03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141f2024c03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141f2024c03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141f2024c03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141f2024c03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141f2024c0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41f2024c03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141f2024c03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141f2024c03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141f2024c0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7b886b097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f7b886b09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f7b886b097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f7b886b09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61f91d57be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61f91d57be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Miner sorts transactions by gas-price.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61f91d57be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61f91d57be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61f91d57be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61f91d57be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61f91d57be_0_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61f91d57be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28a5d9f40d7_0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28a5d9f40d7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61f91d57be_0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61f91d57be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clearly bad.. Front-running enables an attack to register the name first.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4a9bdedf1a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4a9bdedf1a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a0ce8aa1e0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a0ce8aa1e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way to solve this is to use a non-interactive cryptographic commitment. registerName will work only after the user has committed to the name.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61f91d57be_0_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61f91d57be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f7b886b09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f7b886b09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Accounts.length can be arbitrarily large - hence at some point there will be a DOS</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61f91d57be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61f91d57be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61f91d57be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61f91d57be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f72bffc1f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f72bffc1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14a9bdedf1a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14a9bdedf1a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61f91d57be_0_4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61f91d57be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61f91d57be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61f91d57be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block.&amp; refers to the block where the transaction belongs to.</a:t>
            </a:r>
            <a:endParaRPr/>
          </a:p>
          <a:p>
            <a:pPr marL="0" lvl="0" indent="0" algn="l" rtl="0">
              <a:spcBef>
                <a:spcPts val="0"/>
              </a:spcBef>
              <a:spcAft>
                <a:spcPts val="0"/>
              </a:spcAft>
              <a:buNone/>
            </a:pPr>
            <a:r>
              <a:rPr lang="en"/>
              <a:t>now = block.timestamp</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61f91d57be_0_4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61f91d57be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61f91d57be_0_4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61f91d57be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61f91d57be_0_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61f91d57be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_seed can be seen by anyone.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61f91d57be_0_5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61f91d57be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8b5b2264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8b5b2264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investors.length</a:t>
            </a:r>
            <a:r>
              <a:rPr lang="en" dirty="0"/>
              <a:t> can be arbitrarily large - hence at some point there will be a DOS</a:t>
            </a:r>
            <a:endParaRPr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61f91d57be_0_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61f91d57be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Transactions in the same block, may be using the same variables for randomness. An attacker contract as shown above can check whether the conditions are favorable and only then try its luck by running the suitable method in the victim contract. In this way, the attacker will invoke the victim method only when it wins.</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f7b886b097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f7b886b097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61f91d57be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61f91d57be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the second step of the above protocol is performed too late (&gt;256 blocks later) or too early (in the same transaction as the first step), the result (zero) of blockhash will be known to an attacker</a:t>
            </a:r>
            <a:endParaRPr/>
          </a:p>
          <a:p>
            <a:pPr marL="0" lvl="0" indent="0" algn="l" rtl="0">
              <a:spcBef>
                <a:spcPts val="0"/>
              </a:spcBef>
              <a:spcAft>
                <a:spcPts val="0"/>
              </a:spcAft>
              <a:buNone/>
            </a:pPr>
            <a:r>
              <a:rPr lang="en"/>
              <a:t>Validate block.number age!</a:t>
            </a:r>
            <a:endParaRPr/>
          </a:p>
          <a:p>
            <a:pPr marL="0" lvl="0" indent="0" algn="l" rtl="0">
              <a:spcBef>
                <a:spcPts val="0"/>
              </a:spcBef>
              <a:spcAft>
                <a:spcPts val="0"/>
              </a:spcAft>
              <a:buNone/>
            </a:pPr>
            <a:r>
              <a:rPr lang="en"/>
              <a:t>A miner can mine blocks and hide them until he mines a favorable one (say about incentives of doing)</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61f91d57be_0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61f91d57be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1f91d57be_0_5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1f91d57b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61f91d57be_0_5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61f91d57be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61f91d57be_0_5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61f91d57be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There is still a problem that you can get only the hash of the last 256 blocks (the blockhash will be zero otherwise). Validate block.number age!</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62f3d3d8f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62f3d3d8f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Said it is ok but there is a problem that you can get the hash of the last 256 blocks (the blockhash will be zero). Validate block.number age!</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f7b886b097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f7b886b097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61f91d57be_0_5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61f91d57be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7b886b09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7b886b09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contract sends dividends to all investors (as long as they hold some minimum investment) and resets their investment data. </a:t>
            </a:r>
            <a:endParaRPr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28a5d9f40d7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28a5d9f40d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61f91d57be_0_5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61f91d57be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28a5d9f40d7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28a5d9f40d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28a5d9f40d7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28a5d9f40d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28a5d9f40d7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28a5d9f40d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28a5d9f40d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28a5d9f40d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a:t>
            </a:r>
            <a:r>
              <a:rPr lang="en" sz="1100" dirty="0" err="1">
                <a:solidFill>
                  <a:srgbClr val="0000FF"/>
                </a:solidFill>
                <a:latin typeface="Consolas"/>
                <a:ea typeface="Consolas"/>
                <a:cs typeface="Consolas"/>
                <a:sym typeface="Consolas"/>
              </a:rPr>
              <a:t>call</a:t>
            </a:r>
            <a:r>
              <a:rPr lang="en" sz="1100" dirty="0" err="1">
                <a:latin typeface="Consolas"/>
                <a:ea typeface="Consolas"/>
                <a:cs typeface="Consolas"/>
                <a:sym typeface="Consolas"/>
              </a:rPr>
              <a:t>.value</a:t>
            </a:r>
            <a:r>
              <a:rPr lang="en" sz="1100" dirty="0">
                <a:latin typeface="Consolas"/>
                <a:ea typeface="Consolas"/>
                <a:cs typeface="Consolas"/>
                <a:sym typeface="Consolas"/>
              </a:rPr>
              <a:t> = </a:t>
            </a:r>
            <a:r>
              <a:rPr lang="en-GB" b="0" i="0" dirty="0">
                <a:solidFill>
                  <a:srgbClr val="0C0D0E"/>
                </a:solidFill>
                <a:effectLst/>
                <a:latin typeface="-apple-system"/>
              </a:rPr>
              <a:t>calls the anonymous fallback function on </a:t>
            </a:r>
            <a:r>
              <a:rPr lang="en-GB" dirty="0" err="1"/>
              <a:t>msg.sender</a:t>
            </a:r>
            <a:endParaRPr lang="en-GB" b="0" i="0" dirty="0">
              <a:solidFill>
                <a:srgbClr val="000000"/>
              </a:solidFill>
              <a:effectLst/>
              <a:latin typeface="Arial"/>
            </a:endParaRPr>
          </a:p>
          <a:p>
            <a:pPr marL="0" lvl="0" indent="0" algn="l" rtl="0">
              <a:spcBef>
                <a:spcPts val="0"/>
              </a:spcBef>
              <a:spcAft>
                <a:spcPts val="0"/>
              </a:spcAft>
              <a:buNone/>
            </a:pPr>
            <a:endParaRPr lang="en-GB" b="0" i="0" dirty="0">
              <a:solidFill>
                <a:srgbClr val="000000"/>
              </a:solidFill>
              <a:effectLst/>
              <a:latin typeface="Arial"/>
            </a:endParaRPr>
          </a:p>
          <a:p>
            <a:pPr marL="0" lvl="0" indent="0" algn="l" rtl="0">
              <a:spcBef>
                <a:spcPts val="0"/>
              </a:spcBef>
              <a:spcAft>
                <a:spcPts val="0"/>
              </a:spcAft>
              <a:buNone/>
            </a:pPr>
            <a:r>
              <a:rPr lang="en-GB" b="0" i="0" dirty="0">
                <a:solidFill>
                  <a:srgbClr val="272626"/>
                </a:solidFill>
                <a:effectLst/>
                <a:latin typeface="Source Sans Pro" panose="020F0502020204030204" pitchFamily="34" charset="0"/>
              </a:rPr>
              <a:t>“</a:t>
            </a:r>
            <a:r>
              <a:rPr lang="en-GB" b="0" i="0" dirty="0" err="1">
                <a:solidFill>
                  <a:srgbClr val="272626"/>
                </a:solidFill>
                <a:effectLst/>
                <a:latin typeface="Source Sans Pro" panose="020F0502020204030204" pitchFamily="34" charset="0"/>
              </a:rPr>
              <a:t>msg.sender</a:t>
            </a:r>
            <a:r>
              <a:rPr lang="en-GB" b="0" i="0" dirty="0">
                <a:solidFill>
                  <a:srgbClr val="272626"/>
                </a:solidFill>
                <a:effectLst/>
                <a:latin typeface="Source Sans Pro" panose="020F0502020204030204" pitchFamily="34" charset="0"/>
              </a:rPr>
              <a:t>” represents the address of the account that called the function present within the </a:t>
            </a:r>
            <a:r>
              <a:rPr lang="en-GB" b="0" i="0" dirty="0">
                <a:solidFill>
                  <a:srgbClr val="272626"/>
                </a:solidFill>
                <a:effectLst/>
                <a:latin typeface="Source Sans Pro" panose="020F0502020204030204" pitchFamily="34" charset="0"/>
                <a:hlinkClick r:id="rId3"/>
              </a:rPr>
              <a:t>smart contract</a:t>
            </a:r>
            <a:r>
              <a:rPr lang="en-GB" b="0" i="0" dirty="0">
                <a:solidFill>
                  <a:srgbClr val="272626"/>
                </a:solidFill>
                <a:effectLst/>
                <a:latin typeface="Source Sans Pro" panose="020F0502020204030204" pitchFamily="34" charset="0"/>
              </a:rPr>
              <a:t>. What if one smart contract calls another smart contract? In this case, the “</a:t>
            </a:r>
            <a:r>
              <a:rPr lang="en-GB" b="0" i="0" dirty="0" err="1">
                <a:solidFill>
                  <a:srgbClr val="272626"/>
                </a:solidFill>
                <a:effectLst/>
                <a:latin typeface="Source Sans Pro" panose="020F0502020204030204" pitchFamily="34" charset="0"/>
              </a:rPr>
              <a:t>msg.sender</a:t>
            </a:r>
            <a:r>
              <a:rPr lang="en-GB" b="0" i="0" dirty="0">
                <a:solidFill>
                  <a:srgbClr val="272626"/>
                </a:solidFill>
                <a:effectLst/>
                <a:latin typeface="Source Sans Pro" panose="020F0502020204030204" pitchFamily="34" charset="0"/>
              </a:rPr>
              <a:t>” will have the address of the calling smart contract instead of an account address.</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28a5d9f40d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28a5d9f40d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Decrement by 1 will run twice in the </a:t>
            </a:r>
            <a:r>
              <a:rPr lang="en" dirty="0" err="1"/>
              <a:t>balanceof</a:t>
            </a:r>
            <a:r>
              <a:rPr lang="en" dirty="0"/>
              <a:t>[] array resulting by underflow to a 2^(256)-1 balance. </a:t>
            </a:r>
          </a:p>
          <a:p>
            <a:pPr marL="0" lvl="0" indent="0" algn="l" rtl="0">
              <a:spcBef>
                <a:spcPts val="0"/>
              </a:spcBef>
              <a:spcAft>
                <a:spcPts val="0"/>
              </a:spcAft>
              <a:buNone/>
            </a:pPr>
            <a:endParaRPr lang="en" dirty="0"/>
          </a:p>
          <a:p>
            <a:pPr marL="0" lvl="0" indent="0" algn="l" rtl="0">
              <a:spcBef>
                <a:spcPts val="0"/>
              </a:spcBef>
              <a:spcAft>
                <a:spcPts val="0"/>
              </a:spcAft>
              <a:buNone/>
            </a:pPr>
            <a:r>
              <a:rPr lang="en-US"/>
              <a:t>Using reentrancy.</a:t>
            </a:r>
          </a:p>
          <a:p>
            <a:pPr marL="0" lvl="0" indent="0" algn="l" rtl="0">
              <a:spcBef>
                <a:spcPts val="0"/>
              </a:spcBef>
              <a:spcAft>
                <a:spcPts val="0"/>
              </a:spcAft>
              <a:buNone/>
            </a:pPr>
            <a:endParaRPr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28a5d9f40d7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28a5d9f40d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use </a:t>
            </a:r>
            <a:r>
              <a:rPr lang="en" b="1"/>
              <a:t>delegatecall </a:t>
            </a:r>
            <a:r>
              <a:rPr lang="en"/>
              <a:t>to use these functions in the context of your contract (assuming they are deployed in a contract in the blockchain).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f7b886b097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f7b886b097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6204a14488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6204a14488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Ubuntu"/>
              <a:buNone/>
              <a:defRPr sz="5200">
                <a:latin typeface="Ubuntu"/>
                <a:ea typeface="Ubuntu"/>
                <a:cs typeface="Ubuntu"/>
                <a:sym typeface="Ubuntu"/>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28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97" name="Google Shape;97;p25"/>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8" name="Google Shape;98;p25"/>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25"/>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2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5"/>
        <p:cNvGrpSpPr/>
        <p:nvPr/>
      </p:nvGrpSpPr>
      <p:grpSpPr>
        <a:xfrm>
          <a:off x="0" y="0"/>
          <a:ext cx="0" cy="0"/>
          <a:chOff x="0" y="0"/>
          <a:chExt cx="0" cy="0"/>
        </a:xfrm>
      </p:grpSpPr>
      <p:sp>
        <p:nvSpPr>
          <p:cNvPr id="106" name="Google Shape;106;p2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7" name="Google Shape;107;p2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8" name="Google Shape;10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9"/>
        <p:cNvGrpSpPr/>
        <p:nvPr/>
      </p:nvGrpSpPr>
      <p:grpSpPr>
        <a:xfrm>
          <a:off x="0" y="0"/>
          <a:ext cx="0" cy="0"/>
          <a:chOff x="0" y="0"/>
          <a:chExt cx="0" cy="0"/>
        </a:xfrm>
      </p:grpSpPr>
      <p:sp>
        <p:nvSpPr>
          <p:cNvPr id="110" name="Google Shape;110;p2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1" name="Google Shape;111;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2"/>
        <p:cNvGrpSpPr/>
        <p:nvPr/>
      </p:nvGrpSpPr>
      <p:grpSpPr>
        <a:xfrm>
          <a:off x="0" y="0"/>
          <a:ext cx="0" cy="0"/>
          <a:chOff x="0" y="0"/>
          <a:chExt cx="0" cy="0"/>
        </a:xfrm>
      </p:grpSpPr>
      <p:sp>
        <p:nvSpPr>
          <p:cNvPr id="113" name="Google Shape;11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4" name="Google Shape;114;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15" name="Google Shape;115;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6"/>
        <p:cNvGrpSpPr/>
        <p:nvPr/>
      </p:nvGrpSpPr>
      <p:grpSpPr>
        <a:xfrm>
          <a:off x="0" y="0"/>
          <a:ext cx="0" cy="0"/>
          <a:chOff x="0" y="0"/>
          <a:chExt cx="0" cy="0"/>
        </a:xfrm>
      </p:grpSpPr>
      <p:sp>
        <p:nvSpPr>
          <p:cNvPr id="117" name="Google Shape;11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3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9" name="Google Shape;119;p3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0" name="Google Shape;12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1"/>
        <p:cNvGrpSpPr/>
        <p:nvPr/>
      </p:nvGrpSpPr>
      <p:grpSpPr>
        <a:xfrm>
          <a:off x="0" y="0"/>
          <a:ext cx="0" cy="0"/>
          <a:chOff x="0" y="0"/>
          <a:chExt cx="0" cy="0"/>
        </a:xfrm>
      </p:grpSpPr>
      <p:sp>
        <p:nvSpPr>
          <p:cNvPr id="122" name="Google Shape;12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3" name="Google Shape;123;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4"/>
        <p:cNvGrpSpPr/>
        <p:nvPr/>
      </p:nvGrpSpPr>
      <p:grpSpPr>
        <a:xfrm>
          <a:off x="0" y="0"/>
          <a:ext cx="0" cy="0"/>
          <a:chOff x="0" y="0"/>
          <a:chExt cx="0" cy="0"/>
        </a:xfrm>
      </p:grpSpPr>
      <p:sp>
        <p:nvSpPr>
          <p:cNvPr id="125" name="Google Shape;125;p3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6" name="Google Shape;126;p3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7" name="Google Shape;12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8"/>
        <p:cNvGrpSpPr/>
        <p:nvPr/>
      </p:nvGrpSpPr>
      <p:grpSpPr>
        <a:xfrm>
          <a:off x="0" y="0"/>
          <a:ext cx="0" cy="0"/>
          <a:chOff x="0" y="0"/>
          <a:chExt cx="0" cy="0"/>
        </a:xfrm>
      </p:grpSpPr>
      <p:sp>
        <p:nvSpPr>
          <p:cNvPr id="129" name="Google Shape;129;p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0" name="Google Shape;130;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1"/>
        <p:cNvGrpSpPr/>
        <p:nvPr/>
      </p:nvGrpSpPr>
      <p:grpSpPr>
        <a:xfrm>
          <a:off x="0" y="0"/>
          <a:ext cx="0" cy="0"/>
          <a:chOff x="0" y="0"/>
          <a:chExt cx="0" cy="0"/>
        </a:xfrm>
      </p:grpSpPr>
      <p:sp>
        <p:nvSpPr>
          <p:cNvPr id="132" name="Google Shape;132;p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4" name="Google Shape;134;p3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5" name="Google Shape;135;p3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36" name="Google Shape;136;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7"/>
        <p:cNvGrpSpPr/>
        <p:nvPr/>
      </p:nvGrpSpPr>
      <p:grpSpPr>
        <a:xfrm>
          <a:off x="0" y="0"/>
          <a:ext cx="0" cy="0"/>
          <a:chOff x="0" y="0"/>
          <a:chExt cx="0" cy="0"/>
        </a:xfrm>
      </p:grpSpPr>
      <p:sp>
        <p:nvSpPr>
          <p:cNvPr id="138" name="Google Shape;138;p35"/>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39" name="Google Shape;139;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0"/>
        <p:cNvGrpSpPr/>
        <p:nvPr/>
      </p:nvGrpSpPr>
      <p:grpSpPr>
        <a:xfrm>
          <a:off x="0" y="0"/>
          <a:ext cx="0" cy="0"/>
          <a:chOff x="0" y="0"/>
          <a:chExt cx="0" cy="0"/>
        </a:xfrm>
      </p:grpSpPr>
      <p:sp>
        <p:nvSpPr>
          <p:cNvPr id="141" name="Google Shape;141;p36"/>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2" name="Google Shape;142;p3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3" name="Google Shape;14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4"/>
        <p:cNvGrpSpPr/>
        <p:nvPr/>
      </p:nvGrpSpPr>
      <p:grpSpPr>
        <a:xfrm>
          <a:off x="0" y="0"/>
          <a:ext cx="0" cy="0"/>
          <a:chOff x="0" y="0"/>
          <a:chExt cx="0" cy="0"/>
        </a:xfrm>
      </p:grpSpPr>
      <p:sp>
        <p:nvSpPr>
          <p:cNvPr id="145" name="Google Shape;145;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6"/>
        <p:cNvGrpSpPr/>
        <p:nvPr/>
      </p:nvGrpSpPr>
      <p:grpSpPr>
        <a:xfrm>
          <a:off x="0" y="0"/>
          <a:ext cx="0" cy="0"/>
          <a:chOff x="0" y="0"/>
          <a:chExt cx="0" cy="0"/>
        </a:xfrm>
      </p:grpSpPr>
      <p:sp>
        <p:nvSpPr>
          <p:cNvPr id="147" name="Google Shape;147;p38"/>
          <p:cNvSpPr txBox="1">
            <a:spLocks noGrp="1"/>
          </p:cNvSpPr>
          <p:nvPr>
            <p:ph type="title"/>
          </p:nvPr>
        </p:nvSpPr>
        <p:spPr>
          <a:xfrm>
            <a:off x="628650" y="273845"/>
            <a:ext cx="7886700" cy="9942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38"/>
          <p:cNvSpPr txBox="1">
            <a:spLocks noGrp="1"/>
          </p:cNvSpPr>
          <p:nvPr>
            <p:ph type="body" idx="1"/>
          </p:nvPr>
        </p:nvSpPr>
        <p:spPr>
          <a:xfrm>
            <a:off x="628650" y="1369219"/>
            <a:ext cx="7886700" cy="3263400"/>
          </a:xfrm>
          <a:prstGeom prst="rect">
            <a:avLst/>
          </a:prstGeom>
          <a:noFill/>
          <a:ln>
            <a:noFill/>
          </a:ln>
        </p:spPr>
        <p:txBody>
          <a:bodyPr spcFirstLastPara="1" wrap="square" lIns="91425" tIns="91425" rIns="91425" bIns="91425" anchor="t" anchorCtr="0">
            <a:noAutofit/>
          </a:bodyPr>
          <a:lstStyle>
            <a:lvl1pPr marL="457200" lvl="0" indent="-342900" algn="l" rtl="0">
              <a:lnSpc>
                <a:spcPct val="90000"/>
              </a:lnSpc>
              <a:spcBef>
                <a:spcPts val="800"/>
              </a:spcBef>
              <a:spcAft>
                <a:spcPts val="0"/>
              </a:spcAft>
              <a:buClr>
                <a:schemeClr val="dk1"/>
              </a:buClr>
              <a:buSzPts val="1800"/>
              <a:buFont typeface="Arial"/>
              <a:buChar char="•"/>
              <a:defRPr/>
            </a:lvl1pPr>
            <a:lvl2pPr marL="914400" lvl="1" indent="-317500" algn="l" rtl="0">
              <a:lnSpc>
                <a:spcPct val="90000"/>
              </a:lnSpc>
              <a:spcBef>
                <a:spcPts val="1600"/>
              </a:spcBef>
              <a:spcAft>
                <a:spcPts val="0"/>
              </a:spcAft>
              <a:buClr>
                <a:schemeClr val="dk1"/>
              </a:buClr>
              <a:buSzPts val="1400"/>
              <a:buFont typeface="Arial"/>
              <a:buChar char="•"/>
              <a:defRPr/>
            </a:lvl2pPr>
            <a:lvl3pPr marL="1371600" lvl="2" indent="-317500" algn="l" rtl="0">
              <a:lnSpc>
                <a:spcPct val="90000"/>
              </a:lnSpc>
              <a:spcBef>
                <a:spcPts val="1600"/>
              </a:spcBef>
              <a:spcAft>
                <a:spcPts val="0"/>
              </a:spcAft>
              <a:buClr>
                <a:schemeClr val="dk1"/>
              </a:buClr>
              <a:buSzPts val="1400"/>
              <a:buFont typeface="Arial"/>
              <a:buChar char="•"/>
              <a:defRPr/>
            </a:lvl3pPr>
            <a:lvl4pPr marL="1828800" lvl="3" indent="-317500" algn="l" rtl="0">
              <a:lnSpc>
                <a:spcPct val="90000"/>
              </a:lnSpc>
              <a:spcBef>
                <a:spcPts val="1600"/>
              </a:spcBef>
              <a:spcAft>
                <a:spcPts val="0"/>
              </a:spcAft>
              <a:buClr>
                <a:schemeClr val="dk1"/>
              </a:buClr>
              <a:buSzPts val="1400"/>
              <a:buFont typeface="Arial"/>
              <a:buChar char="•"/>
              <a:defRPr/>
            </a:lvl4pPr>
            <a:lvl5pPr marL="2286000" lvl="4" indent="-317500" algn="l" rtl="0">
              <a:lnSpc>
                <a:spcPct val="90000"/>
              </a:lnSpc>
              <a:spcBef>
                <a:spcPts val="1600"/>
              </a:spcBef>
              <a:spcAft>
                <a:spcPts val="0"/>
              </a:spcAft>
              <a:buClr>
                <a:schemeClr val="dk1"/>
              </a:buClr>
              <a:buSzPts val="1400"/>
              <a:buFont typeface="Arial"/>
              <a:buChar char="•"/>
              <a:defRPr/>
            </a:lvl5pPr>
            <a:lvl6pPr marL="2743200" lvl="5" indent="-317500" algn="l" rtl="0">
              <a:lnSpc>
                <a:spcPct val="90000"/>
              </a:lnSpc>
              <a:spcBef>
                <a:spcPts val="1600"/>
              </a:spcBef>
              <a:spcAft>
                <a:spcPts val="0"/>
              </a:spcAft>
              <a:buClr>
                <a:schemeClr val="dk1"/>
              </a:buClr>
              <a:buSzPts val="1400"/>
              <a:buFont typeface="Arial"/>
              <a:buChar char="•"/>
              <a:defRPr/>
            </a:lvl6pPr>
            <a:lvl7pPr marL="3200400" lvl="6" indent="-317500" algn="l" rtl="0">
              <a:lnSpc>
                <a:spcPct val="90000"/>
              </a:lnSpc>
              <a:spcBef>
                <a:spcPts val="1600"/>
              </a:spcBef>
              <a:spcAft>
                <a:spcPts val="0"/>
              </a:spcAft>
              <a:buClr>
                <a:schemeClr val="dk1"/>
              </a:buClr>
              <a:buSzPts val="1400"/>
              <a:buFont typeface="Arial"/>
              <a:buChar char="•"/>
              <a:defRPr/>
            </a:lvl7pPr>
            <a:lvl8pPr marL="3657600" lvl="7" indent="-317500" algn="l" rtl="0">
              <a:lnSpc>
                <a:spcPct val="90000"/>
              </a:lnSpc>
              <a:spcBef>
                <a:spcPts val="1600"/>
              </a:spcBef>
              <a:spcAft>
                <a:spcPts val="0"/>
              </a:spcAft>
              <a:buClr>
                <a:schemeClr val="dk1"/>
              </a:buClr>
              <a:buSzPts val="1400"/>
              <a:buFont typeface="Arial"/>
              <a:buChar char="•"/>
              <a:defRPr/>
            </a:lvl8pPr>
            <a:lvl9pPr marL="4114800" lvl="8" indent="-317500" algn="l" rtl="0">
              <a:lnSpc>
                <a:spcPct val="90000"/>
              </a:lnSpc>
              <a:spcBef>
                <a:spcPts val="1600"/>
              </a:spcBef>
              <a:spcAft>
                <a:spcPts val="1600"/>
              </a:spcAft>
              <a:buClr>
                <a:schemeClr val="dk1"/>
              </a:buClr>
              <a:buSzPts val="1400"/>
              <a:buFont typeface="Arial"/>
              <a:buChar char="•"/>
              <a:defRPr/>
            </a:lvl9pPr>
          </a:lstStyle>
          <a:p>
            <a:endParaRPr/>
          </a:p>
        </p:txBody>
      </p:sp>
      <p:sp>
        <p:nvSpPr>
          <p:cNvPr id="149" name="Google Shape;149;p3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69850" algn="l" rtl="0">
              <a:spcBef>
                <a:spcPts val="0"/>
              </a:spcBef>
              <a:spcAft>
                <a:spcPts val="0"/>
              </a:spcAft>
              <a:buSzPts val="1100"/>
              <a:buChar char="●"/>
              <a:defRPr sz="1100"/>
            </a:lvl1pPr>
            <a:lvl2pPr marL="342900" marR="0" lvl="1" indent="-69850" algn="l" rtl="0">
              <a:spcBef>
                <a:spcPts val="0"/>
              </a:spcBef>
              <a:spcAft>
                <a:spcPts val="0"/>
              </a:spcAft>
              <a:buSzPts val="1100"/>
              <a:buChar char="○"/>
              <a:defRPr sz="1100"/>
            </a:lvl2pPr>
            <a:lvl3pPr marL="685800" marR="0" lvl="2" indent="-69850" algn="l" rtl="0">
              <a:spcBef>
                <a:spcPts val="0"/>
              </a:spcBef>
              <a:spcAft>
                <a:spcPts val="0"/>
              </a:spcAft>
              <a:buSzPts val="1100"/>
              <a:buChar char="■"/>
              <a:defRPr sz="1100"/>
            </a:lvl3pPr>
            <a:lvl4pPr marL="1028700" marR="0" lvl="3" indent="-69850" algn="l" rtl="0">
              <a:spcBef>
                <a:spcPts val="0"/>
              </a:spcBef>
              <a:spcAft>
                <a:spcPts val="0"/>
              </a:spcAft>
              <a:buSzPts val="1100"/>
              <a:buChar char="●"/>
              <a:defRPr sz="1100"/>
            </a:lvl4pPr>
            <a:lvl5pPr marL="1371600" marR="0" lvl="4" indent="-69850" algn="l" rtl="0">
              <a:spcBef>
                <a:spcPts val="0"/>
              </a:spcBef>
              <a:spcAft>
                <a:spcPts val="0"/>
              </a:spcAft>
              <a:buSzPts val="1100"/>
              <a:buChar char="○"/>
              <a:defRPr sz="1100"/>
            </a:lvl5pPr>
            <a:lvl6pPr marL="1714500" marR="0" lvl="5" indent="-69850" algn="l" rtl="0">
              <a:spcBef>
                <a:spcPts val="0"/>
              </a:spcBef>
              <a:spcAft>
                <a:spcPts val="0"/>
              </a:spcAft>
              <a:buSzPts val="1100"/>
              <a:buChar char="■"/>
              <a:defRPr sz="1100"/>
            </a:lvl6pPr>
            <a:lvl7pPr marL="2057400" marR="0" lvl="6" indent="-69850" algn="l" rtl="0">
              <a:spcBef>
                <a:spcPts val="0"/>
              </a:spcBef>
              <a:spcAft>
                <a:spcPts val="0"/>
              </a:spcAft>
              <a:buSzPts val="1100"/>
              <a:buChar char="●"/>
              <a:defRPr sz="1100"/>
            </a:lvl7pPr>
            <a:lvl8pPr marL="2400300" marR="0" lvl="7" indent="-69850" algn="l" rtl="0">
              <a:spcBef>
                <a:spcPts val="0"/>
              </a:spcBef>
              <a:spcAft>
                <a:spcPts val="0"/>
              </a:spcAft>
              <a:buSzPts val="1100"/>
              <a:buChar char="○"/>
              <a:defRPr sz="1100"/>
            </a:lvl8pPr>
            <a:lvl9pPr marL="2743200" marR="0" lvl="8" indent="-69850" algn="l" rtl="0">
              <a:spcBef>
                <a:spcPts val="0"/>
              </a:spcBef>
              <a:spcAft>
                <a:spcPts val="0"/>
              </a:spcAft>
              <a:buSzPts val="1100"/>
              <a:buChar char="■"/>
              <a:defRPr sz="1100"/>
            </a:lvl9pPr>
          </a:lstStyle>
          <a:p>
            <a:endParaRPr/>
          </a:p>
        </p:txBody>
      </p:sp>
      <p:sp>
        <p:nvSpPr>
          <p:cNvPr id="150" name="Google Shape;150;p3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69850" algn="ctr" rtl="0">
              <a:spcBef>
                <a:spcPts val="0"/>
              </a:spcBef>
              <a:spcAft>
                <a:spcPts val="0"/>
              </a:spcAft>
              <a:buSzPts val="1100"/>
              <a:buChar char="●"/>
              <a:defRPr sz="1100"/>
            </a:lvl1pPr>
            <a:lvl2pPr marL="342900" marR="0" lvl="1" indent="-69850" algn="l" rtl="0">
              <a:spcBef>
                <a:spcPts val="0"/>
              </a:spcBef>
              <a:spcAft>
                <a:spcPts val="0"/>
              </a:spcAft>
              <a:buSzPts val="1100"/>
              <a:buChar char="○"/>
              <a:defRPr sz="1100"/>
            </a:lvl2pPr>
            <a:lvl3pPr marL="685800" marR="0" lvl="2" indent="-69850" algn="l" rtl="0">
              <a:spcBef>
                <a:spcPts val="0"/>
              </a:spcBef>
              <a:spcAft>
                <a:spcPts val="0"/>
              </a:spcAft>
              <a:buSzPts val="1100"/>
              <a:buChar char="■"/>
              <a:defRPr sz="1100"/>
            </a:lvl3pPr>
            <a:lvl4pPr marL="1028700" marR="0" lvl="3" indent="-69850" algn="l" rtl="0">
              <a:spcBef>
                <a:spcPts val="0"/>
              </a:spcBef>
              <a:spcAft>
                <a:spcPts val="0"/>
              </a:spcAft>
              <a:buSzPts val="1100"/>
              <a:buChar char="●"/>
              <a:defRPr sz="1100"/>
            </a:lvl4pPr>
            <a:lvl5pPr marL="1371600" marR="0" lvl="4" indent="-69850" algn="l" rtl="0">
              <a:spcBef>
                <a:spcPts val="0"/>
              </a:spcBef>
              <a:spcAft>
                <a:spcPts val="0"/>
              </a:spcAft>
              <a:buSzPts val="1100"/>
              <a:buChar char="○"/>
              <a:defRPr sz="1100"/>
            </a:lvl5pPr>
            <a:lvl6pPr marL="1714500" marR="0" lvl="5" indent="-69850" algn="l" rtl="0">
              <a:spcBef>
                <a:spcPts val="0"/>
              </a:spcBef>
              <a:spcAft>
                <a:spcPts val="0"/>
              </a:spcAft>
              <a:buSzPts val="1100"/>
              <a:buChar char="■"/>
              <a:defRPr sz="1100"/>
            </a:lvl6pPr>
            <a:lvl7pPr marL="2057400" marR="0" lvl="6" indent="-69850" algn="l" rtl="0">
              <a:spcBef>
                <a:spcPts val="0"/>
              </a:spcBef>
              <a:spcAft>
                <a:spcPts val="0"/>
              </a:spcAft>
              <a:buSzPts val="1100"/>
              <a:buChar char="●"/>
              <a:defRPr sz="1100"/>
            </a:lvl7pPr>
            <a:lvl8pPr marL="2400300" marR="0" lvl="7" indent="-69850" algn="l" rtl="0">
              <a:spcBef>
                <a:spcPts val="0"/>
              </a:spcBef>
              <a:spcAft>
                <a:spcPts val="0"/>
              </a:spcAft>
              <a:buSzPts val="1100"/>
              <a:buChar char="○"/>
              <a:defRPr sz="1100"/>
            </a:lvl8pPr>
            <a:lvl9pPr marL="2743200" marR="0" lvl="8" indent="-69850" algn="l" rtl="0">
              <a:spcBef>
                <a:spcPts val="0"/>
              </a:spcBef>
              <a:spcAft>
                <a:spcPts val="0"/>
              </a:spcAft>
              <a:buSzPts val="1100"/>
              <a:buChar char="■"/>
              <a:defRPr sz="1100"/>
            </a:lvl9pPr>
          </a:lstStyle>
          <a:p>
            <a:endParaRPr/>
          </a:p>
        </p:txBody>
      </p:sp>
      <p:sp>
        <p:nvSpPr>
          <p:cNvPr id="151" name="Google Shape;151;p3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1pPr>
            <a:lvl2pPr lvl="1">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2pPr>
            <a:lvl3pPr lvl="2">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3pPr>
            <a:lvl4pPr lvl="3">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4pPr>
            <a:lvl5pPr lvl="4">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5pPr>
            <a:lvl6pPr lvl="5">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6pPr>
            <a:lvl7pPr lvl="6">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7pPr>
            <a:lvl8pPr lvl="7">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8pPr>
            <a:lvl9pPr lvl="8">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Ubuntu"/>
              <a:buChar char="●"/>
              <a:defRPr sz="1800">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Ubuntu"/>
                <a:ea typeface="Ubuntu"/>
                <a:cs typeface="Ubuntu"/>
                <a:sym typeface="Ubuntu"/>
              </a:defRPr>
            </a:lvl1pPr>
            <a:lvl2pPr lvl="1" algn="r">
              <a:buNone/>
              <a:defRPr sz="1000">
                <a:solidFill>
                  <a:schemeClr val="dk2"/>
                </a:solidFill>
                <a:latin typeface="Ubuntu"/>
                <a:ea typeface="Ubuntu"/>
                <a:cs typeface="Ubuntu"/>
                <a:sym typeface="Ubuntu"/>
              </a:defRPr>
            </a:lvl2pPr>
            <a:lvl3pPr lvl="2" algn="r">
              <a:buNone/>
              <a:defRPr sz="1000">
                <a:solidFill>
                  <a:schemeClr val="dk2"/>
                </a:solidFill>
                <a:latin typeface="Ubuntu"/>
                <a:ea typeface="Ubuntu"/>
                <a:cs typeface="Ubuntu"/>
                <a:sym typeface="Ubuntu"/>
              </a:defRPr>
            </a:lvl3pPr>
            <a:lvl4pPr lvl="3" algn="r">
              <a:buNone/>
              <a:defRPr sz="1000">
                <a:solidFill>
                  <a:schemeClr val="dk2"/>
                </a:solidFill>
                <a:latin typeface="Ubuntu"/>
                <a:ea typeface="Ubuntu"/>
                <a:cs typeface="Ubuntu"/>
                <a:sym typeface="Ubuntu"/>
              </a:defRPr>
            </a:lvl4pPr>
            <a:lvl5pPr lvl="4" algn="r">
              <a:buNone/>
              <a:defRPr sz="1000">
                <a:solidFill>
                  <a:schemeClr val="dk2"/>
                </a:solidFill>
                <a:latin typeface="Ubuntu"/>
                <a:ea typeface="Ubuntu"/>
                <a:cs typeface="Ubuntu"/>
                <a:sym typeface="Ubuntu"/>
              </a:defRPr>
            </a:lvl5pPr>
            <a:lvl6pPr lvl="5" algn="r">
              <a:buNone/>
              <a:defRPr sz="1000">
                <a:solidFill>
                  <a:schemeClr val="dk2"/>
                </a:solidFill>
                <a:latin typeface="Ubuntu"/>
                <a:ea typeface="Ubuntu"/>
                <a:cs typeface="Ubuntu"/>
                <a:sym typeface="Ubuntu"/>
              </a:defRPr>
            </a:lvl6pPr>
            <a:lvl7pPr lvl="6" algn="r">
              <a:buNone/>
              <a:defRPr sz="1000">
                <a:solidFill>
                  <a:schemeClr val="dk2"/>
                </a:solidFill>
                <a:latin typeface="Ubuntu"/>
                <a:ea typeface="Ubuntu"/>
                <a:cs typeface="Ubuntu"/>
                <a:sym typeface="Ubuntu"/>
              </a:defRPr>
            </a:lvl7pPr>
            <a:lvl8pPr lvl="7" algn="r">
              <a:buNone/>
              <a:defRPr sz="1000">
                <a:solidFill>
                  <a:schemeClr val="dk2"/>
                </a:solidFill>
                <a:latin typeface="Ubuntu"/>
                <a:ea typeface="Ubuntu"/>
                <a:cs typeface="Ubuntu"/>
                <a:sym typeface="Ubuntu"/>
              </a:defRPr>
            </a:lvl8pPr>
            <a:lvl9pPr lvl="8" algn="r">
              <a:buNone/>
              <a:defRPr sz="1000">
                <a:solidFill>
                  <a:schemeClr val="dk2"/>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Ubuntu"/>
              <a:buChar char="●"/>
              <a:defRPr sz="1800">
                <a:solidFill>
                  <a:schemeClr val="dk1"/>
                </a:solidFill>
                <a:latin typeface="Ubuntu"/>
                <a:ea typeface="Ubuntu"/>
                <a:cs typeface="Ubuntu"/>
                <a:sym typeface="Ubuntu"/>
              </a:defRPr>
            </a:lvl1pPr>
            <a:lvl2pPr marL="914400" lvl="1" indent="-317500" rtl="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2pPr>
            <a:lvl3pPr marL="1371600" lvl="2" indent="-317500" rtl="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3pPr>
            <a:lvl4pPr marL="1828800" lvl="3" indent="-317500" rtl="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4pPr>
            <a:lvl5pPr marL="2286000" lvl="4" indent="-317500" rtl="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5pPr>
            <a:lvl6pPr marL="2743200" lvl="5" indent="-317500" rtl="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6pPr>
            <a:lvl7pPr marL="3200400" lvl="6" indent="-317500" rtl="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rtl="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rtl="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01"/>
        <p:cNvGrpSpPr/>
        <p:nvPr/>
      </p:nvGrpSpPr>
      <p:grpSpPr>
        <a:xfrm>
          <a:off x="0" y="0"/>
          <a:ext cx="0" cy="0"/>
          <a:chOff x="0" y="0"/>
          <a:chExt cx="0" cy="0"/>
        </a:xfrm>
      </p:grpSpPr>
      <p:sp>
        <p:nvSpPr>
          <p:cNvPr id="102" name="Google Shape;102;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03" name="Google Shape;103;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04" name="Google Shape;104;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s.pomona.edu/~michael/courses/csci190s21/papers/madmax.pdf"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0.xml"/><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1.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2.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cs.pomona.edu/~michael/courses/csci190s21/papers/madmax.pdf"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consensys.github.io/smart-contract-best-practices"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consensys.github.io/smart-contract-best-practices"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hyperlink" Target="https://www.sec.gov/news/press-release/2017-131"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3.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demining/Solidity-Forcibly-Send-Ether-Vulnerability" TargetMode="External"/><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8.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hyperlink" Target="https://consensys.github.io/smart-contract-best-practices" TargetMode="External"/><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hyperlink" Target="https://medium.com/nomad-xyz-blog/nomad-bridge-hack-root-cause-analysis-875ad2e5aacd" TargetMode="External"/><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hyperlink" Target="https://medium.com/nomad-xyz-blog/nomad-bridge-hack-root-cause-analysis-875ad2e5aacd" TargetMode="External"/><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hyperlink" Target="https://medium.com/nomad-xyz-blog/nomad-bridge-hack-root-cause-analysis-875ad2e5aacd" TargetMode="External"/><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hyperlink" Target="https://medium.com/nomad-xyz-blog/nomad-bridge-hack-root-cause-analysis-875ad2e5aacd" TargetMode="External"/><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hyperlink" Target="https://medium.com/nomad-xyz-blog/nomad-bridge-hack-root-cause-analysis-875ad2e5aacd" TargetMode="External"/><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hyperlink" Target="https://medium.com/nomad-xyz-blog/nomad-bridge-hack-root-cause-analysis-875ad2e5aacd" TargetMode="External"/><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5.xml"/><Relationship Id="rId1" Type="http://schemas.openxmlformats.org/officeDocument/2006/relationships/slideLayout" Target="../slideLayouts/slideLayout14.xml"/><Relationship Id="rId4" Type="http://schemas.openxmlformats.org/officeDocument/2006/relationships/hyperlink" Target="https://github.com/nomad-xyz/docs/blob/1ff0c55dba2a842c811468c57793ff9a6542ef0f/docs/public/Nomad-Audit.pdf"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hyperlink" Target="https://github.com/cosmos/iavl/blob/de0740903a67b624d887f9055d4c60175dcfa758/proof_range.go#L237-L290" TargetMode="External"/><Relationship Id="rId2" Type="http://schemas.openxmlformats.org/officeDocument/2006/relationships/notesSlide" Target="../notesSlides/notesSlide57.xml"/><Relationship Id="rId1" Type="http://schemas.openxmlformats.org/officeDocument/2006/relationships/slideLayout" Target="../slideLayouts/slideLayout14.xml"/><Relationship Id="rId4" Type="http://schemas.openxmlformats.org/officeDocument/2006/relationships/hyperlink" Target="https://twitter.com/samczsun/status/1578167198203289600"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8.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cosmos/iavl/blob/de0740903a67b624d887f9055d4c60175dcfa758/proof_range.go#L237-L290" TargetMode="External"/><Relationship Id="rId2" Type="http://schemas.openxmlformats.org/officeDocument/2006/relationships/notesSlide" Target="../notesSlides/notesSlide59.xml"/><Relationship Id="rId1" Type="http://schemas.openxmlformats.org/officeDocument/2006/relationships/slideLayout" Target="../slideLayouts/slideLayout14.xml"/><Relationship Id="rId4" Type="http://schemas.openxmlformats.org/officeDocument/2006/relationships/hyperlink" Target="https://twitter.com/samczsun/status/1578167198203289600"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14.xml"/><Relationship Id="rId4" Type="http://schemas.openxmlformats.org/officeDocument/2006/relationships/image" Target="../media/image6.jp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14.xml"/><Relationship Id="rId4" Type="http://schemas.openxmlformats.org/officeDocument/2006/relationships/image" Target="../media/image6.jp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14.xml"/><Relationship Id="rId5" Type="http://schemas.openxmlformats.org/officeDocument/2006/relationships/image" Target="../media/image2.png"/><Relationship Id="rId4" Type="http://schemas.openxmlformats.org/officeDocument/2006/relationships/image" Target="../media/image6.jp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14.xml"/><Relationship Id="rId5" Type="http://schemas.openxmlformats.org/officeDocument/2006/relationships/image" Target="../media/image2.png"/><Relationship Id="rId4" Type="http://schemas.openxmlformats.org/officeDocument/2006/relationships/image" Target="../media/image6.jp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9.xml"/><Relationship Id="rId1" Type="http://schemas.openxmlformats.org/officeDocument/2006/relationships/slideLayout" Target="../slideLayouts/slideLayout14.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hyperlink" Target="https://cs.pomona.edu/~michael/courses/csci190s21/papers/madmax.pdf"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0.xml"/><Relationship Id="rId1" Type="http://schemas.openxmlformats.org/officeDocument/2006/relationships/slideLayout" Target="../slideLayouts/slideLayout14.xml"/><Relationship Id="rId4" Type="http://schemas.openxmlformats.org/officeDocument/2006/relationships/image" Target="../media/image6.jpg"/></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1.xml"/><Relationship Id="rId1" Type="http://schemas.openxmlformats.org/officeDocument/2006/relationships/slideLayout" Target="../slideLayouts/slideLayout14.xml"/><Relationship Id="rId4" Type="http://schemas.openxmlformats.org/officeDocument/2006/relationships/image" Target="../media/image6.jpg"/></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14.xml"/><Relationship Id="rId4" Type="http://schemas.openxmlformats.org/officeDocument/2006/relationships/image" Target="../media/image6.jp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cs.pomona.edu/~michael/courses/csci190s21/papers/madmax.pdf"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3" Type="http://schemas.openxmlformats.org/officeDocument/2006/relationships/hyperlink" Target="https://media.dedaub.com/bad-randomness-is-even-dicier-than-you-think-7fa2c6e0c2cd" TargetMode="External"/><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3.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4.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8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5.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8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6.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8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7.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cs.pomona.edu/~michael/courses/csci190s21/papers/madmax.pdf"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3.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6.xml"/><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9"/>
          <p:cNvSpPr txBox="1"/>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a:latin typeface="Ubuntu"/>
                <a:ea typeface="Ubuntu"/>
                <a:cs typeface="Ubuntu"/>
                <a:sym typeface="Ubuntu"/>
              </a:rPr>
              <a:t>Blockchains</a:t>
            </a:r>
            <a:endParaRPr sz="5200">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&amp; Distributed Ledgers</a:t>
            </a:r>
            <a:endParaRPr sz="5200">
              <a:latin typeface="Ubuntu"/>
              <a:ea typeface="Ubuntu"/>
              <a:cs typeface="Ubuntu"/>
              <a:sym typeface="Ubuntu"/>
            </a:endParaRPr>
          </a:p>
        </p:txBody>
      </p:sp>
      <p:sp>
        <p:nvSpPr>
          <p:cNvPr id="157" name="Google Shape;157;p39"/>
          <p:cNvSpPr txBo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chemeClr val="dk1"/>
                </a:solidFill>
                <a:latin typeface="Ubuntu"/>
                <a:ea typeface="Ubuntu"/>
                <a:cs typeface="Ubuntu"/>
                <a:sym typeface="Ubuntu"/>
              </a:rPr>
              <a:t>Lecture 04</a:t>
            </a:r>
            <a:endParaRPr sz="2800">
              <a:solidFill>
                <a:schemeClr val="dk1"/>
              </a:solidFill>
              <a:latin typeface="Ubuntu"/>
              <a:ea typeface="Ubuntu"/>
              <a:cs typeface="Ubuntu"/>
              <a:sym typeface="Ubuntu"/>
            </a:endParaRPr>
          </a:p>
        </p:txBody>
      </p:sp>
      <p:sp>
        <p:nvSpPr>
          <p:cNvPr id="158" name="Google Shape;158;p39"/>
          <p:cNvSpPr txBox="1"/>
          <p:nvPr/>
        </p:nvSpPr>
        <p:spPr>
          <a:xfrm>
            <a:off x="0" y="3618400"/>
            <a:ext cx="9144000" cy="66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latin typeface="Ubuntu"/>
                <a:ea typeface="Ubuntu"/>
                <a:cs typeface="Ubuntu"/>
                <a:sym typeface="Ubuntu"/>
              </a:rPr>
              <a:t>Aggelos Kiayias</a:t>
            </a:r>
            <a:endParaRPr sz="2400" dirty="0">
              <a:latin typeface="Ubuntu"/>
              <a:ea typeface="Ubuntu"/>
              <a:cs typeface="Ubuntu"/>
              <a:sym typeface="Ubuntu"/>
            </a:endParaRPr>
          </a:p>
          <a:p>
            <a:pPr marL="0" lvl="0" indent="0" algn="l" rtl="0">
              <a:spcBef>
                <a:spcPts val="0"/>
              </a:spcBef>
              <a:spcAft>
                <a:spcPts val="0"/>
              </a:spcAft>
              <a:buNone/>
            </a:pPr>
            <a:endParaRPr dirty="0">
              <a:latin typeface="Ubuntu"/>
              <a:ea typeface="Ubuntu"/>
              <a:cs typeface="Ubuntu"/>
              <a:sym typeface="Ubuntu"/>
            </a:endParaRPr>
          </a:p>
        </p:txBody>
      </p:sp>
      <p:sp>
        <p:nvSpPr>
          <p:cNvPr id="159" name="Google Shape;159;p39"/>
          <p:cNvSpPr txBox="1"/>
          <p:nvPr/>
        </p:nvSpPr>
        <p:spPr>
          <a:xfrm>
            <a:off x="1730829" y="4635300"/>
            <a:ext cx="7413171" cy="50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00000"/>
                </a:solidFill>
                <a:latin typeface="Ubuntu"/>
                <a:ea typeface="Ubuntu"/>
                <a:cs typeface="Ubuntu"/>
                <a:sym typeface="Ubuntu"/>
              </a:rPr>
              <a:t>Slide credits:  AK, Dimitris </a:t>
            </a:r>
            <a:r>
              <a:rPr lang="en" dirty="0" err="1">
                <a:solidFill>
                  <a:srgbClr val="000000"/>
                </a:solidFill>
                <a:latin typeface="Ubuntu"/>
                <a:ea typeface="Ubuntu"/>
                <a:cs typeface="Ubuntu"/>
                <a:sym typeface="Ubuntu"/>
              </a:rPr>
              <a:t>Karakostas</a:t>
            </a:r>
            <a:r>
              <a:rPr lang="en" dirty="0">
                <a:solidFill>
                  <a:srgbClr val="000000"/>
                </a:solidFill>
                <a:latin typeface="Ubuntu"/>
                <a:ea typeface="Ubuntu"/>
                <a:cs typeface="Ubuntu"/>
                <a:sym typeface="Ubuntu"/>
              </a:rPr>
              <a:t>, Aydin Abadi, Christos </a:t>
            </a:r>
            <a:r>
              <a:rPr lang="en" dirty="0" err="1">
                <a:solidFill>
                  <a:srgbClr val="000000"/>
                </a:solidFill>
                <a:latin typeface="Ubuntu"/>
                <a:ea typeface="Ubuntu"/>
                <a:cs typeface="Ubuntu"/>
                <a:sym typeface="Ubuntu"/>
              </a:rPr>
              <a:t>Nasikas</a:t>
            </a:r>
            <a:r>
              <a:rPr lang="en" dirty="0">
                <a:solidFill>
                  <a:srgbClr val="000000"/>
                </a:solidFill>
                <a:latin typeface="Ubuntu"/>
                <a:ea typeface="Ubuntu"/>
                <a:cs typeface="Ubuntu"/>
                <a:sym typeface="Ubuntu"/>
              </a:rPr>
              <a:t>, </a:t>
            </a:r>
            <a:r>
              <a:rPr lang="en" dirty="0" err="1">
                <a:solidFill>
                  <a:srgbClr val="000000"/>
                </a:solidFill>
                <a:latin typeface="Ubuntu"/>
                <a:ea typeface="Ubuntu"/>
                <a:cs typeface="Ubuntu"/>
                <a:sym typeface="Ubuntu"/>
              </a:rPr>
              <a:t>Dionysis</a:t>
            </a:r>
            <a:r>
              <a:rPr lang="en" dirty="0">
                <a:solidFill>
                  <a:srgbClr val="000000"/>
                </a:solidFill>
                <a:latin typeface="Ubuntu"/>
                <a:ea typeface="Ubuntu"/>
                <a:cs typeface="Ubuntu"/>
                <a:sym typeface="Ubuntu"/>
              </a:rPr>
              <a:t> </a:t>
            </a:r>
            <a:r>
              <a:rPr lang="en" dirty="0" err="1">
                <a:solidFill>
                  <a:srgbClr val="000000"/>
                </a:solidFill>
                <a:latin typeface="Ubuntu"/>
                <a:ea typeface="Ubuntu"/>
                <a:cs typeface="Ubuntu"/>
                <a:sym typeface="Ubuntu"/>
              </a:rPr>
              <a:t>Zindros</a:t>
            </a:r>
            <a:endParaRPr dirty="0">
              <a:solidFill>
                <a:srgbClr val="000000"/>
              </a:solidFill>
              <a:latin typeface="Ubuntu"/>
              <a:ea typeface="Ubuntu"/>
              <a:cs typeface="Ubuntu"/>
              <a:sym typeface="Ubuntu"/>
            </a:endParaRPr>
          </a:p>
        </p:txBody>
      </p:sp>
      <p:pic>
        <p:nvPicPr>
          <p:cNvPr id="160" name="Google Shape;160;p39"/>
          <p:cNvPicPr preferRelativeResize="0"/>
          <p:nvPr/>
        </p:nvPicPr>
        <p:blipFill>
          <a:blip r:embed="rId3">
            <a:alphaModFix/>
          </a:blip>
          <a:stretch>
            <a:fillRect/>
          </a:stretch>
        </p:blipFill>
        <p:spPr>
          <a:xfrm>
            <a:off x="311702" y="4756599"/>
            <a:ext cx="759125" cy="265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DoS: Griefing</a:t>
            </a:r>
            <a:endParaRPr/>
          </a:p>
        </p:txBody>
      </p:sp>
      <p:sp>
        <p:nvSpPr>
          <p:cNvPr id="256" name="Google Shape;256;p48"/>
          <p:cNvSpPr txBox="1">
            <a:spLocks noGrp="1"/>
          </p:cNvSpPr>
          <p:nvPr>
            <p:ph type="body" idx="1"/>
          </p:nvPr>
        </p:nvSpPr>
        <p:spPr>
          <a:xfrm>
            <a:off x="450300" y="1104500"/>
            <a:ext cx="8382000" cy="335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latin typeface="Consolas"/>
                <a:ea typeface="Consolas"/>
                <a:cs typeface="Consolas"/>
                <a:sym typeface="Consolas"/>
              </a:rPr>
              <a:t>// INSECURE</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solidFill>
                  <a:srgbClr val="0000FF"/>
                </a:solidFill>
                <a:latin typeface="Consolas"/>
                <a:ea typeface="Consolas"/>
                <a:cs typeface="Consolas"/>
                <a:sym typeface="Consolas"/>
              </a:rPr>
              <a:t>for</a:t>
            </a:r>
            <a:r>
              <a:rPr lang="en" dirty="0">
                <a:latin typeface="Consolas"/>
                <a:ea typeface="Consolas"/>
                <a:cs typeface="Consolas"/>
                <a:sym typeface="Consolas"/>
              </a:rPr>
              <a:t> (</a:t>
            </a:r>
            <a:r>
              <a:rPr lang="en" dirty="0" err="1">
                <a:solidFill>
                  <a:srgbClr val="0000FF"/>
                </a:solidFill>
                <a:latin typeface="Consolas"/>
                <a:ea typeface="Consolas"/>
                <a:cs typeface="Consolas"/>
                <a:sym typeface="Consolas"/>
              </a:rPr>
              <a:t>uint</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 0; </a:t>
            </a:r>
            <a:r>
              <a:rPr lang="en" dirty="0" err="1">
                <a:latin typeface="Consolas"/>
                <a:ea typeface="Consolas"/>
                <a:cs typeface="Consolas"/>
                <a:sym typeface="Consolas"/>
              </a:rPr>
              <a:t>i</a:t>
            </a:r>
            <a:r>
              <a:rPr lang="en" dirty="0">
                <a:latin typeface="Consolas"/>
                <a:ea typeface="Consolas"/>
                <a:cs typeface="Consolas"/>
                <a:sym typeface="Consolas"/>
              </a:rPr>
              <a:t> &lt; </a:t>
            </a:r>
            <a:r>
              <a:rPr lang="en" dirty="0" err="1">
                <a:latin typeface="Consolas"/>
                <a:ea typeface="Consolas"/>
                <a:cs typeface="Consolas"/>
                <a:sym typeface="Consolas"/>
              </a:rPr>
              <a:t>investors.length</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a:t>
            </a:r>
            <a:endParaRPr dirty="0">
              <a:latin typeface="Consolas"/>
              <a:ea typeface="Consolas"/>
              <a:cs typeface="Consolas"/>
              <a:sym typeface="Consolas"/>
            </a:endParaRPr>
          </a:p>
          <a:p>
            <a:pPr marL="0" lvl="0" indent="457200" algn="l" rtl="0">
              <a:lnSpc>
                <a:spcPct val="100000"/>
              </a:lnSpc>
              <a:spcBef>
                <a:spcPts val="0"/>
              </a:spcBef>
              <a:spcAft>
                <a:spcPts val="0"/>
              </a:spcAft>
              <a:buNone/>
            </a:pP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addr.</a:t>
            </a:r>
            <a:r>
              <a:rPr lang="en" dirty="0" err="1">
                <a:solidFill>
                  <a:srgbClr val="0000FF"/>
                </a:solidFill>
                <a:latin typeface="Consolas"/>
                <a:ea typeface="Consolas"/>
                <a:cs typeface="Consolas"/>
                <a:sym typeface="Consolas"/>
              </a:rPr>
              <a:t>send</a:t>
            </a: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dividendAmount</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dirty="0">
              <a:latin typeface="Consolas"/>
              <a:ea typeface="Consolas"/>
              <a:cs typeface="Consolas"/>
              <a:sym typeface="Consolas"/>
            </a:endParaRPr>
          </a:p>
        </p:txBody>
      </p:sp>
      <p:sp>
        <p:nvSpPr>
          <p:cNvPr id="257" name="Google Shape;257;p48"/>
          <p:cNvSpPr/>
          <p:nvPr/>
        </p:nvSpPr>
        <p:spPr>
          <a:xfrm>
            <a:off x="685200" y="1751425"/>
            <a:ext cx="7773600" cy="297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8"/>
          <p:cNvSpPr txBox="1"/>
          <p:nvPr/>
        </p:nvSpPr>
        <p:spPr>
          <a:xfrm>
            <a:off x="3785475" y="4769225"/>
            <a:ext cx="5188500" cy="297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700" u="sng">
                <a:solidFill>
                  <a:schemeClr val="hlink"/>
                </a:solidFill>
                <a:latin typeface="Ubuntu"/>
                <a:ea typeface="Ubuntu"/>
                <a:cs typeface="Ubuntu"/>
                <a:sym typeface="Ubuntu"/>
                <a:hlinkClick r:id="rId3"/>
              </a:rPr>
              <a:t>https://cs.pomona.edu/~michael/courses/csci190s21/papers/madmax.pdf</a:t>
            </a:r>
            <a:r>
              <a:rPr lang="en" sz="700">
                <a:latin typeface="Ubuntu"/>
                <a:ea typeface="Ubuntu"/>
                <a:cs typeface="Ubuntu"/>
                <a:sym typeface="Ubuntu"/>
              </a:rPr>
              <a:t> </a:t>
            </a:r>
            <a:endParaRPr sz="700">
              <a:solidFill>
                <a:schemeClr val="dk1"/>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Gas Fairness</a:t>
            </a:r>
            <a:endParaRPr/>
          </a:p>
        </p:txBody>
      </p:sp>
      <p:sp>
        <p:nvSpPr>
          <p:cNvPr id="1155" name="Google Shape;1155;p138"/>
          <p:cNvSpPr txBox="1"/>
          <p:nvPr/>
        </p:nvSpPr>
        <p:spPr>
          <a:xfrm>
            <a:off x="2592690" y="2400896"/>
            <a:ext cx="491400" cy="341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SzPts val="2300"/>
              <a:buFont typeface="Helvetica Neue Light"/>
              <a:buNone/>
            </a:pPr>
            <a:r>
              <a:rPr lang="en" sz="2300" b="0" i="0" u="none" strike="noStrike" cap="none">
                <a:solidFill>
                  <a:srgbClr val="000000"/>
                </a:solidFill>
                <a:latin typeface="Helvetica Neue Light"/>
                <a:ea typeface="Helvetica Neue Light"/>
                <a:cs typeface="Helvetica Neue Light"/>
                <a:sym typeface="Helvetica Neue Light"/>
              </a:rPr>
              <a:t>vs.</a:t>
            </a:r>
            <a:endParaRPr sz="900"/>
          </a:p>
        </p:txBody>
      </p:sp>
      <p:sp>
        <p:nvSpPr>
          <p:cNvPr id="1156" name="Google Shape;1156;p138"/>
          <p:cNvSpPr/>
          <p:nvPr/>
        </p:nvSpPr>
        <p:spPr>
          <a:xfrm>
            <a:off x="58850" y="1292550"/>
            <a:ext cx="2533800" cy="2558400"/>
          </a:xfrm>
          <a:prstGeom prst="rect">
            <a:avLst/>
          </a:prstGeom>
          <a:blipFill rotWithShape="1">
            <a:blip r:embed="rId3">
              <a:alphaModFix/>
            </a:blip>
            <a:stretch>
              <a:fillRect/>
            </a:stretch>
          </a:blipFill>
          <a:ln>
            <a:noFill/>
          </a:ln>
          <a:effectLst>
            <a:outerShdw blurRad="38100" dist="25400" dir="5400000" rotWithShape="0">
              <a:srgbClr val="000000">
                <a:alpha val="49800"/>
              </a:srgbClr>
            </a:outerShdw>
          </a:effectLst>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500"/>
              <a:buFont typeface="Helvetica Neue Light"/>
              <a:buNone/>
            </a:pPr>
            <a:r>
              <a:rPr lang="en" sz="1500">
                <a:solidFill>
                  <a:srgbClr val="FFFFFF"/>
                </a:solidFill>
                <a:latin typeface="Helvetica Neue Light"/>
                <a:ea typeface="Helvetica Neue Light"/>
                <a:cs typeface="Helvetica Neue Light"/>
                <a:sym typeface="Helvetica Neue Light"/>
              </a:rPr>
              <a:t>Crowdf</a:t>
            </a:r>
            <a:r>
              <a:rPr lang="en" sz="1500" b="0" i="0" u="none" strike="noStrike" cap="none">
                <a:solidFill>
                  <a:srgbClr val="FFFFFF"/>
                </a:solidFill>
                <a:latin typeface="Helvetica Neue Light"/>
                <a:ea typeface="Helvetica Neue Light"/>
                <a:cs typeface="Helvetica Neue Light"/>
                <a:sym typeface="Helvetica Neue Light"/>
              </a:rPr>
              <a:t>unding Contract #1</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R sets a threshold</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Contract collects contributions</a:t>
            </a:r>
            <a:endParaRPr sz="900"/>
          </a:p>
          <a:p>
            <a:pPr marL="0" marR="0" lvl="0" indent="0" algn="l"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When balance exceeds threshold, it sends funds to R and returns any surplus to contributors. </a:t>
            </a:r>
            <a:endParaRPr sz="900"/>
          </a:p>
        </p:txBody>
      </p:sp>
      <p:sp>
        <p:nvSpPr>
          <p:cNvPr id="1157" name="Google Shape;1157;p138"/>
          <p:cNvSpPr/>
          <p:nvPr/>
        </p:nvSpPr>
        <p:spPr>
          <a:xfrm>
            <a:off x="3063425" y="1292550"/>
            <a:ext cx="2585700" cy="2558400"/>
          </a:xfrm>
          <a:prstGeom prst="rect">
            <a:avLst/>
          </a:prstGeom>
          <a:blipFill rotWithShape="1">
            <a:blip r:embed="rId3">
              <a:alphaModFix/>
            </a:blip>
            <a:stretch>
              <a:fillRect/>
            </a:stretch>
          </a:blipFill>
          <a:ln>
            <a:noFill/>
          </a:ln>
          <a:effectLst>
            <a:outerShdw blurRad="38100" dist="25400" dir="5400000" rotWithShape="0">
              <a:srgbClr val="000000">
                <a:alpha val="49800"/>
              </a:srgbClr>
            </a:outerShdw>
          </a:effectLst>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500"/>
              <a:buFont typeface="Helvetica Neue Light"/>
              <a:buNone/>
            </a:pPr>
            <a:r>
              <a:rPr lang="en" sz="1500">
                <a:solidFill>
                  <a:srgbClr val="FFFFFF"/>
                </a:solidFill>
                <a:latin typeface="Helvetica Neue Light"/>
                <a:ea typeface="Helvetica Neue Light"/>
                <a:cs typeface="Helvetica Neue Light"/>
                <a:sym typeface="Helvetica Neue Light"/>
              </a:rPr>
              <a:t>Crowdf</a:t>
            </a:r>
            <a:r>
              <a:rPr lang="en" sz="1500" b="0" i="0" u="none" strike="noStrike" cap="none">
                <a:solidFill>
                  <a:srgbClr val="FFFFFF"/>
                </a:solidFill>
                <a:latin typeface="Helvetica Neue Light"/>
                <a:ea typeface="Helvetica Neue Light"/>
                <a:cs typeface="Helvetica Neue Light"/>
                <a:sym typeface="Helvetica Neue Light"/>
              </a:rPr>
              <a:t>unding Contract #2</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R sets a threshold</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Contract collects contributions</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When balance exceeds threshold, it allows R to withdraw the threshold and return any surplus to contributors </a:t>
            </a:r>
            <a:endParaRPr sz="900"/>
          </a:p>
        </p:txBody>
      </p:sp>
      <p:grpSp>
        <p:nvGrpSpPr>
          <p:cNvPr id="1158" name="Google Shape;1158;p138"/>
          <p:cNvGrpSpPr/>
          <p:nvPr/>
        </p:nvGrpSpPr>
        <p:grpSpPr>
          <a:xfrm>
            <a:off x="-355770" y="4125775"/>
            <a:ext cx="3115996" cy="703800"/>
            <a:chOff x="820850" y="4199300"/>
            <a:chExt cx="3307500" cy="703800"/>
          </a:xfrm>
        </p:grpSpPr>
        <p:sp>
          <p:nvSpPr>
            <p:cNvPr id="1159" name="Google Shape;1159;p138"/>
            <p:cNvSpPr/>
            <p:nvPr/>
          </p:nvSpPr>
          <p:spPr>
            <a:xfrm>
              <a:off x="1259500" y="4199300"/>
              <a:ext cx="2783100" cy="70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38"/>
            <p:cNvSpPr txBox="1"/>
            <p:nvPr/>
          </p:nvSpPr>
          <p:spPr>
            <a:xfrm>
              <a:off x="820850" y="4350800"/>
              <a:ext cx="3307500" cy="4008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Funding paid by last contributor</a:t>
              </a:r>
              <a:endParaRPr>
                <a:latin typeface="Ubuntu"/>
                <a:ea typeface="Ubuntu"/>
                <a:cs typeface="Ubuntu"/>
                <a:sym typeface="Ubuntu"/>
              </a:endParaRPr>
            </a:p>
          </p:txBody>
        </p:sp>
      </p:grpSp>
      <p:grpSp>
        <p:nvGrpSpPr>
          <p:cNvPr id="1161" name="Google Shape;1161;p138"/>
          <p:cNvGrpSpPr/>
          <p:nvPr/>
        </p:nvGrpSpPr>
        <p:grpSpPr>
          <a:xfrm>
            <a:off x="2501425" y="4128025"/>
            <a:ext cx="3307500" cy="703800"/>
            <a:chOff x="820850" y="4199300"/>
            <a:chExt cx="3307500" cy="703800"/>
          </a:xfrm>
        </p:grpSpPr>
        <p:sp>
          <p:nvSpPr>
            <p:cNvPr id="1162" name="Google Shape;1162;p138"/>
            <p:cNvSpPr/>
            <p:nvPr/>
          </p:nvSpPr>
          <p:spPr>
            <a:xfrm>
              <a:off x="1259500" y="4199300"/>
              <a:ext cx="2783100" cy="70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38"/>
            <p:cNvSpPr txBox="1"/>
            <p:nvPr/>
          </p:nvSpPr>
          <p:spPr>
            <a:xfrm>
              <a:off x="820850" y="4350800"/>
              <a:ext cx="3307500" cy="4008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R pays for funding</a:t>
              </a:r>
              <a:endParaRPr>
                <a:latin typeface="Ubuntu"/>
                <a:ea typeface="Ubuntu"/>
                <a:cs typeface="Ubuntu"/>
                <a:sym typeface="Ubuntu"/>
              </a:endParaRPr>
            </a:p>
          </p:txBody>
        </p:sp>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1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Gas Fairness</a:t>
            </a:r>
            <a:endParaRPr/>
          </a:p>
        </p:txBody>
      </p:sp>
      <p:sp>
        <p:nvSpPr>
          <p:cNvPr id="1169" name="Google Shape;1169;p139"/>
          <p:cNvSpPr txBox="1"/>
          <p:nvPr/>
        </p:nvSpPr>
        <p:spPr>
          <a:xfrm>
            <a:off x="2592690" y="2400896"/>
            <a:ext cx="491400" cy="341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SzPts val="2300"/>
              <a:buFont typeface="Helvetica Neue Light"/>
              <a:buNone/>
            </a:pPr>
            <a:r>
              <a:rPr lang="en" sz="2300" b="0" i="0" u="none" strike="noStrike" cap="none">
                <a:solidFill>
                  <a:srgbClr val="000000"/>
                </a:solidFill>
                <a:latin typeface="Helvetica Neue Light"/>
                <a:ea typeface="Helvetica Neue Light"/>
                <a:cs typeface="Helvetica Neue Light"/>
                <a:sym typeface="Helvetica Neue Light"/>
              </a:rPr>
              <a:t>vs.</a:t>
            </a:r>
            <a:endParaRPr sz="900"/>
          </a:p>
        </p:txBody>
      </p:sp>
      <p:sp>
        <p:nvSpPr>
          <p:cNvPr id="1170" name="Google Shape;1170;p139"/>
          <p:cNvSpPr/>
          <p:nvPr/>
        </p:nvSpPr>
        <p:spPr>
          <a:xfrm>
            <a:off x="58850" y="1292550"/>
            <a:ext cx="2533800" cy="2558400"/>
          </a:xfrm>
          <a:prstGeom prst="rect">
            <a:avLst/>
          </a:prstGeom>
          <a:blipFill rotWithShape="1">
            <a:blip r:embed="rId3">
              <a:alphaModFix/>
            </a:blip>
            <a:stretch>
              <a:fillRect/>
            </a:stretch>
          </a:blipFill>
          <a:ln>
            <a:noFill/>
          </a:ln>
          <a:effectLst>
            <a:outerShdw blurRad="38100" dist="25400" dir="5400000" rotWithShape="0">
              <a:srgbClr val="000000">
                <a:alpha val="49800"/>
              </a:srgbClr>
            </a:outerShdw>
          </a:effectLst>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500"/>
              <a:buFont typeface="Helvetica Neue Light"/>
              <a:buNone/>
            </a:pPr>
            <a:r>
              <a:rPr lang="en" sz="1500">
                <a:solidFill>
                  <a:srgbClr val="FFFFFF"/>
                </a:solidFill>
                <a:latin typeface="Helvetica Neue Light"/>
                <a:ea typeface="Helvetica Neue Light"/>
                <a:cs typeface="Helvetica Neue Light"/>
                <a:sym typeface="Helvetica Neue Light"/>
              </a:rPr>
              <a:t>Crowdf</a:t>
            </a:r>
            <a:r>
              <a:rPr lang="en" sz="1500" b="0" i="0" u="none" strike="noStrike" cap="none">
                <a:solidFill>
                  <a:srgbClr val="FFFFFF"/>
                </a:solidFill>
                <a:latin typeface="Helvetica Neue Light"/>
                <a:ea typeface="Helvetica Neue Light"/>
                <a:cs typeface="Helvetica Neue Light"/>
                <a:sym typeface="Helvetica Neue Light"/>
              </a:rPr>
              <a:t>unding Contract #1</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R sets a threshold</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Contract collects contributions</a:t>
            </a:r>
            <a:endParaRPr sz="900"/>
          </a:p>
          <a:p>
            <a:pPr marL="0" marR="0" lvl="0" indent="0" algn="l"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When balance exceeds threshold, it sends funds to R and returns any surplus to contributors. </a:t>
            </a:r>
            <a:endParaRPr sz="900"/>
          </a:p>
        </p:txBody>
      </p:sp>
      <p:sp>
        <p:nvSpPr>
          <p:cNvPr id="1171" name="Google Shape;1171;p139"/>
          <p:cNvSpPr/>
          <p:nvPr/>
        </p:nvSpPr>
        <p:spPr>
          <a:xfrm>
            <a:off x="3063425" y="1292550"/>
            <a:ext cx="2585700" cy="2558400"/>
          </a:xfrm>
          <a:prstGeom prst="rect">
            <a:avLst/>
          </a:prstGeom>
          <a:blipFill rotWithShape="1">
            <a:blip r:embed="rId3">
              <a:alphaModFix/>
            </a:blip>
            <a:stretch>
              <a:fillRect/>
            </a:stretch>
          </a:blipFill>
          <a:ln>
            <a:noFill/>
          </a:ln>
          <a:effectLst>
            <a:outerShdw blurRad="38100" dist="25400" dir="5400000" rotWithShape="0">
              <a:srgbClr val="000000">
                <a:alpha val="49800"/>
              </a:srgbClr>
            </a:outerShdw>
          </a:effectLst>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500"/>
              <a:buFont typeface="Helvetica Neue Light"/>
              <a:buNone/>
            </a:pPr>
            <a:r>
              <a:rPr lang="en" sz="1500">
                <a:solidFill>
                  <a:srgbClr val="FFFFFF"/>
                </a:solidFill>
                <a:latin typeface="Helvetica Neue Light"/>
                <a:ea typeface="Helvetica Neue Light"/>
                <a:cs typeface="Helvetica Neue Light"/>
                <a:sym typeface="Helvetica Neue Light"/>
              </a:rPr>
              <a:t>Crowdf</a:t>
            </a:r>
            <a:r>
              <a:rPr lang="en" sz="1500" b="0" i="0" u="none" strike="noStrike" cap="none">
                <a:solidFill>
                  <a:srgbClr val="FFFFFF"/>
                </a:solidFill>
                <a:latin typeface="Helvetica Neue Light"/>
                <a:ea typeface="Helvetica Neue Light"/>
                <a:cs typeface="Helvetica Neue Light"/>
                <a:sym typeface="Helvetica Neue Light"/>
              </a:rPr>
              <a:t>unding Contract #2</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R sets a threshold</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Contract collects contributions</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When balance exceeds threshold, it allows R to withdraw the threshold and return any surplus to contributors </a:t>
            </a:r>
            <a:endParaRPr sz="900"/>
          </a:p>
        </p:txBody>
      </p:sp>
      <p:grpSp>
        <p:nvGrpSpPr>
          <p:cNvPr id="1172" name="Google Shape;1172;p139"/>
          <p:cNvGrpSpPr/>
          <p:nvPr/>
        </p:nvGrpSpPr>
        <p:grpSpPr>
          <a:xfrm>
            <a:off x="-355770" y="4125775"/>
            <a:ext cx="3115996" cy="703800"/>
            <a:chOff x="820850" y="4199300"/>
            <a:chExt cx="3307500" cy="703800"/>
          </a:xfrm>
        </p:grpSpPr>
        <p:sp>
          <p:nvSpPr>
            <p:cNvPr id="1173" name="Google Shape;1173;p139"/>
            <p:cNvSpPr/>
            <p:nvPr/>
          </p:nvSpPr>
          <p:spPr>
            <a:xfrm>
              <a:off x="1259500" y="4199300"/>
              <a:ext cx="2783100" cy="70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39"/>
            <p:cNvSpPr txBox="1"/>
            <p:nvPr/>
          </p:nvSpPr>
          <p:spPr>
            <a:xfrm>
              <a:off x="820850" y="4350800"/>
              <a:ext cx="3307500" cy="4008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Funding paid by last contributor</a:t>
              </a:r>
              <a:endParaRPr>
                <a:latin typeface="Ubuntu"/>
                <a:ea typeface="Ubuntu"/>
                <a:cs typeface="Ubuntu"/>
                <a:sym typeface="Ubuntu"/>
              </a:endParaRPr>
            </a:p>
          </p:txBody>
        </p:sp>
      </p:grpSp>
      <p:grpSp>
        <p:nvGrpSpPr>
          <p:cNvPr id="1175" name="Google Shape;1175;p139"/>
          <p:cNvGrpSpPr/>
          <p:nvPr/>
        </p:nvGrpSpPr>
        <p:grpSpPr>
          <a:xfrm>
            <a:off x="2501425" y="4128025"/>
            <a:ext cx="3307500" cy="703800"/>
            <a:chOff x="820850" y="4199300"/>
            <a:chExt cx="3307500" cy="703800"/>
          </a:xfrm>
        </p:grpSpPr>
        <p:sp>
          <p:nvSpPr>
            <p:cNvPr id="1176" name="Google Shape;1176;p139"/>
            <p:cNvSpPr/>
            <p:nvPr/>
          </p:nvSpPr>
          <p:spPr>
            <a:xfrm>
              <a:off x="1259500" y="4199300"/>
              <a:ext cx="2783100" cy="70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39"/>
            <p:cNvSpPr txBox="1"/>
            <p:nvPr/>
          </p:nvSpPr>
          <p:spPr>
            <a:xfrm>
              <a:off x="820850" y="4350800"/>
              <a:ext cx="3307500" cy="4008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R pays for funding</a:t>
              </a:r>
              <a:endParaRPr>
                <a:latin typeface="Ubuntu"/>
                <a:ea typeface="Ubuntu"/>
                <a:cs typeface="Ubuntu"/>
                <a:sym typeface="Ubuntu"/>
              </a:endParaRPr>
            </a:p>
          </p:txBody>
        </p:sp>
      </p:grpSp>
      <p:sp>
        <p:nvSpPr>
          <p:cNvPr id="1178" name="Google Shape;1178;p139"/>
          <p:cNvSpPr/>
          <p:nvPr/>
        </p:nvSpPr>
        <p:spPr>
          <a:xfrm>
            <a:off x="6187625" y="1292550"/>
            <a:ext cx="2879100" cy="2558400"/>
          </a:xfrm>
          <a:prstGeom prst="rect">
            <a:avLst/>
          </a:prstGeom>
          <a:blipFill rotWithShape="1">
            <a:blip r:embed="rId3">
              <a:alphaModFix/>
            </a:blip>
            <a:stretch>
              <a:fillRect/>
            </a:stretch>
          </a:blipFill>
          <a:ln>
            <a:noFill/>
          </a:ln>
          <a:effectLst>
            <a:outerShdw blurRad="38100" dist="25400" dir="5400000" rotWithShape="0">
              <a:srgbClr val="000000">
                <a:alpha val="49800"/>
              </a:srgbClr>
            </a:outerShdw>
          </a:effectLst>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500"/>
              <a:buFont typeface="Helvetica Neue Light"/>
              <a:buNone/>
            </a:pPr>
            <a:r>
              <a:rPr lang="en" sz="1500">
                <a:solidFill>
                  <a:srgbClr val="FFFFFF"/>
                </a:solidFill>
                <a:latin typeface="Helvetica Neue Light"/>
                <a:ea typeface="Helvetica Neue Light"/>
                <a:cs typeface="Helvetica Neue Light"/>
                <a:sym typeface="Helvetica Neue Light"/>
              </a:rPr>
              <a:t>Crowdf</a:t>
            </a:r>
            <a:r>
              <a:rPr lang="en" sz="1500" b="0" i="0" u="none" strike="noStrike" cap="none">
                <a:solidFill>
                  <a:srgbClr val="FFFFFF"/>
                </a:solidFill>
                <a:latin typeface="Helvetica Neue Light"/>
                <a:ea typeface="Helvetica Neue Light"/>
                <a:cs typeface="Helvetica Neue Light"/>
                <a:sym typeface="Helvetica Neue Light"/>
              </a:rPr>
              <a:t>unding Contract #</a:t>
            </a:r>
            <a:r>
              <a:rPr lang="en" sz="1500">
                <a:solidFill>
                  <a:srgbClr val="FFFFFF"/>
                </a:solidFill>
                <a:latin typeface="Helvetica Neue Light"/>
                <a:ea typeface="Helvetica Neue Light"/>
                <a:cs typeface="Helvetica Neue Light"/>
                <a:sym typeface="Helvetica Neue Light"/>
              </a:rPr>
              <a:t>3</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R sets a threshold</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Contract collects contributions</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When balance exceeds threshold, it allows R and contributors to withdraw the threshold and surplus </a:t>
            </a:r>
            <a:r>
              <a:rPr lang="en" sz="1500">
                <a:solidFill>
                  <a:srgbClr val="FFFFFF"/>
                </a:solidFill>
                <a:latin typeface="Helvetica Neue Light"/>
                <a:ea typeface="Helvetica Neue Light"/>
                <a:cs typeface="Helvetica Neue Light"/>
                <a:sym typeface="Helvetica Neue Light"/>
              </a:rPr>
              <a:t>respectively</a:t>
            </a:r>
            <a:endParaRPr sz="900"/>
          </a:p>
        </p:txBody>
      </p:sp>
      <p:sp>
        <p:nvSpPr>
          <p:cNvPr id="1179" name="Google Shape;1179;p139"/>
          <p:cNvSpPr txBox="1"/>
          <p:nvPr/>
        </p:nvSpPr>
        <p:spPr>
          <a:xfrm>
            <a:off x="5696015" y="2400896"/>
            <a:ext cx="491400" cy="341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SzPts val="2300"/>
              <a:buFont typeface="Helvetica Neue Light"/>
              <a:buNone/>
            </a:pPr>
            <a:r>
              <a:rPr lang="en" sz="2300" b="0" i="0" u="none" strike="noStrike" cap="none">
                <a:solidFill>
                  <a:srgbClr val="000000"/>
                </a:solidFill>
                <a:latin typeface="Helvetica Neue Light"/>
                <a:ea typeface="Helvetica Neue Light"/>
                <a:cs typeface="Helvetica Neue Light"/>
                <a:sym typeface="Helvetica Neue Light"/>
              </a:rPr>
              <a:t>vs.</a:t>
            </a:r>
            <a:endParaRPr sz="900"/>
          </a:p>
        </p:txBody>
      </p:sp>
      <p:grpSp>
        <p:nvGrpSpPr>
          <p:cNvPr id="1180" name="Google Shape;1180;p139"/>
          <p:cNvGrpSpPr/>
          <p:nvPr/>
        </p:nvGrpSpPr>
        <p:grpSpPr>
          <a:xfrm>
            <a:off x="5778025" y="4128025"/>
            <a:ext cx="3307500" cy="703800"/>
            <a:chOff x="820850" y="4199300"/>
            <a:chExt cx="3307500" cy="703800"/>
          </a:xfrm>
        </p:grpSpPr>
        <p:sp>
          <p:nvSpPr>
            <p:cNvPr id="1181" name="Google Shape;1181;p139"/>
            <p:cNvSpPr/>
            <p:nvPr/>
          </p:nvSpPr>
          <p:spPr>
            <a:xfrm>
              <a:off x="1259500" y="4199300"/>
              <a:ext cx="2783100" cy="70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39"/>
            <p:cNvSpPr txBox="1"/>
            <p:nvPr/>
          </p:nvSpPr>
          <p:spPr>
            <a:xfrm>
              <a:off x="820850" y="4350800"/>
              <a:ext cx="3307500" cy="4008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R and contributors pay for funding</a:t>
              </a:r>
              <a:endParaRPr>
                <a:latin typeface="Ubuntu"/>
                <a:ea typeface="Ubuntu"/>
                <a:cs typeface="Ubuntu"/>
                <a:sym typeface="Ubuntu"/>
              </a:endParaRPr>
            </a:p>
          </p:txBody>
        </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sp>
        <p:nvSpPr>
          <p:cNvPr id="1187" name="Google Shape;1187;p140"/>
          <p:cNvSpPr txBox="1">
            <a:spLocks noGrp="1"/>
          </p:cNvSpPr>
          <p:nvPr>
            <p:ph type="title"/>
          </p:nvPr>
        </p:nvSpPr>
        <p:spPr>
          <a:xfrm>
            <a:off x="311700" y="331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(horribly insecure) ✊✋✌️ contract</a:t>
            </a:r>
            <a:endParaRPr/>
          </a:p>
        </p:txBody>
      </p:sp>
      <p:pic>
        <p:nvPicPr>
          <p:cNvPr id="1188" name="Google Shape;1188;p140"/>
          <p:cNvPicPr preferRelativeResize="0"/>
          <p:nvPr/>
        </p:nvPicPr>
        <p:blipFill>
          <a:blip r:embed="rId3">
            <a:alphaModFix/>
          </a:blip>
          <a:stretch>
            <a:fillRect/>
          </a:stretch>
        </p:blipFill>
        <p:spPr>
          <a:xfrm>
            <a:off x="2050225" y="682075"/>
            <a:ext cx="5043561" cy="4461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DoS: Griefing</a:t>
            </a:r>
            <a:endParaRPr/>
          </a:p>
        </p:txBody>
      </p:sp>
      <p:sp>
        <p:nvSpPr>
          <p:cNvPr id="264" name="Google Shape;264;p49"/>
          <p:cNvSpPr txBox="1">
            <a:spLocks noGrp="1"/>
          </p:cNvSpPr>
          <p:nvPr>
            <p:ph type="body" idx="1"/>
          </p:nvPr>
        </p:nvSpPr>
        <p:spPr>
          <a:xfrm>
            <a:off x="450300" y="1104500"/>
            <a:ext cx="8382000" cy="335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latin typeface="Consolas"/>
                <a:ea typeface="Consolas"/>
                <a:cs typeface="Consolas"/>
                <a:sym typeface="Consolas"/>
              </a:rPr>
              <a:t>// INSECURE</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solidFill>
                  <a:srgbClr val="0000FF"/>
                </a:solidFill>
                <a:latin typeface="Consolas"/>
                <a:ea typeface="Consolas"/>
                <a:cs typeface="Consolas"/>
                <a:sym typeface="Consolas"/>
              </a:rPr>
              <a:t>for</a:t>
            </a:r>
            <a:r>
              <a:rPr lang="en" dirty="0">
                <a:latin typeface="Consolas"/>
                <a:ea typeface="Consolas"/>
                <a:cs typeface="Consolas"/>
                <a:sym typeface="Consolas"/>
              </a:rPr>
              <a:t> (</a:t>
            </a:r>
            <a:r>
              <a:rPr lang="en" dirty="0" err="1">
                <a:solidFill>
                  <a:srgbClr val="0000FF"/>
                </a:solidFill>
                <a:latin typeface="Consolas"/>
                <a:ea typeface="Consolas"/>
                <a:cs typeface="Consolas"/>
                <a:sym typeface="Consolas"/>
              </a:rPr>
              <a:t>uint</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 0; </a:t>
            </a:r>
            <a:r>
              <a:rPr lang="en" dirty="0" err="1">
                <a:latin typeface="Consolas"/>
                <a:ea typeface="Consolas"/>
                <a:cs typeface="Consolas"/>
                <a:sym typeface="Consolas"/>
              </a:rPr>
              <a:t>i</a:t>
            </a:r>
            <a:r>
              <a:rPr lang="en" dirty="0">
                <a:latin typeface="Consolas"/>
                <a:ea typeface="Consolas"/>
                <a:cs typeface="Consolas"/>
                <a:sym typeface="Consolas"/>
              </a:rPr>
              <a:t> &lt; </a:t>
            </a:r>
            <a:r>
              <a:rPr lang="en" dirty="0" err="1">
                <a:latin typeface="Consolas"/>
                <a:ea typeface="Consolas"/>
                <a:cs typeface="Consolas"/>
                <a:sym typeface="Consolas"/>
              </a:rPr>
              <a:t>investors.length</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a:t>
            </a:r>
            <a:endParaRPr dirty="0">
              <a:latin typeface="Consolas"/>
              <a:ea typeface="Consolas"/>
              <a:cs typeface="Consolas"/>
              <a:sym typeface="Consolas"/>
            </a:endParaRPr>
          </a:p>
          <a:p>
            <a:pPr marL="0" lvl="0" indent="457200" algn="l" rtl="0">
              <a:lnSpc>
                <a:spcPct val="100000"/>
              </a:lnSpc>
              <a:spcBef>
                <a:spcPts val="0"/>
              </a:spcBef>
              <a:spcAft>
                <a:spcPts val="0"/>
              </a:spcAft>
              <a:buNone/>
            </a:pP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addr.</a:t>
            </a:r>
            <a:r>
              <a:rPr lang="en" dirty="0" err="1">
                <a:solidFill>
                  <a:srgbClr val="0000FF"/>
                </a:solidFill>
                <a:latin typeface="Consolas"/>
                <a:ea typeface="Consolas"/>
                <a:cs typeface="Consolas"/>
                <a:sym typeface="Consolas"/>
              </a:rPr>
              <a:t>send</a:t>
            </a: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dividendAmount</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None/>
            </a:pP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 ALSO INSECURE</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solidFill>
                  <a:srgbClr val="0000FF"/>
                </a:solidFill>
                <a:latin typeface="Consolas"/>
                <a:ea typeface="Consolas"/>
                <a:cs typeface="Consolas"/>
                <a:sym typeface="Consolas"/>
              </a:rPr>
              <a:t>for</a:t>
            </a:r>
            <a:r>
              <a:rPr lang="en" dirty="0">
                <a:latin typeface="Consolas"/>
                <a:ea typeface="Consolas"/>
                <a:cs typeface="Consolas"/>
                <a:sym typeface="Consolas"/>
              </a:rPr>
              <a:t> (</a:t>
            </a:r>
            <a:r>
              <a:rPr lang="en" dirty="0" err="1">
                <a:solidFill>
                  <a:srgbClr val="0000FF"/>
                </a:solidFill>
                <a:latin typeface="Consolas"/>
                <a:ea typeface="Consolas"/>
                <a:cs typeface="Consolas"/>
                <a:sym typeface="Consolas"/>
              </a:rPr>
              <a:t>uint</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 0; </a:t>
            </a:r>
            <a:r>
              <a:rPr lang="en" dirty="0" err="1">
                <a:latin typeface="Consolas"/>
                <a:ea typeface="Consolas"/>
                <a:cs typeface="Consolas"/>
                <a:sym typeface="Consolas"/>
              </a:rPr>
              <a:t>i</a:t>
            </a:r>
            <a:r>
              <a:rPr lang="en" dirty="0">
                <a:latin typeface="Consolas"/>
                <a:ea typeface="Consolas"/>
                <a:cs typeface="Consolas"/>
                <a:sym typeface="Consolas"/>
              </a:rPr>
              <a:t> &lt; </a:t>
            </a:r>
            <a:r>
              <a:rPr lang="en" dirty="0" err="1">
                <a:latin typeface="Consolas"/>
                <a:ea typeface="Consolas"/>
                <a:cs typeface="Consolas"/>
                <a:sym typeface="Consolas"/>
              </a:rPr>
              <a:t>investors.length</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	</a:t>
            </a:r>
            <a:r>
              <a:rPr lang="en" dirty="0">
                <a:solidFill>
                  <a:srgbClr val="0000FF"/>
                </a:solidFill>
                <a:latin typeface="Consolas"/>
                <a:ea typeface="Consolas"/>
                <a:cs typeface="Consolas"/>
                <a:sym typeface="Consolas"/>
              </a:rPr>
              <a:t>if</a:t>
            </a:r>
            <a:r>
              <a:rPr lang="en" dirty="0">
                <a:latin typeface="Consolas"/>
                <a:ea typeface="Consolas"/>
                <a:cs typeface="Consolas"/>
                <a:sym typeface="Consolas"/>
              </a:rPr>
              <a:t> (!(investors[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addr.</a:t>
            </a:r>
            <a:r>
              <a:rPr lang="en" dirty="0" err="1">
                <a:solidFill>
                  <a:srgbClr val="0000FF"/>
                </a:solidFill>
                <a:latin typeface="Consolas"/>
                <a:ea typeface="Consolas"/>
                <a:cs typeface="Consolas"/>
                <a:sym typeface="Consolas"/>
              </a:rPr>
              <a:t>send</a:t>
            </a: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dividendAmount</a:t>
            </a: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    	</a:t>
            </a:r>
            <a:r>
              <a:rPr lang="en" dirty="0">
                <a:solidFill>
                  <a:srgbClr val="0000FF"/>
                </a:solidFill>
                <a:latin typeface="Consolas"/>
                <a:ea typeface="Consolas"/>
                <a:cs typeface="Consolas"/>
                <a:sym typeface="Consolas"/>
              </a:rPr>
              <a:t>revert(</a:t>
            </a:r>
            <a:r>
              <a:rPr lang="en" dirty="0" err="1">
                <a:solidFill>
                  <a:srgbClr val="0000FF"/>
                </a:solidFill>
                <a:latin typeface="Consolas"/>
                <a:ea typeface="Consolas"/>
                <a:cs typeface="Consolas"/>
                <a:sym typeface="Consolas"/>
              </a:rPr>
              <a:t>i</a:t>
            </a:r>
            <a:r>
              <a:rPr lang="en" dirty="0">
                <a:solidFill>
                  <a:srgbClr val="0000FF"/>
                </a:solidFill>
                <a:latin typeface="Consolas"/>
                <a:ea typeface="Consolas"/>
                <a:cs typeface="Consolas"/>
                <a:sym typeface="Consolas"/>
              </a:rPr>
              <a:t>)</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	}</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p:txBody>
      </p:sp>
      <p:sp>
        <p:nvSpPr>
          <p:cNvPr id="265" name="Google Shape;265;p49"/>
          <p:cNvSpPr txBox="1"/>
          <p:nvPr/>
        </p:nvSpPr>
        <p:spPr>
          <a:xfrm>
            <a:off x="3785475" y="4769225"/>
            <a:ext cx="5188500" cy="297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700" u="sng" dirty="0">
                <a:solidFill>
                  <a:schemeClr val="hlink"/>
                </a:solidFill>
                <a:latin typeface="Ubuntu"/>
                <a:ea typeface="Ubuntu"/>
                <a:cs typeface="Ubuntu"/>
                <a:sym typeface="Ubuntu"/>
                <a:hlinkClick r:id="rId3"/>
              </a:rPr>
              <a:t>https://cs.pomona.edu/~michael/courses/csci190s21/papers/madmax.pdf</a:t>
            </a:r>
            <a:r>
              <a:rPr lang="en" sz="700" dirty="0">
                <a:latin typeface="Ubuntu"/>
                <a:ea typeface="Ubuntu"/>
                <a:cs typeface="Ubuntu"/>
                <a:sym typeface="Ubuntu"/>
              </a:rPr>
              <a:t> </a:t>
            </a:r>
            <a:endParaRPr sz="700" dirty="0">
              <a:solidFill>
                <a:schemeClr val="dk1"/>
              </a:solidFill>
            </a:endParaRPr>
          </a:p>
        </p:txBody>
      </p:sp>
      <p:sp>
        <p:nvSpPr>
          <p:cNvPr id="266" name="Google Shape;266;p49"/>
          <p:cNvSpPr/>
          <p:nvPr/>
        </p:nvSpPr>
        <p:spPr>
          <a:xfrm>
            <a:off x="685200" y="1751425"/>
            <a:ext cx="7773600" cy="297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9"/>
          <p:cNvSpPr/>
          <p:nvPr/>
        </p:nvSpPr>
        <p:spPr>
          <a:xfrm>
            <a:off x="933075" y="3139400"/>
            <a:ext cx="7773600" cy="924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Error handling</a:t>
            </a:r>
            <a:endParaRPr/>
          </a:p>
        </p:txBody>
      </p:sp>
      <p:sp>
        <p:nvSpPr>
          <p:cNvPr id="273" name="Google Shape;273;p50"/>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If a send/transfer </a:t>
            </a:r>
            <a:r>
              <a:rPr lang="en" b="1"/>
              <a:t>call fails</a:t>
            </a:r>
            <a:r>
              <a:rPr lang="en"/>
              <a:t>, the contract might get </a:t>
            </a:r>
            <a:r>
              <a:rPr lang="en" b="1"/>
              <a:t>stuck</a:t>
            </a:r>
            <a:endParaRPr/>
          </a:p>
          <a:p>
            <a:pPr marL="457200" marR="0" lvl="0" indent="-342900" algn="l" rtl="0">
              <a:lnSpc>
                <a:spcPct val="150000"/>
              </a:lnSpc>
              <a:spcBef>
                <a:spcPts val="0"/>
              </a:spcBef>
              <a:spcAft>
                <a:spcPts val="0"/>
              </a:spcAft>
              <a:buSzPts val="1800"/>
              <a:buChar char="●"/>
            </a:pPr>
            <a:r>
              <a:rPr lang="en"/>
              <a:t>It is </a:t>
            </a:r>
            <a:r>
              <a:rPr lang="en" b="1"/>
              <a:t>possible to force</a:t>
            </a:r>
            <a:r>
              <a:rPr lang="en"/>
              <a:t> a call to fail (e.g., by getting the victim contract to send to another contract that fails)</a:t>
            </a:r>
            <a:endParaRPr/>
          </a:p>
          <a:p>
            <a:pPr marL="457200" marR="0" lvl="0" indent="-342900" algn="l" rtl="0">
              <a:lnSpc>
                <a:spcPct val="150000"/>
              </a:lnSpc>
              <a:spcBef>
                <a:spcPts val="0"/>
              </a:spcBef>
              <a:spcAft>
                <a:spcPts val="0"/>
              </a:spcAft>
              <a:buSzPts val="1800"/>
              <a:buChar char="●"/>
            </a:pPr>
            <a:r>
              <a:rPr lang="en" b="1"/>
              <a:t>Errors</a:t>
            </a:r>
            <a:r>
              <a:rPr lang="en"/>
              <a:t> need to be </a:t>
            </a:r>
            <a:r>
              <a:rPr lang="en" b="1"/>
              <a:t>handled</a:t>
            </a:r>
            <a:r>
              <a:rPr lang="en"/>
              <a:t>, instead of simply reverting</a:t>
            </a:r>
            <a:endParaRPr/>
          </a:p>
          <a:p>
            <a:pPr marL="457200" marR="0" lvl="0" indent="-342900" algn="l" rtl="0">
              <a:lnSpc>
                <a:spcPct val="150000"/>
              </a:lnSpc>
              <a:spcBef>
                <a:spcPts val="0"/>
              </a:spcBef>
              <a:spcAft>
                <a:spcPts val="0"/>
              </a:spcAft>
              <a:buSzPts val="1800"/>
              <a:buChar char="●"/>
            </a:pPr>
            <a:r>
              <a:rPr lang="en" i="1"/>
              <a:t>transfer</a:t>
            </a:r>
            <a:r>
              <a:rPr lang="en"/>
              <a:t> is </a:t>
            </a:r>
            <a:r>
              <a:rPr lang="en" b="1"/>
              <a:t>preferable</a:t>
            </a:r>
            <a:r>
              <a:rPr lang="en"/>
              <a:t> to </a:t>
            </a:r>
            <a:r>
              <a:rPr lang="en" i="1"/>
              <a:t>send</a:t>
            </a:r>
            <a:r>
              <a:rPr lang="en"/>
              <a:t>, as it returns an </a:t>
            </a:r>
            <a:r>
              <a:rPr lang="en" b="1"/>
              <a:t>error object</a:t>
            </a:r>
            <a:r>
              <a:rPr lang="en"/>
              <a:t> that can be </a:t>
            </a:r>
            <a:r>
              <a:rPr lang="en" b="1"/>
              <a:t>examined</a:t>
            </a:r>
            <a:r>
              <a:rPr lang="en"/>
              <a:t> to act accordingly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Pull over push: example</a:t>
            </a:r>
            <a:endParaRPr/>
          </a:p>
        </p:txBody>
      </p:sp>
      <p:sp>
        <p:nvSpPr>
          <p:cNvPr id="279" name="Google Shape;279;p51"/>
          <p:cNvSpPr txBox="1">
            <a:spLocks noGrp="1"/>
          </p:cNvSpPr>
          <p:nvPr>
            <p:ph type="body" idx="1"/>
          </p:nvPr>
        </p:nvSpPr>
        <p:spPr>
          <a:xfrm>
            <a:off x="450300" y="1104500"/>
            <a:ext cx="3802800" cy="335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solidFill>
                  <a:srgbClr val="0000FF"/>
                </a:solidFill>
                <a:latin typeface="Consolas"/>
                <a:ea typeface="Consolas"/>
                <a:cs typeface="Consolas"/>
                <a:sym typeface="Consolas"/>
              </a:rPr>
              <a:t>function</a:t>
            </a:r>
            <a:r>
              <a:rPr lang="en" sz="1100">
                <a:latin typeface="Consolas"/>
                <a:ea typeface="Consolas"/>
                <a:cs typeface="Consolas"/>
                <a:sym typeface="Consolas"/>
              </a:rPr>
              <a:t> bid() </a:t>
            </a:r>
            <a:r>
              <a:rPr lang="en" sz="1100">
                <a:solidFill>
                  <a:srgbClr val="0000FF"/>
                </a:solidFill>
                <a:latin typeface="Consolas"/>
                <a:ea typeface="Consolas"/>
                <a:cs typeface="Consolas"/>
                <a:sym typeface="Consolas"/>
              </a:rPr>
              <a:t>payable</a:t>
            </a: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require</a:t>
            </a:r>
            <a:r>
              <a:rPr lang="en" sz="1100">
                <a:latin typeface="Consolas"/>
                <a:ea typeface="Consolas"/>
                <a:cs typeface="Consolas"/>
                <a:sym typeface="Consolas"/>
              </a:rPr>
              <a:t>(</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.value &gt;= highestBid);</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457200" algn="l" rtl="0">
              <a:lnSpc>
                <a:spcPct val="100000"/>
              </a:lnSpc>
              <a:spcBef>
                <a:spcPts val="0"/>
              </a:spcBef>
              <a:spcAft>
                <a:spcPts val="0"/>
              </a:spcAft>
              <a:buNone/>
            </a:pPr>
            <a:r>
              <a:rPr lang="en" sz="1100">
                <a:solidFill>
                  <a:srgbClr val="0000FF"/>
                </a:solidFill>
                <a:latin typeface="Consolas"/>
                <a:ea typeface="Consolas"/>
                <a:cs typeface="Consolas"/>
                <a:sym typeface="Consolas"/>
              </a:rPr>
              <a:t>if</a:t>
            </a:r>
            <a:r>
              <a:rPr lang="en" sz="1100">
                <a:latin typeface="Consolas"/>
                <a:ea typeface="Consolas"/>
                <a:cs typeface="Consolas"/>
                <a:sym typeface="Consolas"/>
              </a:rPr>
              <a:t> (highestBidder != </a:t>
            </a:r>
            <a:r>
              <a:rPr lang="en" sz="1100">
                <a:solidFill>
                  <a:srgbClr val="0000FF"/>
                </a:solidFill>
                <a:latin typeface="Consolas"/>
                <a:ea typeface="Consolas"/>
                <a:cs typeface="Consolas"/>
                <a:sym typeface="Consolas"/>
              </a:rPr>
              <a:t>address</a:t>
            </a:r>
            <a:r>
              <a:rPr lang="en" sz="1100">
                <a:latin typeface="Consolas"/>
                <a:ea typeface="Consolas"/>
                <a:cs typeface="Consolas"/>
                <a:sym typeface="Consolas"/>
              </a:rPr>
              <a:t>(0)) {</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highestBidder.</a:t>
            </a:r>
            <a:r>
              <a:rPr lang="en" sz="1100">
                <a:solidFill>
                  <a:srgbClr val="0000FF"/>
                </a:solidFill>
                <a:latin typeface="Consolas"/>
                <a:ea typeface="Consolas"/>
                <a:cs typeface="Consolas"/>
                <a:sym typeface="Consolas"/>
              </a:rPr>
              <a:t>transfer</a:t>
            </a:r>
            <a:r>
              <a:rPr lang="en" sz="1100">
                <a:latin typeface="Consolas"/>
                <a:ea typeface="Consolas"/>
                <a:cs typeface="Consolas"/>
                <a:sym typeface="Consolas"/>
              </a:rPr>
              <a:t>(highestBid);</a:t>
            </a:r>
            <a:endParaRPr sz="1100">
              <a:latin typeface="Consolas"/>
              <a:ea typeface="Consolas"/>
              <a:cs typeface="Consolas"/>
              <a:sym typeface="Consolas"/>
            </a:endParaRPr>
          </a:p>
          <a:p>
            <a:pPr marL="0" lvl="0" indent="457200" algn="l" rtl="0">
              <a:lnSpc>
                <a:spcPct val="100000"/>
              </a:lnSpc>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highestBidder = </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highestBid = </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.value;</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p:txBody>
      </p:sp>
      <p:sp>
        <p:nvSpPr>
          <p:cNvPr id="280" name="Google Shape;280;p51"/>
          <p:cNvSpPr txBox="1"/>
          <p:nvPr/>
        </p:nvSpPr>
        <p:spPr>
          <a:xfrm>
            <a:off x="3736600" y="4788850"/>
            <a:ext cx="5188500" cy="23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700" u="sng">
                <a:solidFill>
                  <a:schemeClr val="hlink"/>
                </a:solidFill>
                <a:hlinkClick r:id="rId3"/>
              </a:rPr>
              <a:t>https://consensys.github.io/smart-contract-best-practices</a:t>
            </a:r>
            <a:r>
              <a:rPr lang="en" sz="700">
                <a:solidFill>
                  <a:schemeClr val="dk1"/>
                </a:solidFill>
              </a:rPr>
              <a:t> </a:t>
            </a:r>
            <a:endParaRPr sz="7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Pull over push: example</a:t>
            </a:r>
            <a:endParaRPr/>
          </a:p>
        </p:txBody>
      </p:sp>
      <p:sp>
        <p:nvSpPr>
          <p:cNvPr id="286" name="Google Shape;286;p52"/>
          <p:cNvSpPr txBox="1">
            <a:spLocks noGrp="1"/>
          </p:cNvSpPr>
          <p:nvPr>
            <p:ph type="body" idx="1"/>
          </p:nvPr>
        </p:nvSpPr>
        <p:spPr>
          <a:xfrm>
            <a:off x="450300" y="1104500"/>
            <a:ext cx="3802800" cy="335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latin typeface="Consolas"/>
                <a:ea typeface="Consolas"/>
                <a:cs typeface="Consolas"/>
                <a:sym typeface="Consolas"/>
              </a:rPr>
              <a:t>// BAD DESIGN (PUSH)</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bid() </a:t>
            </a:r>
            <a:r>
              <a:rPr lang="en" sz="1100" dirty="0">
                <a:solidFill>
                  <a:srgbClr val="0000FF"/>
                </a:solidFill>
                <a:latin typeface="Consolas"/>
                <a:ea typeface="Consolas"/>
                <a:cs typeface="Consolas"/>
                <a:sym typeface="Consolas"/>
              </a:rPr>
              <a:t>payable</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require</a:t>
            </a:r>
            <a:r>
              <a:rPr lang="en" sz="1100" dirty="0">
                <a:latin typeface="Consolas"/>
                <a:ea typeface="Consolas"/>
                <a:cs typeface="Consolas"/>
                <a:sym typeface="Consolas"/>
              </a:rPr>
              <a:t>(</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.value</a:t>
            </a:r>
            <a:r>
              <a:rPr lang="en" sz="1100" dirty="0">
                <a:latin typeface="Consolas"/>
                <a:ea typeface="Consolas"/>
                <a:cs typeface="Consolas"/>
                <a:sym typeface="Consolas"/>
              </a:rPr>
              <a:t> &gt;= </a:t>
            </a:r>
            <a:r>
              <a:rPr lang="en" sz="1100" dirty="0" err="1">
                <a:latin typeface="Consolas"/>
                <a:ea typeface="Consolas"/>
                <a:cs typeface="Consolas"/>
                <a:sym typeface="Consolas"/>
              </a:rPr>
              <a:t>highestBid</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45720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if</a:t>
            </a:r>
            <a:r>
              <a:rPr lang="en" sz="1100" dirty="0">
                <a:latin typeface="Consolas"/>
                <a:ea typeface="Consolas"/>
                <a:cs typeface="Consolas"/>
                <a:sym typeface="Consolas"/>
              </a:rPr>
              <a:t> (</a:t>
            </a:r>
            <a:r>
              <a:rPr lang="en" sz="1100" dirty="0" err="1">
                <a:latin typeface="Consolas"/>
                <a:ea typeface="Consolas"/>
                <a:cs typeface="Consolas"/>
                <a:sym typeface="Consolas"/>
              </a:rPr>
              <a:t>highestBidder</a:t>
            </a:r>
            <a:r>
              <a:rPr lang="en" sz="1100" dirty="0">
                <a:latin typeface="Consolas"/>
                <a:ea typeface="Consolas"/>
                <a:cs typeface="Consolas"/>
                <a:sym typeface="Consolas"/>
              </a:rPr>
              <a:t> != </a:t>
            </a:r>
            <a:r>
              <a:rPr lang="en" sz="1100" dirty="0">
                <a:solidFill>
                  <a:srgbClr val="0000FF"/>
                </a:solidFill>
                <a:latin typeface="Consolas"/>
                <a:ea typeface="Consolas"/>
                <a:cs typeface="Consolas"/>
                <a:sym typeface="Consolas"/>
              </a:rPr>
              <a:t>address</a:t>
            </a:r>
            <a:r>
              <a:rPr lang="en" sz="1100" dirty="0">
                <a:latin typeface="Consolas"/>
                <a:ea typeface="Consolas"/>
                <a:cs typeface="Consolas"/>
                <a:sym typeface="Consolas"/>
              </a:rPr>
              <a:t>(0)) {</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r>
              <a:rPr lang="en" sz="1100" dirty="0" err="1">
                <a:latin typeface="Consolas"/>
                <a:ea typeface="Consolas"/>
                <a:cs typeface="Consolas"/>
                <a:sym typeface="Consolas"/>
              </a:rPr>
              <a:t>highestBidder.</a:t>
            </a:r>
            <a:r>
              <a:rPr lang="en" sz="1100" dirty="0" err="1">
                <a:solidFill>
                  <a:srgbClr val="0000FF"/>
                </a:solidFill>
                <a:latin typeface="Consolas"/>
                <a:ea typeface="Consolas"/>
                <a:cs typeface="Consolas"/>
                <a:sym typeface="Consolas"/>
              </a:rPr>
              <a:t>transfer</a:t>
            </a:r>
            <a:r>
              <a:rPr lang="en" sz="1100" dirty="0">
                <a:latin typeface="Consolas"/>
                <a:ea typeface="Consolas"/>
                <a:cs typeface="Consolas"/>
                <a:sym typeface="Consolas"/>
              </a:rPr>
              <a:t>(</a:t>
            </a:r>
            <a:r>
              <a:rPr lang="en" sz="1100" dirty="0" err="1">
                <a:latin typeface="Consolas"/>
                <a:ea typeface="Consolas"/>
                <a:cs typeface="Consolas"/>
                <a:sym typeface="Consolas"/>
              </a:rPr>
              <a:t>highestBid</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457200" algn="l" rtl="0">
              <a:lnSpc>
                <a:spcPct val="100000"/>
              </a:lnSpc>
              <a:spcBef>
                <a:spcPts val="0"/>
              </a:spcBef>
              <a:spcAft>
                <a:spcPts val="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r>
              <a:rPr lang="en" sz="1100" dirty="0" err="1">
                <a:latin typeface="Consolas"/>
                <a:ea typeface="Consolas"/>
                <a:cs typeface="Consolas"/>
                <a:sym typeface="Consolas"/>
              </a:rPr>
              <a:t>highestBidder</a:t>
            </a:r>
            <a:r>
              <a:rPr lang="en" sz="1100" dirty="0">
                <a:latin typeface="Consolas"/>
                <a:ea typeface="Consolas"/>
                <a:cs typeface="Consolas"/>
                <a:sym typeface="Consolas"/>
              </a:rPr>
              <a:t> = </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r>
              <a:rPr lang="en" sz="1100" dirty="0" err="1">
                <a:latin typeface="Consolas"/>
                <a:ea typeface="Consolas"/>
                <a:cs typeface="Consolas"/>
                <a:sym typeface="Consolas"/>
              </a:rPr>
              <a:t>highestBid</a:t>
            </a:r>
            <a:r>
              <a:rPr lang="en" sz="1100" dirty="0">
                <a:latin typeface="Consolas"/>
                <a:ea typeface="Consolas"/>
                <a:cs typeface="Consolas"/>
                <a:sym typeface="Consolas"/>
              </a:rPr>
              <a:t> = </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.value</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p:txBody>
      </p:sp>
      <p:sp>
        <p:nvSpPr>
          <p:cNvPr id="287" name="Google Shape;287;p52"/>
          <p:cNvSpPr/>
          <p:nvPr/>
        </p:nvSpPr>
        <p:spPr>
          <a:xfrm>
            <a:off x="913700" y="1990100"/>
            <a:ext cx="3283500" cy="673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2"/>
          <p:cNvSpPr txBox="1">
            <a:spLocks noGrp="1"/>
          </p:cNvSpPr>
          <p:nvPr>
            <p:ph type="body" idx="1"/>
          </p:nvPr>
        </p:nvSpPr>
        <p:spPr>
          <a:xfrm>
            <a:off x="4431300" y="1104500"/>
            <a:ext cx="4401000" cy="3625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latin typeface="Consolas"/>
                <a:ea typeface="Consolas"/>
                <a:cs typeface="Consolas"/>
                <a:sym typeface="Consolas"/>
              </a:rPr>
              <a:t>// GOOD DESIGN (PULL)</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bid() </a:t>
            </a:r>
            <a:r>
              <a:rPr lang="en" sz="1100" dirty="0">
                <a:solidFill>
                  <a:srgbClr val="0000FF"/>
                </a:solidFill>
                <a:latin typeface="Consolas"/>
                <a:ea typeface="Consolas"/>
                <a:cs typeface="Consolas"/>
                <a:sym typeface="Consolas"/>
              </a:rPr>
              <a:t>payable external</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45720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require</a:t>
            </a:r>
            <a:r>
              <a:rPr lang="en" sz="1100" dirty="0">
                <a:latin typeface="Consolas"/>
                <a:ea typeface="Consolas"/>
                <a:cs typeface="Consolas"/>
                <a:sym typeface="Consolas"/>
              </a:rPr>
              <a:t>(</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.value</a:t>
            </a:r>
            <a:r>
              <a:rPr lang="en" sz="1100" dirty="0">
                <a:latin typeface="Consolas"/>
                <a:ea typeface="Consolas"/>
                <a:cs typeface="Consolas"/>
                <a:sym typeface="Consolas"/>
              </a:rPr>
              <a:t> &gt;= </a:t>
            </a:r>
            <a:r>
              <a:rPr lang="en" sz="1100" dirty="0" err="1">
                <a:latin typeface="Consolas"/>
                <a:ea typeface="Consolas"/>
                <a:cs typeface="Consolas"/>
                <a:sym typeface="Consolas"/>
              </a:rPr>
              <a:t>highestBid</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if</a:t>
            </a:r>
            <a:r>
              <a:rPr lang="en" sz="1100" dirty="0">
                <a:latin typeface="Consolas"/>
                <a:ea typeface="Consolas"/>
                <a:cs typeface="Consolas"/>
                <a:sym typeface="Consolas"/>
              </a:rPr>
              <a:t> (</a:t>
            </a:r>
            <a:r>
              <a:rPr lang="en" sz="1100" dirty="0" err="1">
                <a:latin typeface="Consolas"/>
                <a:ea typeface="Consolas"/>
                <a:cs typeface="Consolas"/>
                <a:sym typeface="Consolas"/>
              </a:rPr>
              <a:t>highestBidder</a:t>
            </a:r>
            <a:r>
              <a:rPr lang="en" sz="1100" dirty="0">
                <a:latin typeface="Consolas"/>
                <a:ea typeface="Consolas"/>
                <a:cs typeface="Consolas"/>
                <a:sym typeface="Consolas"/>
              </a:rPr>
              <a:t> != </a:t>
            </a:r>
            <a:r>
              <a:rPr lang="en" sz="1100" dirty="0">
                <a:solidFill>
                  <a:srgbClr val="0000FF"/>
                </a:solidFill>
                <a:latin typeface="Consolas"/>
                <a:ea typeface="Consolas"/>
                <a:cs typeface="Consolas"/>
                <a:sym typeface="Consolas"/>
              </a:rPr>
              <a:t>address</a:t>
            </a:r>
            <a:r>
              <a:rPr lang="en" sz="1100" dirty="0">
                <a:latin typeface="Consolas"/>
                <a:ea typeface="Consolas"/>
                <a:cs typeface="Consolas"/>
                <a:sym typeface="Consolas"/>
              </a:rPr>
              <a:t>(0)) {</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refunds[</a:t>
            </a:r>
            <a:r>
              <a:rPr lang="en" sz="1100" dirty="0" err="1">
                <a:latin typeface="Consolas"/>
                <a:ea typeface="Consolas"/>
                <a:cs typeface="Consolas"/>
                <a:sym typeface="Consolas"/>
              </a:rPr>
              <a:t>highestBidder</a:t>
            </a:r>
            <a:r>
              <a:rPr lang="en" sz="1100" dirty="0">
                <a:latin typeface="Consolas"/>
                <a:ea typeface="Consolas"/>
                <a:cs typeface="Consolas"/>
                <a:sym typeface="Consolas"/>
              </a:rPr>
              <a:t>] += </a:t>
            </a:r>
            <a:r>
              <a:rPr lang="en" sz="1100" dirty="0" err="1">
                <a:latin typeface="Consolas"/>
                <a:ea typeface="Consolas"/>
                <a:cs typeface="Consolas"/>
                <a:sym typeface="Consolas"/>
              </a:rPr>
              <a:t>highestBid</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r>
              <a:rPr lang="en" sz="1100" dirty="0" err="1">
                <a:latin typeface="Consolas"/>
                <a:ea typeface="Consolas"/>
                <a:cs typeface="Consolas"/>
                <a:sym typeface="Consolas"/>
              </a:rPr>
              <a:t>highestBidder</a:t>
            </a:r>
            <a:r>
              <a:rPr lang="en" sz="1100" dirty="0">
                <a:latin typeface="Consolas"/>
                <a:ea typeface="Consolas"/>
                <a:cs typeface="Consolas"/>
                <a:sym typeface="Consolas"/>
              </a:rPr>
              <a:t> = </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r>
              <a:rPr lang="en" sz="1100" dirty="0" err="1">
                <a:latin typeface="Consolas"/>
                <a:ea typeface="Consolas"/>
                <a:cs typeface="Consolas"/>
                <a:sym typeface="Consolas"/>
              </a:rPr>
              <a:t>highestBid</a:t>
            </a:r>
            <a:r>
              <a:rPr lang="en" sz="1100" dirty="0">
                <a:latin typeface="Consolas"/>
                <a:ea typeface="Consolas"/>
                <a:cs typeface="Consolas"/>
                <a:sym typeface="Consolas"/>
              </a:rPr>
              <a:t> = </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.value</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err="1">
                <a:latin typeface="Consolas"/>
                <a:ea typeface="Consolas"/>
                <a:cs typeface="Consolas"/>
                <a:sym typeface="Consolas"/>
              </a:rPr>
              <a:t>withdrawRefund</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external</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457200" algn="l" rtl="0">
              <a:lnSpc>
                <a:spcPct val="100000"/>
              </a:lnSpc>
              <a:spcBef>
                <a:spcPts val="0"/>
              </a:spcBef>
              <a:spcAft>
                <a:spcPts val="0"/>
              </a:spcAft>
              <a:buNone/>
            </a:pP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refund = refunds[</a:t>
            </a:r>
            <a:r>
              <a:rPr lang="en" sz="1100" dirty="0" err="1">
                <a:latin typeface="Consolas"/>
                <a:ea typeface="Consolas"/>
                <a:cs typeface="Consolas"/>
                <a:sym typeface="Consolas"/>
              </a:rPr>
              <a:t>msg.sender</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refunds[</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a:t>
            </a:r>
            <a:r>
              <a:rPr lang="en" sz="1100" dirty="0">
                <a:latin typeface="Consolas"/>
                <a:ea typeface="Consolas"/>
                <a:cs typeface="Consolas"/>
                <a:sym typeface="Consolas"/>
              </a:rPr>
              <a:t>] = 0;</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a:t>
            </a:r>
            <a:r>
              <a:rPr lang="en" sz="1100" dirty="0" err="1">
                <a:solidFill>
                  <a:srgbClr val="0000FF"/>
                </a:solidFill>
                <a:latin typeface="Consolas"/>
                <a:ea typeface="Consolas"/>
                <a:cs typeface="Consolas"/>
                <a:sym typeface="Consolas"/>
              </a:rPr>
              <a:t>transfer</a:t>
            </a:r>
            <a:r>
              <a:rPr lang="en" sz="1100" dirty="0">
                <a:latin typeface="Consolas"/>
                <a:ea typeface="Consolas"/>
                <a:cs typeface="Consolas"/>
                <a:sym typeface="Consolas"/>
              </a:rPr>
              <a:t>(refund);</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p:txBody>
      </p:sp>
      <p:sp>
        <p:nvSpPr>
          <p:cNvPr id="289" name="Google Shape;289;p52"/>
          <p:cNvSpPr txBox="1"/>
          <p:nvPr/>
        </p:nvSpPr>
        <p:spPr>
          <a:xfrm>
            <a:off x="3736600" y="4788850"/>
            <a:ext cx="5188500" cy="23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700" u="sng" dirty="0">
                <a:solidFill>
                  <a:schemeClr val="hlink"/>
                </a:solidFill>
                <a:hlinkClick r:id="rId3"/>
              </a:rPr>
              <a:t>https://consensys.github.io/smart-contract-best-practices</a:t>
            </a:r>
            <a:r>
              <a:rPr lang="en" sz="700" dirty="0">
                <a:solidFill>
                  <a:schemeClr val="dk1"/>
                </a:solidFill>
              </a:rPr>
              <a:t> </a:t>
            </a:r>
            <a:endParaRPr sz="700"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Pull over push</a:t>
            </a:r>
            <a:endParaRPr/>
          </a:p>
        </p:txBody>
      </p:sp>
      <p:sp>
        <p:nvSpPr>
          <p:cNvPr id="295" name="Google Shape;295;p53"/>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b="1"/>
              <a:t>Do not</a:t>
            </a:r>
            <a:r>
              <a:rPr lang="en"/>
              <a:t> </a:t>
            </a:r>
            <a:r>
              <a:rPr lang="en" b="1"/>
              <a:t>transfer</a:t>
            </a:r>
            <a:r>
              <a:rPr lang="en"/>
              <a:t> ETH to users (push); let them </a:t>
            </a:r>
            <a:r>
              <a:rPr lang="en" b="1"/>
              <a:t>withdraw</a:t>
            </a:r>
            <a:r>
              <a:rPr lang="en"/>
              <a:t> (pull) their funds.</a:t>
            </a:r>
            <a:endParaRPr/>
          </a:p>
          <a:p>
            <a:pPr marL="457200" marR="0" lvl="0" indent="-342900" algn="l" rtl="0">
              <a:lnSpc>
                <a:spcPct val="150000"/>
              </a:lnSpc>
              <a:spcBef>
                <a:spcPts val="0"/>
              </a:spcBef>
              <a:spcAft>
                <a:spcPts val="0"/>
              </a:spcAft>
              <a:buSzPts val="1800"/>
              <a:buChar char="●"/>
            </a:pPr>
            <a:r>
              <a:rPr lang="en" b="1"/>
              <a:t>Isolates</a:t>
            </a:r>
            <a:r>
              <a:rPr lang="en"/>
              <a:t> each </a:t>
            </a:r>
            <a:r>
              <a:rPr lang="en" b="1"/>
              <a:t>external</a:t>
            </a:r>
            <a:r>
              <a:rPr lang="en"/>
              <a:t> </a:t>
            </a:r>
            <a:r>
              <a:rPr lang="en" b="1"/>
              <a:t>call</a:t>
            </a:r>
            <a:r>
              <a:rPr lang="en"/>
              <a:t> into its own transaction.</a:t>
            </a:r>
            <a:endParaRPr/>
          </a:p>
          <a:p>
            <a:pPr marL="457200" marR="0" lvl="0" indent="-342900" algn="l" rtl="0">
              <a:lnSpc>
                <a:spcPct val="150000"/>
              </a:lnSpc>
              <a:spcBef>
                <a:spcPts val="0"/>
              </a:spcBef>
              <a:spcAft>
                <a:spcPts val="0"/>
              </a:spcAft>
              <a:buSzPts val="1800"/>
              <a:buChar char="●"/>
            </a:pPr>
            <a:r>
              <a:rPr lang="en" b="1"/>
              <a:t>Avoids</a:t>
            </a:r>
            <a:r>
              <a:rPr lang="en"/>
              <a:t> multiple </a:t>
            </a:r>
            <a:r>
              <a:rPr lang="en">
                <a:solidFill>
                  <a:srgbClr val="0000FF"/>
                </a:solidFill>
                <a:latin typeface="Consolas"/>
                <a:ea typeface="Consolas"/>
                <a:cs typeface="Consolas"/>
                <a:sym typeface="Consolas"/>
              </a:rPr>
              <a:t>send()</a:t>
            </a:r>
            <a:r>
              <a:rPr lang="en"/>
              <a:t> calls in a single transaction.</a:t>
            </a:r>
            <a:endParaRPr/>
          </a:p>
          <a:p>
            <a:pPr marL="457200" marR="0" lvl="0" indent="-342900" algn="l" rtl="0">
              <a:lnSpc>
                <a:spcPct val="150000"/>
              </a:lnSpc>
              <a:spcBef>
                <a:spcPts val="0"/>
              </a:spcBef>
              <a:spcAft>
                <a:spcPts val="0"/>
              </a:spcAft>
              <a:buSzPts val="1800"/>
              <a:buChar char="●"/>
            </a:pPr>
            <a:r>
              <a:rPr lang="en" b="1"/>
              <a:t>Reduces</a:t>
            </a:r>
            <a:r>
              <a:rPr lang="en"/>
              <a:t> problems with </a:t>
            </a:r>
            <a:r>
              <a:rPr lang="en" b="1"/>
              <a:t>gas</a:t>
            </a:r>
            <a:r>
              <a:rPr lang="en"/>
              <a:t> </a:t>
            </a:r>
            <a:r>
              <a:rPr lang="en" b="1"/>
              <a:t>limits</a:t>
            </a:r>
            <a:r>
              <a:rPr lang="en"/>
              <a:t>.</a:t>
            </a:r>
            <a:endParaRPr/>
          </a:p>
          <a:p>
            <a:pPr marL="457200" marR="0" lvl="0" indent="-342900" algn="l" rtl="0">
              <a:lnSpc>
                <a:spcPct val="150000"/>
              </a:lnSpc>
              <a:spcBef>
                <a:spcPts val="0"/>
              </a:spcBef>
              <a:spcAft>
                <a:spcPts val="0"/>
              </a:spcAft>
              <a:buSzPts val="1800"/>
              <a:buChar char="●"/>
            </a:pPr>
            <a:r>
              <a:rPr lang="en"/>
              <a:t>Possibly increases </a:t>
            </a:r>
            <a:r>
              <a:rPr lang="en" b="1"/>
              <a:t>gas fairness</a:t>
            </a:r>
            <a:r>
              <a:rPr lang="en"/>
              <a:t> (each user pays the gas for receiving their own funds).</a:t>
            </a:r>
            <a:endParaRPr/>
          </a:p>
          <a:p>
            <a:pPr marL="457200" marR="0" lvl="0" indent="-342900" algn="l" rtl="0">
              <a:lnSpc>
                <a:spcPct val="150000"/>
              </a:lnSpc>
              <a:spcBef>
                <a:spcPts val="0"/>
              </a:spcBef>
              <a:spcAft>
                <a:spcPts val="0"/>
              </a:spcAft>
              <a:buSzPts val="1800"/>
              <a:buChar char="●"/>
            </a:pPr>
            <a:r>
              <a:rPr lang="en" b="1"/>
              <a:t>Tradeoff</a:t>
            </a:r>
            <a:r>
              <a:rPr lang="en"/>
              <a:t> between </a:t>
            </a:r>
            <a:r>
              <a:rPr lang="en" b="1"/>
              <a:t>security</a:t>
            </a:r>
            <a:r>
              <a:rPr lang="en"/>
              <a:t> and </a:t>
            </a:r>
            <a:r>
              <a:rPr lang="en" b="1"/>
              <a:t>user experience</a:t>
            </a: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4"/>
          <p:cNvSpPr txBox="1"/>
          <p:nvPr/>
        </p:nvSpPr>
        <p:spPr>
          <a:xfrm>
            <a:off x="311700" y="2148450"/>
            <a:ext cx="8520600" cy="84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a:solidFill>
                <a:srgbClr val="000000"/>
              </a:solidFill>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Reentrancy</a:t>
            </a:r>
            <a:endParaRPr sz="5200">
              <a:solidFill>
                <a:srgbClr val="000000"/>
              </a:solidFill>
              <a:latin typeface="Ubuntu"/>
              <a:ea typeface="Ubuntu"/>
              <a:cs typeface="Ubuntu"/>
              <a:sym typeface="Ubuntu"/>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a:t>
            </a:r>
            <a:endParaRPr/>
          </a:p>
        </p:txBody>
      </p:sp>
      <p:sp>
        <p:nvSpPr>
          <p:cNvPr id="306" name="Google Shape;306;p55"/>
          <p:cNvSpPr/>
          <p:nvPr/>
        </p:nvSpPr>
        <p:spPr>
          <a:xfrm>
            <a:off x="7066800" y="2107800"/>
            <a:ext cx="1765500" cy="927900"/>
          </a:xfrm>
          <a:prstGeom prst="rect">
            <a:avLst/>
          </a:prstGeom>
          <a:solidFill>
            <a:srgbClr val="9C27B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Withdraw ETH</a:t>
            </a:r>
            <a:endParaRPr>
              <a:solidFill>
                <a:schemeClr val="lt1"/>
              </a:solidFill>
            </a:endParaRPr>
          </a:p>
        </p:txBody>
      </p:sp>
      <p:sp>
        <p:nvSpPr>
          <p:cNvPr id="307" name="Google Shape;307;p55"/>
          <p:cNvSpPr/>
          <p:nvPr/>
        </p:nvSpPr>
        <p:spPr>
          <a:xfrm>
            <a:off x="311700" y="2107800"/>
            <a:ext cx="1765500" cy="927900"/>
          </a:xfrm>
          <a:prstGeom prst="rect">
            <a:avLst/>
          </a:prstGeom>
          <a:solidFill>
            <a:srgbClr val="F44336"/>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308" name="Google Shape;308;p55"/>
          <p:cNvSpPr txBox="1"/>
          <p:nvPr/>
        </p:nvSpPr>
        <p:spPr>
          <a:xfrm>
            <a:off x="311700" y="316630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A</a:t>
            </a:r>
            <a:endParaRPr>
              <a:latin typeface="Ubuntu"/>
              <a:ea typeface="Ubuntu"/>
              <a:cs typeface="Ubuntu"/>
              <a:sym typeface="Ubuntu"/>
            </a:endParaRPr>
          </a:p>
        </p:txBody>
      </p:sp>
      <p:sp>
        <p:nvSpPr>
          <p:cNvPr id="309" name="Google Shape;309;p55"/>
          <p:cNvSpPr txBox="1"/>
          <p:nvPr/>
        </p:nvSpPr>
        <p:spPr>
          <a:xfrm>
            <a:off x="7066800" y="321705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B</a:t>
            </a:r>
            <a:endParaRPr>
              <a:latin typeface="Ubuntu"/>
              <a:ea typeface="Ubuntu"/>
              <a:cs typeface="Ubuntu"/>
              <a:sym typeface="Ubuntu"/>
            </a:endParaRPr>
          </a:p>
        </p:txBody>
      </p:sp>
      <p:pic>
        <p:nvPicPr>
          <p:cNvPr id="310" name="Google Shape;310;p55"/>
          <p:cNvPicPr preferRelativeResize="0"/>
          <p:nvPr/>
        </p:nvPicPr>
        <p:blipFill>
          <a:blip r:embed="rId3">
            <a:alphaModFix/>
          </a:blip>
          <a:stretch>
            <a:fillRect/>
          </a:stretch>
        </p:blipFill>
        <p:spPr>
          <a:xfrm>
            <a:off x="435199" y="3776299"/>
            <a:ext cx="1518499" cy="1214799"/>
          </a:xfrm>
          <a:prstGeom prst="rect">
            <a:avLst/>
          </a:prstGeom>
          <a:noFill/>
          <a:ln>
            <a:noFill/>
          </a:ln>
        </p:spPr>
      </p:pic>
      <p:pic>
        <p:nvPicPr>
          <p:cNvPr id="311" name="Google Shape;311;p55"/>
          <p:cNvPicPr preferRelativeResize="0"/>
          <p:nvPr/>
        </p:nvPicPr>
        <p:blipFill>
          <a:blip r:embed="rId4">
            <a:alphaModFix/>
          </a:blip>
          <a:stretch>
            <a:fillRect/>
          </a:stretch>
        </p:blipFill>
        <p:spPr>
          <a:xfrm>
            <a:off x="7339950" y="3774100"/>
            <a:ext cx="1219200" cy="1219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a:t>
            </a:r>
            <a:endParaRPr/>
          </a:p>
        </p:txBody>
      </p:sp>
      <p:sp>
        <p:nvSpPr>
          <p:cNvPr id="317" name="Google Shape;317;p56"/>
          <p:cNvSpPr/>
          <p:nvPr/>
        </p:nvSpPr>
        <p:spPr>
          <a:xfrm>
            <a:off x="7066800" y="2107800"/>
            <a:ext cx="1765500" cy="927900"/>
          </a:xfrm>
          <a:prstGeom prst="rect">
            <a:avLst/>
          </a:prstGeom>
          <a:solidFill>
            <a:srgbClr val="9C27B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Withdraw ETH</a:t>
            </a:r>
            <a:endParaRPr>
              <a:solidFill>
                <a:schemeClr val="lt1"/>
              </a:solidFill>
            </a:endParaRPr>
          </a:p>
        </p:txBody>
      </p:sp>
      <p:sp>
        <p:nvSpPr>
          <p:cNvPr id="318" name="Google Shape;318;p56"/>
          <p:cNvSpPr/>
          <p:nvPr/>
        </p:nvSpPr>
        <p:spPr>
          <a:xfrm>
            <a:off x="311700" y="2107800"/>
            <a:ext cx="1765500" cy="927900"/>
          </a:xfrm>
          <a:prstGeom prst="rect">
            <a:avLst/>
          </a:prstGeom>
          <a:solidFill>
            <a:srgbClr val="F44336"/>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319" name="Google Shape;319;p56"/>
          <p:cNvSpPr txBox="1"/>
          <p:nvPr/>
        </p:nvSpPr>
        <p:spPr>
          <a:xfrm>
            <a:off x="311700" y="316630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A</a:t>
            </a:r>
            <a:endParaRPr>
              <a:latin typeface="Ubuntu"/>
              <a:ea typeface="Ubuntu"/>
              <a:cs typeface="Ubuntu"/>
              <a:sym typeface="Ubuntu"/>
            </a:endParaRPr>
          </a:p>
        </p:txBody>
      </p:sp>
      <p:sp>
        <p:nvSpPr>
          <p:cNvPr id="320" name="Google Shape;320;p56"/>
          <p:cNvSpPr txBox="1"/>
          <p:nvPr/>
        </p:nvSpPr>
        <p:spPr>
          <a:xfrm>
            <a:off x="7066800" y="321705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B</a:t>
            </a:r>
            <a:endParaRPr>
              <a:latin typeface="Ubuntu"/>
              <a:ea typeface="Ubuntu"/>
              <a:cs typeface="Ubuntu"/>
              <a:sym typeface="Ubuntu"/>
            </a:endParaRPr>
          </a:p>
        </p:txBody>
      </p:sp>
      <p:pic>
        <p:nvPicPr>
          <p:cNvPr id="321" name="Google Shape;321;p56"/>
          <p:cNvPicPr preferRelativeResize="0"/>
          <p:nvPr/>
        </p:nvPicPr>
        <p:blipFill>
          <a:blip r:embed="rId3">
            <a:alphaModFix/>
          </a:blip>
          <a:stretch>
            <a:fillRect/>
          </a:stretch>
        </p:blipFill>
        <p:spPr>
          <a:xfrm>
            <a:off x="435199" y="3776299"/>
            <a:ext cx="1518499" cy="1214799"/>
          </a:xfrm>
          <a:prstGeom prst="rect">
            <a:avLst/>
          </a:prstGeom>
          <a:noFill/>
          <a:ln>
            <a:noFill/>
          </a:ln>
        </p:spPr>
      </p:pic>
      <p:pic>
        <p:nvPicPr>
          <p:cNvPr id="322" name="Google Shape;322;p56"/>
          <p:cNvPicPr preferRelativeResize="0"/>
          <p:nvPr/>
        </p:nvPicPr>
        <p:blipFill>
          <a:blip r:embed="rId4">
            <a:alphaModFix/>
          </a:blip>
          <a:stretch>
            <a:fillRect/>
          </a:stretch>
        </p:blipFill>
        <p:spPr>
          <a:xfrm>
            <a:off x="7339950" y="3774100"/>
            <a:ext cx="1219200" cy="1219200"/>
          </a:xfrm>
          <a:prstGeom prst="rect">
            <a:avLst/>
          </a:prstGeom>
          <a:noFill/>
          <a:ln>
            <a:noFill/>
          </a:ln>
        </p:spPr>
      </p:pic>
      <p:cxnSp>
        <p:nvCxnSpPr>
          <p:cNvPr id="323" name="Google Shape;323;p56"/>
          <p:cNvCxnSpPr/>
          <p:nvPr/>
        </p:nvCxnSpPr>
        <p:spPr>
          <a:xfrm rot="10800000">
            <a:off x="2077200" y="2760925"/>
            <a:ext cx="4989600" cy="0"/>
          </a:xfrm>
          <a:prstGeom prst="straightConnector1">
            <a:avLst/>
          </a:prstGeom>
          <a:noFill/>
          <a:ln w="9525" cap="flat" cmpd="sng">
            <a:solidFill>
              <a:schemeClr val="dk2"/>
            </a:solidFill>
            <a:prstDash val="solid"/>
            <a:round/>
            <a:headEnd type="triangle" w="med" len="med"/>
            <a:tailEnd type="none" w="med" len="med"/>
          </a:ln>
        </p:spPr>
      </p:cxnSp>
      <p:sp>
        <p:nvSpPr>
          <p:cNvPr id="324" name="Google Shape;324;p56"/>
          <p:cNvSpPr txBox="1"/>
          <p:nvPr/>
        </p:nvSpPr>
        <p:spPr>
          <a:xfrm>
            <a:off x="3555000" y="2760925"/>
            <a:ext cx="20340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1. Call withdraw</a:t>
            </a:r>
            <a:endParaRPr>
              <a:latin typeface="Ubuntu"/>
              <a:ea typeface="Ubuntu"/>
              <a:cs typeface="Ubuntu"/>
              <a:sym typeface="Ubuntu"/>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a:t>
            </a:r>
            <a:endParaRPr/>
          </a:p>
        </p:txBody>
      </p:sp>
      <p:sp>
        <p:nvSpPr>
          <p:cNvPr id="330" name="Google Shape;330;p57"/>
          <p:cNvSpPr/>
          <p:nvPr/>
        </p:nvSpPr>
        <p:spPr>
          <a:xfrm>
            <a:off x="7066800" y="2107800"/>
            <a:ext cx="1765500" cy="927900"/>
          </a:xfrm>
          <a:prstGeom prst="rect">
            <a:avLst/>
          </a:prstGeom>
          <a:solidFill>
            <a:srgbClr val="9C27B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Withdraw ETH</a:t>
            </a:r>
            <a:endParaRPr>
              <a:solidFill>
                <a:schemeClr val="lt1"/>
              </a:solidFill>
            </a:endParaRPr>
          </a:p>
        </p:txBody>
      </p:sp>
      <p:sp>
        <p:nvSpPr>
          <p:cNvPr id="331" name="Google Shape;331;p57"/>
          <p:cNvSpPr/>
          <p:nvPr/>
        </p:nvSpPr>
        <p:spPr>
          <a:xfrm>
            <a:off x="311700" y="2107800"/>
            <a:ext cx="1765500" cy="927900"/>
          </a:xfrm>
          <a:prstGeom prst="rect">
            <a:avLst/>
          </a:prstGeom>
          <a:solidFill>
            <a:srgbClr val="F44336"/>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Fallback function</a:t>
            </a:r>
            <a:endParaRPr>
              <a:solidFill>
                <a:schemeClr val="lt1"/>
              </a:solidFill>
            </a:endParaRPr>
          </a:p>
        </p:txBody>
      </p:sp>
      <p:cxnSp>
        <p:nvCxnSpPr>
          <p:cNvPr id="332" name="Google Shape;332;p57"/>
          <p:cNvCxnSpPr/>
          <p:nvPr/>
        </p:nvCxnSpPr>
        <p:spPr>
          <a:xfrm rot="10800000">
            <a:off x="2077200" y="2355550"/>
            <a:ext cx="4989600" cy="0"/>
          </a:xfrm>
          <a:prstGeom prst="straightConnector1">
            <a:avLst/>
          </a:prstGeom>
          <a:noFill/>
          <a:ln w="9525" cap="flat" cmpd="sng">
            <a:solidFill>
              <a:schemeClr val="dk2"/>
            </a:solidFill>
            <a:prstDash val="solid"/>
            <a:round/>
            <a:headEnd type="none" w="med" len="med"/>
            <a:tailEnd type="triangle" w="med" len="med"/>
          </a:ln>
        </p:spPr>
      </p:cxnSp>
      <p:sp>
        <p:nvSpPr>
          <p:cNvPr id="333" name="Google Shape;333;p57"/>
          <p:cNvSpPr txBox="1"/>
          <p:nvPr/>
        </p:nvSpPr>
        <p:spPr>
          <a:xfrm>
            <a:off x="3555000" y="2026450"/>
            <a:ext cx="20340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2. Give eth</a:t>
            </a:r>
            <a:endParaRPr>
              <a:latin typeface="Ubuntu"/>
              <a:ea typeface="Ubuntu"/>
              <a:cs typeface="Ubuntu"/>
              <a:sym typeface="Ubuntu"/>
            </a:endParaRPr>
          </a:p>
        </p:txBody>
      </p:sp>
      <p:sp>
        <p:nvSpPr>
          <p:cNvPr id="334" name="Google Shape;334;p57"/>
          <p:cNvSpPr txBox="1"/>
          <p:nvPr/>
        </p:nvSpPr>
        <p:spPr>
          <a:xfrm>
            <a:off x="311700" y="316630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A</a:t>
            </a:r>
            <a:endParaRPr>
              <a:latin typeface="Ubuntu"/>
              <a:ea typeface="Ubuntu"/>
              <a:cs typeface="Ubuntu"/>
              <a:sym typeface="Ubuntu"/>
            </a:endParaRPr>
          </a:p>
        </p:txBody>
      </p:sp>
      <p:sp>
        <p:nvSpPr>
          <p:cNvPr id="335" name="Google Shape;335;p57"/>
          <p:cNvSpPr txBox="1"/>
          <p:nvPr/>
        </p:nvSpPr>
        <p:spPr>
          <a:xfrm>
            <a:off x="7066800" y="321705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B</a:t>
            </a:r>
            <a:endParaRPr>
              <a:latin typeface="Ubuntu"/>
              <a:ea typeface="Ubuntu"/>
              <a:cs typeface="Ubuntu"/>
              <a:sym typeface="Ubuntu"/>
            </a:endParaRPr>
          </a:p>
        </p:txBody>
      </p:sp>
      <p:pic>
        <p:nvPicPr>
          <p:cNvPr id="336" name="Google Shape;336;p57"/>
          <p:cNvPicPr preferRelativeResize="0"/>
          <p:nvPr/>
        </p:nvPicPr>
        <p:blipFill>
          <a:blip r:embed="rId3">
            <a:alphaModFix/>
          </a:blip>
          <a:stretch>
            <a:fillRect/>
          </a:stretch>
        </p:blipFill>
        <p:spPr>
          <a:xfrm>
            <a:off x="435199" y="3776299"/>
            <a:ext cx="1518499" cy="1214799"/>
          </a:xfrm>
          <a:prstGeom prst="rect">
            <a:avLst/>
          </a:prstGeom>
          <a:noFill/>
          <a:ln>
            <a:noFill/>
          </a:ln>
        </p:spPr>
      </p:pic>
      <p:pic>
        <p:nvPicPr>
          <p:cNvPr id="337" name="Google Shape;337;p57"/>
          <p:cNvPicPr preferRelativeResize="0"/>
          <p:nvPr/>
        </p:nvPicPr>
        <p:blipFill>
          <a:blip r:embed="rId4">
            <a:alphaModFix/>
          </a:blip>
          <a:stretch>
            <a:fillRect/>
          </a:stretch>
        </p:blipFill>
        <p:spPr>
          <a:xfrm>
            <a:off x="7339950" y="3774100"/>
            <a:ext cx="1219200" cy="1219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Smart Contracts</a:t>
            </a:r>
            <a:endParaRPr/>
          </a:p>
        </p:txBody>
      </p:sp>
      <p:sp>
        <p:nvSpPr>
          <p:cNvPr id="166" name="Google Shape;166;p40"/>
          <p:cNvSpPr txBox="1">
            <a:spLocks noGrp="1"/>
          </p:cNvSpPr>
          <p:nvPr>
            <p:ph type="body" idx="1"/>
          </p:nvPr>
        </p:nvSpPr>
        <p:spPr>
          <a:xfrm>
            <a:off x="450300" y="1104500"/>
            <a:ext cx="8382000" cy="6543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The developer writes and deploys the contract</a:t>
            </a:r>
            <a:endParaRPr>
              <a:latin typeface="Consolas"/>
              <a:ea typeface="Consolas"/>
              <a:cs typeface="Consolas"/>
              <a:sym typeface="Consolas"/>
            </a:endParaRPr>
          </a:p>
        </p:txBody>
      </p:sp>
      <p:pic>
        <p:nvPicPr>
          <p:cNvPr id="167" name="Google Shape;167;p40"/>
          <p:cNvPicPr preferRelativeResize="0"/>
          <p:nvPr/>
        </p:nvPicPr>
        <p:blipFill>
          <a:blip r:embed="rId3">
            <a:alphaModFix/>
          </a:blip>
          <a:stretch>
            <a:fillRect/>
          </a:stretch>
        </p:blipFill>
        <p:spPr>
          <a:xfrm>
            <a:off x="3731050" y="1878525"/>
            <a:ext cx="599950" cy="599950"/>
          </a:xfrm>
          <a:prstGeom prst="rect">
            <a:avLst/>
          </a:prstGeom>
          <a:noFill/>
          <a:ln>
            <a:noFill/>
          </a:ln>
        </p:spPr>
      </p:pic>
      <p:cxnSp>
        <p:nvCxnSpPr>
          <p:cNvPr id="168" name="Google Shape;168;p40"/>
          <p:cNvCxnSpPr>
            <a:endCxn id="169" idx="0"/>
          </p:cNvCxnSpPr>
          <p:nvPr/>
        </p:nvCxnSpPr>
        <p:spPr>
          <a:xfrm flipH="1">
            <a:off x="3038800" y="2478563"/>
            <a:ext cx="992400" cy="1628400"/>
          </a:xfrm>
          <a:prstGeom prst="straightConnector1">
            <a:avLst/>
          </a:prstGeom>
          <a:noFill/>
          <a:ln w="9525" cap="flat" cmpd="sng">
            <a:solidFill>
              <a:schemeClr val="dk2"/>
            </a:solidFill>
            <a:prstDash val="dot"/>
            <a:round/>
            <a:headEnd type="none" w="med" len="med"/>
            <a:tailEnd type="triangle" w="med" len="med"/>
          </a:ln>
        </p:spPr>
      </p:cxnSp>
      <p:pic>
        <p:nvPicPr>
          <p:cNvPr id="170" name="Google Shape;170;p40"/>
          <p:cNvPicPr preferRelativeResize="0"/>
          <p:nvPr/>
        </p:nvPicPr>
        <p:blipFill>
          <a:blip r:embed="rId4">
            <a:alphaModFix/>
          </a:blip>
          <a:stretch>
            <a:fillRect/>
          </a:stretch>
        </p:blipFill>
        <p:spPr>
          <a:xfrm>
            <a:off x="3061112" y="2738712"/>
            <a:ext cx="467113" cy="467113"/>
          </a:xfrm>
          <a:prstGeom prst="rect">
            <a:avLst/>
          </a:prstGeom>
          <a:noFill/>
          <a:ln>
            <a:noFill/>
          </a:ln>
        </p:spPr>
      </p:pic>
      <p:sp>
        <p:nvSpPr>
          <p:cNvPr id="169" name="Google Shape;169;p40"/>
          <p:cNvSpPr/>
          <p:nvPr/>
        </p:nvSpPr>
        <p:spPr>
          <a:xfrm>
            <a:off x="26528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3</a:t>
            </a:r>
            <a:endParaRPr b="1" baseline="-25000">
              <a:solidFill>
                <a:srgbClr val="FFFFFF"/>
              </a:solidFill>
            </a:endParaRPr>
          </a:p>
        </p:txBody>
      </p:sp>
      <p:sp>
        <p:nvSpPr>
          <p:cNvPr id="171" name="Google Shape;171;p40"/>
          <p:cNvSpPr/>
          <p:nvPr/>
        </p:nvSpPr>
        <p:spPr>
          <a:xfrm>
            <a:off x="15674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2</a:t>
            </a:r>
            <a:endParaRPr b="1" baseline="-25000">
              <a:solidFill>
                <a:srgbClr val="FFFFFF"/>
              </a:solidFill>
            </a:endParaRPr>
          </a:p>
        </p:txBody>
      </p:sp>
      <p:sp>
        <p:nvSpPr>
          <p:cNvPr id="172" name="Google Shape;172;p40"/>
          <p:cNvSpPr/>
          <p:nvPr/>
        </p:nvSpPr>
        <p:spPr>
          <a:xfrm>
            <a:off x="4820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1</a:t>
            </a:r>
            <a:endParaRPr b="1" baseline="-25000">
              <a:solidFill>
                <a:srgbClr val="FFFFFF"/>
              </a:solidFill>
            </a:endParaRPr>
          </a:p>
        </p:txBody>
      </p:sp>
      <p:cxnSp>
        <p:nvCxnSpPr>
          <p:cNvPr id="173" name="Google Shape;173;p40"/>
          <p:cNvCxnSpPr/>
          <p:nvPr/>
        </p:nvCxnSpPr>
        <p:spPr>
          <a:xfrm rot="10800000">
            <a:off x="2339350" y="4393313"/>
            <a:ext cx="313500" cy="0"/>
          </a:xfrm>
          <a:prstGeom prst="straightConnector1">
            <a:avLst/>
          </a:prstGeom>
          <a:noFill/>
          <a:ln w="9525" cap="flat" cmpd="sng">
            <a:solidFill>
              <a:srgbClr val="595959"/>
            </a:solidFill>
            <a:prstDash val="solid"/>
            <a:round/>
            <a:headEnd type="none" w="med" len="med"/>
            <a:tailEnd type="triangle" w="med" len="med"/>
          </a:ln>
        </p:spPr>
      </p:cxnSp>
      <p:cxnSp>
        <p:nvCxnSpPr>
          <p:cNvPr id="174" name="Google Shape;174;p40"/>
          <p:cNvCxnSpPr/>
          <p:nvPr/>
        </p:nvCxnSpPr>
        <p:spPr>
          <a:xfrm rot="10800000">
            <a:off x="1253950" y="4393313"/>
            <a:ext cx="313500" cy="0"/>
          </a:xfrm>
          <a:prstGeom prst="straightConnector1">
            <a:avLst/>
          </a:prstGeom>
          <a:noFill/>
          <a:ln w="9525" cap="flat" cmpd="sng">
            <a:solidFill>
              <a:srgbClr val="595959"/>
            </a:solidFill>
            <a:prstDash val="solid"/>
            <a:round/>
            <a:headEnd type="none" w="med" len="med"/>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a:t>
            </a:r>
            <a:endParaRPr/>
          </a:p>
        </p:txBody>
      </p:sp>
      <p:sp>
        <p:nvSpPr>
          <p:cNvPr id="343" name="Google Shape;343;p58"/>
          <p:cNvSpPr/>
          <p:nvPr/>
        </p:nvSpPr>
        <p:spPr>
          <a:xfrm>
            <a:off x="7066800" y="2107800"/>
            <a:ext cx="1765500" cy="927900"/>
          </a:xfrm>
          <a:prstGeom prst="rect">
            <a:avLst/>
          </a:prstGeom>
          <a:solidFill>
            <a:srgbClr val="9C27B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Withdraw ETH</a:t>
            </a:r>
            <a:endParaRPr>
              <a:solidFill>
                <a:schemeClr val="lt1"/>
              </a:solidFill>
            </a:endParaRPr>
          </a:p>
        </p:txBody>
      </p:sp>
      <p:sp>
        <p:nvSpPr>
          <p:cNvPr id="344" name="Google Shape;344;p58"/>
          <p:cNvSpPr/>
          <p:nvPr/>
        </p:nvSpPr>
        <p:spPr>
          <a:xfrm>
            <a:off x="311700" y="2107800"/>
            <a:ext cx="1765500" cy="927900"/>
          </a:xfrm>
          <a:prstGeom prst="rect">
            <a:avLst/>
          </a:prstGeom>
          <a:solidFill>
            <a:srgbClr val="F44336"/>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Fallback function</a:t>
            </a:r>
            <a:endParaRPr>
              <a:solidFill>
                <a:schemeClr val="lt1"/>
              </a:solidFill>
            </a:endParaRPr>
          </a:p>
        </p:txBody>
      </p:sp>
      <p:cxnSp>
        <p:nvCxnSpPr>
          <p:cNvPr id="345" name="Google Shape;345;p58"/>
          <p:cNvCxnSpPr/>
          <p:nvPr/>
        </p:nvCxnSpPr>
        <p:spPr>
          <a:xfrm rot="10800000">
            <a:off x="2077200" y="2760925"/>
            <a:ext cx="4989600" cy="0"/>
          </a:xfrm>
          <a:prstGeom prst="straightConnector1">
            <a:avLst/>
          </a:prstGeom>
          <a:noFill/>
          <a:ln w="9525" cap="flat" cmpd="sng">
            <a:solidFill>
              <a:schemeClr val="dk2"/>
            </a:solidFill>
            <a:prstDash val="solid"/>
            <a:round/>
            <a:headEnd type="triangle" w="med" len="med"/>
            <a:tailEnd type="none" w="med" len="med"/>
          </a:ln>
        </p:spPr>
      </p:cxnSp>
      <p:sp>
        <p:nvSpPr>
          <p:cNvPr id="346" name="Google Shape;346;p58"/>
          <p:cNvSpPr txBox="1"/>
          <p:nvPr/>
        </p:nvSpPr>
        <p:spPr>
          <a:xfrm>
            <a:off x="3555000" y="2760925"/>
            <a:ext cx="20340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3. Call withdraw again</a:t>
            </a:r>
            <a:endParaRPr>
              <a:latin typeface="Ubuntu"/>
              <a:ea typeface="Ubuntu"/>
              <a:cs typeface="Ubuntu"/>
              <a:sym typeface="Ubuntu"/>
            </a:endParaRPr>
          </a:p>
        </p:txBody>
      </p:sp>
      <p:sp>
        <p:nvSpPr>
          <p:cNvPr id="347" name="Google Shape;347;p58"/>
          <p:cNvSpPr txBox="1"/>
          <p:nvPr/>
        </p:nvSpPr>
        <p:spPr>
          <a:xfrm>
            <a:off x="311700" y="316630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A</a:t>
            </a:r>
            <a:endParaRPr>
              <a:latin typeface="Ubuntu"/>
              <a:ea typeface="Ubuntu"/>
              <a:cs typeface="Ubuntu"/>
              <a:sym typeface="Ubuntu"/>
            </a:endParaRPr>
          </a:p>
        </p:txBody>
      </p:sp>
      <p:sp>
        <p:nvSpPr>
          <p:cNvPr id="348" name="Google Shape;348;p58"/>
          <p:cNvSpPr txBox="1"/>
          <p:nvPr/>
        </p:nvSpPr>
        <p:spPr>
          <a:xfrm>
            <a:off x="7066800" y="321705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B</a:t>
            </a:r>
            <a:endParaRPr>
              <a:latin typeface="Ubuntu"/>
              <a:ea typeface="Ubuntu"/>
              <a:cs typeface="Ubuntu"/>
              <a:sym typeface="Ubuntu"/>
            </a:endParaRPr>
          </a:p>
        </p:txBody>
      </p:sp>
      <p:pic>
        <p:nvPicPr>
          <p:cNvPr id="349" name="Google Shape;349;p58"/>
          <p:cNvPicPr preferRelativeResize="0"/>
          <p:nvPr/>
        </p:nvPicPr>
        <p:blipFill>
          <a:blip r:embed="rId3">
            <a:alphaModFix/>
          </a:blip>
          <a:stretch>
            <a:fillRect/>
          </a:stretch>
        </p:blipFill>
        <p:spPr>
          <a:xfrm>
            <a:off x="435199" y="3776299"/>
            <a:ext cx="1518499" cy="1214799"/>
          </a:xfrm>
          <a:prstGeom prst="rect">
            <a:avLst/>
          </a:prstGeom>
          <a:noFill/>
          <a:ln>
            <a:noFill/>
          </a:ln>
        </p:spPr>
      </p:pic>
      <p:pic>
        <p:nvPicPr>
          <p:cNvPr id="350" name="Google Shape;350;p58"/>
          <p:cNvPicPr preferRelativeResize="0"/>
          <p:nvPr/>
        </p:nvPicPr>
        <p:blipFill>
          <a:blip r:embed="rId4">
            <a:alphaModFix/>
          </a:blip>
          <a:stretch>
            <a:fillRect/>
          </a:stretch>
        </p:blipFill>
        <p:spPr>
          <a:xfrm>
            <a:off x="7339950" y="3774100"/>
            <a:ext cx="1219200" cy="1219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9"/>
          <p:cNvSpPr/>
          <p:nvPr/>
        </p:nvSpPr>
        <p:spPr>
          <a:xfrm>
            <a:off x="2599200" y="1493225"/>
            <a:ext cx="3945600" cy="2098800"/>
          </a:xfrm>
          <a:prstGeom prst="rect">
            <a:avLst/>
          </a:prstGeom>
          <a:noFill/>
          <a:ln w="19050" cap="flat"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a:t>
            </a:r>
            <a:endParaRPr/>
          </a:p>
        </p:txBody>
      </p:sp>
      <p:sp>
        <p:nvSpPr>
          <p:cNvPr id="357" name="Google Shape;357;p59"/>
          <p:cNvSpPr/>
          <p:nvPr/>
        </p:nvSpPr>
        <p:spPr>
          <a:xfrm>
            <a:off x="7066800" y="2107800"/>
            <a:ext cx="1765500" cy="927900"/>
          </a:xfrm>
          <a:prstGeom prst="rect">
            <a:avLst/>
          </a:prstGeom>
          <a:solidFill>
            <a:srgbClr val="9C27B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Withdraw ETH</a:t>
            </a:r>
            <a:endParaRPr>
              <a:solidFill>
                <a:schemeClr val="lt1"/>
              </a:solidFill>
            </a:endParaRPr>
          </a:p>
        </p:txBody>
      </p:sp>
      <p:sp>
        <p:nvSpPr>
          <p:cNvPr id="358" name="Google Shape;358;p59"/>
          <p:cNvSpPr/>
          <p:nvPr/>
        </p:nvSpPr>
        <p:spPr>
          <a:xfrm>
            <a:off x="311700" y="2107800"/>
            <a:ext cx="1765500" cy="927900"/>
          </a:xfrm>
          <a:prstGeom prst="rect">
            <a:avLst/>
          </a:prstGeom>
          <a:solidFill>
            <a:srgbClr val="F44336"/>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Fallback function</a:t>
            </a:r>
            <a:endParaRPr>
              <a:solidFill>
                <a:schemeClr val="lt1"/>
              </a:solidFill>
            </a:endParaRPr>
          </a:p>
        </p:txBody>
      </p:sp>
      <p:cxnSp>
        <p:nvCxnSpPr>
          <p:cNvPr id="359" name="Google Shape;359;p59"/>
          <p:cNvCxnSpPr/>
          <p:nvPr/>
        </p:nvCxnSpPr>
        <p:spPr>
          <a:xfrm rot="10800000">
            <a:off x="2077200" y="2355550"/>
            <a:ext cx="4989600" cy="0"/>
          </a:xfrm>
          <a:prstGeom prst="straightConnector1">
            <a:avLst/>
          </a:prstGeom>
          <a:noFill/>
          <a:ln w="9525" cap="flat" cmpd="sng">
            <a:solidFill>
              <a:schemeClr val="dk2"/>
            </a:solidFill>
            <a:prstDash val="solid"/>
            <a:round/>
            <a:headEnd type="none" w="med" len="med"/>
            <a:tailEnd type="triangle" w="med" len="med"/>
          </a:ln>
        </p:spPr>
      </p:cxnSp>
      <p:cxnSp>
        <p:nvCxnSpPr>
          <p:cNvPr id="360" name="Google Shape;360;p59"/>
          <p:cNvCxnSpPr/>
          <p:nvPr/>
        </p:nvCxnSpPr>
        <p:spPr>
          <a:xfrm rot="10800000">
            <a:off x="2077200" y="2760925"/>
            <a:ext cx="4989600" cy="0"/>
          </a:xfrm>
          <a:prstGeom prst="straightConnector1">
            <a:avLst/>
          </a:prstGeom>
          <a:noFill/>
          <a:ln w="9525" cap="flat" cmpd="sng">
            <a:solidFill>
              <a:schemeClr val="dk2"/>
            </a:solidFill>
            <a:prstDash val="solid"/>
            <a:round/>
            <a:headEnd type="triangle" w="med" len="med"/>
            <a:tailEnd type="none" w="med" len="med"/>
          </a:ln>
        </p:spPr>
      </p:cxnSp>
      <p:sp>
        <p:nvSpPr>
          <p:cNvPr id="361" name="Google Shape;361;p59"/>
          <p:cNvSpPr txBox="1"/>
          <p:nvPr/>
        </p:nvSpPr>
        <p:spPr>
          <a:xfrm>
            <a:off x="3555000" y="2026450"/>
            <a:ext cx="20340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Give eth</a:t>
            </a:r>
            <a:endParaRPr>
              <a:latin typeface="Ubuntu"/>
              <a:ea typeface="Ubuntu"/>
              <a:cs typeface="Ubuntu"/>
              <a:sym typeface="Ubuntu"/>
            </a:endParaRPr>
          </a:p>
        </p:txBody>
      </p:sp>
      <p:sp>
        <p:nvSpPr>
          <p:cNvPr id="362" name="Google Shape;362;p59"/>
          <p:cNvSpPr txBox="1"/>
          <p:nvPr/>
        </p:nvSpPr>
        <p:spPr>
          <a:xfrm>
            <a:off x="3555000" y="2760925"/>
            <a:ext cx="20340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Call withdraw again</a:t>
            </a:r>
            <a:endParaRPr>
              <a:latin typeface="Ubuntu"/>
              <a:ea typeface="Ubuntu"/>
              <a:cs typeface="Ubuntu"/>
              <a:sym typeface="Ubuntu"/>
            </a:endParaRPr>
          </a:p>
        </p:txBody>
      </p:sp>
      <p:sp>
        <p:nvSpPr>
          <p:cNvPr id="363" name="Google Shape;363;p59"/>
          <p:cNvSpPr txBox="1"/>
          <p:nvPr/>
        </p:nvSpPr>
        <p:spPr>
          <a:xfrm>
            <a:off x="3481350" y="4555100"/>
            <a:ext cx="21813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Loop of function calls</a:t>
            </a:r>
            <a:endParaRPr>
              <a:latin typeface="Ubuntu"/>
              <a:ea typeface="Ubuntu"/>
              <a:cs typeface="Ubuntu"/>
              <a:sym typeface="Ubuntu"/>
            </a:endParaRPr>
          </a:p>
        </p:txBody>
      </p:sp>
      <p:sp>
        <p:nvSpPr>
          <p:cNvPr id="364" name="Google Shape;364;p59"/>
          <p:cNvSpPr txBox="1"/>
          <p:nvPr/>
        </p:nvSpPr>
        <p:spPr>
          <a:xfrm>
            <a:off x="311700" y="316630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A</a:t>
            </a:r>
            <a:endParaRPr>
              <a:latin typeface="Ubuntu"/>
              <a:ea typeface="Ubuntu"/>
              <a:cs typeface="Ubuntu"/>
              <a:sym typeface="Ubuntu"/>
            </a:endParaRPr>
          </a:p>
        </p:txBody>
      </p:sp>
      <p:sp>
        <p:nvSpPr>
          <p:cNvPr id="365" name="Google Shape;365;p59"/>
          <p:cNvSpPr txBox="1"/>
          <p:nvPr/>
        </p:nvSpPr>
        <p:spPr>
          <a:xfrm>
            <a:off x="7066800" y="3217050"/>
            <a:ext cx="1765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 B</a:t>
            </a:r>
            <a:endParaRPr>
              <a:latin typeface="Ubuntu"/>
              <a:ea typeface="Ubuntu"/>
              <a:cs typeface="Ubuntu"/>
              <a:sym typeface="Ubuntu"/>
            </a:endParaRPr>
          </a:p>
        </p:txBody>
      </p:sp>
      <p:pic>
        <p:nvPicPr>
          <p:cNvPr id="366" name="Google Shape;366;p59"/>
          <p:cNvPicPr preferRelativeResize="0"/>
          <p:nvPr/>
        </p:nvPicPr>
        <p:blipFill>
          <a:blip r:embed="rId3">
            <a:alphaModFix/>
          </a:blip>
          <a:stretch>
            <a:fillRect/>
          </a:stretch>
        </p:blipFill>
        <p:spPr>
          <a:xfrm>
            <a:off x="435199" y="3776299"/>
            <a:ext cx="1518499" cy="1214799"/>
          </a:xfrm>
          <a:prstGeom prst="rect">
            <a:avLst/>
          </a:prstGeom>
          <a:noFill/>
          <a:ln>
            <a:noFill/>
          </a:ln>
        </p:spPr>
      </p:pic>
      <p:pic>
        <p:nvPicPr>
          <p:cNvPr id="367" name="Google Shape;367;p59"/>
          <p:cNvPicPr preferRelativeResize="0"/>
          <p:nvPr/>
        </p:nvPicPr>
        <p:blipFill>
          <a:blip r:embed="rId4">
            <a:alphaModFix/>
          </a:blip>
          <a:stretch>
            <a:fillRect/>
          </a:stretch>
        </p:blipFill>
        <p:spPr>
          <a:xfrm>
            <a:off x="7339950" y="3774100"/>
            <a:ext cx="1219200" cy="1219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 example</a:t>
            </a:r>
            <a:endParaRPr/>
          </a:p>
        </p:txBody>
      </p:sp>
      <p:sp>
        <p:nvSpPr>
          <p:cNvPr id="373" name="Google Shape;373;p60"/>
          <p:cNvSpPr txBox="1">
            <a:spLocks noGrp="1"/>
          </p:cNvSpPr>
          <p:nvPr>
            <p:ph type="body" idx="1"/>
          </p:nvPr>
        </p:nvSpPr>
        <p:spPr>
          <a:xfrm>
            <a:off x="439049" y="1545875"/>
            <a:ext cx="5304327" cy="270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dirty="0">
                <a:latin typeface="Consolas"/>
                <a:ea typeface="Consolas"/>
                <a:cs typeface="Consolas"/>
                <a:sym typeface="Consolas"/>
              </a:rPr>
              <a:t>// INSECURE</a:t>
            </a:r>
            <a:endParaRPr sz="1100" dirty="0">
              <a:latin typeface="Consolas"/>
              <a:ea typeface="Consolas"/>
              <a:cs typeface="Consolas"/>
              <a:sym typeface="Consolas"/>
            </a:endParaRPr>
          </a:p>
          <a:p>
            <a:pPr marL="0" lvl="0" indent="0" algn="l" rtl="0">
              <a:lnSpc>
                <a:spcPct val="100000"/>
              </a:lnSpc>
              <a:spcBef>
                <a:spcPts val="1600"/>
              </a:spcBef>
              <a:spcAft>
                <a:spcPts val="0"/>
              </a:spcAft>
              <a:buClr>
                <a:schemeClr val="dk1"/>
              </a:buClr>
              <a:buSzPts val="1100"/>
              <a:buFont typeface="Arial"/>
              <a:buNone/>
            </a:pPr>
            <a:r>
              <a:rPr lang="en" sz="1100" dirty="0">
                <a:solidFill>
                  <a:srgbClr val="0000FF"/>
                </a:solidFill>
                <a:latin typeface="Consolas"/>
                <a:ea typeface="Consolas"/>
                <a:cs typeface="Consolas"/>
                <a:sym typeface="Consolas"/>
              </a:rPr>
              <a:t>mapping</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address</a:t>
            </a:r>
            <a:r>
              <a:rPr lang="en" sz="1100" dirty="0">
                <a:latin typeface="Consolas"/>
                <a:ea typeface="Consolas"/>
                <a:cs typeface="Consolas"/>
                <a:sym typeface="Consolas"/>
              </a:rPr>
              <a:t> =&gt; </a:t>
            </a: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private</a:t>
            </a:r>
            <a:r>
              <a:rPr lang="en" sz="1100" dirty="0">
                <a:latin typeface="Consolas"/>
                <a:ea typeface="Consolas"/>
                <a:cs typeface="Consolas"/>
                <a:sym typeface="Consolas"/>
              </a:rPr>
              <a:t> </a:t>
            </a: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0"/>
              </a:spcAft>
              <a:buClr>
                <a:schemeClr val="dk1"/>
              </a:buClr>
              <a:buSzPts val="1100"/>
              <a:buFont typeface="Arial"/>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err="1">
                <a:latin typeface="Consolas"/>
                <a:ea typeface="Consolas"/>
                <a:cs typeface="Consolas"/>
                <a:sym typeface="Consolas"/>
              </a:rPr>
              <a:t>withdrawBalance</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1600"/>
              </a:spcBef>
              <a:spcAft>
                <a:spcPts val="0"/>
              </a:spcAft>
              <a:buClr>
                <a:schemeClr val="dk1"/>
              </a:buClr>
              <a:buSzPts val="1100"/>
              <a:buFont typeface="Arial"/>
              <a:buNone/>
            </a:pPr>
            <a:r>
              <a:rPr lang="en" sz="1100" dirty="0">
                <a:latin typeface="Consolas"/>
                <a:ea typeface="Consolas"/>
                <a:cs typeface="Consolas"/>
                <a:sym typeface="Consolas"/>
              </a:rPr>
              <a:t>	</a:t>
            </a: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a:t>
            </a:r>
            <a:r>
              <a:rPr lang="en" sz="1100" dirty="0" err="1">
                <a:latin typeface="Consolas"/>
                <a:ea typeface="Consolas"/>
                <a:cs typeface="Consolas"/>
                <a:sym typeface="Consolas"/>
              </a:rPr>
              <a:t>amountToWithdraw</a:t>
            </a:r>
            <a:r>
              <a:rPr lang="en" sz="1100" dirty="0">
                <a:latin typeface="Consolas"/>
                <a:ea typeface="Consolas"/>
                <a:cs typeface="Consolas"/>
                <a:sym typeface="Consolas"/>
              </a:rPr>
              <a:t> = </a:t>
            </a: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r>
              <a:rPr lang="en" sz="1100" dirty="0" err="1">
                <a:latin typeface="Consolas"/>
                <a:ea typeface="Consolas"/>
                <a:cs typeface="Consolas"/>
                <a:sym typeface="Consolas"/>
              </a:rPr>
              <a:t>msg.sender</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require</a:t>
            </a:r>
            <a:r>
              <a:rPr lang="en" sz="1100" dirty="0">
                <a:latin typeface="Consolas"/>
                <a:ea typeface="Consolas"/>
                <a:cs typeface="Consolas"/>
                <a:sym typeface="Consolas"/>
              </a:rPr>
              <a:t>(</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.sender.call.value</a:t>
            </a:r>
            <a:r>
              <a:rPr lang="en" sz="1100" dirty="0">
                <a:latin typeface="Consolas"/>
                <a:ea typeface="Consolas"/>
                <a:cs typeface="Consolas"/>
                <a:sym typeface="Consolas"/>
              </a:rPr>
              <a:t>(</a:t>
            </a:r>
            <a:r>
              <a:rPr lang="en" sz="1100" dirty="0" err="1">
                <a:latin typeface="Consolas"/>
                <a:ea typeface="Consolas"/>
                <a:cs typeface="Consolas"/>
                <a:sym typeface="Consolas"/>
              </a:rPr>
              <a:t>amountToWithdraw</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457200" algn="l" rtl="0">
              <a:lnSpc>
                <a:spcPct val="100000"/>
              </a:lnSpc>
              <a:spcBef>
                <a:spcPts val="1600"/>
              </a:spcBef>
              <a:spcAft>
                <a:spcPts val="0"/>
              </a:spcAft>
              <a:buClr>
                <a:schemeClr val="dk1"/>
              </a:buClr>
              <a:buSzPts val="1100"/>
              <a:buFont typeface="Arial"/>
              <a:buNone/>
            </a:pP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r>
              <a:rPr lang="en" sz="1100" dirty="0" err="1">
                <a:latin typeface="Consolas"/>
                <a:ea typeface="Consolas"/>
                <a:cs typeface="Consolas"/>
                <a:sym typeface="Consolas"/>
              </a:rPr>
              <a:t>msg.sender</a:t>
            </a:r>
            <a:r>
              <a:rPr lang="en" sz="1100" dirty="0">
                <a:latin typeface="Consolas"/>
                <a:ea typeface="Consolas"/>
                <a:cs typeface="Consolas"/>
                <a:sym typeface="Consolas"/>
              </a:rPr>
              <a:t>] = 0;</a:t>
            </a:r>
            <a:endParaRPr sz="1100" dirty="0">
              <a:latin typeface="Consolas"/>
              <a:ea typeface="Consolas"/>
              <a:cs typeface="Consolas"/>
              <a:sym typeface="Consolas"/>
            </a:endParaRPr>
          </a:p>
          <a:p>
            <a:pPr marL="0" lvl="0" indent="0" algn="l" rtl="0">
              <a:lnSpc>
                <a:spcPct val="100000"/>
              </a:lnSpc>
              <a:spcBef>
                <a:spcPts val="1600"/>
              </a:spcBef>
              <a:spcAft>
                <a:spcPts val="160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p:txBody>
      </p:sp>
      <p:pic>
        <p:nvPicPr>
          <p:cNvPr id="374" name="Google Shape;374;p60"/>
          <p:cNvPicPr preferRelativeResize="0"/>
          <p:nvPr/>
        </p:nvPicPr>
        <p:blipFill>
          <a:blip r:embed="rId3">
            <a:alphaModFix/>
          </a:blip>
          <a:stretch>
            <a:fillRect/>
          </a:stretch>
        </p:blipFill>
        <p:spPr>
          <a:xfrm>
            <a:off x="2181425" y="3843325"/>
            <a:ext cx="1219200" cy="1219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 example</a:t>
            </a:r>
            <a:endParaRPr/>
          </a:p>
        </p:txBody>
      </p:sp>
      <p:sp>
        <p:nvSpPr>
          <p:cNvPr id="380" name="Google Shape;380;p61"/>
          <p:cNvSpPr txBox="1">
            <a:spLocks noGrp="1"/>
          </p:cNvSpPr>
          <p:nvPr>
            <p:ph type="body" idx="1"/>
          </p:nvPr>
        </p:nvSpPr>
        <p:spPr>
          <a:xfrm>
            <a:off x="439050" y="1545875"/>
            <a:ext cx="5173810" cy="270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latin typeface="Consolas"/>
                <a:ea typeface="Consolas"/>
                <a:cs typeface="Consolas"/>
                <a:sym typeface="Consolas"/>
              </a:rPr>
              <a:t>// INSECURE</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solidFill>
                  <a:srgbClr val="0000FF"/>
                </a:solidFill>
                <a:latin typeface="Consolas"/>
                <a:ea typeface="Consolas"/>
                <a:cs typeface="Consolas"/>
                <a:sym typeface="Consolas"/>
              </a:rPr>
              <a:t>mapping</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address</a:t>
            </a:r>
            <a:r>
              <a:rPr lang="en" sz="1100" dirty="0">
                <a:latin typeface="Consolas"/>
                <a:ea typeface="Consolas"/>
                <a:cs typeface="Consolas"/>
                <a:sym typeface="Consolas"/>
              </a:rPr>
              <a:t> =&gt; </a:t>
            </a: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private</a:t>
            </a:r>
            <a:r>
              <a:rPr lang="en" sz="1100" dirty="0">
                <a:latin typeface="Consolas"/>
                <a:ea typeface="Consolas"/>
                <a:cs typeface="Consolas"/>
                <a:sym typeface="Consolas"/>
              </a:rPr>
              <a:t> </a:t>
            </a: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err="1">
                <a:latin typeface="Consolas"/>
                <a:ea typeface="Consolas"/>
                <a:cs typeface="Consolas"/>
                <a:sym typeface="Consolas"/>
              </a:rPr>
              <a:t>withdrawBalance</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a:t>
            </a:r>
            <a:r>
              <a:rPr lang="en" sz="1100" dirty="0" err="1">
                <a:latin typeface="Consolas"/>
                <a:ea typeface="Consolas"/>
                <a:cs typeface="Consolas"/>
                <a:sym typeface="Consolas"/>
              </a:rPr>
              <a:t>amountToWithdraw</a:t>
            </a:r>
            <a:r>
              <a:rPr lang="en" sz="1100" dirty="0">
                <a:latin typeface="Consolas"/>
                <a:ea typeface="Consolas"/>
                <a:cs typeface="Consolas"/>
                <a:sym typeface="Consolas"/>
              </a:rPr>
              <a:t> = </a:t>
            </a: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r>
              <a:rPr lang="en" sz="1100" dirty="0" err="1">
                <a:latin typeface="Consolas"/>
                <a:ea typeface="Consolas"/>
                <a:cs typeface="Consolas"/>
                <a:sym typeface="Consolas"/>
              </a:rPr>
              <a:t>msg.sender</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require</a:t>
            </a:r>
            <a:r>
              <a:rPr lang="en" sz="1100" dirty="0">
                <a:latin typeface="Consolas"/>
                <a:ea typeface="Consolas"/>
                <a:cs typeface="Consolas"/>
                <a:sym typeface="Consolas"/>
              </a:rPr>
              <a:t>(</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.sender.call.value</a:t>
            </a:r>
            <a:r>
              <a:rPr lang="en" sz="1100" dirty="0">
                <a:latin typeface="Consolas"/>
                <a:ea typeface="Consolas"/>
                <a:cs typeface="Consolas"/>
                <a:sym typeface="Consolas"/>
              </a:rPr>
              <a:t>(</a:t>
            </a:r>
            <a:r>
              <a:rPr lang="en" sz="1100" dirty="0" err="1">
                <a:latin typeface="Consolas"/>
                <a:ea typeface="Consolas"/>
                <a:cs typeface="Consolas"/>
                <a:sym typeface="Consolas"/>
              </a:rPr>
              <a:t>amountToWithdraw</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457200" algn="l" rtl="0">
              <a:lnSpc>
                <a:spcPct val="100000"/>
              </a:lnSpc>
              <a:spcBef>
                <a:spcPts val="1600"/>
              </a:spcBef>
              <a:spcAft>
                <a:spcPts val="0"/>
              </a:spcAft>
              <a:buNone/>
            </a:pP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r>
              <a:rPr lang="en" sz="1100" dirty="0" err="1">
                <a:latin typeface="Consolas"/>
                <a:ea typeface="Consolas"/>
                <a:cs typeface="Consolas"/>
                <a:sym typeface="Consolas"/>
              </a:rPr>
              <a:t>msg.sender</a:t>
            </a:r>
            <a:r>
              <a:rPr lang="en" sz="1100" dirty="0">
                <a:latin typeface="Consolas"/>
                <a:ea typeface="Consolas"/>
                <a:cs typeface="Consolas"/>
                <a:sym typeface="Consolas"/>
              </a:rPr>
              <a:t>] = 0;</a:t>
            </a:r>
            <a:endParaRPr sz="1100" dirty="0">
              <a:latin typeface="Consolas"/>
              <a:ea typeface="Consolas"/>
              <a:cs typeface="Consolas"/>
              <a:sym typeface="Consolas"/>
            </a:endParaRPr>
          </a:p>
          <a:p>
            <a:pPr marL="0" lvl="0" indent="0" algn="l" rtl="0">
              <a:lnSpc>
                <a:spcPct val="100000"/>
              </a:lnSpc>
              <a:spcBef>
                <a:spcPts val="1600"/>
              </a:spcBef>
              <a:spcAft>
                <a:spcPts val="160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p:txBody>
      </p:sp>
      <p:sp>
        <p:nvSpPr>
          <p:cNvPr id="381" name="Google Shape;381;p61"/>
          <p:cNvSpPr/>
          <p:nvPr/>
        </p:nvSpPr>
        <p:spPr>
          <a:xfrm>
            <a:off x="1146948" y="3045276"/>
            <a:ext cx="4305722" cy="324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2" name="Google Shape;382;p61"/>
          <p:cNvPicPr preferRelativeResize="0"/>
          <p:nvPr/>
        </p:nvPicPr>
        <p:blipFill>
          <a:blip r:embed="rId3">
            <a:alphaModFix/>
          </a:blip>
          <a:stretch>
            <a:fillRect/>
          </a:stretch>
        </p:blipFill>
        <p:spPr>
          <a:xfrm>
            <a:off x="4088046" y="3804414"/>
            <a:ext cx="1219200" cy="1219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Reentrancy example</a:t>
            </a:r>
            <a:endParaRPr dirty="0"/>
          </a:p>
        </p:txBody>
      </p:sp>
      <p:sp>
        <p:nvSpPr>
          <p:cNvPr id="388" name="Google Shape;388;p62"/>
          <p:cNvSpPr txBox="1">
            <a:spLocks noGrp="1"/>
          </p:cNvSpPr>
          <p:nvPr>
            <p:ph type="body" idx="1"/>
          </p:nvPr>
        </p:nvSpPr>
        <p:spPr>
          <a:xfrm>
            <a:off x="419799" y="1536850"/>
            <a:ext cx="5049089" cy="270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latin typeface="Consolas"/>
                <a:ea typeface="Consolas"/>
                <a:cs typeface="Consolas"/>
                <a:sym typeface="Consolas"/>
              </a:rPr>
              <a:t>// INSECURE</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solidFill>
                  <a:srgbClr val="0000FF"/>
                </a:solidFill>
                <a:latin typeface="Consolas"/>
                <a:ea typeface="Consolas"/>
                <a:cs typeface="Consolas"/>
                <a:sym typeface="Consolas"/>
              </a:rPr>
              <a:t>mapping</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address</a:t>
            </a:r>
            <a:r>
              <a:rPr lang="en" sz="1100" dirty="0">
                <a:latin typeface="Consolas"/>
                <a:ea typeface="Consolas"/>
                <a:cs typeface="Consolas"/>
                <a:sym typeface="Consolas"/>
              </a:rPr>
              <a:t> =&gt; </a:t>
            </a: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private</a:t>
            </a:r>
            <a:r>
              <a:rPr lang="en" sz="1100" dirty="0">
                <a:latin typeface="Consolas"/>
                <a:ea typeface="Consolas"/>
                <a:cs typeface="Consolas"/>
                <a:sym typeface="Consolas"/>
              </a:rPr>
              <a:t> </a:t>
            </a: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err="1">
                <a:latin typeface="Consolas"/>
                <a:ea typeface="Consolas"/>
                <a:cs typeface="Consolas"/>
                <a:sym typeface="Consolas"/>
              </a:rPr>
              <a:t>withdrawBalance</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a:t>
            </a:r>
            <a:r>
              <a:rPr lang="en" sz="1100" dirty="0" err="1">
                <a:latin typeface="Consolas"/>
                <a:ea typeface="Consolas"/>
                <a:cs typeface="Consolas"/>
                <a:sym typeface="Consolas"/>
              </a:rPr>
              <a:t>amountToWithdraw</a:t>
            </a:r>
            <a:r>
              <a:rPr lang="en" sz="1100" dirty="0">
                <a:latin typeface="Consolas"/>
                <a:ea typeface="Consolas"/>
                <a:cs typeface="Consolas"/>
                <a:sym typeface="Consolas"/>
              </a:rPr>
              <a:t> = </a:t>
            </a: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r>
              <a:rPr lang="en" sz="1100" dirty="0" err="1">
                <a:latin typeface="Consolas"/>
                <a:ea typeface="Consolas"/>
                <a:cs typeface="Consolas"/>
                <a:sym typeface="Consolas"/>
              </a:rPr>
              <a:t>msg.sender</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require</a:t>
            </a:r>
            <a:r>
              <a:rPr lang="en" sz="1100" dirty="0">
                <a:latin typeface="Consolas"/>
                <a:ea typeface="Consolas"/>
                <a:cs typeface="Consolas"/>
                <a:sym typeface="Consolas"/>
              </a:rPr>
              <a:t>(</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.sender.call.value</a:t>
            </a:r>
            <a:r>
              <a:rPr lang="en" sz="1100" dirty="0">
                <a:latin typeface="Consolas"/>
                <a:ea typeface="Consolas"/>
                <a:cs typeface="Consolas"/>
                <a:sym typeface="Consolas"/>
              </a:rPr>
              <a:t>(</a:t>
            </a:r>
            <a:r>
              <a:rPr lang="en" sz="1100" dirty="0" err="1">
                <a:latin typeface="Consolas"/>
                <a:ea typeface="Consolas"/>
                <a:cs typeface="Consolas"/>
                <a:sym typeface="Consolas"/>
              </a:rPr>
              <a:t>amountToWithdraw</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457200" algn="l" rtl="0">
              <a:lnSpc>
                <a:spcPct val="100000"/>
              </a:lnSpc>
              <a:spcBef>
                <a:spcPts val="1600"/>
              </a:spcBef>
              <a:spcAft>
                <a:spcPts val="0"/>
              </a:spcAft>
              <a:buNone/>
            </a:pP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r>
              <a:rPr lang="en" sz="1100" dirty="0" err="1">
                <a:latin typeface="Consolas"/>
                <a:ea typeface="Consolas"/>
                <a:cs typeface="Consolas"/>
                <a:sym typeface="Consolas"/>
              </a:rPr>
              <a:t>msg.sender</a:t>
            </a:r>
            <a:r>
              <a:rPr lang="en" sz="1100" dirty="0">
                <a:latin typeface="Consolas"/>
                <a:ea typeface="Consolas"/>
                <a:cs typeface="Consolas"/>
                <a:sym typeface="Consolas"/>
              </a:rPr>
              <a:t>] = 0;</a:t>
            </a:r>
            <a:endParaRPr sz="1100" dirty="0">
              <a:latin typeface="Consolas"/>
              <a:ea typeface="Consolas"/>
              <a:cs typeface="Consolas"/>
              <a:sym typeface="Consolas"/>
            </a:endParaRPr>
          </a:p>
          <a:p>
            <a:pPr marL="0" lvl="0" indent="0" algn="l" rtl="0">
              <a:lnSpc>
                <a:spcPct val="100000"/>
              </a:lnSpc>
              <a:spcBef>
                <a:spcPts val="1600"/>
              </a:spcBef>
              <a:spcAft>
                <a:spcPts val="160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p:txBody>
      </p:sp>
      <p:sp>
        <p:nvSpPr>
          <p:cNvPr id="389" name="Google Shape;389;p62"/>
          <p:cNvSpPr txBox="1">
            <a:spLocks noGrp="1"/>
          </p:cNvSpPr>
          <p:nvPr>
            <p:ph type="body" idx="1"/>
          </p:nvPr>
        </p:nvSpPr>
        <p:spPr>
          <a:xfrm>
            <a:off x="5303900" y="1826125"/>
            <a:ext cx="3585000" cy="1956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receive</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payable</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if</a:t>
            </a:r>
            <a:r>
              <a:rPr lang="en" sz="1100" dirty="0">
                <a:latin typeface="Consolas"/>
                <a:ea typeface="Consolas"/>
                <a:cs typeface="Consolas"/>
                <a:sym typeface="Consolas"/>
              </a:rPr>
              <a:t> (</a:t>
            </a:r>
            <a:r>
              <a:rPr lang="en" sz="1100" dirty="0" err="1">
                <a:latin typeface="Consolas"/>
                <a:ea typeface="Consolas"/>
                <a:cs typeface="Consolas"/>
                <a:sym typeface="Consolas"/>
              </a:rPr>
              <a:t>victimContract.</a:t>
            </a:r>
            <a:r>
              <a:rPr lang="en" sz="1100" dirty="0" err="1">
                <a:solidFill>
                  <a:srgbClr val="0000FF"/>
                </a:solidFill>
                <a:latin typeface="Consolas"/>
                <a:ea typeface="Consolas"/>
                <a:cs typeface="Consolas"/>
                <a:sym typeface="Consolas"/>
              </a:rPr>
              <a:t>balance</a:t>
            </a:r>
            <a:r>
              <a:rPr lang="en" sz="1100" dirty="0">
                <a:latin typeface="Consolas"/>
                <a:ea typeface="Consolas"/>
                <a:cs typeface="Consolas"/>
                <a:sym typeface="Consolas"/>
              </a:rPr>
              <a:t> &gt;= </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.value</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r>
              <a:rPr lang="en" sz="1100" dirty="0" err="1">
                <a:latin typeface="Consolas"/>
                <a:ea typeface="Consolas"/>
                <a:cs typeface="Consolas"/>
                <a:sym typeface="Consolas"/>
              </a:rPr>
              <a:t>victim.withdrawBalance</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1600"/>
              </a:spcBef>
              <a:spcAft>
                <a:spcPts val="1600"/>
              </a:spcAft>
              <a:buNone/>
            </a:pPr>
            <a:r>
              <a:rPr lang="en" sz="1100" dirty="0">
                <a:latin typeface="Consolas"/>
                <a:ea typeface="Consolas"/>
                <a:cs typeface="Consolas"/>
                <a:sym typeface="Consolas"/>
              </a:rPr>
              <a:t>  }</a:t>
            </a:r>
            <a:endParaRPr sz="1100" dirty="0">
              <a:latin typeface="Consolas"/>
              <a:ea typeface="Consolas"/>
              <a:cs typeface="Consolas"/>
              <a:sym typeface="Consolas"/>
            </a:endParaRPr>
          </a:p>
        </p:txBody>
      </p:sp>
      <p:cxnSp>
        <p:nvCxnSpPr>
          <p:cNvPr id="390" name="Google Shape;390;p62"/>
          <p:cNvCxnSpPr/>
          <p:nvPr/>
        </p:nvCxnSpPr>
        <p:spPr>
          <a:xfrm>
            <a:off x="5377549" y="1536850"/>
            <a:ext cx="0" cy="3477000"/>
          </a:xfrm>
          <a:prstGeom prst="straightConnector1">
            <a:avLst/>
          </a:prstGeom>
          <a:noFill/>
          <a:ln w="19050" cap="flat" cmpd="sng">
            <a:solidFill>
              <a:schemeClr val="dk2"/>
            </a:solidFill>
            <a:prstDash val="solid"/>
            <a:round/>
            <a:headEnd type="none" w="med" len="med"/>
            <a:tailEnd type="none" w="med" len="med"/>
          </a:ln>
        </p:spPr>
      </p:cxnSp>
      <p:sp>
        <p:nvSpPr>
          <p:cNvPr id="391" name="Google Shape;391;p62"/>
          <p:cNvSpPr/>
          <p:nvPr/>
        </p:nvSpPr>
        <p:spPr>
          <a:xfrm>
            <a:off x="1220882" y="3064675"/>
            <a:ext cx="4152600" cy="324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2"/>
          <p:cNvSpPr/>
          <p:nvPr/>
        </p:nvSpPr>
        <p:spPr>
          <a:xfrm>
            <a:off x="6444130" y="2573753"/>
            <a:ext cx="2179800" cy="324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3" name="Google Shape;393;p62"/>
          <p:cNvPicPr preferRelativeResize="0"/>
          <p:nvPr/>
        </p:nvPicPr>
        <p:blipFill>
          <a:blip r:embed="rId3">
            <a:alphaModFix/>
          </a:blip>
          <a:stretch>
            <a:fillRect/>
          </a:stretch>
        </p:blipFill>
        <p:spPr>
          <a:xfrm>
            <a:off x="7500451" y="3950575"/>
            <a:ext cx="1518499" cy="1214799"/>
          </a:xfrm>
          <a:prstGeom prst="rect">
            <a:avLst/>
          </a:prstGeom>
          <a:noFill/>
          <a:ln>
            <a:noFill/>
          </a:ln>
        </p:spPr>
      </p:pic>
      <p:cxnSp>
        <p:nvCxnSpPr>
          <p:cNvPr id="394" name="Google Shape;394;p62"/>
          <p:cNvCxnSpPr>
            <a:stCxn id="389" idx="3"/>
          </p:cNvCxnSpPr>
          <p:nvPr/>
        </p:nvCxnSpPr>
        <p:spPr>
          <a:xfrm rot="10800000">
            <a:off x="447500" y="2380225"/>
            <a:ext cx="8441400" cy="423900"/>
          </a:xfrm>
          <a:prstGeom prst="bentConnector5">
            <a:avLst>
              <a:gd name="adj1" fmla="val -2821"/>
              <a:gd name="adj2" fmla="val 386748"/>
              <a:gd name="adj3" fmla="val 102824"/>
            </a:avLst>
          </a:prstGeom>
          <a:noFill/>
          <a:ln w="28575" cap="flat" cmpd="sng">
            <a:solidFill>
              <a:schemeClr val="dk2"/>
            </a:solidFill>
            <a:prstDash val="solid"/>
            <a:round/>
            <a:headEnd type="none" w="med" len="med"/>
            <a:tailEnd type="triangle" w="med" len="med"/>
          </a:ln>
        </p:spPr>
      </p:cxnSp>
      <p:cxnSp>
        <p:nvCxnSpPr>
          <p:cNvPr id="395" name="Google Shape;395;p62"/>
          <p:cNvCxnSpPr>
            <a:stCxn id="391" idx="3"/>
          </p:cNvCxnSpPr>
          <p:nvPr/>
        </p:nvCxnSpPr>
        <p:spPr>
          <a:xfrm rot="10800000" flipH="1">
            <a:off x="5373482" y="2109925"/>
            <a:ext cx="411300" cy="1116900"/>
          </a:xfrm>
          <a:prstGeom prst="straightConnector1">
            <a:avLst/>
          </a:prstGeom>
          <a:noFill/>
          <a:ln w="28575" cap="flat" cmpd="sng">
            <a:solidFill>
              <a:schemeClr val="dk2"/>
            </a:solidFill>
            <a:prstDash val="solid"/>
            <a:round/>
            <a:headEnd type="none" w="med" len="med"/>
            <a:tailEnd type="triangle" w="med" len="med"/>
          </a:ln>
        </p:spPr>
      </p:cxnSp>
      <p:cxnSp>
        <p:nvCxnSpPr>
          <p:cNvPr id="396" name="Google Shape;396;p62"/>
          <p:cNvCxnSpPr>
            <a:cxnSpLocks/>
          </p:cNvCxnSpPr>
          <p:nvPr/>
        </p:nvCxnSpPr>
        <p:spPr>
          <a:xfrm flipH="1">
            <a:off x="5784782" y="690025"/>
            <a:ext cx="943068" cy="1226324"/>
          </a:xfrm>
          <a:prstGeom prst="straightConnector1">
            <a:avLst/>
          </a:prstGeom>
          <a:noFill/>
          <a:ln w="28575" cap="flat" cmpd="sng">
            <a:solidFill>
              <a:schemeClr val="dk2"/>
            </a:solidFill>
            <a:prstDash val="solid"/>
            <a:round/>
            <a:headEnd type="none" w="med" len="med"/>
            <a:tailEnd type="triangle" w="med" len="med"/>
          </a:ln>
        </p:spPr>
      </p:cxnSp>
      <p:sp>
        <p:nvSpPr>
          <p:cNvPr id="397" name="Google Shape;397;p62"/>
          <p:cNvSpPr txBox="1"/>
          <p:nvPr/>
        </p:nvSpPr>
        <p:spPr>
          <a:xfrm>
            <a:off x="5468900" y="235125"/>
            <a:ext cx="3420000" cy="74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Ubuntu"/>
                <a:ea typeface="Ubuntu"/>
                <a:cs typeface="Ubuntu"/>
                <a:sym typeface="Ubuntu"/>
              </a:rPr>
              <a:t>Begin attack by sending eth to attacker contract</a:t>
            </a:r>
            <a:endParaRPr dirty="0">
              <a:latin typeface="Ubuntu"/>
              <a:ea typeface="Ubuntu"/>
              <a:cs typeface="Ubuntu"/>
              <a:sym typeface="Ubuntu"/>
            </a:endParaRPr>
          </a:p>
        </p:txBody>
      </p:sp>
      <p:pic>
        <p:nvPicPr>
          <p:cNvPr id="398" name="Google Shape;398;p62"/>
          <p:cNvPicPr preferRelativeResize="0"/>
          <p:nvPr/>
        </p:nvPicPr>
        <p:blipFill>
          <a:blip r:embed="rId4">
            <a:alphaModFix/>
          </a:blip>
          <a:stretch>
            <a:fillRect/>
          </a:stretch>
        </p:blipFill>
        <p:spPr>
          <a:xfrm>
            <a:off x="3499001" y="3908968"/>
            <a:ext cx="1219200" cy="1219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 in the wild: The DAO</a:t>
            </a:r>
            <a:endParaRPr/>
          </a:p>
        </p:txBody>
      </p:sp>
      <p:sp>
        <p:nvSpPr>
          <p:cNvPr id="404" name="Google Shape;404;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DAO (distributed autonomous organization</a:t>
            </a:r>
            <a:r>
              <a:rPr lang="en" baseline="30000"/>
              <a:t>*</a:t>
            </a:r>
            <a:r>
              <a:rPr lang="en"/>
              <a:t>)</a:t>
            </a:r>
            <a:endParaRPr/>
          </a:p>
          <a:p>
            <a:pPr marL="914400" lvl="1" indent="-317500" algn="l" rtl="0">
              <a:spcBef>
                <a:spcPts val="0"/>
              </a:spcBef>
              <a:spcAft>
                <a:spcPts val="0"/>
              </a:spcAft>
              <a:buSzPts val="1400"/>
              <a:buChar char="○"/>
            </a:pPr>
            <a:r>
              <a:rPr lang="en"/>
              <a:t>Designed by slock.it in 2016</a:t>
            </a:r>
            <a:endParaRPr/>
          </a:p>
          <a:p>
            <a:pPr marL="914400" lvl="1" indent="-317500" algn="l" rtl="0">
              <a:spcBef>
                <a:spcPts val="0"/>
              </a:spcBef>
              <a:spcAft>
                <a:spcPts val="0"/>
              </a:spcAft>
              <a:buSzPts val="1400"/>
              <a:buChar char="○"/>
            </a:pPr>
            <a:r>
              <a:rPr lang="en"/>
              <a:t>Purpose: Create a population of stakeholders</a:t>
            </a:r>
            <a:endParaRPr/>
          </a:p>
          <a:p>
            <a:pPr marL="914400" lvl="1" indent="-317500" algn="l" rtl="0">
              <a:spcBef>
                <a:spcPts val="0"/>
              </a:spcBef>
              <a:spcAft>
                <a:spcPts val="0"/>
              </a:spcAft>
              <a:buSzPts val="1400"/>
              <a:buChar char="○"/>
            </a:pPr>
            <a:r>
              <a:rPr lang="en"/>
              <a:t>Stake (in the form of DAO tokens) enables them to participate in decision making</a:t>
            </a:r>
            <a:endParaRPr/>
          </a:p>
          <a:p>
            <a:pPr marL="914400" lvl="1" indent="-317500" algn="l" rtl="0">
              <a:spcBef>
                <a:spcPts val="0"/>
              </a:spcBef>
              <a:spcAft>
                <a:spcPts val="0"/>
              </a:spcAft>
              <a:buSzPts val="1400"/>
              <a:buChar char="○"/>
            </a:pPr>
            <a:r>
              <a:rPr lang="en"/>
              <a:t>Decision-making to choose which proposals to fund</a:t>
            </a:r>
            <a:endParaRPr/>
          </a:p>
        </p:txBody>
      </p:sp>
      <p:pic>
        <p:nvPicPr>
          <p:cNvPr id="405" name="Google Shape;405;p63"/>
          <p:cNvPicPr preferRelativeResize="0"/>
          <p:nvPr/>
        </p:nvPicPr>
        <p:blipFill>
          <a:blip r:embed="rId3">
            <a:alphaModFix/>
          </a:blip>
          <a:stretch>
            <a:fillRect/>
          </a:stretch>
        </p:blipFill>
        <p:spPr>
          <a:xfrm>
            <a:off x="2185600" y="2648668"/>
            <a:ext cx="3096399" cy="2203401"/>
          </a:xfrm>
          <a:prstGeom prst="rect">
            <a:avLst/>
          </a:prstGeom>
          <a:noFill/>
          <a:ln>
            <a:noFill/>
          </a:ln>
        </p:spPr>
      </p:pic>
      <p:sp>
        <p:nvSpPr>
          <p:cNvPr id="406" name="Google Shape;406;p63"/>
          <p:cNvSpPr txBox="1"/>
          <p:nvPr/>
        </p:nvSpPr>
        <p:spPr>
          <a:xfrm>
            <a:off x="6235275" y="4568875"/>
            <a:ext cx="2861100" cy="51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latin typeface="Ubuntu"/>
                <a:ea typeface="Ubuntu"/>
                <a:cs typeface="Ubuntu"/>
                <a:sym typeface="Ubuntu"/>
              </a:rPr>
              <a:t>*According to the SEC, neither “distributed” nor “autonomous”: </a:t>
            </a:r>
            <a:br>
              <a:rPr lang="en" sz="700">
                <a:latin typeface="Ubuntu"/>
                <a:ea typeface="Ubuntu"/>
                <a:cs typeface="Ubuntu"/>
                <a:sym typeface="Ubuntu"/>
              </a:rPr>
            </a:br>
            <a:r>
              <a:rPr lang="en" sz="700" u="sng">
                <a:solidFill>
                  <a:schemeClr val="hlink"/>
                </a:solidFill>
                <a:latin typeface="Ubuntu"/>
                <a:ea typeface="Ubuntu"/>
                <a:cs typeface="Ubuntu"/>
                <a:sym typeface="Ubuntu"/>
                <a:hlinkClick r:id="rId4"/>
              </a:rPr>
              <a:t>https://www.sec.gov/news/press-release/2017-131</a:t>
            </a:r>
            <a:r>
              <a:rPr lang="en" sz="700">
                <a:latin typeface="Ubuntu"/>
                <a:ea typeface="Ubuntu"/>
                <a:cs typeface="Ubuntu"/>
                <a:sym typeface="Ubuntu"/>
              </a:rPr>
              <a:t> </a:t>
            </a:r>
            <a:endParaRPr sz="700">
              <a:latin typeface="Ubuntu"/>
              <a:ea typeface="Ubuntu"/>
              <a:cs typeface="Ubuntu"/>
              <a:sym typeface="Ubuntu"/>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13" name="Google Shape;413;p64"/>
          <p:cNvPicPr preferRelativeResize="0"/>
          <p:nvPr/>
        </p:nvPicPr>
        <p:blipFill>
          <a:blip r:embed="rId3">
            <a:alphaModFix/>
          </a:blip>
          <a:stretch>
            <a:fillRect/>
          </a:stretch>
        </p:blipFill>
        <p:spPr>
          <a:xfrm>
            <a:off x="0" y="0"/>
            <a:ext cx="9143999" cy="5143500"/>
          </a:xfrm>
          <a:prstGeom prst="rect">
            <a:avLst/>
          </a:prstGeom>
          <a:noFill/>
          <a:ln>
            <a:noFill/>
          </a:ln>
        </p:spPr>
      </p:pic>
      <p:sp>
        <p:nvSpPr>
          <p:cNvPr id="414" name="Google Shape;414;p64"/>
          <p:cNvSpPr txBox="1"/>
          <p:nvPr/>
        </p:nvSpPr>
        <p:spPr>
          <a:xfrm>
            <a:off x="1141375" y="4283850"/>
            <a:ext cx="6414900" cy="45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rgbClr val="FFFFFF"/>
                </a:solidFill>
              </a:rPr>
              <a:t>~150 million USD in ~ 1 month</a:t>
            </a:r>
            <a:endParaRPr sz="2500" b="1">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1000"/>
                                        <p:tgtEl>
                                          <p:spTgt spid="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DAO Attack (2016)</a:t>
            </a:r>
            <a:endParaRPr/>
          </a:p>
        </p:txBody>
      </p:sp>
      <p:sp>
        <p:nvSpPr>
          <p:cNvPr id="420" name="Google Shape;420;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12 June: The reentrancy bug is identified (but stakeholders are “reassured”)</a:t>
            </a:r>
            <a:endParaRPr dirty="0"/>
          </a:p>
          <a:p>
            <a:pPr marL="457200" lvl="0" indent="-342900" algn="l" rtl="0">
              <a:spcBef>
                <a:spcPts val="0"/>
              </a:spcBef>
              <a:spcAft>
                <a:spcPts val="0"/>
              </a:spcAft>
              <a:buSzPts val="1800"/>
              <a:buChar char="●"/>
            </a:pPr>
            <a:r>
              <a:rPr lang="en" dirty="0"/>
              <a:t>17 June: Attacker exploits it draining ~$50Million at the time of the attack</a:t>
            </a:r>
          </a:p>
          <a:p>
            <a:pPr lvl="1" indent="-342900">
              <a:spcBef>
                <a:spcPts val="0"/>
              </a:spcBef>
              <a:buSzPts val="1800"/>
              <a:buChar char="●"/>
            </a:pPr>
            <a:r>
              <a:rPr lang="en" dirty="0"/>
              <a:t>Active deliberation about changing the system to nullify the attack</a:t>
            </a:r>
            <a:endParaRPr dirty="0"/>
          </a:p>
          <a:p>
            <a:pPr marL="457200" lvl="0" indent="-342900" algn="l" rtl="0">
              <a:spcBef>
                <a:spcPts val="0"/>
              </a:spcBef>
              <a:spcAft>
                <a:spcPts val="0"/>
              </a:spcAft>
              <a:buSzPts val="1800"/>
              <a:buChar char="●"/>
            </a:pPr>
            <a:r>
              <a:rPr lang="en" dirty="0"/>
              <a:t>15 July: Ethereum Classic manifesto</a:t>
            </a:r>
            <a:endParaRPr dirty="0"/>
          </a:p>
          <a:p>
            <a:pPr marL="457200" lvl="0" indent="-342900" algn="l" rtl="0">
              <a:spcBef>
                <a:spcPts val="0"/>
              </a:spcBef>
              <a:spcAft>
                <a:spcPts val="0"/>
              </a:spcAft>
              <a:buSzPts val="1800"/>
              <a:buChar char="●"/>
            </a:pPr>
            <a:r>
              <a:rPr lang="en" dirty="0"/>
              <a:t>19 July: “Hard Fork” neutralizes attacker’s smart contract</a:t>
            </a:r>
            <a:endParaRPr dirty="0"/>
          </a:p>
        </p:txBody>
      </p:sp>
      <p:pic>
        <p:nvPicPr>
          <p:cNvPr id="421" name="Google Shape;421;p65" descr="Image"/>
          <p:cNvPicPr preferRelativeResize="0"/>
          <p:nvPr/>
        </p:nvPicPr>
        <p:blipFill rotWithShape="1">
          <a:blip r:embed="rId3">
            <a:alphaModFix/>
          </a:blip>
          <a:srcRect/>
          <a:stretch/>
        </p:blipFill>
        <p:spPr>
          <a:xfrm>
            <a:off x="2487328" y="3221274"/>
            <a:ext cx="4500562" cy="74339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Reentrancy: solutions</a:t>
            </a:r>
            <a:endParaRPr/>
          </a:p>
        </p:txBody>
      </p:sp>
      <p:sp>
        <p:nvSpPr>
          <p:cNvPr id="427" name="Google Shape;427;p66"/>
          <p:cNvSpPr txBox="1">
            <a:spLocks noGrp="1"/>
          </p:cNvSpPr>
          <p:nvPr>
            <p:ph type="body" idx="1"/>
          </p:nvPr>
        </p:nvSpPr>
        <p:spPr>
          <a:xfrm>
            <a:off x="311700" y="1491075"/>
            <a:ext cx="5184428" cy="270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latin typeface="Consolas"/>
                <a:ea typeface="Consolas"/>
                <a:cs typeface="Consolas"/>
                <a:sym typeface="Consolas"/>
              </a:rPr>
              <a:t>// SECURE</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solidFill>
                  <a:srgbClr val="0000FF"/>
                </a:solidFill>
                <a:latin typeface="Consolas"/>
                <a:ea typeface="Consolas"/>
                <a:cs typeface="Consolas"/>
                <a:sym typeface="Consolas"/>
              </a:rPr>
              <a:t>mapping</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address</a:t>
            </a:r>
            <a:r>
              <a:rPr lang="en" sz="1100" dirty="0">
                <a:latin typeface="Consolas"/>
                <a:ea typeface="Consolas"/>
                <a:cs typeface="Consolas"/>
                <a:sym typeface="Consolas"/>
              </a:rPr>
              <a:t> =&gt; </a:t>
            </a: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private</a:t>
            </a:r>
            <a:r>
              <a:rPr lang="en" sz="1100" dirty="0">
                <a:latin typeface="Consolas"/>
                <a:ea typeface="Consolas"/>
                <a:cs typeface="Consolas"/>
                <a:sym typeface="Consolas"/>
              </a:rPr>
              <a:t> </a:t>
            </a: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err="1">
                <a:latin typeface="Consolas"/>
                <a:ea typeface="Consolas"/>
                <a:cs typeface="Consolas"/>
                <a:sym typeface="Consolas"/>
              </a:rPr>
              <a:t>withdrawBalance</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1600"/>
              </a:spcBef>
              <a:spcAft>
                <a:spcPts val="0"/>
              </a:spcAft>
              <a:buNone/>
            </a:pPr>
            <a:r>
              <a:rPr lang="en" sz="1100" dirty="0">
                <a:latin typeface="Consolas"/>
                <a:ea typeface="Consolas"/>
                <a:cs typeface="Consolas"/>
                <a:sym typeface="Consolas"/>
              </a:rPr>
              <a:t>	</a:t>
            </a:r>
            <a:r>
              <a:rPr lang="en" sz="1100" dirty="0" err="1">
                <a:solidFill>
                  <a:srgbClr val="0000FF"/>
                </a:solidFill>
                <a:latin typeface="Consolas"/>
                <a:ea typeface="Consolas"/>
                <a:cs typeface="Consolas"/>
                <a:sym typeface="Consolas"/>
              </a:rPr>
              <a:t>uint</a:t>
            </a:r>
            <a:r>
              <a:rPr lang="en" sz="1100" dirty="0">
                <a:latin typeface="Consolas"/>
                <a:ea typeface="Consolas"/>
                <a:cs typeface="Consolas"/>
                <a:sym typeface="Consolas"/>
              </a:rPr>
              <a:t> </a:t>
            </a:r>
            <a:r>
              <a:rPr lang="en" sz="1100" dirty="0" err="1">
                <a:latin typeface="Consolas"/>
                <a:ea typeface="Consolas"/>
                <a:cs typeface="Consolas"/>
                <a:sym typeface="Consolas"/>
              </a:rPr>
              <a:t>amountToWithdraw</a:t>
            </a:r>
            <a:r>
              <a:rPr lang="en" sz="1100" dirty="0">
                <a:latin typeface="Consolas"/>
                <a:ea typeface="Consolas"/>
                <a:cs typeface="Consolas"/>
                <a:sym typeface="Consolas"/>
              </a:rPr>
              <a:t> = </a:t>
            </a: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r>
              <a:rPr lang="en" sz="1100" dirty="0" err="1">
                <a:latin typeface="Consolas"/>
                <a:ea typeface="Consolas"/>
                <a:cs typeface="Consolas"/>
                <a:sym typeface="Consolas"/>
              </a:rPr>
              <a:t>msg.sender</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457200" algn="l" rtl="0">
              <a:lnSpc>
                <a:spcPct val="100000"/>
              </a:lnSpc>
              <a:spcBef>
                <a:spcPts val="1600"/>
              </a:spcBef>
              <a:spcAft>
                <a:spcPts val="0"/>
              </a:spcAft>
              <a:buNone/>
            </a:pPr>
            <a:r>
              <a:rPr lang="en" sz="1100" dirty="0" err="1">
                <a:latin typeface="Consolas"/>
                <a:ea typeface="Consolas"/>
                <a:cs typeface="Consolas"/>
                <a:sym typeface="Consolas"/>
              </a:rPr>
              <a:t>userBalances</a:t>
            </a:r>
            <a:r>
              <a:rPr lang="en" sz="1100" dirty="0">
                <a:latin typeface="Consolas"/>
                <a:ea typeface="Consolas"/>
                <a:cs typeface="Consolas"/>
                <a:sym typeface="Consolas"/>
              </a:rPr>
              <a:t>[</a:t>
            </a:r>
            <a:r>
              <a:rPr lang="en" sz="1100" dirty="0" err="1">
                <a:latin typeface="Consolas"/>
                <a:ea typeface="Consolas"/>
                <a:cs typeface="Consolas"/>
                <a:sym typeface="Consolas"/>
              </a:rPr>
              <a:t>msg.sender</a:t>
            </a:r>
            <a:r>
              <a:rPr lang="en" sz="1100" dirty="0">
                <a:latin typeface="Consolas"/>
                <a:ea typeface="Consolas"/>
                <a:cs typeface="Consolas"/>
                <a:sym typeface="Consolas"/>
              </a:rPr>
              <a:t>] = 0;</a:t>
            </a:r>
            <a:endParaRPr sz="1100" dirty="0">
              <a:latin typeface="Consolas"/>
              <a:ea typeface="Consolas"/>
              <a:cs typeface="Consolas"/>
              <a:sym typeface="Consolas"/>
            </a:endParaRPr>
          </a:p>
          <a:p>
            <a:pPr marL="0" lvl="0" indent="457200" algn="l" rtl="0">
              <a:lnSpc>
                <a:spcPct val="100000"/>
              </a:lnSpc>
              <a:spcBef>
                <a:spcPts val="1600"/>
              </a:spcBef>
              <a:spcAft>
                <a:spcPts val="0"/>
              </a:spcAft>
              <a:buClr>
                <a:schemeClr val="dk1"/>
              </a:buClr>
              <a:buSzPts val="1100"/>
              <a:buFont typeface="Arial"/>
              <a:buNone/>
            </a:pP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.transfer</a:t>
            </a:r>
            <a:r>
              <a:rPr lang="en" sz="1100" dirty="0">
                <a:latin typeface="Consolas"/>
                <a:ea typeface="Consolas"/>
                <a:cs typeface="Consolas"/>
                <a:sym typeface="Consolas"/>
              </a:rPr>
              <a:t>(</a:t>
            </a:r>
            <a:r>
              <a:rPr lang="en" sz="1100" dirty="0" err="1">
                <a:latin typeface="Consolas"/>
                <a:ea typeface="Consolas"/>
                <a:cs typeface="Consolas"/>
                <a:sym typeface="Consolas"/>
              </a:rPr>
              <a:t>amountToWithdraw</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1600"/>
              </a:spcBef>
              <a:spcAft>
                <a:spcPts val="160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p:txBody>
      </p:sp>
      <p:sp>
        <p:nvSpPr>
          <p:cNvPr id="428" name="Google Shape;428;p66"/>
          <p:cNvSpPr/>
          <p:nvPr/>
        </p:nvSpPr>
        <p:spPr>
          <a:xfrm>
            <a:off x="553243" y="3064212"/>
            <a:ext cx="4102165" cy="603116"/>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6"/>
          <p:cNvSpPr txBox="1"/>
          <p:nvPr/>
        </p:nvSpPr>
        <p:spPr>
          <a:xfrm>
            <a:off x="4896950" y="1307100"/>
            <a:ext cx="3935400" cy="1896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Ubuntu"/>
              <a:buChar char="●"/>
            </a:pPr>
            <a:r>
              <a:rPr lang="en">
                <a:solidFill>
                  <a:schemeClr val="dk1"/>
                </a:solidFill>
                <a:latin typeface="Ubuntu"/>
                <a:ea typeface="Ubuntu"/>
                <a:cs typeface="Ubuntu"/>
                <a:sym typeface="Ubuntu"/>
              </a:rPr>
              <a:t>Finish all internal work (state changes) and then call external functions</a:t>
            </a:r>
            <a:endParaRPr>
              <a:latin typeface="Ubuntu"/>
              <a:ea typeface="Ubuntu"/>
              <a:cs typeface="Ubuntu"/>
              <a:sym typeface="Ubuntu"/>
            </a:endParaRPr>
          </a:p>
          <a:p>
            <a:pPr marL="457200" lvl="0" indent="-317500" algn="l" rtl="0">
              <a:spcBef>
                <a:spcPts val="0"/>
              </a:spcBef>
              <a:spcAft>
                <a:spcPts val="0"/>
              </a:spcAft>
              <a:buClr>
                <a:schemeClr val="dk1"/>
              </a:buClr>
              <a:buSzPts val="1400"/>
              <a:buFont typeface="Ubuntu"/>
              <a:buChar char="●"/>
            </a:pPr>
            <a:r>
              <a:rPr lang="en">
                <a:solidFill>
                  <a:schemeClr val="dk1"/>
                </a:solidFill>
                <a:latin typeface="Ubuntu"/>
                <a:ea typeface="Ubuntu"/>
                <a:cs typeface="Ubuntu"/>
                <a:sym typeface="Ubuntu"/>
              </a:rPr>
              <a:t>Checks-Effects-Interactions Pattern</a:t>
            </a:r>
            <a:endParaRPr>
              <a:solidFill>
                <a:schemeClr val="dk1"/>
              </a:solidFill>
              <a:latin typeface="Ubuntu"/>
              <a:ea typeface="Ubuntu"/>
              <a:cs typeface="Ubuntu"/>
              <a:sym typeface="Ubuntu"/>
            </a:endParaRPr>
          </a:p>
          <a:p>
            <a:pPr marL="457200" lvl="0" indent="-317500" algn="l" rtl="0">
              <a:spcBef>
                <a:spcPts val="0"/>
              </a:spcBef>
              <a:spcAft>
                <a:spcPts val="0"/>
              </a:spcAft>
              <a:buClr>
                <a:schemeClr val="dk1"/>
              </a:buClr>
              <a:buSzPts val="1400"/>
              <a:buFont typeface="Ubuntu"/>
              <a:buChar char="●"/>
            </a:pPr>
            <a:r>
              <a:rPr lang="en">
                <a:latin typeface="Ubuntu"/>
                <a:ea typeface="Ubuntu"/>
                <a:cs typeface="Ubuntu"/>
                <a:sym typeface="Ubuntu"/>
              </a:rPr>
              <a:t>Mutexes</a:t>
            </a:r>
            <a:endParaRPr>
              <a:latin typeface="Ubuntu"/>
              <a:ea typeface="Ubuntu"/>
              <a:cs typeface="Ubuntu"/>
              <a:sym typeface="Ubuntu"/>
            </a:endParaRPr>
          </a:p>
          <a:p>
            <a:pPr marL="457200" lvl="0" indent="-317500" algn="l" rtl="0">
              <a:spcBef>
                <a:spcPts val="0"/>
              </a:spcBef>
              <a:spcAft>
                <a:spcPts val="0"/>
              </a:spcAft>
              <a:buClr>
                <a:schemeClr val="dk1"/>
              </a:buClr>
              <a:buSzPts val="1400"/>
              <a:buFont typeface="Ubuntu"/>
              <a:buChar char="●"/>
            </a:pPr>
            <a:r>
              <a:rPr lang="en">
                <a:latin typeface="Ubuntu"/>
                <a:ea typeface="Ubuntu"/>
                <a:cs typeface="Ubuntu"/>
                <a:sym typeface="Ubuntu"/>
              </a:rPr>
              <a:t>Pull-push pattern</a:t>
            </a:r>
            <a:endParaRPr>
              <a:latin typeface="Ubuntu"/>
              <a:ea typeface="Ubuntu"/>
              <a:cs typeface="Ubuntu"/>
              <a:sym typeface="Ubuntu"/>
            </a:endParaRPr>
          </a:p>
          <a:p>
            <a:pPr marL="457200" lvl="0" indent="-317500" algn="l" rtl="0">
              <a:spcBef>
                <a:spcPts val="0"/>
              </a:spcBef>
              <a:spcAft>
                <a:spcPts val="0"/>
              </a:spcAft>
              <a:buClr>
                <a:schemeClr val="dk1"/>
              </a:buClr>
              <a:buSzPts val="1400"/>
              <a:buFont typeface="Ubuntu"/>
              <a:buChar char="●"/>
            </a:pPr>
            <a:r>
              <a:rPr lang="en">
                <a:solidFill>
                  <a:schemeClr val="dk1"/>
                </a:solidFill>
                <a:latin typeface="Ubuntu"/>
                <a:ea typeface="Ubuntu"/>
                <a:cs typeface="Ubuntu"/>
                <a:sym typeface="Ubuntu"/>
              </a:rPr>
              <a:t>Use</a:t>
            </a:r>
            <a:r>
              <a:rPr lang="en">
                <a:solidFill>
                  <a:schemeClr val="dk2"/>
                </a:solidFill>
                <a:latin typeface="Ubuntu"/>
                <a:ea typeface="Ubuntu"/>
                <a:cs typeface="Ubuntu"/>
                <a:sym typeface="Ubuntu"/>
              </a:rPr>
              <a:t> </a:t>
            </a:r>
            <a:r>
              <a:rPr lang="en">
                <a:solidFill>
                  <a:srgbClr val="0000FF"/>
                </a:solidFill>
                <a:latin typeface="Consolas"/>
                <a:ea typeface="Consolas"/>
                <a:cs typeface="Consolas"/>
                <a:sym typeface="Consolas"/>
              </a:rPr>
              <a:t>transfer</a:t>
            </a:r>
            <a:r>
              <a:rPr lang="en">
                <a:solidFill>
                  <a:schemeClr val="dk2"/>
                </a:solidFill>
                <a:latin typeface="Ubuntu"/>
                <a:ea typeface="Ubuntu"/>
                <a:cs typeface="Ubuntu"/>
                <a:sym typeface="Ubuntu"/>
              </a:rPr>
              <a:t> </a:t>
            </a:r>
            <a:r>
              <a:rPr lang="en">
                <a:solidFill>
                  <a:schemeClr val="dk1"/>
                </a:solidFill>
                <a:latin typeface="Ubuntu"/>
                <a:ea typeface="Ubuntu"/>
                <a:cs typeface="Ubuntu"/>
                <a:sym typeface="Ubuntu"/>
              </a:rPr>
              <a:t>or</a:t>
            </a:r>
            <a:r>
              <a:rPr lang="en">
                <a:solidFill>
                  <a:schemeClr val="dk2"/>
                </a:solidFill>
                <a:latin typeface="Ubuntu"/>
                <a:ea typeface="Ubuntu"/>
                <a:cs typeface="Ubuntu"/>
                <a:sym typeface="Ubuntu"/>
              </a:rPr>
              <a:t> </a:t>
            </a:r>
            <a:r>
              <a:rPr lang="en">
                <a:solidFill>
                  <a:srgbClr val="0000FF"/>
                </a:solidFill>
                <a:latin typeface="Consolas"/>
                <a:ea typeface="Consolas"/>
                <a:cs typeface="Consolas"/>
                <a:sym typeface="Consolas"/>
              </a:rPr>
              <a:t>send</a:t>
            </a:r>
            <a:r>
              <a:rPr lang="en">
                <a:solidFill>
                  <a:schemeClr val="dk2"/>
                </a:solidFill>
                <a:latin typeface="Ubuntu"/>
                <a:ea typeface="Ubuntu"/>
                <a:cs typeface="Ubuntu"/>
                <a:sym typeface="Ubuntu"/>
              </a:rPr>
              <a:t> </a:t>
            </a:r>
            <a:r>
              <a:rPr lang="en">
                <a:solidFill>
                  <a:schemeClr val="dk1"/>
                </a:solidFill>
                <a:latin typeface="Ubuntu"/>
                <a:ea typeface="Ubuntu"/>
                <a:cs typeface="Ubuntu"/>
                <a:sym typeface="Ubuntu"/>
              </a:rPr>
              <a:t>instead of</a:t>
            </a:r>
            <a:r>
              <a:rPr lang="en">
                <a:solidFill>
                  <a:schemeClr val="dk2"/>
                </a:solidFill>
                <a:latin typeface="Ubuntu"/>
                <a:ea typeface="Ubuntu"/>
                <a:cs typeface="Ubuntu"/>
                <a:sym typeface="Ubuntu"/>
              </a:rPr>
              <a:t> </a:t>
            </a:r>
            <a:r>
              <a:rPr lang="en">
                <a:solidFill>
                  <a:srgbClr val="0000FF"/>
                </a:solidFill>
                <a:latin typeface="Consolas"/>
                <a:ea typeface="Consolas"/>
                <a:cs typeface="Consolas"/>
                <a:sym typeface="Consolas"/>
              </a:rPr>
              <a:t>call</a:t>
            </a:r>
            <a:endParaRPr>
              <a:solidFill>
                <a:schemeClr val="dk1"/>
              </a:solidFill>
              <a:latin typeface="Consolas"/>
              <a:ea typeface="Consolas"/>
              <a:cs typeface="Consolas"/>
              <a:sym typeface="Consolas"/>
            </a:endParaRPr>
          </a:p>
          <a:p>
            <a:pPr marL="457200" lvl="0" indent="0" algn="l" rtl="0">
              <a:spcBef>
                <a:spcPts val="0"/>
              </a:spcBef>
              <a:spcAft>
                <a:spcPts val="0"/>
              </a:spcAft>
              <a:buNone/>
            </a:pPr>
            <a:endParaRPr>
              <a:solidFill>
                <a:schemeClr val="dk2"/>
              </a:solidFill>
              <a:latin typeface="Ubuntu"/>
              <a:ea typeface="Ubuntu"/>
              <a:cs typeface="Ubuntu"/>
              <a:sym typeface="Ubuntu"/>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Checks-Effects-Interactions Pattern</a:t>
            </a:r>
            <a:endParaRPr/>
          </a:p>
        </p:txBody>
      </p:sp>
      <p:sp>
        <p:nvSpPr>
          <p:cNvPr id="435" name="Google Shape;435;p67"/>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AutoNum type="arabicPeriod"/>
            </a:pPr>
            <a:r>
              <a:rPr lang="en"/>
              <a:t>Perform </a:t>
            </a:r>
            <a:r>
              <a:rPr lang="en" b="1"/>
              <a:t>checks</a:t>
            </a:r>
            <a:r>
              <a:rPr lang="en"/>
              <a:t> e.g., on inputs, sender, value, arguments etc</a:t>
            </a:r>
            <a:endParaRPr/>
          </a:p>
          <a:p>
            <a:pPr marL="457200" marR="0" lvl="0" indent="-342900" algn="l" rtl="0">
              <a:lnSpc>
                <a:spcPct val="150000"/>
              </a:lnSpc>
              <a:spcBef>
                <a:spcPts val="0"/>
              </a:spcBef>
              <a:spcAft>
                <a:spcPts val="0"/>
              </a:spcAft>
              <a:buSzPts val="1800"/>
              <a:buAutoNum type="arabicPeriod"/>
            </a:pPr>
            <a:r>
              <a:rPr lang="en"/>
              <a:t>Enforce </a:t>
            </a:r>
            <a:r>
              <a:rPr lang="en" b="1"/>
              <a:t>effects </a:t>
            </a:r>
            <a:r>
              <a:rPr lang="en"/>
              <a:t>and update the </a:t>
            </a:r>
            <a:r>
              <a:rPr lang="en" b="1"/>
              <a:t>state</a:t>
            </a:r>
            <a:r>
              <a:rPr lang="en"/>
              <a:t> accordingly</a:t>
            </a:r>
            <a:endParaRPr/>
          </a:p>
          <a:p>
            <a:pPr marL="457200" marR="0" lvl="0" indent="-342900" algn="l" rtl="0">
              <a:lnSpc>
                <a:spcPct val="150000"/>
              </a:lnSpc>
              <a:spcBef>
                <a:spcPts val="0"/>
              </a:spcBef>
              <a:spcAft>
                <a:spcPts val="0"/>
              </a:spcAft>
              <a:buSzPts val="1800"/>
              <a:buAutoNum type="arabicPeriod"/>
            </a:pPr>
            <a:r>
              <a:rPr lang="en" b="1"/>
              <a:t>Interact</a:t>
            </a:r>
            <a:r>
              <a:rPr lang="en"/>
              <a:t> with other accounts via external calls or send/transfer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Smart Contracts</a:t>
            </a:r>
            <a:endParaRPr/>
          </a:p>
        </p:txBody>
      </p:sp>
      <p:sp>
        <p:nvSpPr>
          <p:cNvPr id="180" name="Google Shape;180;p41"/>
          <p:cNvSpPr txBox="1">
            <a:spLocks noGrp="1"/>
          </p:cNvSpPr>
          <p:nvPr>
            <p:ph type="body" idx="1"/>
          </p:nvPr>
        </p:nvSpPr>
        <p:spPr>
          <a:xfrm>
            <a:off x="450300" y="1104500"/>
            <a:ext cx="8382000" cy="7332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The developer writes and deploys the contract</a:t>
            </a:r>
            <a:endParaRPr>
              <a:latin typeface="Consolas"/>
              <a:ea typeface="Consolas"/>
              <a:cs typeface="Consolas"/>
              <a:sym typeface="Consolas"/>
            </a:endParaRPr>
          </a:p>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A user interacts with the contract via a transaction</a:t>
            </a:r>
            <a:endParaRPr>
              <a:latin typeface="Consolas"/>
              <a:ea typeface="Consolas"/>
              <a:cs typeface="Consolas"/>
              <a:sym typeface="Consolas"/>
            </a:endParaRPr>
          </a:p>
        </p:txBody>
      </p:sp>
      <p:pic>
        <p:nvPicPr>
          <p:cNvPr id="181" name="Google Shape;181;p41"/>
          <p:cNvPicPr preferRelativeResize="0"/>
          <p:nvPr/>
        </p:nvPicPr>
        <p:blipFill>
          <a:blip r:embed="rId3">
            <a:alphaModFix/>
          </a:blip>
          <a:stretch>
            <a:fillRect/>
          </a:stretch>
        </p:blipFill>
        <p:spPr>
          <a:xfrm>
            <a:off x="3738250" y="1924475"/>
            <a:ext cx="541550" cy="541550"/>
          </a:xfrm>
          <a:prstGeom prst="rect">
            <a:avLst/>
          </a:prstGeom>
          <a:noFill/>
          <a:ln>
            <a:noFill/>
          </a:ln>
        </p:spPr>
      </p:pic>
      <p:cxnSp>
        <p:nvCxnSpPr>
          <p:cNvPr id="182" name="Google Shape;182;p41"/>
          <p:cNvCxnSpPr>
            <a:endCxn id="183" idx="0"/>
          </p:cNvCxnSpPr>
          <p:nvPr/>
        </p:nvCxnSpPr>
        <p:spPr>
          <a:xfrm>
            <a:off x="4162000" y="2457863"/>
            <a:ext cx="1047600" cy="1649100"/>
          </a:xfrm>
          <a:prstGeom prst="straightConnector1">
            <a:avLst/>
          </a:prstGeom>
          <a:noFill/>
          <a:ln w="9525" cap="flat" cmpd="sng">
            <a:solidFill>
              <a:schemeClr val="dk2"/>
            </a:solidFill>
            <a:prstDash val="dot"/>
            <a:round/>
            <a:headEnd type="none" w="med" len="med"/>
            <a:tailEnd type="triangle" w="med" len="med"/>
          </a:ln>
        </p:spPr>
      </p:cxnSp>
      <p:pic>
        <p:nvPicPr>
          <p:cNvPr id="184" name="Google Shape;184;p41"/>
          <p:cNvPicPr preferRelativeResize="0"/>
          <p:nvPr/>
        </p:nvPicPr>
        <p:blipFill>
          <a:blip r:embed="rId4">
            <a:alphaModFix/>
          </a:blip>
          <a:stretch>
            <a:fillRect/>
          </a:stretch>
        </p:blipFill>
        <p:spPr>
          <a:xfrm>
            <a:off x="4604101" y="2759387"/>
            <a:ext cx="425900" cy="425900"/>
          </a:xfrm>
          <a:prstGeom prst="rect">
            <a:avLst/>
          </a:prstGeom>
          <a:noFill/>
          <a:ln>
            <a:noFill/>
          </a:ln>
        </p:spPr>
      </p:pic>
      <p:sp>
        <p:nvSpPr>
          <p:cNvPr id="183" name="Google Shape;183;p41"/>
          <p:cNvSpPr/>
          <p:nvPr/>
        </p:nvSpPr>
        <p:spPr>
          <a:xfrm>
            <a:off x="48236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n</a:t>
            </a:r>
            <a:endParaRPr b="1" baseline="-25000">
              <a:solidFill>
                <a:srgbClr val="FFFFFF"/>
              </a:solidFill>
            </a:endParaRPr>
          </a:p>
        </p:txBody>
      </p:sp>
      <p:sp>
        <p:nvSpPr>
          <p:cNvPr id="185" name="Google Shape;185;p41"/>
          <p:cNvSpPr/>
          <p:nvPr/>
        </p:nvSpPr>
        <p:spPr>
          <a:xfrm>
            <a:off x="26528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3</a:t>
            </a:r>
            <a:endParaRPr b="1" baseline="-25000">
              <a:solidFill>
                <a:srgbClr val="FFFFFF"/>
              </a:solidFill>
            </a:endParaRPr>
          </a:p>
        </p:txBody>
      </p:sp>
      <p:sp>
        <p:nvSpPr>
          <p:cNvPr id="186" name="Google Shape;186;p41"/>
          <p:cNvSpPr/>
          <p:nvPr/>
        </p:nvSpPr>
        <p:spPr>
          <a:xfrm>
            <a:off x="15674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2</a:t>
            </a:r>
            <a:endParaRPr b="1" baseline="-25000">
              <a:solidFill>
                <a:srgbClr val="FFFFFF"/>
              </a:solidFill>
            </a:endParaRPr>
          </a:p>
        </p:txBody>
      </p:sp>
      <p:sp>
        <p:nvSpPr>
          <p:cNvPr id="187" name="Google Shape;187;p41"/>
          <p:cNvSpPr/>
          <p:nvPr/>
        </p:nvSpPr>
        <p:spPr>
          <a:xfrm>
            <a:off x="4820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1</a:t>
            </a:r>
            <a:endParaRPr b="1" baseline="-25000">
              <a:solidFill>
                <a:srgbClr val="FFFFFF"/>
              </a:solidFill>
            </a:endParaRPr>
          </a:p>
        </p:txBody>
      </p:sp>
      <p:cxnSp>
        <p:nvCxnSpPr>
          <p:cNvPr id="188" name="Google Shape;188;p41"/>
          <p:cNvCxnSpPr/>
          <p:nvPr/>
        </p:nvCxnSpPr>
        <p:spPr>
          <a:xfrm rot="10800000">
            <a:off x="4510150" y="4393313"/>
            <a:ext cx="313500" cy="0"/>
          </a:xfrm>
          <a:prstGeom prst="straightConnector1">
            <a:avLst/>
          </a:prstGeom>
          <a:noFill/>
          <a:ln w="9525" cap="flat" cmpd="sng">
            <a:solidFill>
              <a:srgbClr val="595959"/>
            </a:solidFill>
            <a:prstDash val="solid"/>
            <a:round/>
            <a:headEnd type="none" w="med" len="med"/>
            <a:tailEnd type="triangle" w="med" len="med"/>
          </a:ln>
        </p:spPr>
      </p:cxnSp>
      <p:cxnSp>
        <p:nvCxnSpPr>
          <p:cNvPr id="189" name="Google Shape;189;p41"/>
          <p:cNvCxnSpPr/>
          <p:nvPr/>
        </p:nvCxnSpPr>
        <p:spPr>
          <a:xfrm rot="10800000">
            <a:off x="3424750" y="4393313"/>
            <a:ext cx="313500" cy="0"/>
          </a:xfrm>
          <a:prstGeom prst="straightConnector1">
            <a:avLst/>
          </a:prstGeom>
          <a:noFill/>
          <a:ln w="9525" cap="flat" cmpd="sng">
            <a:solidFill>
              <a:srgbClr val="595959"/>
            </a:solidFill>
            <a:prstDash val="solid"/>
            <a:round/>
            <a:headEnd type="none" w="med" len="med"/>
            <a:tailEnd type="triangle" w="med" len="med"/>
          </a:ln>
        </p:spPr>
      </p:cxnSp>
      <p:cxnSp>
        <p:nvCxnSpPr>
          <p:cNvPr id="190" name="Google Shape;190;p41"/>
          <p:cNvCxnSpPr/>
          <p:nvPr/>
        </p:nvCxnSpPr>
        <p:spPr>
          <a:xfrm rot="10800000">
            <a:off x="2339350" y="4393313"/>
            <a:ext cx="313500" cy="0"/>
          </a:xfrm>
          <a:prstGeom prst="straightConnector1">
            <a:avLst/>
          </a:prstGeom>
          <a:noFill/>
          <a:ln w="9525" cap="flat" cmpd="sng">
            <a:solidFill>
              <a:srgbClr val="595959"/>
            </a:solidFill>
            <a:prstDash val="solid"/>
            <a:round/>
            <a:headEnd type="none" w="med" len="med"/>
            <a:tailEnd type="triangle" w="med" len="med"/>
          </a:ln>
        </p:spPr>
      </p:cxnSp>
      <p:cxnSp>
        <p:nvCxnSpPr>
          <p:cNvPr id="191" name="Google Shape;191;p41"/>
          <p:cNvCxnSpPr/>
          <p:nvPr/>
        </p:nvCxnSpPr>
        <p:spPr>
          <a:xfrm rot="10800000">
            <a:off x="1253950" y="4393313"/>
            <a:ext cx="313500" cy="0"/>
          </a:xfrm>
          <a:prstGeom prst="straightConnector1">
            <a:avLst/>
          </a:prstGeom>
          <a:noFill/>
          <a:ln w="9525" cap="flat" cmpd="sng">
            <a:solidFill>
              <a:srgbClr val="595959"/>
            </a:solidFill>
            <a:prstDash val="solid"/>
            <a:round/>
            <a:headEnd type="none" w="med" len="med"/>
            <a:tailEnd type="triangle" w="med" len="med"/>
          </a:ln>
        </p:spPr>
      </p:cxnSp>
      <p:pic>
        <p:nvPicPr>
          <p:cNvPr id="192" name="Google Shape;192;p41"/>
          <p:cNvPicPr preferRelativeResize="0"/>
          <p:nvPr/>
        </p:nvPicPr>
        <p:blipFill>
          <a:blip r:embed="rId5">
            <a:alphaModFix/>
          </a:blip>
          <a:stretch>
            <a:fillRect/>
          </a:stretch>
        </p:blipFill>
        <p:spPr>
          <a:xfrm>
            <a:off x="3101575" y="4140637"/>
            <a:ext cx="252675" cy="252675"/>
          </a:xfrm>
          <a:prstGeom prst="rect">
            <a:avLst/>
          </a:prstGeom>
          <a:noFill/>
          <a:ln>
            <a:noFill/>
          </a:ln>
        </p:spPr>
      </p:pic>
      <p:sp>
        <p:nvSpPr>
          <p:cNvPr id="193" name="Google Shape;193;p41"/>
          <p:cNvSpPr txBox="1"/>
          <p:nvPr/>
        </p:nvSpPr>
        <p:spPr>
          <a:xfrm>
            <a:off x="3923500" y="4140638"/>
            <a:ext cx="401400" cy="5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Ubuntu"/>
                <a:ea typeface="Ubuntu"/>
                <a:cs typeface="Ubuntu"/>
                <a:sym typeface="Ubuntu"/>
              </a:rPr>
              <a:t>…</a:t>
            </a:r>
            <a:endParaRPr>
              <a:latin typeface="Ubuntu"/>
              <a:ea typeface="Ubuntu"/>
              <a:cs typeface="Ubuntu"/>
              <a:sym typeface="Ubuntu"/>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8"/>
          <p:cNvSpPr txBox="1"/>
          <p:nvPr/>
        </p:nvSpPr>
        <p:spPr>
          <a:xfrm>
            <a:off x="311700" y="1463450"/>
            <a:ext cx="8520600" cy="1531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a:solidFill>
                <a:srgbClr val="000000"/>
              </a:solidFill>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Solidity/Ethereum hazards</a:t>
            </a:r>
            <a:endParaRPr sz="5200">
              <a:solidFill>
                <a:srgbClr val="000000"/>
              </a:solidFill>
              <a:latin typeface="Ubuntu"/>
              <a:ea typeface="Ubuntu"/>
              <a:cs typeface="Ubuntu"/>
              <a:sym typeface="Ubuntu"/>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Forcibly Sending Ether to a Contract</a:t>
            </a:r>
            <a:endParaRPr/>
          </a:p>
        </p:txBody>
      </p:sp>
      <p:sp>
        <p:nvSpPr>
          <p:cNvPr id="446" name="Google Shape;446;p69"/>
          <p:cNvSpPr txBox="1">
            <a:spLocks noGrp="1"/>
          </p:cNvSpPr>
          <p:nvPr>
            <p:ph type="body" idx="1"/>
          </p:nvPr>
        </p:nvSpPr>
        <p:spPr>
          <a:xfrm>
            <a:off x="311700" y="1152475"/>
            <a:ext cx="8520600" cy="17124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Ubuntu"/>
              <a:buChar char="●"/>
            </a:pPr>
            <a:r>
              <a:rPr lang="en"/>
              <a:t>Possible exploit </a:t>
            </a:r>
            <a:endParaRPr/>
          </a:p>
          <a:p>
            <a:pPr marL="914400" marR="0" lvl="1" indent="-342900" algn="l" rtl="0">
              <a:lnSpc>
                <a:spcPct val="150000"/>
              </a:lnSpc>
              <a:spcBef>
                <a:spcPts val="0"/>
              </a:spcBef>
              <a:spcAft>
                <a:spcPts val="0"/>
              </a:spcAft>
              <a:buSzPts val="1800"/>
              <a:buFont typeface="Ubuntu"/>
              <a:buChar char="○"/>
            </a:pPr>
            <a:r>
              <a:rPr lang="en" b="1"/>
              <a:t>misuse</a:t>
            </a:r>
            <a:r>
              <a:rPr lang="en"/>
              <a:t> of </a:t>
            </a:r>
            <a:r>
              <a:rPr lang="en">
                <a:latin typeface="Consolas"/>
                <a:ea typeface="Consolas"/>
                <a:cs typeface="Consolas"/>
                <a:sym typeface="Consolas"/>
              </a:rPr>
              <a:t>this.</a:t>
            </a:r>
            <a:r>
              <a:rPr lang="en">
                <a:solidFill>
                  <a:srgbClr val="0000FF"/>
                </a:solidFill>
                <a:latin typeface="Consolas"/>
                <a:ea typeface="Consolas"/>
                <a:cs typeface="Consolas"/>
                <a:sym typeface="Consolas"/>
              </a:rPr>
              <a:t>balance</a:t>
            </a:r>
            <a:r>
              <a:rPr lang="en">
                <a:latin typeface="Consolas"/>
                <a:ea typeface="Consolas"/>
                <a:cs typeface="Consolas"/>
                <a:sym typeface="Consolas"/>
              </a:rPr>
              <a:t> (when contract relies on it)</a:t>
            </a:r>
            <a:endParaRPr/>
          </a:p>
        </p:txBody>
      </p:sp>
      <p:sp>
        <p:nvSpPr>
          <p:cNvPr id="447" name="Google Shape;447;p69"/>
          <p:cNvSpPr txBox="1"/>
          <p:nvPr/>
        </p:nvSpPr>
        <p:spPr>
          <a:xfrm>
            <a:off x="3403800" y="2211925"/>
            <a:ext cx="2336400" cy="245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dirty="0">
                <a:solidFill>
                  <a:srgbClr val="FF0000"/>
                </a:solidFill>
                <a:latin typeface="Ubuntu"/>
                <a:ea typeface="Ubuntu"/>
                <a:cs typeface="Ubuntu"/>
                <a:sym typeface="Ubuntu"/>
              </a:rPr>
              <a:t>contract</a:t>
            </a:r>
            <a:r>
              <a:rPr lang="en" sz="1100" dirty="0">
                <a:latin typeface="Ubuntu"/>
                <a:ea typeface="Ubuntu"/>
                <a:cs typeface="Ubuntu"/>
                <a:sym typeface="Ubuntu"/>
              </a:rPr>
              <a:t> Vulnerable {</a:t>
            </a:r>
            <a:endParaRPr sz="1100" dirty="0">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a:t>
            </a:r>
            <a:r>
              <a:rPr lang="en" sz="1100" dirty="0">
                <a:solidFill>
                  <a:srgbClr val="0000FF"/>
                </a:solidFill>
                <a:latin typeface="Ubuntu"/>
                <a:ea typeface="Ubuntu"/>
                <a:cs typeface="Ubuntu"/>
                <a:sym typeface="Ubuntu"/>
              </a:rPr>
              <a:t>function</a:t>
            </a:r>
            <a:r>
              <a:rPr lang="en" sz="1100" dirty="0">
                <a:latin typeface="Ubuntu"/>
                <a:ea typeface="Ubuntu"/>
                <a:cs typeface="Ubuntu"/>
                <a:sym typeface="Ubuntu"/>
              </a:rPr>
              <a:t> receive() external {</a:t>
            </a:r>
            <a:endParaRPr sz="1100" dirty="0">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revert();</a:t>
            </a:r>
            <a:endParaRPr sz="1100" dirty="0">
              <a:latin typeface="Ubuntu"/>
              <a:ea typeface="Ubuntu"/>
              <a:cs typeface="Ubuntu"/>
              <a:sym typeface="Ubuntu"/>
            </a:endParaRPr>
          </a:p>
          <a:p>
            <a:pPr marL="0" lvl="0" indent="0" algn="l" rtl="0">
              <a:spcBef>
                <a:spcPts val="0"/>
              </a:spcBef>
              <a:spcAft>
                <a:spcPts val="0"/>
              </a:spcAft>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a:t>
            </a:r>
            <a:endParaRPr sz="1100" dirty="0">
              <a:latin typeface="Ubuntu"/>
              <a:ea typeface="Ubuntu"/>
              <a:cs typeface="Ubuntu"/>
              <a:sym typeface="Ubuntu"/>
            </a:endParaRPr>
          </a:p>
          <a:p>
            <a:pPr marL="0" lvl="0" indent="0" algn="l" rtl="0">
              <a:spcBef>
                <a:spcPts val="0"/>
              </a:spcBef>
              <a:spcAft>
                <a:spcPts val="0"/>
              </a:spcAft>
              <a:buNone/>
            </a:pPr>
            <a:endParaRPr sz="1100" dirty="0">
              <a:latin typeface="Ubuntu"/>
              <a:ea typeface="Ubuntu"/>
              <a:cs typeface="Ubuntu"/>
              <a:sym typeface="Ubuntu"/>
            </a:endParaRPr>
          </a:p>
          <a:p>
            <a:pPr marL="0" lvl="0" indent="0" algn="l" rtl="0">
              <a:spcBef>
                <a:spcPts val="0"/>
              </a:spcBef>
              <a:spcAft>
                <a:spcPts val="0"/>
              </a:spcAft>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a:t>
            </a:r>
            <a:r>
              <a:rPr lang="en" sz="1100" dirty="0">
                <a:solidFill>
                  <a:srgbClr val="0000FF"/>
                </a:solidFill>
                <a:latin typeface="Ubuntu"/>
                <a:ea typeface="Ubuntu"/>
                <a:cs typeface="Ubuntu"/>
                <a:sym typeface="Ubuntu"/>
              </a:rPr>
              <a:t>function</a:t>
            </a:r>
            <a:r>
              <a:rPr lang="en" sz="1100" dirty="0">
                <a:latin typeface="Ubuntu"/>
                <a:ea typeface="Ubuntu"/>
                <a:cs typeface="Ubuntu"/>
                <a:sym typeface="Ubuntu"/>
              </a:rPr>
              <a:t> fallback() external {</a:t>
            </a:r>
            <a:endParaRPr sz="1100" dirty="0">
              <a:latin typeface="Ubuntu"/>
              <a:ea typeface="Ubuntu"/>
              <a:cs typeface="Ubuntu"/>
              <a:sym typeface="Ubuntu"/>
            </a:endParaRPr>
          </a:p>
          <a:p>
            <a:pPr marL="0" lvl="0" indent="0" algn="l" rtl="0">
              <a:spcBef>
                <a:spcPts val="0"/>
              </a:spcBef>
              <a:spcAft>
                <a:spcPts val="0"/>
              </a:spcAft>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revert();</a:t>
            </a:r>
            <a:endParaRPr sz="1100" dirty="0">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a:t>
            </a:r>
            <a:endParaRPr sz="1100" dirty="0">
              <a:latin typeface="Ubuntu"/>
              <a:ea typeface="Ubuntu"/>
              <a:cs typeface="Ubuntu"/>
              <a:sym typeface="Ubuntu"/>
            </a:endParaRPr>
          </a:p>
          <a:p>
            <a:pPr marL="0" lvl="0" indent="0" algn="l" rtl="0">
              <a:spcBef>
                <a:spcPts val="0"/>
              </a:spcBef>
              <a:spcAft>
                <a:spcPts val="0"/>
              </a:spcAft>
              <a:buClr>
                <a:schemeClr val="dk1"/>
              </a:buClr>
              <a:buSzPts val="1100"/>
              <a:buFont typeface="Arial"/>
              <a:buNone/>
            </a:pPr>
            <a:endParaRPr sz="1100" dirty="0">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a:t>
            </a:r>
            <a:r>
              <a:rPr lang="en" sz="1100" dirty="0">
                <a:solidFill>
                  <a:srgbClr val="0000FF"/>
                </a:solidFill>
                <a:latin typeface="Ubuntu"/>
                <a:ea typeface="Ubuntu"/>
                <a:cs typeface="Ubuntu"/>
                <a:sym typeface="Ubuntu"/>
              </a:rPr>
              <a:t>function</a:t>
            </a:r>
            <a:r>
              <a:rPr lang="en" sz="1100" dirty="0">
                <a:latin typeface="Ubuntu"/>
                <a:ea typeface="Ubuntu"/>
                <a:cs typeface="Ubuntu"/>
                <a:sym typeface="Ubuntu"/>
              </a:rPr>
              <a:t> </a:t>
            </a:r>
            <a:r>
              <a:rPr lang="en" sz="1100" dirty="0" err="1">
                <a:latin typeface="Ubuntu"/>
                <a:ea typeface="Ubuntu"/>
                <a:cs typeface="Ubuntu"/>
                <a:sym typeface="Ubuntu"/>
              </a:rPr>
              <a:t>somethingBad</a:t>
            </a:r>
            <a:r>
              <a:rPr lang="en" sz="1100" dirty="0">
                <a:latin typeface="Ubuntu"/>
                <a:ea typeface="Ubuntu"/>
                <a:cs typeface="Ubuntu"/>
                <a:sym typeface="Ubuntu"/>
              </a:rPr>
              <a:t>() {</a:t>
            </a:r>
            <a:endParaRPr sz="1100" dirty="0">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require(</a:t>
            </a:r>
            <a:r>
              <a:rPr lang="en" sz="1100" dirty="0" err="1">
                <a:latin typeface="Ubuntu"/>
                <a:ea typeface="Ubuntu"/>
                <a:cs typeface="Ubuntu"/>
                <a:sym typeface="Ubuntu"/>
              </a:rPr>
              <a:t>this.balance</a:t>
            </a:r>
            <a:r>
              <a:rPr lang="en" sz="1100" dirty="0">
                <a:latin typeface="Ubuntu"/>
                <a:ea typeface="Ubuntu"/>
                <a:cs typeface="Ubuntu"/>
                <a:sym typeface="Ubuntu"/>
              </a:rPr>
              <a:t> &gt; 0);</a:t>
            </a:r>
            <a:endParaRPr sz="1100" dirty="0">
              <a:latin typeface="Ubuntu"/>
              <a:ea typeface="Ubuntu"/>
              <a:cs typeface="Ubuntu"/>
              <a:sym typeface="Ubuntu"/>
            </a:endParaRPr>
          </a:p>
          <a:p>
            <a:pPr marL="0" lvl="0" indent="0" algn="l" rtl="0">
              <a:spcBef>
                <a:spcPts val="0"/>
              </a:spcBef>
              <a:spcAft>
                <a:spcPts val="0"/>
              </a:spcAft>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 something bad</a:t>
            </a:r>
            <a:endParaRPr sz="1100" dirty="0">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sz="1100" dirty="0">
                <a:latin typeface="Ubuntu"/>
                <a:ea typeface="Ubuntu"/>
                <a:cs typeface="Ubuntu"/>
                <a:sym typeface="Ubuntu"/>
              </a:rPr>
              <a:t> </a:t>
            </a:r>
            <a:r>
              <a:rPr lang="en" sz="1100" dirty="0">
                <a:solidFill>
                  <a:schemeClr val="dk1"/>
                </a:solidFill>
                <a:latin typeface="Ubuntu"/>
                <a:ea typeface="Ubuntu"/>
                <a:cs typeface="Ubuntu"/>
                <a:sym typeface="Ubuntu"/>
              </a:rPr>
              <a:t>    </a:t>
            </a:r>
            <a:r>
              <a:rPr lang="en" sz="1100" dirty="0">
                <a:latin typeface="Ubuntu"/>
                <a:ea typeface="Ubuntu"/>
                <a:cs typeface="Ubuntu"/>
                <a:sym typeface="Ubuntu"/>
              </a:rPr>
              <a:t>   }</a:t>
            </a:r>
            <a:endParaRPr sz="1100" dirty="0">
              <a:latin typeface="Ubuntu"/>
              <a:ea typeface="Ubuntu"/>
              <a:cs typeface="Ubuntu"/>
              <a:sym typeface="Ubuntu"/>
            </a:endParaRPr>
          </a:p>
          <a:p>
            <a:pPr marL="0" lvl="0" indent="0" algn="l" rtl="0">
              <a:spcBef>
                <a:spcPts val="0"/>
              </a:spcBef>
              <a:spcAft>
                <a:spcPts val="0"/>
              </a:spcAft>
              <a:buNone/>
            </a:pPr>
            <a:r>
              <a:rPr lang="en" sz="1100" dirty="0">
                <a:latin typeface="Ubuntu"/>
                <a:ea typeface="Ubuntu"/>
                <a:cs typeface="Ubuntu"/>
                <a:sym typeface="Ubuntu"/>
              </a:rPr>
              <a:t>}</a:t>
            </a:r>
            <a:endParaRPr sz="1100" dirty="0">
              <a:latin typeface="Ubuntu"/>
              <a:ea typeface="Ubuntu"/>
              <a:cs typeface="Ubuntu"/>
              <a:sym typeface="Ubuntu"/>
            </a:endParaRPr>
          </a:p>
        </p:txBody>
      </p:sp>
      <p:sp>
        <p:nvSpPr>
          <p:cNvPr id="448" name="Google Shape;448;p69"/>
          <p:cNvSpPr txBox="1"/>
          <p:nvPr/>
        </p:nvSpPr>
        <p:spPr>
          <a:xfrm>
            <a:off x="6080700" y="4779300"/>
            <a:ext cx="3063300" cy="2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u="sng" dirty="0">
                <a:solidFill>
                  <a:schemeClr val="hlink"/>
                </a:solidFill>
                <a:latin typeface="Ubuntu"/>
                <a:ea typeface="Ubuntu"/>
                <a:cs typeface="Ubuntu"/>
                <a:sym typeface="Ubuntu"/>
                <a:hlinkClick r:id="rId3"/>
              </a:rPr>
              <a:t>https://github.com/demining/Solidity-Forcibly-Send-Ether-Vulnerability</a:t>
            </a:r>
            <a:r>
              <a:rPr lang="en" sz="700" dirty="0">
                <a:latin typeface="Ubuntu"/>
                <a:ea typeface="Ubuntu"/>
                <a:cs typeface="Ubuntu"/>
                <a:sym typeface="Ubuntu"/>
              </a:rPr>
              <a:t> </a:t>
            </a:r>
            <a:endParaRPr sz="700" dirty="0">
              <a:latin typeface="Ubuntu"/>
              <a:ea typeface="Ubuntu"/>
              <a:cs typeface="Ubuntu"/>
              <a:sym typeface="Ubuntu"/>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Forcibly Sending Ether to a Contract</a:t>
            </a:r>
            <a:endParaRPr/>
          </a:p>
        </p:txBody>
      </p:sp>
      <p:sp>
        <p:nvSpPr>
          <p:cNvPr id="454" name="Google Shape;454;p70"/>
          <p:cNvSpPr txBox="1">
            <a:spLocks noGrp="1"/>
          </p:cNvSpPr>
          <p:nvPr>
            <p:ph type="body" idx="1"/>
          </p:nvPr>
        </p:nvSpPr>
        <p:spPr>
          <a:xfrm>
            <a:off x="311700" y="1152475"/>
            <a:ext cx="8520600" cy="17124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Ubuntu"/>
              <a:buChar char="●"/>
            </a:pPr>
            <a:r>
              <a:rPr lang="en"/>
              <a:t>Possible exploit </a:t>
            </a:r>
            <a:endParaRPr/>
          </a:p>
          <a:p>
            <a:pPr marL="914400" marR="0" lvl="1" indent="-342900" algn="l" rtl="0">
              <a:lnSpc>
                <a:spcPct val="150000"/>
              </a:lnSpc>
              <a:spcBef>
                <a:spcPts val="0"/>
              </a:spcBef>
              <a:spcAft>
                <a:spcPts val="0"/>
              </a:spcAft>
              <a:buSzPts val="1800"/>
              <a:buFont typeface="Ubuntu"/>
              <a:buChar char="○"/>
            </a:pPr>
            <a:r>
              <a:rPr lang="en" b="1"/>
              <a:t>misuse</a:t>
            </a:r>
            <a:r>
              <a:rPr lang="en"/>
              <a:t> of </a:t>
            </a:r>
            <a:r>
              <a:rPr lang="en">
                <a:latin typeface="Consolas"/>
                <a:ea typeface="Consolas"/>
                <a:cs typeface="Consolas"/>
                <a:sym typeface="Consolas"/>
              </a:rPr>
              <a:t>this.</a:t>
            </a:r>
            <a:r>
              <a:rPr lang="en">
                <a:solidFill>
                  <a:srgbClr val="0000FF"/>
                </a:solidFill>
                <a:latin typeface="Consolas"/>
                <a:ea typeface="Consolas"/>
                <a:cs typeface="Consolas"/>
                <a:sym typeface="Consolas"/>
              </a:rPr>
              <a:t>balance</a:t>
            </a:r>
            <a:r>
              <a:rPr lang="en">
                <a:latin typeface="Consolas"/>
                <a:ea typeface="Consolas"/>
                <a:cs typeface="Consolas"/>
                <a:sym typeface="Consolas"/>
              </a:rPr>
              <a:t> (when contract relies on it)</a:t>
            </a:r>
            <a:endParaRPr>
              <a:latin typeface="Consolas"/>
              <a:ea typeface="Consolas"/>
              <a:cs typeface="Consolas"/>
              <a:sym typeface="Consolas"/>
            </a:endParaRPr>
          </a:p>
          <a:p>
            <a:pPr marL="457200" marR="0" lvl="0" indent="-342900" algn="l" rtl="0">
              <a:lnSpc>
                <a:spcPct val="150000"/>
              </a:lnSpc>
              <a:spcBef>
                <a:spcPts val="0"/>
              </a:spcBef>
              <a:spcAft>
                <a:spcPts val="0"/>
              </a:spcAft>
              <a:buSzPts val="1800"/>
              <a:buFont typeface="Consolas"/>
              <a:buChar char="●"/>
            </a:pPr>
            <a:r>
              <a:rPr lang="en"/>
              <a:t>How can you </a:t>
            </a:r>
            <a:r>
              <a:rPr lang="en" b="1"/>
              <a:t>send</a:t>
            </a:r>
            <a:r>
              <a:rPr lang="en"/>
              <a:t> </a:t>
            </a:r>
            <a:r>
              <a:rPr lang="en" b="1"/>
              <a:t>ether</a:t>
            </a:r>
            <a:r>
              <a:rPr lang="en"/>
              <a:t> to a contract </a:t>
            </a:r>
            <a:r>
              <a:rPr lang="en" b="1"/>
              <a:t>without</a:t>
            </a:r>
            <a:r>
              <a:rPr lang="en"/>
              <a:t> firing contact’s </a:t>
            </a:r>
            <a:r>
              <a:rPr lang="en" b="1"/>
              <a:t>fallback</a:t>
            </a:r>
            <a:r>
              <a:rPr lang="en"/>
              <a:t> function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Forcibly Sending Ether to a Contract</a:t>
            </a:r>
            <a:endParaRPr/>
          </a:p>
        </p:txBody>
      </p:sp>
      <p:sp>
        <p:nvSpPr>
          <p:cNvPr id="460" name="Google Shape;460;p71"/>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Ubuntu"/>
              <a:buChar char="●"/>
            </a:pPr>
            <a:r>
              <a:rPr lang="en" dirty="0"/>
              <a:t>Possible exploit </a:t>
            </a:r>
            <a:endParaRPr dirty="0"/>
          </a:p>
          <a:p>
            <a:pPr marL="914400" marR="0" lvl="1" indent="-342900" algn="l" rtl="0">
              <a:lnSpc>
                <a:spcPct val="150000"/>
              </a:lnSpc>
              <a:spcBef>
                <a:spcPts val="0"/>
              </a:spcBef>
              <a:spcAft>
                <a:spcPts val="0"/>
              </a:spcAft>
              <a:buSzPts val="1800"/>
              <a:buFont typeface="Ubuntu"/>
              <a:buChar char="○"/>
            </a:pPr>
            <a:r>
              <a:rPr lang="en" b="1" dirty="0"/>
              <a:t>misuse</a:t>
            </a:r>
            <a:r>
              <a:rPr lang="en" dirty="0"/>
              <a:t> of </a:t>
            </a:r>
            <a:r>
              <a:rPr lang="en" dirty="0" err="1">
                <a:latin typeface="Consolas"/>
                <a:ea typeface="Consolas"/>
                <a:cs typeface="Consolas"/>
                <a:sym typeface="Consolas"/>
              </a:rPr>
              <a:t>this.</a:t>
            </a:r>
            <a:r>
              <a:rPr lang="en" dirty="0" err="1">
                <a:solidFill>
                  <a:srgbClr val="0000FF"/>
                </a:solidFill>
                <a:latin typeface="Consolas"/>
                <a:ea typeface="Consolas"/>
                <a:cs typeface="Consolas"/>
                <a:sym typeface="Consolas"/>
              </a:rPr>
              <a:t>balance</a:t>
            </a:r>
            <a:r>
              <a:rPr lang="en" dirty="0">
                <a:latin typeface="Consolas"/>
                <a:ea typeface="Consolas"/>
                <a:cs typeface="Consolas"/>
                <a:sym typeface="Consolas"/>
              </a:rPr>
              <a:t> (when contract relies on it)</a:t>
            </a:r>
            <a:endParaRPr dirty="0">
              <a:latin typeface="Consolas"/>
              <a:ea typeface="Consolas"/>
              <a:cs typeface="Consolas"/>
              <a:sym typeface="Consolas"/>
            </a:endParaRPr>
          </a:p>
          <a:p>
            <a:pPr marL="457200" marR="0" lvl="0" indent="-342900" algn="l" rtl="0">
              <a:lnSpc>
                <a:spcPct val="150000"/>
              </a:lnSpc>
              <a:spcBef>
                <a:spcPts val="0"/>
              </a:spcBef>
              <a:spcAft>
                <a:spcPts val="0"/>
              </a:spcAft>
              <a:buSzPts val="1800"/>
              <a:buFont typeface="Consolas"/>
              <a:buChar char="●"/>
            </a:pPr>
            <a:r>
              <a:rPr lang="en" dirty="0"/>
              <a:t>How can you </a:t>
            </a:r>
            <a:r>
              <a:rPr lang="en" b="1" dirty="0"/>
              <a:t>send</a:t>
            </a:r>
            <a:r>
              <a:rPr lang="en" dirty="0"/>
              <a:t> </a:t>
            </a:r>
            <a:r>
              <a:rPr lang="en" b="1" dirty="0"/>
              <a:t>ether</a:t>
            </a:r>
            <a:r>
              <a:rPr lang="en" dirty="0"/>
              <a:t> to a contract </a:t>
            </a:r>
            <a:r>
              <a:rPr lang="en" b="1" dirty="0"/>
              <a:t>without</a:t>
            </a:r>
            <a:r>
              <a:rPr lang="en" dirty="0"/>
              <a:t> firing contact’s </a:t>
            </a:r>
            <a:r>
              <a:rPr lang="en" b="1" dirty="0"/>
              <a:t>fallback</a:t>
            </a:r>
            <a:r>
              <a:rPr lang="en" dirty="0"/>
              <a:t> function ?</a:t>
            </a:r>
            <a:endParaRPr dirty="0"/>
          </a:p>
          <a:p>
            <a:pPr marL="914400" marR="0" lvl="1" indent="-317500" algn="l" rtl="0">
              <a:lnSpc>
                <a:spcPct val="150000"/>
              </a:lnSpc>
              <a:spcBef>
                <a:spcPts val="0"/>
              </a:spcBef>
              <a:spcAft>
                <a:spcPts val="0"/>
              </a:spcAft>
              <a:buSzPts val="1400"/>
              <a:buChar char="○"/>
            </a:pPr>
            <a:r>
              <a:rPr lang="en" dirty="0"/>
              <a:t>Contract’s address = hash(sender address, nonce): anyone can </a:t>
            </a:r>
            <a:r>
              <a:rPr lang="en" b="1" dirty="0"/>
              <a:t>calculate</a:t>
            </a:r>
            <a:r>
              <a:rPr lang="en" dirty="0"/>
              <a:t> a contract’s address </a:t>
            </a:r>
            <a:r>
              <a:rPr lang="en" b="1" dirty="0"/>
              <a:t>before</a:t>
            </a:r>
            <a:r>
              <a:rPr lang="en" dirty="0"/>
              <a:t> it is </a:t>
            </a:r>
            <a:r>
              <a:rPr lang="en" b="1" dirty="0"/>
              <a:t>created</a:t>
            </a:r>
            <a:r>
              <a:rPr lang="en" dirty="0"/>
              <a:t> and send ether to it</a:t>
            </a:r>
            <a:endParaRPr dirty="0"/>
          </a:p>
          <a:p>
            <a:pPr marL="914400" marR="0" lvl="1" indent="-317500" algn="l" rtl="0">
              <a:lnSpc>
                <a:spcPct val="150000"/>
              </a:lnSpc>
              <a:spcBef>
                <a:spcPts val="0"/>
              </a:spcBef>
              <a:spcAft>
                <a:spcPts val="0"/>
              </a:spcAft>
              <a:buSzPts val="1400"/>
              <a:buChar char="○"/>
            </a:pPr>
            <a:r>
              <a:rPr lang="en" b="1" dirty="0" err="1"/>
              <a:t>selfdestruct</a:t>
            </a:r>
            <a:r>
              <a:rPr lang="en" dirty="0"/>
              <a:t>(</a:t>
            </a:r>
            <a:r>
              <a:rPr lang="en" dirty="0" err="1"/>
              <a:t>victimContractAddress</a:t>
            </a:r>
            <a:r>
              <a:rPr lang="en" dirty="0"/>
              <a:t>) does </a:t>
            </a:r>
            <a:r>
              <a:rPr lang="en" b="1" dirty="0"/>
              <a:t>not</a:t>
            </a:r>
            <a:r>
              <a:rPr lang="en" dirty="0"/>
              <a:t> trigger fallback/receive</a:t>
            </a:r>
            <a:endParaRPr dirty="0"/>
          </a:p>
          <a:p>
            <a:pPr marL="914400" marR="0" lvl="1" indent="-317500" algn="l" rtl="0">
              <a:lnSpc>
                <a:spcPct val="150000"/>
              </a:lnSpc>
              <a:spcBef>
                <a:spcPts val="0"/>
              </a:spcBef>
              <a:spcAft>
                <a:spcPts val="0"/>
              </a:spcAft>
              <a:buSzPts val="1400"/>
              <a:buChar char="○"/>
            </a:pPr>
            <a:r>
              <a:rPr lang="en" dirty="0"/>
              <a:t>Set contract’s address as </a:t>
            </a:r>
            <a:r>
              <a:rPr lang="en" b="1" dirty="0"/>
              <a:t>recipient of block rewards</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Forcibly Sending Ether to a Contract</a:t>
            </a:r>
            <a:endParaRPr/>
          </a:p>
        </p:txBody>
      </p:sp>
      <p:sp>
        <p:nvSpPr>
          <p:cNvPr id="466" name="Google Shape;466;p72"/>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Ubuntu"/>
              <a:buChar char="●"/>
            </a:pPr>
            <a:r>
              <a:rPr lang="en"/>
              <a:t>Possible exploit </a:t>
            </a:r>
            <a:endParaRPr/>
          </a:p>
          <a:p>
            <a:pPr marL="914400" marR="0" lvl="1" indent="-342900" algn="l" rtl="0">
              <a:lnSpc>
                <a:spcPct val="150000"/>
              </a:lnSpc>
              <a:spcBef>
                <a:spcPts val="0"/>
              </a:spcBef>
              <a:spcAft>
                <a:spcPts val="0"/>
              </a:spcAft>
              <a:buSzPts val="1800"/>
              <a:buFont typeface="Ubuntu"/>
              <a:buChar char="○"/>
            </a:pPr>
            <a:r>
              <a:rPr lang="en" b="1"/>
              <a:t>misuse</a:t>
            </a:r>
            <a:r>
              <a:rPr lang="en"/>
              <a:t> of </a:t>
            </a:r>
            <a:r>
              <a:rPr lang="en">
                <a:latin typeface="Consolas"/>
                <a:ea typeface="Consolas"/>
                <a:cs typeface="Consolas"/>
                <a:sym typeface="Consolas"/>
              </a:rPr>
              <a:t>this.</a:t>
            </a:r>
            <a:r>
              <a:rPr lang="en">
                <a:solidFill>
                  <a:srgbClr val="0000FF"/>
                </a:solidFill>
                <a:latin typeface="Consolas"/>
                <a:ea typeface="Consolas"/>
                <a:cs typeface="Consolas"/>
                <a:sym typeface="Consolas"/>
              </a:rPr>
              <a:t>balance</a:t>
            </a:r>
            <a:r>
              <a:rPr lang="en">
                <a:latin typeface="Consolas"/>
                <a:ea typeface="Consolas"/>
                <a:cs typeface="Consolas"/>
                <a:sym typeface="Consolas"/>
              </a:rPr>
              <a:t> (when contract relies on it)</a:t>
            </a:r>
            <a:endParaRPr>
              <a:latin typeface="Consolas"/>
              <a:ea typeface="Consolas"/>
              <a:cs typeface="Consolas"/>
              <a:sym typeface="Consolas"/>
            </a:endParaRPr>
          </a:p>
          <a:p>
            <a:pPr marL="457200" marR="0" lvl="0" indent="-342900" algn="l" rtl="0">
              <a:lnSpc>
                <a:spcPct val="150000"/>
              </a:lnSpc>
              <a:spcBef>
                <a:spcPts val="0"/>
              </a:spcBef>
              <a:spcAft>
                <a:spcPts val="0"/>
              </a:spcAft>
              <a:buSzPts val="1800"/>
              <a:buFont typeface="Consolas"/>
              <a:buChar char="●"/>
            </a:pPr>
            <a:r>
              <a:rPr lang="en"/>
              <a:t>How can you </a:t>
            </a:r>
            <a:r>
              <a:rPr lang="en" b="1"/>
              <a:t>send</a:t>
            </a:r>
            <a:r>
              <a:rPr lang="en"/>
              <a:t> </a:t>
            </a:r>
            <a:r>
              <a:rPr lang="en" b="1"/>
              <a:t>ether</a:t>
            </a:r>
            <a:r>
              <a:rPr lang="en"/>
              <a:t> to a contract </a:t>
            </a:r>
            <a:r>
              <a:rPr lang="en" b="1"/>
              <a:t>without</a:t>
            </a:r>
            <a:r>
              <a:rPr lang="en"/>
              <a:t> firing contact’s </a:t>
            </a:r>
            <a:r>
              <a:rPr lang="en" b="1"/>
              <a:t>fallback</a:t>
            </a:r>
            <a:r>
              <a:rPr lang="en"/>
              <a:t> function ?</a:t>
            </a:r>
            <a:endParaRPr/>
          </a:p>
          <a:p>
            <a:pPr marL="914400" marR="0" lvl="1" indent="-317500" algn="l" rtl="0">
              <a:lnSpc>
                <a:spcPct val="150000"/>
              </a:lnSpc>
              <a:spcBef>
                <a:spcPts val="0"/>
              </a:spcBef>
              <a:spcAft>
                <a:spcPts val="0"/>
              </a:spcAft>
              <a:buSzPts val="1400"/>
              <a:buChar char="○"/>
            </a:pPr>
            <a:r>
              <a:rPr lang="en"/>
              <a:t>Contract’s address = hash(sender address, nonce): anyone can </a:t>
            </a:r>
            <a:r>
              <a:rPr lang="en" b="1"/>
              <a:t>calculate</a:t>
            </a:r>
            <a:r>
              <a:rPr lang="en"/>
              <a:t> a contract’s address </a:t>
            </a:r>
            <a:r>
              <a:rPr lang="en" b="1"/>
              <a:t>before</a:t>
            </a:r>
            <a:r>
              <a:rPr lang="en"/>
              <a:t> it is </a:t>
            </a:r>
            <a:r>
              <a:rPr lang="en" b="1"/>
              <a:t>created</a:t>
            </a:r>
            <a:r>
              <a:rPr lang="en"/>
              <a:t> and send ether to it</a:t>
            </a:r>
            <a:endParaRPr/>
          </a:p>
          <a:p>
            <a:pPr marL="914400" marR="0" lvl="1" indent="-317500" algn="l" rtl="0">
              <a:lnSpc>
                <a:spcPct val="150000"/>
              </a:lnSpc>
              <a:spcBef>
                <a:spcPts val="0"/>
              </a:spcBef>
              <a:spcAft>
                <a:spcPts val="0"/>
              </a:spcAft>
              <a:buSzPts val="1400"/>
              <a:buChar char="○"/>
            </a:pPr>
            <a:r>
              <a:rPr lang="en" b="1"/>
              <a:t>selfdestruct</a:t>
            </a:r>
            <a:r>
              <a:rPr lang="en"/>
              <a:t>(victimContractAddress) does </a:t>
            </a:r>
            <a:r>
              <a:rPr lang="en" b="1"/>
              <a:t>not</a:t>
            </a:r>
            <a:r>
              <a:rPr lang="en"/>
              <a:t> trigger fallback</a:t>
            </a:r>
            <a:endParaRPr/>
          </a:p>
          <a:p>
            <a:pPr marL="914400" marR="0" lvl="1" indent="-317500" algn="l" rtl="0">
              <a:lnSpc>
                <a:spcPct val="150000"/>
              </a:lnSpc>
              <a:spcBef>
                <a:spcPts val="0"/>
              </a:spcBef>
              <a:spcAft>
                <a:spcPts val="0"/>
              </a:spcAft>
              <a:buSzPts val="1400"/>
              <a:buChar char="○"/>
            </a:pPr>
            <a:r>
              <a:rPr lang="en"/>
              <a:t>Set contract’s address as </a:t>
            </a:r>
            <a:r>
              <a:rPr lang="en" b="1"/>
              <a:t>recipient of block rewards</a:t>
            </a:r>
            <a:endParaRPr b="1"/>
          </a:p>
          <a:p>
            <a:pPr marL="457200" marR="0" lvl="0" indent="-342900" algn="l" rtl="0">
              <a:lnSpc>
                <a:spcPct val="150000"/>
              </a:lnSpc>
              <a:spcBef>
                <a:spcPts val="0"/>
              </a:spcBef>
              <a:spcAft>
                <a:spcPts val="0"/>
              </a:spcAft>
              <a:buSzPts val="1800"/>
              <a:buChar char="●"/>
            </a:pPr>
            <a:r>
              <a:rPr lang="en"/>
              <a:t>Lesson: </a:t>
            </a:r>
            <a:r>
              <a:rPr lang="en" b="1"/>
              <a:t>Avoid</a:t>
            </a:r>
            <a:r>
              <a:rPr lang="en"/>
              <a:t> strict equality checks with the contract’s balance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73"/>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Delegate call</a:t>
            </a:r>
            <a:endParaRPr/>
          </a:p>
        </p:txBody>
      </p:sp>
      <p:sp>
        <p:nvSpPr>
          <p:cNvPr id="472" name="Google Shape;472;p73"/>
          <p:cNvSpPr/>
          <p:nvPr/>
        </p:nvSpPr>
        <p:spPr>
          <a:xfrm>
            <a:off x="579675" y="1739700"/>
            <a:ext cx="1307400" cy="1307400"/>
          </a:xfrm>
          <a:prstGeom prst="ellipse">
            <a:avLst/>
          </a:prstGeom>
          <a:solidFill>
            <a:srgbClr val="FF98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B</a:t>
            </a:r>
            <a:endParaRPr>
              <a:solidFill>
                <a:schemeClr val="lt1"/>
              </a:solidFill>
            </a:endParaRPr>
          </a:p>
        </p:txBody>
      </p:sp>
      <p:sp>
        <p:nvSpPr>
          <p:cNvPr id="473" name="Google Shape;473;p73"/>
          <p:cNvSpPr/>
          <p:nvPr/>
        </p:nvSpPr>
        <p:spPr>
          <a:xfrm>
            <a:off x="7056675" y="1739700"/>
            <a:ext cx="1307400" cy="1307400"/>
          </a:xfrm>
          <a:prstGeom prst="ellipse">
            <a:avLst/>
          </a:prstGeom>
          <a:solidFill>
            <a:srgbClr val="F4433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C</a:t>
            </a:r>
            <a:endParaRPr>
              <a:solidFill>
                <a:schemeClr val="lt1"/>
              </a:solidFill>
            </a:endParaRPr>
          </a:p>
        </p:txBody>
      </p:sp>
      <p:sp>
        <p:nvSpPr>
          <p:cNvPr id="474" name="Google Shape;474;p73"/>
          <p:cNvSpPr/>
          <p:nvPr/>
        </p:nvSpPr>
        <p:spPr>
          <a:xfrm>
            <a:off x="430875" y="3769075"/>
            <a:ext cx="1605000" cy="105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Storage</a:t>
            </a:r>
            <a:endParaRPr/>
          </a:p>
        </p:txBody>
      </p:sp>
      <p:cxnSp>
        <p:nvCxnSpPr>
          <p:cNvPr id="475" name="Google Shape;475;p73"/>
          <p:cNvCxnSpPr>
            <a:stCxn id="474" idx="0"/>
            <a:endCxn id="472" idx="4"/>
          </p:cNvCxnSpPr>
          <p:nvPr/>
        </p:nvCxnSpPr>
        <p:spPr>
          <a:xfrm rot="10800000">
            <a:off x="1233375" y="3046975"/>
            <a:ext cx="0" cy="722100"/>
          </a:xfrm>
          <a:prstGeom prst="straightConnector1">
            <a:avLst/>
          </a:prstGeom>
          <a:noFill/>
          <a:ln w="9525" cap="flat" cmpd="sng">
            <a:solidFill>
              <a:schemeClr val="dk2"/>
            </a:solidFill>
            <a:prstDash val="solid"/>
            <a:round/>
            <a:headEnd type="none" w="med" len="med"/>
            <a:tailEnd type="triangle" w="med" len="med"/>
          </a:ln>
        </p:spPr>
      </p:cxnSp>
      <p:sp>
        <p:nvSpPr>
          <p:cNvPr id="476" name="Google Shape;476;p73"/>
          <p:cNvSpPr/>
          <p:nvPr/>
        </p:nvSpPr>
        <p:spPr>
          <a:xfrm>
            <a:off x="6907875" y="3769200"/>
            <a:ext cx="1605000" cy="105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Storage</a:t>
            </a:r>
            <a:endParaRPr/>
          </a:p>
        </p:txBody>
      </p:sp>
      <p:cxnSp>
        <p:nvCxnSpPr>
          <p:cNvPr id="477" name="Google Shape;477;p73"/>
          <p:cNvCxnSpPr>
            <a:stCxn id="476" idx="0"/>
          </p:cNvCxnSpPr>
          <p:nvPr/>
        </p:nvCxnSpPr>
        <p:spPr>
          <a:xfrm rot="10800000">
            <a:off x="7710375" y="3047100"/>
            <a:ext cx="0" cy="722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74"/>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Delegate call</a:t>
            </a:r>
            <a:endParaRPr/>
          </a:p>
        </p:txBody>
      </p:sp>
      <p:sp>
        <p:nvSpPr>
          <p:cNvPr id="483" name="Google Shape;483;p74"/>
          <p:cNvSpPr/>
          <p:nvPr/>
        </p:nvSpPr>
        <p:spPr>
          <a:xfrm>
            <a:off x="579675" y="1739700"/>
            <a:ext cx="1307400" cy="1307400"/>
          </a:xfrm>
          <a:prstGeom prst="ellipse">
            <a:avLst/>
          </a:prstGeom>
          <a:solidFill>
            <a:srgbClr val="FF98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B</a:t>
            </a:r>
            <a:endParaRPr>
              <a:solidFill>
                <a:schemeClr val="lt1"/>
              </a:solidFill>
            </a:endParaRPr>
          </a:p>
        </p:txBody>
      </p:sp>
      <p:sp>
        <p:nvSpPr>
          <p:cNvPr id="484" name="Google Shape;484;p74"/>
          <p:cNvSpPr/>
          <p:nvPr/>
        </p:nvSpPr>
        <p:spPr>
          <a:xfrm>
            <a:off x="7056675" y="1739700"/>
            <a:ext cx="1307400" cy="1307400"/>
          </a:xfrm>
          <a:prstGeom prst="ellipse">
            <a:avLst/>
          </a:prstGeom>
          <a:solidFill>
            <a:srgbClr val="F4433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C</a:t>
            </a:r>
            <a:endParaRPr>
              <a:solidFill>
                <a:schemeClr val="lt1"/>
              </a:solidFill>
            </a:endParaRPr>
          </a:p>
        </p:txBody>
      </p:sp>
      <p:cxnSp>
        <p:nvCxnSpPr>
          <p:cNvPr id="485" name="Google Shape;485;p74"/>
          <p:cNvCxnSpPr>
            <a:stCxn id="483" idx="6"/>
            <a:endCxn id="484" idx="2"/>
          </p:cNvCxnSpPr>
          <p:nvPr/>
        </p:nvCxnSpPr>
        <p:spPr>
          <a:xfrm>
            <a:off x="1887075" y="2393400"/>
            <a:ext cx="5169600" cy="0"/>
          </a:xfrm>
          <a:prstGeom prst="straightConnector1">
            <a:avLst/>
          </a:prstGeom>
          <a:noFill/>
          <a:ln w="9525" cap="flat" cmpd="sng">
            <a:solidFill>
              <a:schemeClr val="dk2"/>
            </a:solidFill>
            <a:prstDash val="solid"/>
            <a:round/>
            <a:headEnd type="none" w="med" len="med"/>
            <a:tailEnd type="triangle" w="med" len="med"/>
          </a:ln>
        </p:spPr>
      </p:cxnSp>
      <p:sp>
        <p:nvSpPr>
          <p:cNvPr id="486" name="Google Shape;486;p74"/>
          <p:cNvSpPr txBox="1"/>
          <p:nvPr/>
        </p:nvSpPr>
        <p:spPr>
          <a:xfrm>
            <a:off x="3313950" y="1854800"/>
            <a:ext cx="25161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a:t>
            </a:r>
            <a:r>
              <a:rPr lang="en">
                <a:solidFill>
                  <a:srgbClr val="0000FF"/>
                </a:solidFill>
                <a:latin typeface="Ubuntu"/>
                <a:ea typeface="Ubuntu"/>
                <a:cs typeface="Ubuntu"/>
                <a:sym typeface="Ubuntu"/>
              </a:rPr>
              <a:t>delegatecall</a:t>
            </a:r>
            <a:r>
              <a:rPr lang="en">
                <a:latin typeface="Ubuntu"/>
                <a:ea typeface="Ubuntu"/>
                <a:cs typeface="Ubuntu"/>
                <a:sym typeface="Ubuntu"/>
              </a:rPr>
              <a:t>(...)</a:t>
            </a:r>
            <a:endParaRPr>
              <a:latin typeface="Ubuntu"/>
              <a:ea typeface="Ubuntu"/>
              <a:cs typeface="Ubuntu"/>
              <a:sym typeface="Ubuntu"/>
            </a:endParaRPr>
          </a:p>
        </p:txBody>
      </p:sp>
      <p:sp>
        <p:nvSpPr>
          <p:cNvPr id="487" name="Google Shape;487;p74"/>
          <p:cNvSpPr/>
          <p:nvPr/>
        </p:nvSpPr>
        <p:spPr>
          <a:xfrm>
            <a:off x="430875" y="3769075"/>
            <a:ext cx="1605000" cy="105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Storage</a:t>
            </a:r>
            <a:endParaRPr/>
          </a:p>
        </p:txBody>
      </p:sp>
      <p:cxnSp>
        <p:nvCxnSpPr>
          <p:cNvPr id="488" name="Google Shape;488;p74"/>
          <p:cNvCxnSpPr>
            <a:stCxn id="487" idx="0"/>
          </p:cNvCxnSpPr>
          <p:nvPr/>
        </p:nvCxnSpPr>
        <p:spPr>
          <a:xfrm rot="10800000">
            <a:off x="1233375" y="3046975"/>
            <a:ext cx="0" cy="722100"/>
          </a:xfrm>
          <a:prstGeom prst="straightConnector1">
            <a:avLst/>
          </a:prstGeom>
          <a:noFill/>
          <a:ln w="9525" cap="flat" cmpd="sng">
            <a:solidFill>
              <a:schemeClr val="dk2"/>
            </a:solidFill>
            <a:prstDash val="solid"/>
            <a:round/>
            <a:headEnd type="none" w="med" len="med"/>
            <a:tailEnd type="triangle" w="med" len="med"/>
          </a:ln>
        </p:spPr>
      </p:cxnSp>
      <p:sp>
        <p:nvSpPr>
          <p:cNvPr id="489" name="Google Shape;489;p74"/>
          <p:cNvSpPr/>
          <p:nvPr/>
        </p:nvSpPr>
        <p:spPr>
          <a:xfrm>
            <a:off x="6907875" y="3769200"/>
            <a:ext cx="1605000" cy="105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Storage</a:t>
            </a:r>
            <a:endParaRPr/>
          </a:p>
        </p:txBody>
      </p:sp>
      <p:cxnSp>
        <p:nvCxnSpPr>
          <p:cNvPr id="490" name="Google Shape;490;p74"/>
          <p:cNvCxnSpPr>
            <a:stCxn id="489" idx="0"/>
          </p:cNvCxnSpPr>
          <p:nvPr/>
        </p:nvCxnSpPr>
        <p:spPr>
          <a:xfrm rot="10800000">
            <a:off x="7710375" y="3047100"/>
            <a:ext cx="0" cy="722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5"/>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Delegate call</a:t>
            </a:r>
            <a:endParaRPr/>
          </a:p>
        </p:txBody>
      </p:sp>
      <p:sp>
        <p:nvSpPr>
          <p:cNvPr id="496" name="Google Shape;496;p75"/>
          <p:cNvSpPr/>
          <p:nvPr/>
        </p:nvSpPr>
        <p:spPr>
          <a:xfrm>
            <a:off x="579675" y="1739700"/>
            <a:ext cx="1307400" cy="1307400"/>
          </a:xfrm>
          <a:prstGeom prst="ellipse">
            <a:avLst/>
          </a:prstGeom>
          <a:solidFill>
            <a:srgbClr val="FF98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B</a:t>
            </a:r>
            <a:endParaRPr>
              <a:solidFill>
                <a:schemeClr val="lt1"/>
              </a:solidFill>
            </a:endParaRPr>
          </a:p>
        </p:txBody>
      </p:sp>
      <p:sp>
        <p:nvSpPr>
          <p:cNvPr id="497" name="Google Shape;497;p75"/>
          <p:cNvSpPr/>
          <p:nvPr/>
        </p:nvSpPr>
        <p:spPr>
          <a:xfrm>
            <a:off x="7056675" y="1739700"/>
            <a:ext cx="1307400" cy="1307400"/>
          </a:xfrm>
          <a:prstGeom prst="ellipse">
            <a:avLst/>
          </a:prstGeom>
          <a:solidFill>
            <a:srgbClr val="F4433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C</a:t>
            </a:r>
            <a:endParaRPr>
              <a:solidFill>
                <a:schemeClr val="lt1"/>
              </a:solidFill>
            </a:endParaRPr>
          </a:p>
        </p:txBody>
      </p:sp>
      <p:sp>
        <p:nvSpPr>
          <p:cNvPr id="498" name="Google Shape;498;p75"/>
          <p:cNvSpPr/>
          <p:nvPr/>
        </p:nvSpPr>
        <p:spPr>
          <a:xfrm>
            <a:off x="430875" y="3769075"/>
            <a:ext cx="1605000" cy="105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Storage</a:t>
            </a:r>
            <a:endParaRPr/>
          </a:p>
        </p:txBody>
      </p:sp>
      <p:cxnSp>
        <p:nvCxnSpPr>
          <p:cNvPr id="499" name="Google Shape;499;p75"/>
          <p:cNvCxnSpPr>
            <a:stCxn id="498" idx="0"/>
          </p:cNvCxnSpPr>
          <p:nvPr/>
        </p:nvCxnSpPr>
        <p:spPr>
          <a:xfrm rot="10800000">
            <a:off x="1233375" y="3046975"/>
            <a:ext cx="0" cy="722100"/>
          </a:xfrm>
          <a:prstGeom prst="straightConnector1">
            <a:avLst/>
          </a:prstGeom>
          <a:noFill/>
          <a:ln w="9525" cap="flat" cmpd="sng">
            <a:solidFill>
              <a:schemeClr val="dk2"/>
            </a:solidFill>
            <a:prstDash val="solid"/>
            <a:round/>
            <a:headEnd type="none" w="med" len="med"/>
            <a:tailEnd type="triangle" w="med" len="med"/>
          </a:ln>
        </p:spPr>
      </p:cxnSp>
      <p:sp>
        <p:nvSpPr>
          <p:cNvPr id="500" name="Google Shape;500;p75"/>
          <p:cNvSpPr/>
          <p:nvPr/>
        </p:nvSpPr>
        <p:spPr>
          <a:xfrm>
            <a:off x="6907875" y="3769200"/>
            <a:ext cx="1605000" cy="105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Storage</a:t>
            </a:r>
            <a:endParaRPr/>
          </a:p>
        </p:txBody>
      </p:sp>
      <p:cxnSp>
        <p:nvCxnSpPr>
          <p:cNvPr id="501" name="Google Shape;501;p75"/>
          <p:cNvCxnSpPr>
            <a:stCxn id="500" idx="0"/>
          </p:cNvCxnSpPr>
          <p:nvPr/>
        </p:nvCxnSpPr>
        <p:spPr>
          <a:xfrm rot="10800000">
            <a:off x="7710375" y="3047100"/>
            <a:ext cx="0" cy="722100"/>
          </a:xfrm>
          <a:prstGeom prst="straightConnector1">
            <a:avLst/>
          </a:prstGeom>
          <a:noFill/>
          <a:ln w="9525" cap="flat" cmpd="sng">
            <a:solidFill>
              <a:schemeClr val="dk2"/>
            </a:solidFill>
            <a:prstDash val="solid"/>
            <a:round/>
            <a:headEnd type="none" w="med" len="med"/>
            <a:tailEnd type="triangle" w="med" len="med"/>
          </a:ln>
        </p:spPr>
      </p:cxnSp>
      <p:cxnSp>
        <p:nvCxnSpPr>
          <p:cNvPr id="502" name="Google Shape;502;p75"/>
          <p:cNvCxnSpPr>
            <a:stCxn id="497" idx="2"/>
            <a:endCxn id="498" idx="3"/>
          </p:cNvCxnSpPr>
          <p:nvPr/>
        </p:nvCxnSpPr>
        <p:spPr>
          <a:xfrm flipH="1">
            <a:off x="2035875" y="2393400"/>
            <a:ext cx="5020800" cy="1903500"/>
          </a:xfrm>
          <a:prstGeom prst="straightConnector1">
            <a:avLst/>
          </a:prstGeom>
          <a:noFill/>
          <a:ln w="9525" cap="flat" cmpd="sng">
            <a:solidFill>
              <a:schemeClr val="dk2"/>
            </a:solidFill>
            <a:prstDash val="solid"/>
            <a:round/>
            <a:headEnd type="none" w="med" len="med"/>
            <a:tailEnd type="triangle" w="med" len="med"/>
          </a:ln>
        </p:spPr>
      </p:cxnSp>
      <p:cxnSp>
        <p:nvCxnSpPr>
          <p:cNvPr id="503" name="Google Shape;503;p75"/>
          <p:cNvCxnSpPr/>
          <p:nvPr/>
        </p:nvCxnSpPr>
        <p:spPr>
          <a:xfrm>
            <a:off x="1887075" y="2393400"/>
            <a:ext cx="5169600" cy="0"/>
          </a:xfrm>
          <a:prstGeom prst="straightConnector1">
            <a:avLst/>
          </a:prstGeom>
          <a:noFill/>
          <a:ln w="9525" cap="flat" cmpd="sng">
            <a:solidFill>
              <a:schemeClr val="dk2"/>
            </a:solidFill>
            <a:prstDash val="solid"/>
            <a:round/>
            <a:headEnd type="none" w="med" len="med"/>
            <a:tailEnd type="triangle" w="med" len="med"/>
          </a:ln>
        </p:spPr>
      </p:cxnSp>
      <p:sp>
        <p:nvSpPr>
          <p:cNvPr id="504" name="Google Shape;504;p75"/>
          <p:cNvSpPr txBox="1"/>
          <p:nvPr/>
        </p:nvSpPr>
        <p:spPr>
          <a:xfrm>
            <a:off x="3313950" y="1854800"/>
            <a:ext cx="25161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a:t>
            </a:r>
            <a:r>
              <a:rPr lang="en">
                <a:solidFill>
                  <a:srgbClr val="0000FF"/>
                </a:solidFill>
                <a:latin typeface="Ubuntu"/>
                <a:ea typeface="Ubuntu"/>
                <a:cs typeface="Ubuntu"/>
                <a:sym typeface="Ubuntu"/>
              </a:rPr>
              <a:t>delegatecall</a:t>
            </a:r>
            <a:r>
              <a:rPr lang="en">
                <a:latin typeface="Ubuntu"/>
                <a:ea typeface="Ubuntu"/>
                <a:cs typeface="Ubuntu"/>
                <a:sym typeface="Ubuntu"/>
              </a:rPr>
              <a:t>(...)</a:t>
            </a:r>
            <a:endParaRPr>
              <a:latin typeface="Ubuntu"/>
              <a:ea typeface="Ubuntu"/>
              <a:cs typeface="Ubuntu"/>
              <a:sym typeface="Ubuntu"/>
            </a:endParaRPr>
          </a:p>
        </p:txBody>
      </p:sp>
      <p:sp>
        <p:nvSpPr>
          <p:cNvPr id="505" name="Google Shape;505;p75"/>
          <p:cNvSpPr txBox="1"/>
          <p:nvPr/>
        </p:nvSpPr>
        <p:spPr>
          <a:xfrm>
            <a:off x="2603850" y="2903450"/>
            <a:ext cx="19404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Writes on B’s storage</a:t>
            </a:r>
            <a:endParaRPr>
              <a:latin typeface="Ubuntu"/>
              <a:ea typeface="Ubuntu"/>
              <a:cs typeface="Ubuntu"/>
              <a:sym typeface="Ubuntu"/>
            </a:endParaRPr>
          </a:p>
        </p:txBody>
      </p:sp>
      <p:sp>
        <p:nvSpPr>
          <p:cNvPr id="506" name="Google Shape;506;p75"/>
          <p:cNvSpPr txBox="1"/>
          <p:nvPr/>
        </p:nvSpPr>
        <p:spPr>
          <a:xfrm>
            <a:off x="2528325" y="4356100"/>
            <a:ext cx="38871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Context (balance, msg, ...) is the same as B.</a:t>
            </a:r>
            <a:endParaRPr>
              <a:latin typeface="Ubuntu"/>
              <a:ea typeface="Ubuntu"/>
              <a:cs typeface="Ubuntu"/>
              <a:sym typeface="Ubuntu"/>
            </a:endParaRPr>
          </a:p>
          <a:p>
            <a:pPr marL="0" lvl="0" indent="0" algn="ctr" rtl="0">
              <a:spcBef>
                <a:spcPts val="0"/>
              </a:spcBef>
              <a:spcAft>
                <a:spcPts val="0"/>
              </a:spcAft>
              <a:buNone/>
            </a:pPr>
            <a:r>
              <a:rPr lang="en">
                <a:latin typeface="Ubuntu"/>
                <a:ea typeface="Ubuntu"/>
                <a:cs typeface="Ubuntu"/>
                <a:sym typeface="Ubuntu"/>
              </a:rPr>
              <a:t>Only the code from C is loaded.</a:t>
            </a:r>
            <a:endParaRPr>
              <a:latin typeface="Ubuntu"/>
              <a:ea typeface="Ubuntu"/>
              <a:cs typeface="Ubuntu"/>
              <a:sym typeface="Ubuntu"/>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6"/>
          <p:cNvSpPr txBox="1">
            <a:spLocks noGrp="1"/>
          </p:cNvSpPr>
          <p:nvPr>
            <p:ph type="body" idx="1"/>
          </p:nvPr>
        </p:nvSpPr>
        <p:spPr>
          <a:xfrm>
            <a:off x="5247300" y="1536850"/>
            <a:ext cx="3585000" cy="18834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dirty="0">
                <a:solidFill>
                  <a:srgbClr val="0000FF"/>
                </a:solidFill>
                <a:latin typeface="Consolas"/>
                <a:ea typeface="Consolas"/>
                <a:cs typeface="Consolas"/>
                <a:sym typeface="Consolas"/>
              </a:rPr>
              <a:t>  address</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owner;</a:t>
            </a: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constructor</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address</a:t>
            </a:r>
            <a:r>
              <a:rPr lang="en" sz="1100" dirty="0">
                <a:latin typeface="Consolas"/>
                <a:ea typeface="Consolas"/>
                <a:cs typeface="Consolas"/>
                <a:sym typeface="Consolas"/>
              </a:rPr>
              <a:t> _owner)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latin typeface="Consolas"/>
                <a:ea typeface="Consolas"/>
                <a:cs typeface="Consolas"/>
                <a:sym typeface="Consolas"/>
              </a:rPr>
              <a:t>    owner = _owner;</a:t>
            </a: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err="1">
                <a:latin typeface="Consolas"/>
                <a:ea typeface="Consolas"/>
                <a:cs typeface="Consolas"/>
                <a:sym typeface="Consolas"/>
              </a:rPr>
              <a:t>pwn</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latin typeface="Consolas"/>
                <a:ea typeface="Consolas"/>
                <a:cs typeface="Consolas"/>
                <a:sym typeface="Consolas"/>
              </a:rPr>
              <a:t>    owner = </a:t>
            </a:r>
            <a:r>
              <a:rPr lang="en" sz="1100" dirty="0" err="1">
                <a:solidFill>
                  <a:srgbClr val="0000FF"/>
                </a:solidFill>
                <a:latin typeface="Consolas"/>
                <a:ea typeface="Consolas"/>
                <a:cs typeface="Consolas"/>
                <a:sym typeface="Consolas"/>
              </a:rPr>
              <a:t>msg</a:t>
            </a:r>
            <a:r>
              <a:rPr lang="en" sz="1100" dirty="0" err="1">
                <a:latin typeface="Consolas"/>
                <a:ea typeface="Consolas"/>
                <a:cs typeface="Consolas"/>
                <a:sym typeface="Consolas"/>
              </a:rPr>
              <a:t>.sender</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latin typeface="Consolas"/>
                <a:ea typeface="Consolas"/>
                <a:cs typeface="Consolas"/>
                <a:sym typeface="Consolas"/>
              </a:rPr>
              <a:t>}</a:t>
            </a:r>
            <a:endParaRPr sz="1100" dirty="0">
              <a:solidFill>
                <a:srgbClr val="000000"/>
              </a:solidFill>
              <a:latin typeface="Consolas"/>
              <a:ea typeface="Consolas"/>
              <a:cs typeface="Consolas"/>
              <a:sym typeface="Consolas"/>
            </a:endParaRPr>
          </a:p>
        </p:txBody>
      </p:sp>
      <p:sp>
        <p:nvSpPr>
          <p:cNvPr id="512" name="Google Shape;512;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Delegate call</a:t>
            </a:r>
            <a:endParaRPr/>
          </a:p>
        </p:txBody>
      </p:sp>
      <p:sp>
        <p:nvSpPr>
          <p:cNvPr id="513" name="Google Shape;513;p76"/>
          <p:cNvSpPr txBox="1">
            <a:spLocks noGrp="1"/>
          </p:cNvSpPr>
          <p:nvPr>
            <p:ph type="body" idx="1"/>
          </p:nvPr>
        </p:nvSpPr>
        <p:spPr>
          <a:xfrm>
            <a:off x="311700" y="1536850"/>
            <a:ext cx="3974700" cy="270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latin typeface="Consolas"/>
                <a:ea typeface="Consolas"/>
                <a:cs typeface="Consolas"/>
                <a:sym typeface="Consolas"/>
              </a:rPr>
              <a:t>// INSECURE</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address public</a:t>
            </a:r>
            <a:r>
              <a:rPr lang="en" sz="1100" dirty="0">
                <a:latin typeface="Consolas"/>
                <a:ea typeface="Consolas"/>
                <a:cs typeface="Consolas"/>
                <a:sym typeface="Consolas"/>
              </a:rPr>
              <a:t> owner;</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Library library = </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solidFill>
                <a:srgbClr val="0000FF"/>
              </a:solidFill>
              <a:latin typeface="Consolas"/>
              <a:ea typeface="Consolas"/>
              <a:cs typeface="Consolas"/>
              <a:sym typeface="Consolas"/>
            </a:endParaRPr>
          </a:p>
          <a:p>
            <a:pPr marL="0" lvl="0" indent="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a:t>
            </a:r>
            <a:endParaRPr sz="1100" dirty="0">
              <a:latin typeface="Consolas"/>
              <a:ea typeface="Consolas"/>
              <a:cs typeface="Consolas"/>
              <a:sym typeface="Consolas"/>
            </a:endParaRPr>
          </a:p>
          <a:p>
            <a:pPr marL="0" lvl="0" indent="45720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require</a:t>
            </a:r>
            <a:r>
              <a:rPr lang="en" sz="1100" dirty="0">
                <a:latin typeface="Consolas"/>
                <a:ea typeface="Consolas"/>
                <a:cs typeface="Consolas"/>
                <a:sym typeface="Consolas"/>
              </a:rPr>
              <a:t>(</a:t>
            </a:r>
            <a:r>
              <a:rPr lang="en" sz="1100" dirty="0" err="1">
                <a:latin typeface="Consolas"/>
                <a:ea typeface="Consolas"/>
                <a:cs typeface="Consolas"/>
                <a:sym typeface="Consolas"/>
              </a:rPr>
              <a:t>library.</a:t>
            </a:r>
            <a:r>
              <a:rPr lang="en" sz="1100" dirty="0" err="1">
                <a:solidFill>
                  <a:srgbClr val="0000FF"/>
                </a:solidFill>
                <a:latin typeface="Consolas"/>
                <a:ea typeface="Consolas"/>
                <a:cs typeface="Consolas"/>
                <a:sym typeface="Consolas"/>
              </a:rPr>
              <a:t>delegatecall</a:t>
            </a:r>
            <a:r>
              <a:rPr lang="en" sz="1100" dirty="0">
                <a:latin typeface="Consolas"/>
                <a:ea typeface="Consolas"/>
                <a:cs typeface="Consolas"/>
                <a:sym typeface="Consolas"/>
              </a:rPr>
              <a:t>(</a:t>
            </a:r>
            <a:r>
              <a:rPr lang="en" sz="1100" dirty="0" err="1">
                <a:latin typeface="Consolas"/>
                <a:ea typeface="Consolas"/>
                <a:cs typeface="Consolas"/>
                <a:sym typeface="Consolas"/>
              </a:rPr>
              <a:t>msg.data</a:t>
            </a: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a:p>
            <a:pPr marL="0" lvl="0" indent="0" algn="l" rtl="0">
              <a:lnSpc>
                <a:spcPct val="100000"/>
              </a:lnSpc>
              <a:spcBef>
                <a:spcPts val="0"/>
              </a:spcBef>
              <a:spcAft>
                <a:spcPts val="0"/>
              </a:spcAft>
              <a:buNone/>
            </a:pPr>
            <a:endParaRPr sz="1100" dirty="0">
              <a:solidFill>
                <a:srgbClr val="0000FF"/>
              </a:solidFill>
              <a:latin typeface="Consolas"/>
              <a:ea typeface="Consolas"/>
              <a:cs typeface="Consolas"/>
              <a:sym typeface="Consolas"/>
            </a:endParaRPr>
          </a:p>
        </p:txBody>
      </p:sp>
      <p:cxnSp>
        <p:nvCxnSpPr>
          <p:cNvPr id="514" name="Google Shape;514;p76"/>
          <p:cNvCxnSpPr/>
          <p:nvPr/>
        </p:nvCxnSpPr>
        <p:spPr>
          <a:xfrm>
            <a:off x="5035400" y="1572800"/>
            <a:ext cx="0" cy="3477000"/>
          </a:xfrm>
          <a:prstGeom prst="straightConnector1">
            <a:avLst/>
          </a:prstGeom>
          <a:noFill/>
          <a:ln w="19050" cap="flat" cmpd="sng">
            <a:solidFill>
              <a:schemeClr val="dk2"/>
            </a:solidFill>
            <a:prstDash val="solid"/>
            <a:round/>
            <a:headEnd type="none" w="med" len="med"/>
            <a:tailEnd type="none" w="med" len="med"/>
          </a:ln>
        </p:spPr>
      </p:cxnSp>
      <p:pic>
        <p:nvPicPr>
          <p:cNvPr id="515" name="Google Shape;515;p76"/>
          <p:cNvPicPr preferRelativeResize="0"/>
          <p:nvPr/>
        </p:nvPicPr>
        <p:blipFill>
          <a:blip r:embed="rId3">
            <a:alphaModFix/>
          </a:blip>
          <a:stretch>
            <a:fillRect/>
          </a:stretch>
        </p:blipFill>
        <p:spPr>
          <a:xfrm>
            <a:off x="6280549" y="36049"/>
            <a:ext cx="1518499" cy="1214799"/>
          </a:xfrm>
          <a:prstGeom prst="rect">
            <a:avLst/>
          </a:prstGeom>
          <a:noFill/>
          <a:ln>
            <a:noFill/>
          </a:ln>
        </p:spPr>
      </p:pic>
      <p:sp>
        <p:nvSpPr>
          <p:cNvPr id="516" name="Google Shape;516;p76"/>
          <p:cNvSpPr/>
          <p:nvPr/>
        </p:nvSpPr>
        <p:spPr>
          <a:xfrm>
            <a:off x="766700" y="2806900"/>
            <a:ext cx="3240900" cy="2295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7" name="Google Shape;517;p76"/>
          <p:cNvCxnSpPr>
            <a:stCxn id="518" idx="3"/>
            <a:endCxn id="511" idx="1"/>
          </p:cNvCxnSpPr>
          <p:nvPr/>
        </p:nvCxnSpPr>
        <p:spPr>
          <a:xfrm>
            <a:off x="2059799" y="2215100"/>
            <a:ext cx="3187500" cy="263400"/>
          </a:xfrm>
          <a:prstGeom prst="straightConnector1">
            <a:avLst/>
          </a:prstGeom>
          <a:noFill/>
          <a:ln w="9525" cap="flat" cmpd="sng">
            <a:solidFill>
              <a:schemeClr val="dk2"/>
            </a:solidFill>
            <a:prstDash val="solid"/>
            <a:round/>
            <a:headEnd type="none" w="med" len="med"/>
            <a:tailEnd type="triangle" w="med" len="med"/>
          </a:ln>
        </p:spPr>
      </p:cxnSp>
      <p:pic>
        <p:nvPicPr>
          <p:cNvPr id="518" name="Google Shape;518;p76"/>
          <p:cNvPicPr preferRelativeResize="0"/>
          <p:nvPr/>
        </p:nvPicPr>
        <p:blipFill>
          <a:blip r:embed="rId4">
            <a:alphaModFix/>
          </a:blip>
          <a:stretch>
            <a:fillRect/>
          </a:stretch>
        </p:blipFill>
        <p:spPr>
          <a:xfrm>
            <a:off x="1741800" y="2056100"/>
            <a:ext cx="317999" cy="3179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7"/>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of tx.origin</a:t>
            </a:r>
            <a:endParaRPr/>
          </a:p>
        </p:txBody>
      </p:sp>
      <p:grpSp>
        <p:nvGrpSpPr>
          <p:cNvPr id="524" name="Google Shape;524;p77"/>
          <p:cNvGrpSpPr/>
          <p:nvPr/>
        </p:nvGrpSpPr>
        <p:grpSpPr>
          <a:xfrm>
            <a:off x="865550" y="1918050"/>
            <a:ext cx="7412900" cy="1307400"/>
            <a:chOff x="528650" y="2035975"/>
            <a:chExt cx="7412900" cy="1307400"/>
          </a:xfrm>
        </p:grpSpPr>
        <p:sp>
          <p:nvSpPr>
            <p:cNvPr id="525" name="Google Shape;525;p77"/>
            <p:cNvSpPr/>
            <p:nvPr/>
          </p:nvSpPr>
          <p:spPr>
            <a:xfrm>
              <a:off x="528650" y="2035975"/>
              <a:ext cx="1307400" cy="1307400"/>
            </a:xfrm>
            <a:prstGeom prst="ellipse">
              <a:avLst/>
            </a:prstGeom>
            <a:solidFill>
              <a:srgbClr val="9C27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A</a:t>
              </a:r>
              <a:endParaRPr>
                <a:solidFill>
                  <a:schemeClr val="lt1"/>
                </a:solidFill>
              </a:endParaRPr>
            </a:p>
          </p:txBody>
        </p:sp>
        <p:sp>
          <p:nvSpPr>
            <p:cNvPr id="526" name="Google Shape;526;p77"/>
            <p:cNvSpPr/>
            <p:nvPr/>
          </p:nvSpPr>
          <p:spPr>
            <a:xfrm>
              <a:off x="3581400" y="2035975"/>
              <a:ext cx="1307400" cy="1307400"/>
            </a:xfrm>
            <a:prstGeom prst="ellipse">
              <a:avLst/>
            </a:prstGeom>
            <a:solidFill>
              <a:srgbClr val="FF98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B</a:t>
              </a:r>
              <a:endParaRPr>
                <a:solidFill>
                  <a:schemeClr val="lt1"/>
                </a:solidFill>
              </a:endParaRPr>
            </a:p>
          </p:txBody>
        </p:sp>
        <p:sp>
          <p:nvSpPr>
            <p:cNvPr id="527" name="Google Shape;527;p77"/>
            <p:cNvSpPr/>
            <p:nvPr/>
          </p:nvSpPr>
          <p:spPr>
            <a:xfrm>
              <a:off x="6634150" y="2035975"/>
              <a:ext cx="1307400" cy="1307400"/>
            </a:xfrm>
            <a:prstGeom prst="ellipse">
              <a:avLst/>
            </a:prstGeom>
            <a:solidFill>
              <a:srgbClr val="F4433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C</a:t>
              </a:r>
              <a:endParaRPr>
                <a:solidFill>
                  <a:schemeClr val="lt1"/>
                </a:solidFill>
              </a:endParaRPr>
            </a:p>
          </p:txBody>
        </p:sp>
        <p:cxnSp>
          <p:nvCxnSpPr>
            <p:cNvPr id="528" name="Google Shape;528;p77"/>
            <p:cNvCxnSpPr>
              <a:stCxn id="525" idx="6"/>
              <a:endCxn id="526" idx="2"/>
            </p:cNvCxnSpPr>
            <p:nvPr/>
          </p:nvCxnSpPr>
          <p:spPr>
            <a:xfrm>
              <a:off x="1836050" y="2689675"/>
              <a:ext cx="1745400" cy="0"/>
            </a:xfrm>
            <a:prstGeom prst="straightConnector1">
              <a:avLst/>
            </a:prstGeom>
            <a:noFill/>
            <a:ln w="9525" cap="flat" cmpd="sng">
              <a:solidFill>
                <a:schemeClr val="dk2"/>
              </a:solidFill>
              <a:prstDash val="solid"/>
              <a:round/>
              <a:headEnd type="none" w="med" len="med"/>
              <a:tailEnd type="triangle" w="med" len="med"/>
            </a:ln>
          </p:spPr>
        </p:cxnSp>
        <p:cxnSp>
          <p:nvCxnSpPr>
            <p:cNvPr id="529" name="Google Shape;529;p77"/>
            <p:cNvCxnSpPr>
              <a:endCxn id="527" idx="2"/>
            </p:cNvCxnSpPr>
            <p:nvPr/>
          </p:nvCxnSpPr>
          <p:spPr>
            <a:xfrm>
              <a:off x="4888750" y="2689675"/>
              <a:ext cx="1745400" cy="0"/>
            </a:xfrm>
            <a:prstGeom prst="straightConnector1">
              <a:avLst/>
            </a:prstGeom>
            <a:noFill/>
            <a:ln w="9525" cap="flat" cmpd="sng">
              <a:solidFill>
                <a:schemeClr val="dk2"/>
              </a:solidFill>
              <a:prstDash val="solid"/>
              <a:round/>
              <a:headEnd type="none" w="med" len="med"/>
              <a:tailEnd type="triangle" w="med" len="med"/>
            </a:ln>
          </p:spPr>
        </p:cxnSp>
        <p:sp>
          <p:nvSpPr>
            <p:cNvPr id="530" name="Google Shape;530;p77"/>
            <p:cNvSpPr txBox="1"/>
            <p:nvPr/>
          </p:nvSpPr>
          <p:spPr>
            <a:xfrm>
              <a:off x="1836050" y="2035975"/>
              <a:ext cx="1745400" cy="48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Ubuntu"/>
                  <a:ea typeface="Ubuntu"/>
                  <a:cs typeface="Ubuntu"/>
                  <a:sym typeface="Ubuntu"/>
                </a:rPr>
                <a:t>tx.origin = A</a:t>
              </a:r>
              <a:endParaRPr sz="1200">
                <a:latin typeface="Ubuntu"/>
                <a:ea typeface="Ubuntu"/>
                <a:cs typeface="Ubuntu"/>
                <a:sym typeface="Ubuntu"/>
              </a:endParaRPr>
            </a:p>
            <a:p>
              <a:pPr marL="0" lvl="0" indent="0" algn="ctr" rtl="0">
                <a:spcBef>
                  <a:spcPts val="0"/>
                </a:spcBef>
                <a:spcAft>
                  <a:spcPts val="0"/>
                </a:spcAft>
                <a:buNone/>
              </a:pPr>
              <a:r>
                <a:rPr lang="en" sz="1200">
                  <a:latin typeface="Ubuntu"/>
                  <a:ea typeface="Ubuntu"/>
                  <a:cs typeface="Ubuntu"/>
                  <a:sym typeface="Ubuntu"/>
                </a:rPr>
                <a:t>msg.sender = A</a:t>
              </a:r>
              <a:endParaRPr sz="1200">
                <a:latin typeface="Ubuntu"/>
                <a:ea typeface="Ubuntu"/>
                <a:cs typeface="Ubuntu"/>
                <a:sym typeface="Ubuntu"/>
              </a:endParaRPr>
            </a:p>
          </p:txBody>
        </p:sp>
        <p:sp>
          <p:nvSpPr>
            <p:cNvPr id="531" name="Google Shape;531;p77"/>
            <p:cNvSpPr txBox="1"/>
            <p:nvPr/>
          </p:nvSpPr>
          <p:spPr>
            <a:xfrm>
              <a:off x="4888750" y="2035975"/>
              <a:ext cx="1745400" cy="48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Ubuntu"/>
                  <a:ea typeface="Ubuntu"/>
                  <a:cs typeface="Ubuntu"/>
                  <a:sym typeface="Ubuntu"/>
                </a:rPr>
                <a:t>tx.origin = A</a:t>
              </a:r>
              <a:endParaRPr sz="1200">
                <a:latin typeface="Ubuntu"/>
                <a:ea typeface="Ubuntu"/>
                <a:cs typeface="Ubuntu"/>
                <a:sym typeface="Ubuntu"/>
              </a:endParaRPr>
            </a:p>
            <a:p>
              <a:pPr marL="0" lvl="0" indent="0" algn="ctr" rtl="0">
                <a:spcBef>
                  <a:spcPts val="0"/>
                </a:spcBef>
                <a:spcAft>
                  <a:spcPts val="0"/>
                </a:spcAft>
                <a:buNone/>
              </a:pPr>
              <a:r>
                <a:rPr lang="en" sz="1200">
                  <a:latin typeface="Ubuntu"/>
                  <a:ea typeface="Ubuntu"/>
                  <a:cs typeface="Ubuntu"/>
                  <a:sym typeface="Ubuntu"/>
                </a:rPr>
                <a:t>msg.sender = B</a:t>
              </a:r>
              <a:endParaRPr sz="1200">
                <a:latin typeface="Ubuntu"/>
                <a:ea typeface="Ubuntu"/>
                <a:cs typeface="Ubuntu"/>
                <a:sym typeface="Ubuntu"/>
              </a:endParaRPr>
            </a:p>
          </p:txBody>
        </p:sp>
      </p:grpSp>
      <p:sp>
        <p:nvSpPr>
          <p:cNvPr id="532" name="Google Shape;532;p77"/>
          <p:cNvSpPr txBox="1"/>
          <p:nvPr/>
        </p:nvSpPr>
        <p:spPr>
          <a:xfrm>
            <a:off x="735825" y="4164800"/>
            <a:ext cx="15645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Personal account</a:t>
            </a:r>
            <a:endParaRPr>
              <a:latin typeface="Ubuntu"/>
              <a:ea typeface="Ubuntu"/>
              <a:cs typeface="Ubuntu"/>
              <a:sym typeface="Ubuntu"/>
            </a:endParaRPr>
          </a:p>
        </p:txBody>
      </p:sp>
      <p:cxnSp>
        <p:nvCxnSpPr>
          <p:cNvPr id="533" name="Google Shape;533;p77"/>
          <p:cNvCxnSpPr>
            <a:stCxn id="532" idx="0"/>
            <a:endCxn id="525" idx="4"/>
          </p:cNvCxnSpPr>
          <p:nvPr/>
        </p:nvCxnSpPr>
        <p:spPr>
          <a:xfrm rot="10800000" flipH="1">
            <a:off x="1518075" y="3225500"/>
            <a:ext cx="1200" cy="939300"/>
          </a:xfrm>
          <a:prstGeom prst="straightConnector1">
            <a:avLst/>
          </a:prstGeom>
          <a:noFill/>
          <a:ln w="9525" cap="flat" cmpd="sng">
            <a:solidFill>
              <a:schemeClr val="dk2"/>
            </a:solidFill>
            <a:prstDash val="solid"/>
            <a:round/>
            <a:headEnd type="none" w="med" len="med"/>
            <a:tailEnd type="triangle" w="med" len="med"/>
          </a:ln>
        </p:spPr>
      </p:cxnSp>
      <p:sp>
        <p:nvSpPr>
          <p:cNvPr id="534" name="Google Shape;534;p77"/>
          <p:cNvSpPr txBox="1"/>
          <p:nvPr/>
        </p:nvSpPr>
        <p:spPr>
          <a:xfrm>
            <a:off x="3789750" y="4164800"/>
            <a:ext cx="15645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a:t>
            </a:r>
            <a:endParaRPr>
              <a:latin typeface="Ubuntu"/>
              <a:ea typeface="Ubuntu"/>
              <a:cs typeface="Ubuntu"/>
              <a:sym typeface="Ubuntu"/>
            </a:endParaRPr>
          </a:p>
        </p:txBody>
      </p:sp>
      <p:cxnSp>
        <p:nvCxnSpPr>
          <p:cNvPr id="535" name="Google Shape;535;p77"/>
          <p:cNvCxnSpPr>
            <a:stCxn id="534" idx="0"/>
          </p:cNvCxnSpPr>
          <p:nvPr/>
        </p:nvCxnSpPr>
        <p:spPr>
          <a:xfrm rot="10800000" flipH="1">
            <a:off x="4572000" y="3225500"/>
            <a:ext cx="1200" cy="939300"/>
          </a:xfrm>
          <a:prstGeom prst="straightConnector1">
            <a:avLst/>
          </a:prstGeom>
          <a:noFill/>
          <a:ln w="9525" cap="flat" cmpd="sng">
            <a:solidFill>
              <a:schemeClr val="dk2"/>
            </a:solidFill>
            <a:prstDash val="solid"/>
            <a:round/>
            <a:headEnd type="none" w="med" len="med"/>
            <a:tailEnd type="triangle" w="med" len="med"/>
          </a:ln>
        </p:spPr>
      </p:cxnSp>
      <p:sp>
        <p:nvSpPr>
          <p:cNvPr id="536" name="Google Shape;536;p77"/>
          <p:cNvSpPr txBox="1"/>
          <p:nvPr/>
        </p:nvSpPr>
        <p:spPr>
          <a:xfrm>
            <a:off x="6843675" y="4164800"/>
            <a:ext cx="15645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Contract</a:t>
            </a:r>
            <a:endParaRPr>
              <a:latin typeface="Ubuntu"/>
              <a:ea typeface="Ubuntu"/>
              <a:cs typeface="Ubuntu"/>
              <a:sym typeface="Ubuntu"/>
            </a:endParaRPr>
          </a:p>
        </p:txBody>
      </p:sp>
      <p:cxnSp>
        <p:nvCxnSpPr>
          <p:cNvPr id="537" name="Google Shape;537;p77"/>
          <p:cNvCxnSpPr>
            <a:stCxn id="536" idx="0"/>
          </p:cNvCxnSpPr>
          <p:nvPr/>
        </p:nvCxnSpPr>
        <p:spPr>
          <a:xfrm rot="10800000" flipH="1">
            <a:off x="7625925" y="3225500"/>
            <a:ext cx="1200" cy="939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Smart Contracts</a:t>
            </a:r>
            <a:endParaRPr/>
          </a:p>
        </p:txBody>
      </p:sp>
      <p:sp>
        <p:nvSpPr>
          <p:cNvPr id="199" name="Google Shape;199;p42"/>
          <p:cNvSpPr txBox="1">
            <a:spLocks noGrp="1"/>
          </p:cNvSpPr>
          <p:nvPr>
            <p:ph type="body" idx="1"/>
          </p:nvPr>
        </p:nvSpPr>
        <p:spPr>
          <a:xfrm>
            <a:off x="450300" y="1104500"/>
            <a:ext cx="8382000" cy="12978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The developer writes and deploys the contract</a:t>
            </a:r>
            <a:endParaRPr>
              <a:latin typeface="Consolas"/>
              <a:ea typeface="Consolas"/>
              <a:cs typeface="Consolas"/>
              <a:sym typeface="Consolas"/>
            </a:endParaRPr>
          </a:p>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A user interacts with the contract</a:t>
            </a:r>
            <a:endParaRPr>
              <a:latin typeface="Consolas"/>
              <a:ea typeface="Consolas"/>
              <a:cs typeface="Consolas"/>
              <a:sym typeface="Consolas"/>
            </a:endParaRPr>
          </a:p>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An adversary exploits a hazard in the contract, by sending a transaction that somehow breaks its functionality</a:t>
            </a:r>
            <a:endParaRPr>
              <a:latin typeface="Consolas"/>
              <a:ea typeface="Consolas"/>
              <a:cs typeface="Consolas"/>
              <a:sym typeface="Consolas"/>
            </a:endParaRPr>
          </a:p>
        </p:txBody>
      </p:sp>
      <p:pic>
        <p:nvPicPr>
          <p:cNvPr id="200" name="Google Shape;200;p42"/>
          <p:cNvPicPr preferRelativeResize="0"/>
          <p:nvPr/>
        </p:nvPicPr>
        <p:blipFill>
          <a:blip r:embed="rId3">
            <a:alphaModFix/>
          </a:blip>
          <a:stretch>
            <a:fillRect/>
          </a:stretch>
        </p:blipFill>
        <p:spPr>
          <a:xfrm>
            <a:off x="4021799" y="2382249"/>
            <a:ext cx="715875" cy="572700"/>
          </a:xfrm>
          <a:prstGeom prst="rect">
            <a:avLst/>
          </a:prstGeom>
          <a:noFill/>
          <a:ln>
            <a:noFill/>
          </a:ln>
        </p:spPr>
      </p:pic>
      <p:sp>
        <p:nvSpPr>
          <p:cNvPr id="201" name="Google Shape;201;p42"/>
          <p:cNvSpPr/>
          <p:nvPr/>
        </p:nvSpPr>
        <p:spPr>
          <a:xfrm>
            <a:off x="48236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n</a:t>
            </a:r>
            <a:endParaRPr b="1" baseline="-25000">
              <a:solidFill>
                <a:srgbClr val="FFFFFF"/>
              </a:solidFill>
            </a:endParaRPr>
          </a:p>
        </p:txBody>
      </p:sp>
      <p:sp>
        <p:nvSpPr>
          <p:cNvPr id="202" name="Google Shape;202;p42"/>
          <p:cNvSpPr/>
          <p:nvPr/>
        </p:nvSpPr>
        <p:spPr>
          <a:xfrm>
            <a:off x="26528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3</a:t>
            </a:r>
            <a:endParaRPr b="1" baseline="-25000">
              <a:solidFill>
                <a:srgbClr val="FFFFFF"/>
              </a:solidFill>
            </a:endParaRPr>
          </a:p>
        </p:txBody>
      </p:sp>
      <p:sp>
        <p:nvSpPr>
          <p:cNvPr id="203" name="Google Shape;203;p42"/>
          <p:cNvSpPr/>
          <p:nvPr/>
        </p:nvSpPr>
        <p:spPr>
          <a:xfrm>
            <a:off x="15674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2</a:t>
            </a:r>
            <a:endParaRPr b="1" baseline="-25000">
              <a:solidFill>
                <a:srgbClr val="FFFFFF"/>
              </a:solidFill>
            </a:endParaRPr>
          </a:p>
        </p:txBody>
      </p:sp>
      <p:sp>
        <p:nvSpPr>
          <p:cNvPr id="204" name="Google Shape;204;p42"/>
          <p:cNvSpPr/>
          <p:nvPr/>
        </p:nvSpPr>
        <p:spPr>
          <a:xfrm>
            <a:off x="482050" y="4106963"/>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1</a:t>
            </a:r>
            <a:endParaRPr b="1" baseline="-25000">
              <a:solidFill>
                <a:srgbClr val="FFFFFF"/>
              </a:solidFill>
            </a:endParaRPr>
          </a:p>
        </p:txBody>
      </p:sp>
      <p:cxnSp>
        <p:nvCxnSpPr>
          <p:cNvPr id="205" name="Google Shape;205;p42"/>
          <p:cNvCxnSpPr/>
          <p:nvPr/>
        </p:nvCxnSpPr>
        <p:spPr>
          <a:xfrm rot="10800000">
            <a:off x="4510150" y="4393313"/>
            <a:ext cx="313500" cy="0"/>
          </a:xfrm>
          <a:prstGeom prst="straightConnector1">
            <a:avLst/>
          </a:prstGeom>
          <a:noFill/>
          <a:ln w="9525" cap="flat" cmpd="sng">
            <a:solidFill>
              <a:srgbClr val="595959"/>
            </a:solidFill>
            <a:prstDash val="solid"/>
            <a:round/>
            <a:headEnd type="none" w="med" len="med"/>
            <a:tailEnd type="triangle" w="med" len="med"/>
          </a:ln>
        </p:spPr>
      </p:cxnSp>
      <p:cxnSp>
        <p:nvCxnSpPr>
          <p:cNvPr id="206" name="Google Shape;206;p42"/>
          <p:cNvCxnSpPr/>
          <p:nvPr/>
        </p:nvCxnSpPr>
        <p:spPr>
          <a:xfrm rot="10800000">
            <a:off x="3424750" y="4393313"/>
            <a:ext cx="313500" cy="0"/>
          </a:xfrm>
          <a:prstGeom prst="straightConnector1">
            <a:avLst/>
          </a:prstGeom>
          <a:noFill/>
          <a:ln w="9525" cap="flat" cmpd="sng">
            <a:solidFill>
              <a:srgbClr val="595959"/>
            </a:solidFill>
            <a:prstDash val="solid"/>
            <a:round/>
            <a:headEnd type="none" w="med" len="med"/>
            <a:tailEnd type="triangle" w="med" len="med"/>
          </a:ln>
        </p:spPr>
      </p:cxnSp>
      <p:cxnSp>
        <p:nvCxnSpPr>
          <p:cNvPr id="207" name="Google Shape;207;p42"/>
          <p:cNvCxnSpPr/>
          <p:nvPr/>
        </p:nvCxnSpPr>
        <p:spPr>
          <a:xfrm rot="10800000">
            <a:off x="2339350" y="4393313"/>
            <a:ext cx="313500" cy="0"/>
          </a:xfrm>
          <a:prstGeom prst="straightConnector1">
            <a:avLst/>
          </a:prstGeom>
          <a:noFill/>
          <a:ln w="9525" cap="flat" cmpd="sng">
            <a:solidFill>
              <a:srgbClr val="595959"/>
            </a:solidFill>
            <a:prstDash val="solid"/>
            <a:round/>
            <a:headEnd type="none" w="med" len="med"/>
            <a:tailEnd type="triangle" w="med" len="med"/>
          </a:ln>
        </p:spPr>
      </p:cxnSp>
      <p:cxnSp>
        <p:nvCxnSpPr>
          <p:cNvPr id="208" name="Google Shape;208;p42"/>
          <p:cNvCxnSpPr/>
          <p:nvPr/>
        </p:nvCxnSpPr>
        <p:spPr>
          <a:xfrm rot="10800000">
            <a:off x="1253950" y="4393313"/>
            <a:ext cx="313500" cy="0"/>
          </a:xfrm>
          <a:prstGeom prst="straightConnector1">
            <a:avLst/>
          </a:prstGeom>
          <a:noFill/>
          <a:ln w="9525" cap="flat" cmpd="sng">
            <a:solidFill>
              <a:srgbClr val="595959"/>
            </a:solidFill>
            <a:prstDash val="solid"/>
            <a:round/>
            <a:headEnd type="none" w="med" len="med"/>
            <a:tailEnd type="triangle" w="med" len="med"/>
          </a:ln>
        </p:spPr>
      </p:cxnSp>
      <p:pic>
        <p:nvPicPr>
          <p:cNvPr id="209" name="Google Shape;209;p42"/>
          <p:cNvPicPr preferRelativeResize="0"/>
          <p:nvPr/>
        </p:nvPicPr>
        <p:blipFill>
          <a:blip r:embed="rId4">
            <a:alphaModFix/>
          </a:blip>
          <a:stretch>
            <a:fillRect/>
          </a:stretch>
        </p:blipFill>
        <p:spPr>
          <a:xfrm>
            <a:off x="3101575" y="4140637"/>
            <a:ext cx="252675" cy="252675"/>
          </a:xfrm>
          <a:prstGeom prst="rect">
            <a:avLst/>
          </a:prstGeom>
          <a:noFill/>
          <a:ln>
            <a:noFill/>
          </a:ln>
        </p:spPr>
      </p:pic>
      <p:sp>
        <p:nvSpPr>
          <p:cNvPr id="210" name="Google Shape;210;p42"/>
          <p:cNvSpPr txBox="1"/>
          <p:nvPr/>
        </p:nvSpPr>
        <p:spPr>
          <a:xfrm>
            <a:off x="3923500" y="4140638"/>
            <a:ext cx="401400" cy="5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Ubuntu"/>
                <a:ea typeface="Ubuntu"/>
                <a:cs typeface="Ubuntu"/>
                <a:sym typeface="Ubuntu"/>
              </a:rPr>
              <a:t>…</a:t>
            </a:r>
            <a:endParaRPr>
              <a:latin typeface="Ubuntu"/>
              <a:ea typeface="Ubuntu"/>
              <a:cs typeface="Ubuntu"/>
              <a:sym typeface="Ubuntu"/>
            </a:endParaRPr>
          </a:p>
        </p:txBody>
      </p:sp>
      <p:cxnSp>
        <p:nvCxnSpPr>
          <p:cNvPr id="211" name="Google Shape;211;p42"/>
          <p:cNvCxnSpPr>
            <a:endCxn id="212" idx="0"/>
          </p:cNvCxnSpPr>
          <p:nvPr/>
        </p:nvCxnSpPr>
        <p:spPr>
          <a:xfrm>
            <a:off x="4704075" y="2842800"/>
            <a:ext cx="2621400" cy="1265400"/>
          </a:xfrm>
          <a:prstGeom prst="straightConnector1">
            <a:avLst/>
          </a:prstGeom>
          <a:noFill/>
          <a:ln w="9525" cap="flat" cmpd="sng">
            <a:solidFill>
              <a:schemeClr val="dk2"/>
            </a:solidFill>
            <a:prstDash val="dot"/>
            <a:round/>
            <a:headEnd type="none" w="med" len="med"/>
            <a:tailEnd type="triangle" w="med" len="med"/>
          </a:ln>
        </p:spPr>
      </p:cxnSp>
      <p:pic>
        <p:nvPicPr>
          <p:cNvPr id="213" name="Google Shape;213;p42"/>
          <p:cNvPicPr preferRelativeResize="0"/>
          <p:nvPr/>
        </p:nvPicPr>
        <p:blipFill>
          <a:blip r:embed="rId5">
            <a:alphaModFix/>
          </a:blip>
          <a:stretch>
            <a:fillRect/>
          </a:stretch>
        </p:blipFill>
        <p:spPr>
          <a:xfrm>
            <a:off x="5315250" y="4126812"/>
            <a:ext cx="280300" cy="280300"/>
          </a:xfrm>
          <a:prstGeom prst="rect">
            <a:avLst/>
          </a:prstGeom>
          <a:noFill/>
          <a:ln>
            <a:noFill/>
          </a:ln>
        </p:spPr>
      </p:pic>
      <p:sp>
        <p:nvSpPr>
          <p:cNvPr id="212" name="Google Shape;212;p42"/>
          <p:cNvSpPr/>
          <p:nvPr/>
        </p:nvSpPr>
        <p:spPr>
          <a:xfrm>
            <a:off x="6939525" y="4108200"/>
            <a:ext cx="771900" cy="572700"/>
          </a:xfrm>
          <a:prstGeom prst="rect">
            <a:avLst/>
          </a:prstGeom>
          <a:solidFill>
            <a:srgbClr val="4A86E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B</a:t>
            </a:r>
            <a:r>
              <a:rPr lang="en" b="1" baseline="-25000">
                <a:solidFill>
                  <a:srgbClr val="FFFFFF"/>
                </a:solidFill>
              </a:rPr>
              <a:t>k</a:t>
            </a:r>
            <a:endParaRPr b="1" baseline="-25000">
              <a:solidFill>
                <a:srgbClr val="FFFFFF"/>
              </a:solidFill>
            </a:endParaRPr>
          </a:p>
        </p:txBody>
      </p:sp>
      <p:cxnSp>
        <p:nvCxnSpPr>
          <p:cNvPr id="214" name="Google Shape;214;p42"/>
          <p:cNvCxnSpPr/>
          <p:nvPr/>
        </p:nvCxnSpPr>
        <p:spPr>
          <a:xfrm rot="10800000">
            <a:off x="6626025" y="4394550"/>
            <a:ext cx="313500" cy="0"/>
          </a:xfrm>
          <a:prstGeom prst="straightConnector1">
            <a:avLst/>
          </a:prstGeom>
          <a:noFill/>
          <a:ln w="9525" cap="flat" cmpd="sng">
            <a:solidFill>
              <a:srgbClr val="595959"/>
            </a:solidFill>
            <a:prstDash val="solid"/>
            <a:round/>
            <a:headEnd type="none" w="med" len="med"/>
            <a:tailEnd type="triangle" w="med" len="med"/>
          </a:ln>
        </p:spPr>
      </p:cxnSp>
      <p:cxnSp>
        <p:nvCxnSpPr>
          <p:cNvPr id="215" name="Google Shape;215;p42"/>
          <p:cNvCxnSpPr/>
          <p:nvPr/>
        </p:nvCxnSpPr>
        <p:spPr>
          <a:xfrm rot="10800000">
            <a:off x="5595550" y="4393313"/>
            <a:ext cx="313500" cy="0"/>
          </a:xfrm>
          <a:prstGeom prst="straightConnector1">
            <a:avLst/>
          </a:prstGeom>
          <a:noFill/>
          <a:ln w="9525" cap="flat" cmpd="sng">
            <a:solidFill>
              <a:srgbClr val="595959"/>
            </a:solidFill>
            <a:prstDash val="solid"/>
            <a:round/>
            <a:headEnd type="none" w="med" len="med"/>
            <a:tailEnd type="triangle" w="med" len="med"/>
          </a:ln>
        </p:spPr>
      </p:cxnSp>
      <p:sp>
        <p:nvSpPr>
          <p:cNvPr id="216" name="Google Shape;216;p42"/>
          <p:cNvSpPr txBox="1"/>
          <p:nvPr/>
        </p:nvSpPr>
        <p:spPr>
          <a:xfrm>
            <a:off x="6094300" y="4140638"/>
            <a:ext cx="401400" cy="5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Ubuntu"/>
                <a:ea typeface="Ubuntu"/>
                <a:cs typeface="Ubuntu"/>
                <a:sym typeface="Ubuntu"/>
              </a:rPr>
              <a:t>…</a:t>
            </a:r>
            <a:endParaRPr>
              <a:latin typeface="Ubuntu"/>
              <a:ea typeface="Ubuntu"/>
              <a:cs typeface="Ubuntu"/>
              <a:sym typeface="Ubuntu"/>
            </a:endParaRPr>
          </a:p>
        </p:txBody>
      </p:sp>
      <p:pic>
        <p:nvPicPr>
          <p:cNvPr id="217" name="Google Shape;217;p42"/>
          <p:cNvPicPr preferRelativeResize="0"/>
          <p:nvPr/>
        </p:nvPicPr>
        <p:blipFill>
          <a:blip r:embed="rId6">
            <a:alphaModFix/>
          </a:blip>
          <a:stretch>
            <a:fillRect/>
          </a:stretch>
        </p:blipFill>
        <p:spPr>
          <a:xfrm>
            <a:off x="5935400" y="3070775"/>
            <a:ext cx="401400" cy="4014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of tx.origin</a:t>
            </a:r>
            <a:endParaRPr/>
          </a:p>
        </p:txBody>
      </p:sp>
      <p:sp>
        <p:nvSpPr>
          <p:cNvPr id="543" name="Google Shape;543;p78"/>
          <p:cNvSpPr txBox="1">
            <a:spLocks noGrp="1"/>
          </p:cNvSpPr>
          <p:nvPr>
            <p:ph type="body" idx="1"/>
          </p:nvPr>
        </p:nvSpPr>
        <p:spPr>
          <a:xfrm>
            <a:off x="286650" y="1545875"/>
            <a:ext cx="4760700" cy="292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latin typeface="Consolas"/>
                <a:ea typeface="Consolas"/>
                <a:cs typeface="Consolas"/>
                <a:sym typeface="Consolas"/>
              </a:rPr>
              <a:t>// INSECURE</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solidFill>
                  <a:srgbClr val="0000FF"/>
                </a:solidFill>
                <a:latin typeface="Consolas"/>
                <a:ea typeface="Consolas"/>
                <a:cs typeface="Consolas"/>
                <a:sym typeface="Consolas"/>
              </a:rPr>
              <a:t>contract</a:t>
            </a:r>
            <a:r>
              <a:rPr lang="en" sz="1100">
                <a:latin typeface="Consolas"/>
                <a:ea typeface="Consolas"/>
                <a:cs typeface="Consolas"/>
                <a:sym typeface="Consolas"/>
              </a:rPr>
              <a:t> Bank {</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address</a:t>
            </a:r>
            <a:r>
              <a:rPr lang="en" sz="1100">
                <a:latin typeface="Consolas"/>
                <a:ea typeface="Consolas"/>
                <a:cs typeface="Consolas"/>
                <a:sym typeface="Consolas"/>
              </a:rPr>
              <a:t> owner;</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constructor</a:t>
            </a: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public</a:t>
            </a: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owner = </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function</a:t>
            </a:r>
            <a:r>
              <a:rPr lang="en" sz="1100">
                <a:latin typeface="Consolas"/>
                <a:ea typeface="Consolas"/>
                <a:cs typeface="Consolas"/>
                <a:sym typeface="Consolas"/>
              </a:rPr>
              <a:t> sendTo(</a:t>
            </a:r>
            <a:r>
              <a:rPr lang="en" sz="1100">
                <a:solidFill>
                  <a:srgbClr val="0000FF"/>
                </a:solidFill>
                <a:latin typeface="Consolas"/>
                <a:ea typeface="Consolas"/>
                <a:cs typeface="Consolas"/>
                <a:sym typeface="Consolas"/>
              </a:rPr>
              <a:t>address</a:t>
            </a: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payable</a:t>
            </a:r>
            <a:r>
              <a:rPr lang="en" sz="1100">
                <a:latin typeface="Consolas"/>
                <a:ea typeface="Consolas"/>
                <a:cs typeface="Consolas"/>
                <a:sym typeface="Consolas"/>
              </a:rPr>
              <a:t> receiver, </a:t>
            </a:r>
            <a:r>
              <a:rPr lang="en" sz="1100">
                <a:solidFill>
                  <a:srgbClr val="0000FF"/>
                </a:solidFill>
                <a:latin typeface="Consolas"/>
                <a:ea typeface="Consolas"/>
                <a:cs typeface="Consolas"/>
                <a:sym typeface="Consolas"/>
              </a:rPr>
              <a:t>uint</a:t>
            </a:r>
            <a:r>
              <a:rPr lang="en" sz="1100">
                <a:latin typeface="Consolas"/>
                <a:ea typeface="Consolas"/>
                <a:cs typeface="Consolas"/>
                <a:sym typeface="Consolas"/>
              </a:rPr>
              <a:t> amount) </a:t>
            </a:r>
            <a:r>
              <a:rPr lang="en" sz="1100">
                <a:solidFill>
                  <a:srgbClr val="0000FF"/>
                </a:solidFill>
                <a:latin typeface="Consolas"/>
                <a:ea typeface="Consolas"/>
                <a:cs typeface="Consolas"/>
                <a:sym typeface="Consolas"/>
              </a:rPr>
              <a:t>public</a:t>
            </a: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require</a:t>
            </a:r>
            <a:r>
              <a:rPr lang="en" sz="1100">
                <a:latin typeface="Consolas"/>
                <a:ea typeface="Consolas"/>
                <a:cs typeface="Consolas"/>
                <a:sym typeface="Consolas"/>
              </a:rPr>
              <a:t>(</a:t>
            </a:r>
            <a:r>
              <a:rPr lang="en" sz="1100">
                <a:solidFill>
                  <a:srgbClr val="0000FF"/>
                </a:solidFill>
                <a:latin typeface="Consolas"/>
                <a:ea typeface="Consolas"/>
                <a:cs typeface="Consolas"/>
                <a:sym typeface="Consolas"/>
              </a:rPr>
              <a:t>tx</a:t>
            </a:r>
            <a:r>
              <a:rPr lang="en" sz="1100">
                <a:latin typeface="Consolas"/>
                <a:ea typeface="Consolas"/>
                <a:cs typeface="Consolas"/>
                <a:sym typeface="Consolas"/>
              </a:rPr>
              <a:t>.origin == owner);</a:t>
            </a:r>
            <a:endParaRPr sz="1100">
              <a:latin typeface="Consolas"/>
              <a:ea typeface="Consolas"/>
              <a:cs typeface="Consolas"/>
              <a:sym typeface="Consolas"/>
            </a:endParaRPr>
          </a:p>
          <a:p>
            <a:pPr marL="45720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receiver.</a:t>
            </a:r>
            <a:r>
              <a:rPr lang="en" sz="1100">
                <a:solidFill>
                  <a:srgbClr val="0000FF"/>
                </a:solidFill>
                <a:latin typeface="Consolas"/>
                <a:ea typeface="Consolas"/>
                <a:cs typeface="Consolas"/>
                <a:sym typeface="Consolas"/>
              </a:rPr>
              <a:t>call</a:t>
            </a:r>
            <a:r>
              <a:rPr lang="en" sz="1100">
                <a:latin typeface="Consolas"/>
                <a:ea typeface="Consolas"/>
                <a:cs typeface="Consolas"/>
                <a:sym typeface="Consolas"/>
              </a:rPr>
              <a:t>.value(amount)();</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p:txBody>
      </p:sp>
      <p:sp>
        <p:nvSpPr>
          <p:cNvPr id="544" name="Google Shape;544;p78"/>
          <p:cNvSpPr/>
          <p:nvPr/>
        </p:nvSpPr>
        <p:spPr>
          <a:xfrm>
            <a:off x="932375" y="3514900"/>
            <a:ext cx="2429700" cy="364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of tx.origin</a:t>
            </a:r>
            <a:endParaRPr/>
          </a:p>
        </p:txBody>
      </p:sp>
      <p:sp>
        <p:nvSpPr>
          <p:cNvPr id="550" name="Google Shape;550;p79"/>
          <p:cNvSpPr txBox="1">
            <a:spLocks noGrp="1"/>
          </p:cNvSpPr>
          <p:nvPr>
            <p:ph type="body" idx="1"/>
          </p:nvPr>
        </p:nvSpPr>
        <p:spPr>
          <a:xfrm>
            <a:off x="311700" y="1536850"/>
            <a:ext cx="4760700" cy="270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INSECURE</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contract</a:t>
            </a:r>
            <a:r>
              <a:rPr lang="en" sz="1100">
                <a:latin typeface="Consolas"/>
                <a:ea typeface="Consolas"/>
                <a:cs typeface="Consolas"/>
                <a:sym typeface="Consolas"/>
              </a:rPr>
              <a:t> Bank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address</a:t>
            </a:r>
            <a:r>
              <a:rPr lang="en" sz="1100">
                <a:latin typeface="Consolas"/>
                <a:ea typeface="Consolas"/>
                <a:cs typeface="Consolas"/>
                <a:sym typeface="Consolas"/>
              </a:rPr>
              <a:t> owner;</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constructor</a:t>
            </a: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public</a:t>
            </a: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owner = </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function</a:t>
            </a:r>
            <a:r>
              <a:rPr lang="en" sz="1100">
                <a:latin typeface="Consolas"/>
                <a:ea typeface="Consolas"/>
                <a:cs typeface="Consolas"/>
                <a:sym typeface="Consolas"/>
              </a:rPr>
              <a:t> sendTo(</a:t>
            </a:r>
            <a:r>
              <a:rPr lang="en" sz="1100">
                <a:solidFill>
                  <a:srgbClr val="0000FF"/>
                </a:solidFill>
                <a:latin typeface="Consolas"/>
                <a:ea typeface="Consolas"/>
                <a:cs typeface="Consolas"/>
                <a:sym typeface="Consolas"/>
              </a:rPr>
              <a:t>address payable</a:t>
            </a:r>
            <a:r>
              <a:rPr lang="en" sz="1100">
                <a:latin typeface="Consolas"/>
                <a:ea typeface="Consolas"/>
                <a:cs typeface="Consolas"/>
                <a:sym typeface="Consolas"/>
              </a:rPr>
              <a:t> receiver, </a:t>
            </a:r>
            <a:r>
              <a:rPr lang="en" sz="1100">
                <a:solidFill>
                  <a:srgbClr val="0000FF"/>
                </a:solidFill>
                <a:latin typeface="Consolas"/>
                <a:ea typeface="Consolas"/>
                <a:cs typeface="Consolas"/>
                <a:sym typeface="Consolas"/>
              </a:rPr>
              <a:t>uint</a:t>
            </a:r>
            <a:r>
              <a:rPr lang="en" sz="1100">
                <a:latin typeface="Consolas"/>
                <a:ea typeface="Consolas"/>
                <a:cs typeface="Consolas"/>
                <a:sym typeface="Consolas"/>
              </a:rPr>
              <a:t> amount) </a:t>
            </a:r>
            <a:r>
              <a:rPr lang="en" sz="1100">
                <a:solidFill>
                  <a:srgbClr val="0000FF"/>
                </a:solidFill>
                <a:latin typeface="Consolas"/>
                <a:ea typeface="Consolas"/>
                <a:cs typeface="Consolas"/>
                <a:sym typeface="Consolas"/>
              </a:rPr>
              <a:t>public</a:t>
            </a: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require</a:t>
            </a:r>
            <a:r>
              <a:rPr lang="en" sz="1100">
                <a:latin typeface="Consolas"/>
                <a:ea typeface="Consolas"/>
                <a:cs typeface="Consolas"/>
                <a:sym typeface="Consolas"/>
              </a:rPr>
              <a:t>(</a:t>
            </a:r>
            <a:r>
              <a:rPr lang="en" sz="1100">
                <a:solidFill>
                  <a:srgbClr val="0000FF"/>
                </a:solidFill>
                <a:latin typeface="Consolas"/>
                <a:ea typeface="Consolas"/>
                <a:cs typeface="Consolas"/>
                <a:sym typeface="Consolas"/>
              </a:rPr>
              <a:t>tx</a:t>
            </a:r>
            <a:r>
              <a:rPr lang="en" sz="1100">
                <a:latin typeface="Consolas"/>
                <a:ea typeface="Consolas"/>
                <a:cs typeface="Consolas"/>
                <a:sym typeface="Consolas"/>
              </a:rPr>
              <a:t>.origin == owner);</a:t>
            </a:r>
            <a:endParaRPr sz="1100">
              <a:latin typeface="Consolas"/>
              <a:ea typeface="Consolas"/>
              <a:cs typeface="Consolas"/>
              <a:sym typeface="Consolas"/>
            </a:endParaRPr>
          </a:p>
          <a:p>
            <a:pPr marL="45720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receiver.</a:t>
            </a:r>
            <a:r>
              <a:rPr lang="en" sz="1100">
                <a:solidFill>
                  <a:srgbClr val="0000FF"/>
                </a:solidFill>
                <a:latin typeface="Consolas"/>
                <a:ea typeface="Consolas"/>
                <a:cs typeface="Consolas"/>
                <a:sym typeface="Consolas"/>
              </a:rPr>
              <a:t>call</a:t>
            </a:r>
            <a:r>
              <a:rPr lang="en" sz="1100">
                <a:latin typeface="Consolas"/>
                <a:ea typeface="Consolas"/>
                <a:cs typeface="Consolas"/>
                <a:sym typeface="Consolas"/>
              </a:rPr>
              <a:t>.value(amount)();</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a:t>
            </a:r>
            <a:endParaRPr sz="1100">
              <a:latin typeface="Consolas"/>
              <a:ea typeface="Consolas"/>
              <a:cs typeface="Consolas"/>
              <a:sym typeface="Consolas"/>
            </a:endParaRPr>
          </a:p>
        </p:txBody>
      </p:sp>
      <p:cxnSp>
        <p:nvCxnSpPr>
          <p:cNvPr id="551" name="Google Shape;551;p79"/>
          <p:cNvCxnSpPr/>
          <p:nvPr/>
        </p:nvCxnSpPr>
        <p:spPr>
          <a:xfrm>
            <a:off x="5035400" y="1572800"/>
            <a:ext cx="0" cy="3477000"/>
          </a:xfrm>
          <a:prstGeom prst="straightConnector1">
            <a:avLst/>
          </a:prstGeom>
          <a:noFill/>
          <a:ln w="19050" cap="flat" cmpd="sng">
            <a:solidFill>
              <a:schemeClr val="dk2"/>
            </a:solidFill>
            <a:prstDash val="solid"/>
            <a:round/>
            <a:headEnd type="none" w="med" len="med"/>
            <a:tailEnd type="none" w="med" len="med"/>
          </a:ln>
        </p:spPr>
      </p:cxnSp>
      <p:pic>
        <p:nvPicPr>
          <p:cNvPr id="552" name="Google Shape;552;p79"/>
          <p:cNvPicPr preferRelativeResize="0"/>
          <p:nvPr/>
        </p:nvPicPr>
        <p:blipFill>
          <a:blip r:embed="rId3">
            <a:alphaModFix/>
          </a:blip>
          <a:stretch>
            <a:fillRect/>
          </a:stretch>
        </p:blipFill>
        <p:spPr>
          <a:xfrm>
            <a:off x="6280549" y="36049"/>
            <a:ext cx="1518499" cy="1214799"/>
          </a:xfrm>
          <a:prstGeom prst="rect">
            <a:avLst/>
          </a:prstGeom>
          <a:noFill/>
          <a:ln>
            <a:noFill/>
          </a:ln>
        </p:spPr>
      </p:pic>
      <p:cxnSp>
        <p:nvCxnSpPr>
          <p:cNvPr id="553" name="Google Shape;553;p79"/>
          <p:cNvCxnSpPr>
            <a:stCxn id="554" idx="3"/>
            <a:endCxn id="550" idx="0"/>
          </p:cNvCxnSpPr>
          <p:nvPr/>
        </p:nvCxnSpPr>
        <p:spPr>
          <a:xfrm rot="10800000">
            <a:off x="2692100" y="1536850"/>
            <a:ext cx="6225300" cy="863100"/>
          </a:xfrm>
          <a:prstGeom prst="bentConnector4">
            <a:avLst>
              <a:gd name="adj1" fmla="val -2405"/>
              <a:gd name="adj2" fmla="val 127590"/>
            </a:avLst>
          </a:prstGeom>
          <a:noFill/>
          <a:ln w="9525" cap="flat" cmpd="sng">
            <a:solidFill>
              <a:schemeClr val="dk2"/>
            </a:solidFill>
            <a:prstDash val="solid"/>
            <a:round/>
            <a:headEnd type="none" w="med" len="med"/>
            <a:tailEnd type="triangle" w="med" len="med"/>
          </a:ln>
        </p:spPr>
      </p:cxnSp>
      <p:cxnSp>
        <p:nvCxnSpPr>
          <p:cNvPr id="555" name="Google Shape;555;p79"/>
          <p:cNvCxnSpPr>
            <a:stCxn id="556" idx="3"/>
          </p:cNvCxnSpPr>
          <p:nvPr/>
        </p:nvCxnSpPr>
        <p:spPr>
          <a:xfrm rot="10800000" flipH="1">
            <a:off x="3299000" y="2210175"/>
            <a:ext cx="1964400" cy="1475100"/>
          </a:xfrm>
          <a:prstGeom prst="straightConnector1">
            <a:avLst/>
          </a:prstGeom>
          <a:noFill/>
          <a:ln w="9525" cap="flat" cmpd="sng">
            <a:solidFill>
              <a:schemeClr val="dk2"/>
            </a:solidFill>
            <a:prstDash val="solid"/>
            <a:round/>
            <a:headEnd type="none" w="med" len="med"/>
            <a:tailEnd type="triangle" w="med" len="med"/>
          </a:ln>
        </p:spPr>
      </p:cxnSp>
      <p:sp>
        <p:nvSpPr>
          <p:cNvPr id="554" name="Google Shape;554;p79"/>
          <p:cNvSpPr txBox="1">
            <a:spLocks noGrp="1"/>
          </p:cNvSpPr>
          <p:nvPr>
            <p:ph type="body" idx="1"/>
          </p:nvPr>
        </p:nvSpPr>
        <p:spPr>
          <a:xfrm>
            <a:off x="5186300" y="1823800"/>
            <a:ext cx="3731100" cy="1152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solidFill>
                  <a:srgbClr val="0000FF"/>
                </a:solidFill>
                <a:latin typeface="Consolas"/>
                <a:ea typeface="Consolas"/>
                <a:cs typeface="Consolas"/>
                <a:sym typeface="Consolas"/>
              </a:rPr>
              <a:t>function </a:t>
            </a:r>
            <a:r>
              <a:rPr lang="en" sz="1100">
                <a:latin typeface="Consolas"/>
                <a:ea typeface="Consolas"/>
                <a:cs typeface="Consolas"/>
                <a:sym typeface="Consolas"/>
              </a:rPr>
              <a:t>receive</a:t>
            </a:r>
            <a:r>
              <a:rPr lang="en" sz="1100">
                <a:solidFill>
                  <a:srgbClr val="000000"/>
                </a:solidFill>
                <a:latin typeface="Consolas"/>
                <a:ea typeface="Consolas"/>
                <a:cs typeface="Consolas"/>
                <a:sym typeface="Consolas"/>
              </a:rPr>
              <a:t>() </a:t>
            </a:r>
            <a:r>
              <a:rPr lang="en" sz="1100">
                <a:solidFill>
                  <a:srgbClr val="0000FF"/>
                </a:solidFill>
                <a:latin typeface="Consolas"/>
                <a:ea typeface="Consolas"/>
                <a:cs typeface="Consolas"/>
                <a:sym typeface="Consolas"/>
              </a:rPr>
              <a:t>external</a:t>
            </a:r>
            <a:r>
              <a:rPr lang="en" sz="1100">
                <a:solidFill>
                  <a:srgbClr val="000000"/>
                </a:solidFill>
                <a:latin typeface="Consolas"/>
                <a:ea typeface="Consolas"/>
                <a:cs typeface="Consolas"/>
                <a:sym typeface="Consolas"/>
              </a:rPr>
              <a:t> </a:t>
            </a:r>
            <a:r>
              <a:rPr lang="en" sz="1100">
                <a:solidFill>
                  <a:srgbClr val="0000FF"/>
                </a:solidFill>
                <a:latin typeface="Consolas"/>
                <a:ea typeface="Consolas"/>
                <a:cs typeface="Consolas"/>
                <a:sym typeface="Consolas"/>
              </a:rPr>
              <a:t>payable</a:t>
            </a:r>
            <a:r>
              <a:rPr lang="en" sz="1100">
                <a:solidFill>
                  <a:srgbClr val="000000"/>
                </a:solidFill>
                <a:latin typeface="Consolas"/>
                <a:ea typeface="Consolas"/>
                <a:cs typeface="Consolas"/>
                <a:sym typeface="Consolas"/>
              </a:rPr>
              <a:t> {</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0"/>
              </a:spcAft>
              <a:buNone/>
            </a:pPr>
            <a:r>
              <a:rPr lang="en" sz="1100">
                <a:latin typeface="Consolas"/>
                <a:ea typeface="Consolas"/>
                <a:cs typeface="Consolas"/>
                <a:sym typeface="Consolas"/>
              </a:rPr>
              <a:t>   victim.sendTo(attacker,</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a:t>
            </a:r>
            <a:r>
              <a:rPr lang="en" sz="1100">
                <a:solidFill>
                  <a:srgbClr val="0000FF"/>
                </a:solidFill>
                <a:latin typeface="Consolas"/>
                <a:ea typeface="Consolas"/>
                <a:cs typeface="Consolas"/>
                <a:sym typeface="Consolas"/>
              </a:rPr>
              <a:t>balance</a:t>
            </a: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1600"/>
              </a:spcBef>
              <a:spcAft>
                <a:spcPts val="1600"/>
              </a:spcAft>
              <a:buNone/>
            </a:pPr>
            <a:r>
              <a:rPr lang="en" sz="1100">
                <a:solidFill>
                  <a:srgbClr val="000000"/>
                </a:solidFill>
                <a:latin typeface="Consolas"/>
                <a:ea typeface="Consolas"/>
                <a:cs typeface="Consolas"/>
                <a:sym typeface="Consolas"/>
              </a:rPr>
              <a:t>}</a:t>
            </a:r>
            <a:endParaRPr sz="1100">
              <a:solidFill>
                <a:srgbClr val="000000"/>
              </a:solidFill>
              <a:latin typeface="Consolas"/>
              <a:ea typeface="Consolas"/>
              <a:cs typeface="Consolas"/>
              <a:sym typeface="Consolas"/>
            </a:endParaRPr>
          </a:p>
        </p:txBody>
      </p:sp>
      <p:sp>
        <p:nvSpPr>
          <p:cNvPr id="556" name="Google Shape;556;p79"/>
          <p:cNvSpPr/>
          <p:nvPr/>
        </p:nvSpPr>
        <p:spPr>
          <a:xfrm>
            <a:off x="964400" y="3502725"/>
            <a:ext cx="2334600" cy="365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9"/>
          <p:cNvSpPr/>
          <p:nvPr/>
        </p:nvSpPr>
        <p:spPr>
          <a:xfrm>
            <a:off x="5387450" y="2157100"/>
            <a:ext cx="3420900" cy="485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Keep fallback function simple</a:t>
            </a:r>
            <a:endParaRPr/>
          </a:p>
        </p:txBody>
      </p:sp>
      <p:sp>
        <p:nvSpPr>
          <p:cNvPr id="563" name="Google Shape;563;p80"/>
          <p:cNvSpPr txBox="1">
            <a:spLocks noGrp="1"/>
          </p:cNvSpPr>
          <p:nvPr>
            <p:ph type="body" idx="1"/>
          </p:nvPr>
        </p:nvSpPr>
        <p:spPr>
          <a:xfrm>
            <a:off x="450300" y="1104500"/>
            <a:ext cx="3802800" cy="335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latin typeface="Consolas"/>
                <a:ea typeface="Consolas"/>
                <a:cs typeface="Consolas"/>
                <a:sym typeface="Consolas"/>
              </a:rPr>
              <a:t>// BAD</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solidFill>
                  <a:srgbClr val="0000FF"/>
                </a:solidFill>
                <a:latin typeface="Consolas"/>
                <a:ea typeface="Consolas"/>
                <a:cs typeface="Consolas"/>
                <a:sym typeface="Consolas"/>
              </a:rPr>
              <a:t>function </a:t>
            </a:r>
            <a:r>
              <a:rPr lang="en" sz="1100">
                <a:latin typeface="Consolas"/>
                <a:ea typeface="Consolas"/>
                <a:cs typeface="Consolas"/>
                <a:sym typeface="Consolas"/>
              </a:rPr>
              <a:t>receive() </a:t>
            </a:r>
            <a:r>
              <a:rPr lang="en" sz="1100">
                <a:solidFill>
                  <a:srgbClr val="0000FF"/>
                </a:solidFill>
                <a:latin typeface="Consolas"/>
                <a:ea typeface="Consolas"/>
                <a:cs typeface="Consolas"/>
                <a:sym typeface="Consolas"/>
              </a:rPr>
              <a:t>payable</a:t>
            </a:r>
            <a:r>
              <a:rPr lang="en" sz="1100">
                <a:latin typeface="Consolas"/>
                <a:ea typeface="Consolas"/>
                <a:cs typeface="Consolas"/>
                <a:sym typeface="Consolas"/>
              </a:rPr>
              <a:t> { </a:t>
            </a:r>
            <a:endParaRPr sz="1100">
              <a:latin typeface="Consolas"/>
              <a:ea typeface="Consolas"/>
              <a:cs typeface="Consolas"/>
              <a:sym typeface="Consolas"/>
            </a:endParaRPr>
          </a:p>
          <a:p>
            <a:pPr marL="0" lvl="0" indent="457200" algn="l" rtl="0">
              <a:lnSpc>
                <a:spcPct val="100000"/>
              </a:lnSpc>
              <a:spcBef>
                <a:spcPts val="0"/>
              </a:spcBef>
              <a:spcAft>
                <a:spcPts val="0"/>
              </a:spcAft>
              <a:buNone/>
            </a:pPr>
            <a:r>
              <a:rPr lang="en" sz="1100">
                <a:latin typeface="Consolas"/>
                <a:ea typeface="Consolas"/>
                <a:cs typeface="Consolas"/>
                <a:sym typeface="Consolas"/>
              </a:rPr>
              <a:t>balances[</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 += </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.value;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solidFill>
                <a:srgbClr val="0000FF"/>
              </a:solidFill>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p:txBody>
      </p:sp>
      <p:sp>
        <p:nvSpPr>
          <p:cNvPr id="564" name="Google Shape;564;p80"/>
          <p:cNvSpPr txBox="1"/>
          <p:nvPr/>
        </p:nvSpPr>
        <p:spPr>
          <a:xfrm>
            <a:off x="4650475" y="4816475"/>
            <a:ext cx="4230300" cy="23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700" u="sng">
                <a:solidFill>
                  <a:schemeClr val="hlink"/>
                </a:solidFill>
                <a:hlinkClick r:id="rId3"/>
              </a:rPr>
              <a:t>https://consensys.github.io/smart-contract-best-practices</a:t>
            </a:r>
            <a:r>
              <a:rPr lang="en" sz="700">
                <a:solidFill>
                  <a:schemeClr val="dk1"/>
                </a:solidFill>
              </a:rPr>
              <a:t> </a:t>
            </a:r>
            <a:endParaRPr sz="700">
              <a:solidFill>
                <a:schemeClr val="dk1"/>
              </a:solidFill>
            </a:endParaRPr>
          </a:p>
        </p:txBody>
      </p:sp>
      <p:sp>
        <p:nvSpPr>
          <p:cNvPr id="565" name="Google Shape;565;p80"/>
          <p:cNvSpPr txBox="1">
            <a:spLocks noGrp="1"/>
          </p:cNvSpPr>
          <p:nvPr>
            <p:ph type="body" idx="1"/>
          </p:nvPr>
        </p:nvSpPr>
        <p:spPr>
          <a:xfrm>
            <a:off x="4431300" y="1104500"/>
            <a:ext cx="4401000" cy="3625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latin typeface="Consolas"/>
                <a:ea typeface="Consolas"/>
                <a:cs typeface="Consolas"/>
                <a:sym typeface="Consolas"/>
              </a:rPr>
              <a:t>// GOOD</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solidFill>
                  <a:srgbClr val="0000FF"/>
                </a:solidFill>
                <a:latin typeface="Consolas"/>
                <a:ea typeface="Consolas"/>
                <a:cs typeface="Consolas"/>
                <a:sym typeface="Consolas"/>
              </a:rPr>
              <a:t>function</a:t>
            </a:r>
            <a:r>
              <a:rPr lang="en" sz="1100">
                <a:latin typeface="Consolas"/>
                <a:ea typeface="Consolas"/>
                <a:cs typeface="Consolas"/>
                <a:sym typeface="Consolas"/>
              </a:rPr>
              <a:t> deposit() </a:t>
            </a:r>
            <a:r>
              <a:rPr lang="en" sz="1100">
                <a:solidFill>
                  <a:srgbClr val="0000FF"/>
                </a:solidFill>
                <a:latin typeface="Consolas"/>
                <a:ea typeface="Consolas"/>
                <a:cs typeface="Consolas"/>
                <a:sym typeface="Consolas"/>
              </a:rPr>
              <a:t>payable external</a:t>
            </a:r>
            <a:r>
              <a:rPr lang="en" sz="1100">
                <a:latin typeface="Consolas"/>
                <a:ea typeface="Consolas"/>
                <a:cs typeface="Consolas"/>
                <a:sym typeface="Consolas"/>
              </a:rPr>
              <a:t> {</a:t>
            </a:r>
            <a:endParaRPr sz="1100">
              <a:latin typeface="Consolas"/>
              <a:ea typeface="Consolas"/>
              <a:cs typeface="Consolas"/>
              <a:sym typeface="Consolas"/>
            </a:endParaRPr>
          </a:p>
          <a:p>
            <a:pPr marL="0" lvl="0" indent="457200" algn="l" rtl="0">
              <a:lnSpc>
                <a:spcPct val="100000"/>
              </a:lnSpc>
              <a:spcBef>
                <a:spcPts val="0"/>
              </a:spcBef>
              <a:spcAft>
                <a:spcPts val="0"/>
              </a:spcAft>
              <a:buNone/>
            </a:pPr>
            <a:r>
              <a:rPr lang="en" sz="1100">
                <a:latin typeface="Consolas"/>
                <a:ea typeface="Consolas"/>
                <a:cs typeface="Consolas"/>
                <a:sym typeface="Consolas"/>
              </a:rPr>
              <a:t>balances[</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 += </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.value;</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solidFill>
                  <a:srgbClr val="0000FF"/>
                </a:solidFill>
                <a:latin typeface="Consolas"/>
                <a:ea typeface="Consolas"/>
                <a:cs typeface="Consolas"/>
                <a:sym typeface="Consolas"/>
              </a:rPr>
              <a:t>function </a:t>
            </a:r>
            <a:r>
              <a:rPr lang="en" sz="1100">
                <a:latin typeface="Consolas"/>
                <a:ea typeface="Consolas"/>
                <a:cs typeface="Consolas"/>
                <a:sym typeface="Consolas"/>
              </a:rPr>
              <a:t>receive() </a:t>
            </a:r>
            <a:r>
              <a:rPr lang="en" sz="1100">
                <a:solidFill>
                  <a:srgbClr val="0000FF"/>
                </a:solidFill>
                <a:latin typeface="Consolas"/>
                <a:ea typeface="Consolas"/>
                <a:cs typeface="Consolas"/>
                <a:sym typeface="Consolas"/>
              </a:rPr>
              <a:t>payable</a:t>
            </a:r>
            <a:r>
              <a:rPr lang="en" sz="1100">
                <a:latin typeface="Consolas"/>
                <a:ea typeface="Consolas"/>
                <a:cs typeface="Consolas"/>
                <a:sym typeface="Consolas"/>
              </a:rPr>
              <a:t> { </a:t>
            </a:r>
            <a:endParaRPr sz="1100">
              <a:latin typeface="Consolas"/>
              <a:ea typeface="Consolas"/>
              <a:cs typeface="Consolas"/>
              <a:sym typeface="Consolas"/>
            </a:endParaRPr>
          </a:p>
          <a:p>
            <a:pPr marL="0" lvl="0" indent="457200" algn="l" rtl="0">
              <a:lnSpc>
                <a:spcPct val="100000"/>
              </a:lnSpc>
              <a:spcBef>
                <a:spcPts val="0"/>
              </a:spcBef>
              <a:spcAft>
                <a:spcPts val="0"/>
              </a:spcAft>
              <a:buNone/>
            </a:pPr>
            <a:r>
              <a:rPr lang="en" sz="1100">
                <a:solidFill>
                  <a:srgbClr val="0000FF"/>
                </a:solidFill>
                <a:latin typeface="Consolas"/>
                <a:ea typeface="Consolas"/>
                <a:cs typeface="Consolas"/>
                <a:sym typeface="Consolas"/>
              </a:rPr>
              <a:t>require</a:t>
            </a:r>
            <a:r>
              <a:rPr lang="en" sz="1100">
                <a:latin typeface="Consolas"/>
                <a:ea typeface="Consolas"/>
                <a:cs typeface="Consolas"/>
                <a:sym typeface="Consolas"/>
              </a:rPr>
              <a:t>(</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.data.length == 0);</a:t>
            </a:r>
            <a:endParaRPr sz="1100">
              <a:latin typeface="Consolas"/>
              <a:ea typeface="Consolas"/>
              <a:cs typeface="Consolas"/>
              <a:sym typeface="Consolas"/>
            </a:endParaRPr>
          </a:p>
          <a:p>
            <a:pPr marL="0" lvl="0" indent="457200" algn="l" rtl="0">
              <a:lnSpc>
                <a:spcPct val="100000"/>
              </a:lnSpc>
              <a:spcBef>
                <a:spcPts val="0"/>
              </a:spcBef>
              <a:spcAft>
                <a:spcPts val="0"/>
              </a:spcAft>
              <a:buNone/>
            </a:pPr>
            <a:r>
              <a:rPr lang="en" sz="1100">
                <a:solidFill>
                  <a:srgbClr val="0000FF"/>
                </a:solidFill>
                <a:latin typeface="Consolas"/>
                <a:ea typeface="Consolas"/>
                <a:cs typeface="Consolas"/>
                <a:sym typeface="Consolas"/>
              </a:rPr>
              <a:t>emit</a:t>
            </a:r>
            <a:r>
              <a:rPr lang="en" sz="1100">
                <a:latin typeface="Consolas"/>
                <a:ea typeface="Consolas"/>
                <a:cs typeface="Consolas"/>
                <a:sym typeface="Consolas"/>
              </a:rPr>
              <a:t> LogDepositReceived(</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 </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81"/>
          <p:cNvSpPr txBox="1"/>
          <p:nvPr/>
        </p:nvSpPr>
        <p:spPr>
          <a:xfrm>
            <a:off x="311700" y="1323000"/>
            <a:ext cx="8520600" cy="2497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a:solidFill>
                <a:srgbClr val="000000"/>
              </a:solidFill>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Default values</a:t>
            </a:r>
            <a:endParaRPr sz="5200">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And</a:t>
            </a:r>
            <a:endParaRPr sz="5200">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Merkle Trees</a:t>
            </a:r>
            <a:endParaRPr sz="5200">
              <a:latin typeface="Ubuntu"/>
              <a:ea typeface="Ubuntu"/>
              <a:cs typeface="Ubuntu"/>
              <a:sym typeface="Ubuntu"/>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Sparse Merkle Trees</a:t>
            </a:r>
            <a:endParaRPr/>
          </a:p>
        </p:txBody>
      </p:sp>
      <p:sp>
        <p:nvSpPr>
          <p:cNvPr id="576" name="Google Shape;576;p82"/>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Ubuntu"/>
              <a:buChar char="●"/>
            </a:pPr>
            <a:r>
              <a:rPr lang="en"/>
              <a:t>Perfect Binary Merkle Tree</a:t>
            </a:r>
            <a:endParaRPr/>
          </a:p>
          <a:p>
            <a:pPr marL="457200" marR="0" lvl="0" indent="-342900" algn="l" rtl="0">
              <a:lnSpc>
                <a:spcPct val="150000"/>
              </a:lnSpc>
              <a:spcBef>
                <a:spcPts val="0"/>
              </a:spcBef>
              <a:spcAft>
                <a:spcPts val="0"/>
              </a:spcAft>
              <a:buSzPts val="1800"/>
              <a:buChar char="●"/>
            </a:pPr>
            <a:r>
              <a:rPr lang="en"/>
              <a:t>Unfilled leaves take default values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Sparse Merkle Trees</a:t>
            </a:r>
            <a:endParaRPr/>
          </a:p>
        </p:txBody>
      </p:sp>
      <p:sp>
        <p:nvSpPr>
          <p:cNvPr id="582" name="Google Shape;582;p83"/>
          <p:cNvSpPr/>
          <p:nvPr/>
        </p:nvSpPr>
        <p:spPr>
          <a:xfrm>
            <a:off x="485234" y="4288050"/>
            <a:ext cx="948900" cy="388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
            </a:r>
            <a:r>
              <a:rPr lang="en" baseline="-25000"/>
              <a:t>1</a:t>
            </a:r>
            <a:endParaRPr baseline="-25000"/>
          </a:p>
        </p:txBody>
      </p:sp>
      <p:sp>
        <p:nvSpPr>
          <p:cNvPr id="583" name="Google Shape;583;p83"/>
          <p:cNvSpPr/>
          <p:nvPr/>
        </p:nvSpPr>
        <p:spPr>
          <a:xfrm>
            <a:off x="1431983" y="4288050"/>
            <a:ext cx="948900" cy="388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
            </a:r>
            <a:r>
              <a:rPr lang="en" baseline="-25000"/>
              <a:t>2</a:t>
            </a:r>
            <a:endParaRPr baseline="-25000"/>
          </a:p>
        </p:txBody>
      </p:sp>
      <p:sp>
        <p:nvSpPr>
          <p:cNvPr id="584" name="Google Shape;584;p83"/>
          <p:cNvSpPr/>
          <p:nvPr/>
        </p:nvSpPr>
        <p:spPr>
          <a:xfrm>
            <a:off x="2379451" y="4288050"/>
            <a:ext cx="948900" cy="388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a:p>
        </p:txBody>
      </p:sp>
      <p:sp>
        <p:nvSpPr>
          <p:cNvPr id="585" name="Google Shape;585;p83"/>
          <p:cNvSpPr/>
          <p:nvPr/>
        </p:nvSpPr>
        <p:spPr>
          <a:xfrm>
            <a:off x="3326200" y="4288050"/>
            <a:ext cx="948900" cy="388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a:t>
            </a:r>
            <a:endParaRPr/>
          </a:p>
        </p:txBody>
      </p:sp>
      <p:sp>
        <p:nvSpPr>
          <p:cNvPr id="586" name="Google Shape;586;p83"/>
          <p:cNvSpPr/>
          <p:nvPr/>
        </p:nvSpPr>
        <p:spPr>
          <a:xfrm>
            <a:off x="4273668" y="4288050"/>
            <a:ext cx="948900" cy="388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a:t>
            </a:r>
            <a:endParaRPr dirty="0"/>
          </a:p>
        </p:txBody>
      </p:sp>
      <p:sp>
        <p:nvSpPr>
          <p:cNvPr id="587" name="Google Shape;587;p83"/>
          <p:cNvSpPr/>
          <p:nvPr/>
        </p:nvSpPr>
        <p:spPr>
          <a:xfrm>
            <a:off x="5221136" y="4288050"/>
            <a:ext cx="948900" cy="388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D</a:t>
            </a:r>
            <a:r>
              <a:rPr lang="en" baseline="-25000">
                <a:solidFill>
                  <a:schemeClr val="dk1"/>
                </a:solidFill>
              </a:rPr>
              <a:t>6</a:t>
            </a:r>
            <a:endParaRPr/>
          </a:p>
        </p:txBody>
      </p:sp>
      <p:sp>
        <p:nvSpPr>
          <p:cNvPr id="588" name="Google Shape;588;p83"/>
          <p:cNvSpPr/>
          <p:nvPr/>
        </p:nvSpPr>
        <p:spPr>
          <a:xfrm>
            <a:off x="6157821" y="4288050"/>
            <a:ext cx="948900" cy="388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a:t>
            </a:r>
            <a:endParaRPr/>
          </a:p>
        </p:txBody>
      </p:sp>
      <p:sp>
        <p:nvSpPr>
          <p:cNvPr id="589" name="Google Shape;589;p83"/>
          <p:cNvSpPr/>
          <p:nvPr/>
        </p:nvSpPr>
        <p:spPr>
          <a:xfrm>
            <a:off x="7105289" y="4288050"/>
            <a:ext cx="948900" cy="3882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
            </a:r>
            <a:r>
              <a:rPr lang="en" baseline="-25000"/>
              <a:t>8</a:t>
            </a:r>
            <a:endParaRPr baseline="-25000"/>
          </a:p>
        </p:txBody>
      </p:sp>
      <p:sp>
        <p:nvSpPr>
          <p:cNvPr id="590" name="Google Shape;590;p83"/>
          <p:cNvSpPr/>
          <p:nvPr/>
        </p:nvSpPr>
        <p:spPr>
          <a:xfrm>
            <a:off x="604559" y="3221250"/>
            <a:ext cx="700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H</a:t>
            </a:r>
            <a:r>
              <a:rPr lang="en" sz="900" b="1" baseline="-25000">
                <a:solidFill>
                  <a:srgbClr val="FFFFFF"/>
                </a:solidFill>
              </a:rPr>
              <a:t>1</a:t>
            </a:r>
            <a:r>
              <a:rPr lang="en" sz="900" b="1">
                <a:solidFill>
                  <a:srgbClr val="FFFFFF"/>
                </a:solidFill>
              </a:rPr>
              <a:t>=</a:t>
            </a:r>
            <a:r>
              <a:rPr lang="en" sz="900" b="1" baseline="-25000">
                <a:solidFill>
                  <a:srgbClr val="FFFFFF"/>
                </a:solidFill>
              </a:rPr>
              <a:t> </a:t>
            </a:r>
            <a:r>
              <a:rPr lang="en" sz="900" b="1">
                <a:solidFill>
                  <a:srgbClr val="FFFFFF"/>
                </a:solidFill>
              </a:rPr>
              <a:t>H(D</a:t>
            </a:r>
            <a:r>
              <a:rPr lang="en" sz="900" b="1" baseline="-25000">
                <a:solidFill>
                  <a:srgbClr val="FFFFFF"/>
                </a:solidFill>
              </a:rPr>
              <a:t>1</a:t>
            </a:r>
            <a:r>
              <a:rPr lang="en" sz="900" b="1">
                <a:solidFill>
                  <a:srgbClr val="FFFFFF"/>
                </a:solidFill>
              </a:rPr>
              <a:t>)</a:t>
            </a:r>
            <a:endParaRPr sz="900" b="1">
              <a:solidFill>
                <a:srgbClr val="FFFFFF"/>
              </a:solidFill>
            </a:endParaRPr>
          </a:p>
        </p:txBody>
      </p:sp>
      <p:cxnSp>
        <p:nvCxnSpPr>
          <p:cNvPr id="591" name="Google Shape;591;p83"/>
          <p:cNvCxnSpPr>
            <a:stCxn id="582" idx="0"/>
            <a:endCxn id="590" idx="2"/>
          </p:cNvCxnSpPr>
          <p:nvPr/>
        </p:nvCxnSpPr>
        <p:spPr>
          <a:xfrm rot="10800000">
            <a:off x="954584" y="3609450"/>
            <a:ext cx="5100" cy="678600"/>
          </a:xfrm>
          <a:prstGeom prst="straightConnector1">
            <a:avLst/>
          </a:prstGeom>
          <a:noFill/>
          <a:ln w="9525" cap="flat" cmpd="sng">
            <a:solidFill>
              <a:srgbClr val="595959"/>
            </a:solidFill>
            <a:prstDash val="solid"/>
            <a:round/>
            <a:headEnd type="none" w="med" len="med"/>
            <a:tailEnd type="triangle" w="med" len="med"/>
          </a:ln>
        </p:spPr>
      </p:cxnSp>
      <p:cxnSp>
        <p:nvCxnSpPr>
          <p:cNvPr id="592" name="Google Shape;592;p83"/>
          <p:cNvCxnSpPr>
            <a:stCxn id="583" idx="0"/>
          </p:cNvCxnSpPr>
          <p:nvPr/>
        </p:nvCxnSpPr>
        <p:spPr>
          <a:xfrm rot="10800000">
            <a:off x="1906433" y="3609450"/>
            <a:ext cx="0" cy="678600"/>
          </a:xfrm>
          <a:prstGeom prst="straightConnector1">
            <a:avLst/>
          </a:prstGeom>
          <a:noFill/>
          <a:ln w="9525" cap="flat" cmpd="sng">
            <a:solidFill>
              <a:srgbClr val="595959"/>
            </a:solidFill>
            <a:prstDash val="solid"/>
            <a:round/>
            <a:headEnd type="none" w="med" len="med"/>
            <a:tailEnd type="triangle" w="med" len="med"/>
          </a:ln>
        </p:spPr>
      </p:cxnSp>
      <p:cxnSp>
        <p:nvCxnSpPr>
          <p:cNvPr id="593" name="Google Shape;593;p83"/>
          <p:cNvCxnSpPr>
            <a:stCxn id="584" idx="0"/>
          </p:cNvCxnSpPr>
          <p:nvPr/>
        </p:nvCxnSpPr>
        <p:spPr>
          <a:xfrm rot="10800000">
            <a:off x="2853901" y="3609450"/>
            <a:ext cx="0" cy="678600"/>
          </a:xfrm>
          <a:prstGeom prst="straightConnector1">
            <a:avLst/>
          </a:prstGeom>
          <a:noFill/>
          <a:ln w="9525" cap="flat" cmpd="sng">
            <a:solidFill>
              <a:srgbClr val="595959"/>
            </a:solidFill>
            <a:prstDash val="solid"/>
            <a:round/>
            <a:headEnd type="none" w="med" len="med"/>
            <a:tailEnd type="triangle" w="med" len="med"/>
          </a:ln>
        </p:spPr>
      </p:cxnSp>
      <p:cxnSp>
        <p:nvCxnSpPr>
          <p:cNvPr id="594" name="Google Shape;594;p83"/>
          <p:cNvCxnSpPr>
            <a:stCxn id="585" idx="0"/>
          </p:cNvCxnSpPr>
          <p:nvPr/>
        </p:nvCxnSpPr>
        <p:spPr>
          <a:xfrm rot="10800000">
            <a:off x="3800650" y="3609450"/>
            <a:ext cx="0" cy="678600"/>
          </a:xfrm>
          <a:prstGeom prst="straightConnector1">
            <a:avLst/>
          </a:prstGeom>
          <a:noFill/>
          <a:ln w="9525" cap="flat" cmpd="sng">
            <a:solidFill>
              <a:srgbClr val="595959"/>
            </a:solidFill>
            <a:prstDash val="solid"/>
            <a:round/>
            <a:headEnd type="none" w="med" len="med"/>
            <a:tailEnd type="triangle" w="med" len="med"/>
          </a:ln>
        </p:spPr>
      </p:cxnSp>
      <p:cxnSp>
        <p:nvCxnSpPr>
          <p:cNvPr id="595" name="Google Shape;595;p83"/>
          <p:cNvCxnSpPr>
            <a:stCxn id="586" idx="0"/>
          </p:cNvCxnSpPr>
          <p:nvPr/>
        </p:nvCxnSpPr>
        <p:spPr>
          <a:xfrm rot="10800000">
            <a:off x="4748118" y="3609450"/>
            <a:ext cx="0" cy="678600"/>
          </a:xfrm>
          <a:prstGeom prst="straightConnector1">
            <a:avLst/>
          </a:prstGeom>
          <a:noFill/>
          <a:ln w="9525" cap="flat" cmpd="sng">
            <a:solidFill>
              <a:srgbClr val="595959"/>
            </a:solidFill>
            <a:prstDash val="solid"/>
            <a:round/>
            <a:headEnd type="none" w="med" len="med"/>
            <a:tailEnd type="triangle" w="med" len="med"/>
          </a:ln>
        </p:spPr>
      </p:cxnSp>
      <p:cxnSp>
        <p:nvCxnSpPr>
          <p:cNvPr id="596" name="Google Shape;596;p83"/>
          <p:cNvCxnSpPr>
            <a:stCxn id="587" idx="0"/>
          </p:cNvCxnSpPr>
          <p:nvPr/>
        </p:nvCxnSpPr>
        <p:spPr>
          <a:xfrm rot="10800000">
            <a:off x="5695586" y="3609450"/>
            <a:ext cx="0" cy="678600"/>
          </a:xfrm>
          <a:prstGeom prst="straightConnector1">
            <a:avLst/>
          </a:prstGeom>
          <a:noFill/>
          <a:ln w="9525" cap="flat" cmpd="sng">
            <a:solidFill>
              <a:srgbClr val="595959"/>
            </a:solidFill>
            <a:prstDash val="solid"/>
            <a:round/>
            <a:headEnd type="none" w="med" len="med"/>
            <a:tailEnd type="triangle" w="med" len="med"/>
          </a:ln>
        </p:spPr>
      </p:cxnSp>
      <p:cxnSp>
        <p:nvCxnSpPr>
          <p:cNvPr id="597" name="Google Shape;597;p83"/>
          <p:cNvCxnSpPr>
            <a:stCxn id="588" idx="0"/>
          </p:cNvCxnSpPr>
          <p:nvPr/>
        </p:nvCxnSpPr>
        <p:spPr>
          <a:xfrm rot="10800000">
            <a:off x="6632271" y="3609450"/>
            <a:ext cx="0" cy="678600"/>
          </a:xfrm>
          <a:prstGeom prst="straightConnector1">
            <a:avLst/>
          </a:prstGeom>
          <a:noFill/>
          <a:ln w="9525" cap="flat" cmpd="sng">
            <a:solidFill>
              <a:srgbClr val="595959"/>
            </a:solidFill>
            <a:prstDash val="solid"/>
            <a:round/>
            <a:headEnd type="none" w="med" len="med"/>
            <a:tailEnd type="triangle" w="med" len="med"/>
          </a:ln>
        </p:spPr>
      </p:cxnSp>
      <p:cxnSp>
        <p:nvCxnSpPr>
          <p:cNvPr id="598" name="Google Shape;598;p83"/>
          <p:cNvCxnSpPr>
            <a:stCxn id="589" idx="0"/>
          </p:cNvCxnSpPr>
          <p:nvPr/>
        </p:nvCxnSpPr>
        <p:spPr>
          <a:xfrm rot="10800000">
            <a:off x="7579739" y="3609450"/>
            <a:ext cx="0" cy="678600"/>
          </a:xfrm>
          <a:prstGeom prst="straightConnector1">
            <a:avLst/>
          </a:prstGeom>
          <a:noFill/>
          <a:ln w="9525" cap="flat" cmpd="sng">
            <a:solidFill>
              <a:srgbClr val="595959"/>
            </a:solidFill>
            <a:prstDash val="solid"/>
            <a:round/>
            <a:headEnd type="none" w="med" len="med"/>
            <a:tailEnd type="triangle" w="med" len="med"/>
          </a:ln>
        </p:spPr>
      </p:cxnSp>
      <p:sp>
        <p:nvSpPr>
          <p:cNvPr id="599" name="Google Shape;599;p83"/>
          <p:cNvSpPr txBox="1"/>
          <p:nvPr/>
        </p:nvSpPr>
        <p:spPr>
          <a:xfrm>
            <a:off x="626125" y="3726600"/>
            <a:ext cx="2913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t>
            </a:r>
            <a:endParaRPr/>
          </a:p>
        </p:txBody>
      </p:sp>
      <p:sp>
        <p:nvSpPr>
          <p:cNvPr id="600" name="Google Shape;600;p83"/>
          <p:cNvSpPr txBox="1"/>
          <p:nvPr/>
        </p:nvSpPr>
        <p:spPr>
          <a:xfrm>
            <a:off x="1540525" y="3726600"/>
            <a:ext cx="2913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t>
            </a:r>
            <a:endParaRPr/>
          </a:p>
        </p:txBody>
      </p:sp>
      <p:sp>
        <p:nvSpPr>
          <p:cNvPr id="601" name="Google Shape;601;p83"/>
          <p:cNvSpPr txBox="1"/>
          <p:nvPr/>
        </p:nvSpPr>
        <p:spPr>
          <a:xfrm>
            <a:off x="2531125" y="3726600"/>
            <a:ext cx="2913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t>
            </a:r>
            <a:endParaRPr/>
          </a:p>
        </p:txBody>
      </p:sp>
      <p:sp>
        <p:nvSpPr>
          <p:cNvPr id="602" name="Google Shape;602;p83"/>
          <p:cNvSpPr txBox="1"/>
          <p:nvPr/>
        </p:nvSpPr>
        <p:spPr>
          <a:xfrm>
            <a:off x="3521725" y="3726600"/>
            <a:ext cx="2913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t>
            </a:r>
            <a:endParaRPr/>
          </a:p>
        </p:txBody>
      </p:sp>
      <p:sp>
        <p:nvSpPr>
          <p:cNvPr id="603" name="Google Shape;603;p83"/>
          <p:cNvSpPr txBox="1"/>
          <p:nvPr/>
        </p:nvSpPr>
        <p:spPr>
          <a:xfrm>
            <a:off x="4480850" y="3754650"/>
            <a:ext cx="2913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t>
            </a:r>
            <a:endParaRPr/>
          </a:p>
        </p:txBody>
      </p:sp>
      <p:sp>
        <p:nvSpPr>
          <p:cNvPr id="604" name="Google Shape;604;p83"/>
          <p:cNvSpPr txBox="1"/>
          <p:nvPr/>
        </p:nvSpPr>
        <p:spPr>
          <a:xfrm>
            <a:off x="5418409" y="3743867"/>
            <a:ext cx="2913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t>
            </a:r>
            <a:endParaRPr/>
          </a:p>
        </p:txBody>
      </p:sp>
      <p:sp>
        <p:nvSpPr>
          <p:cNvPr id="605" name="Google Shape;605;p83"/>
          <p:cNvSpPr txBox="1"/>
          <p:nvPr/>
        </p:nvSpPr>
        <p:spPr>
          <a:xfrm>
            <a:off x="6325341" y="3737383"/>
            <a:ext cx="2913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t>
            </a:r>
            <a:endParaRPr/>
          </a:p>
        </p:txBody>
      </p:sp>
      <p:sp>
        <p:nvSpPr>
          <p:cNvPr id="606" name="Google Shape;606;p83"/>
          <p:cNvSpPr txBox="1"/>
          <p:nvPr/>
        </p:nvSpPr>
        <p:spPr>
          <a:xfrm>
            <a:off x="7315075" y="3754650"/>
            <a:ext cx="291300" cy="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t>
            </a:r>
            <a:endParaRPr/>
          </a:p>
        </p:txBody>
      </p:sp>
      <p:sp>
        <p:nvSpPr>
          <p:cNvPr id="607" name="Google Shape;607;p83"/>
          <p:cNvSpPr/>
          <p:nvPr/>
        </p:nvSpPr>
        <p:spPr>
          <a:xfrm>
            <a:off x="1556334" y="3210467"/>
            <a:ext cx="700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H</a:t>
            </a:r>
            <a:r>
              <a:rPr lang="en" sz="900" b="1" baseline="-25000">
                <a:solidFill>
                  <a:srgbClr val="FFFFFF"/>
                </a:solidFill>
              </a:rPr>
              <a:t>2</a:t>
            </a:r>
            <a:r>
              <a:rPr lang="en" sz="900" b="1">
                <a:solidFill>
                  <a:srgbClr val="FFFFFF"/>
                </a:solidFill>
              </a:rPr>
              <a:t>=</a:t>
            </a:r>
            <a:r>
              <a:rPr lang="en" sz="900" b="1" baseline="-25000">
                <a:solidFill>
                  <a:srgbClr val="FFFFFF"/>
                </a:solidFill>
              </a:rPr>
              <a:t> </a:t>
            </a:r>
            <a:r>
              <a:rPr lang="en" sz="900" b="1">
                <a:solidFill>
                  <a:srgbClr val="FFFFFF"/>
                </a:solidFill>
              </a:rPr>
              <a:t>H(D</a:t>
            </a:r>
            <a:r>
              <a:rPr lang="en" sz="900" b="1" baseline="-25000">
                <a:solidFill>
                  <a:srgbClr val="FFFFFF"/>
                </a:solidFill>
              </a:rPr>
              <a:t>2</a:t>
            </a:r>
            <a:r>
              <a:rPr lang="en" sz="900" b="1">
                <a:solidFill>
                  <a:srgbClr val="FFFFFF"/>
                </a:solidFill>
              </a:rPr>
              <a:t>)</a:t>
            </a:r>
            <a:endParaRPr b="1">
              <a:solidFill>
                <a:srgbClr val="FFFFFF"/>
              </a:solidFill>
            </a:endParaRPr>
          </a:p>
        </p:txBody>
      </p:sp>
      <p:sp>
        <p:nvSpPr>
          <p:cNvPr id="608" name="Google Shape;608;p83"/>
          <p:cNvSpPr/>
          <p:nvPr/>
        </p:nvSpPr>
        <p:spPr>
          <a:xfrm>
            <a:off x="2503447" y="3221250"/>
            <a:ext cx="700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00" b="1">
                <a:solidFill>
                  <a:schemeClr val="lt1"/>
                </a:solidFill>
              </a:rPr>
              <a:t>H</a:t>
            </a:r>
            <a:r>
              <a:rPr lang="en" sz="900" b="1" baseline="-25000">
                <a:solidFill>
                  <a:schemeClr val="lt1"/>
                </a:solidFill>
              </a:rPr>
              <a:t>∅</a:t>
            </a:r>
            <a:r>
              <a:rPr lang="en" sz="900" b="1">
                <a:solidFill>
                  <a:schemeClr val="lt1"/>
                </a:solidFill>
              </a:rPr>
              <a:t>=</a:t>
            </a:r>
            <a:r>
              <a:rPr lang="en" sz="900" b="1" baseline="-25000">
                <a:solidFill>
                  <a:schemeClr val="lt1"/>
                </a:solidFill>
              </a:rPr>
              <a:t> </a:t>
            </a:r>
            <a:r>
              <a:rPr lang="en" sz="900" b="1">
                <a:solidFill>
                  <a:schemeClr val="lt1"/>
                </a:solidFill>
              </a:rPr>
              <a:t>H(∅)</a:t>
            </a:r>
            <a:endParaRPr b="1">
              <a:solidFill>
                <a:srgbClr val="FFFFFF"/>
              </a:solidFill>
            </a:endParaRPr>
          </a:p>
        </p:txBody>
      </p:sp>
      <p:sp>
        <p:nvSpPr>
          <p:cNvPr id="609" name="Google Shape;609;p83"/>
          <p:cNvSpPr/>
          <p:nvPr/>
        </p:nvSpPr>
        <p:spPr>
          <a:xfrm>
            <a:off x="3450584" y="3210475"/>
            <a:ext cx="700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H</a:t>
            </a:r>
            <a:r>
              <a:rPr lang="en" sz="900" b="1" baseline="-25000">
                <a:solidFill>
                  <a:srgbClr val="FFFFFF"/>
                </a:solidFill>
              </a:rPr>
              <a:t>∅</a:t>
            </a:r>
            <a:r>
              <a:rPr lang="en" sz="900" b="1">
                <a:solidFill>
                  <a:srgbClr val="FFFFFF"/>
                </a:solidFill>
              </a:rPr>
              <a:t>=</a:t>
            </a:r>
            <a:r>
              <a:rPr lang="en" sz="900" b="1" baseline="-25000">
                <a:solidFill>
                  <a:srgbClr val="FFFFFF"/>
                </a:solidFill>
              </a:rPr>
              <a:t> </a:t>
            </a:r>
            <a:r>
              <a:rPr lang="en" sz="900" b="1">
                <a:solidFill>
                  <a:srgbClr val="FFFFFF"/>
                </a:solidFill>
              </a:rPr>
              <a:t>H(∅)</a:t>
            </a:r>
            <a:endParaRPr b="1">
              <a:solidFill>
                <a:srgbClr val="FFFFFF"/>
              </a:solidFill>
            </a:endParaRPr>
          </a:p>
        </p:txBody>
      </p:sp>
      <p:sp>
        <p:nvSpPr>
          <p:cNvPr id="610" name="Google Shape;610;p83"/>
          <p:cNvSpPr/>
          <p:nvPr/>
        </p:nvSpPr>
        <p:spPr>
          <a:xfrm>
            <a:off x="4398022" y="3221250"/>
            <a:ext cx="700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00" b="1">
                <a:solidFill>
                  <a:schemeClr val="lt1"/>
                </a:solidFill>
              </a:rPr>
              <a:t>H</a:t>
            </a:r>
            <a:r>
              <a:rPr lang="en" sz="900" b="1" baseline="-25000">
                <a:solidFill>
                  <a:schemeClr val="lt1"/>
                </a:solidFill>
              </a:rPr>
              <a:t>∅</a:t>
            </a:r>
            <a:r>
              <a:rPr lang="en" sz="900" b="1">
                <a:solidFill>
                  <a:schemeClr val="lt1"/>
                </a:solidFill>
              </a:rPr>
              <a:t>=</a:t>
            </a:r>
            <a:r>
              <a:rPr lang="en" sz="900" b="1" baseline="-25000">
                <a:solidFill>
                  <a:schemeClr val="lt1"/>
                </a:solidFill>
              </a:rPr>
              <a:t> </a:t>
            </a:r>
            <a:r>
              <a:rPr lang="en" sz="900" b="1">
                <a:solidFill>
                  <a:schemeClr val="lt1"/>
                </a:solidFill>
              </a:rPr>
              <a:t>H(∅)</a:t>
            </a:r>
            <a:endParaRPr b="1">
              <a:solidFill>
                <a:srgbClr val="FFFFFF"/>
              </a:solidFill>
            </a:endParaRPr>
          </a:p>
        </p:txBody>
      </p:sp>
      <p:sp>
        <p:nvSpPr>
          <p:cNvPr id="611" name="Google Shape;611;p83"/>
          <p:cNvSpPr/>
          <p:nvPr/>
        </p:nvSpPr>
        <p:spPr>
          <a:xfrm>
            <a:off x="5340099" y="3221250"/>
            <a:ext cx="7593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800" b="1">
                <a:solidFill>
                  <a:schemeClr val="lt1"/>
                </a:solidFill>
              </a:rPr>
              <a:t>H</a:t>
            </a:r>
            <a:r>
              <a:rPr lang="en" sz="800" b="1" baseline="-25000">
                <a:solidFill>
                  <a:schemeClr val="lt1"/>
                </a:solidFill>
              </a:rPr>
              <a:t>6</a:t>
            </a:r>
            <a:r>
              <a:rPr lang="en" sz="800" b="1">
                <a:solidFill>
                  <a:schemeClr val="lt1"/>
                </a:solidFill>
              </a:rPr>
              <a:t>=</a:t>
            </a:r>
            <a:r>
              <a:rPr lang="en" sz="800" b="1" baseline="-25000">
                <a:solidFill>
                  <a:schemeClr val="lt1"/>
                </a:solidFill>
              </a:rPr>
              <a:t> </a:t>
            </a:r>
            <a:r>
              <a:rPr lang="en" sz="800" b="1">
                <a:solidFill>
                  <a:schemeClr val="lt1"/>
                </a:solidFill>
              </a:rPr>
              <a:t>H(</a:t>
            </a:r>
            <a:r>
              <a:rPr lang="en" sz="800">
                <a:solidFill>
                  <a:schemeClr val="lt1"/>
                </a:solidFill>
              </a:rPr>
              <a:t>D</a:t>
            </a:r>
            <a:r>
              <a:rPr lang="en" sz="800" baseline="-25000">
                <a:solidFill>
                  <a:schemeClr val="lt1"/>
                </a:solidFill>
              </a:rPr>
              <a:t>6</a:t>
            </a:r>
            <a:r>
              <a:rPr lang="en" sz="800" b="1">
                <a:solidFill>
                  <a:schemeClr val="lt1"/>
                </a:solidFill>
              </a:rPr>
              <a:t>)</a:t>
            </a:r>
            <a:endParaRPr sz="800" b="1">
              <a:solidFill>
                <a:schemeClr val="lt1"/>
              </a:solidFill>
            </a:endParaRPr>
          </a:p>
        </p:txBody>
      </p:sp>
      <p:sp>
        <p:nvSpPr>
          <p:cNvPr id="612" name="Google Shape;612;p83"/>
          <p:cNvSpPr/>
          <p:nvPr/>
        </p:nvSpPr>
        <p:spPr>
          <a:xfrm>
            <a:off x="6296609" y="3221238"/>
            <a:ext cx="700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00" b="1">
                <a:solidFill>
                  <a:schemeClr val="lt1"/>
                </a:solidFill>
              </a:rPr>
              <a:t>H</a:t>
            </a:r>
            <a:r>
              <a:rPr lang="en" sz="900" b="1" baseline="-25000">
                <a:solidFill>
                  <a:schemeClr val="lt1"/>
                </a:solidFill>
              </a:rPr>
              <a:t>∅</a:t>
            </a:r>
            <a:r>
              <a:rPr lang="en" sz="900" b="1">
                <a:solidFill>
                  <a:schemeClr val="lt1"/>
                </a:solidFill>
              </a:rPr>
              <a:t>=</a:t>
            </a:r>
            <a:r>
              <a:rPr lang="en" sz="900" b="1" baseline="-25000">
                <a:solidFill>
                  <a:schemeClr val="lt1"/>
                </a:solidFill>
              </a:rPr>
              <a:t> </a:t>
            </a:r>
            <a:r>
              <a:rPr lang="en" sz="900" b="1">
                <a:solidFill>
                  <a:schemeClr val="lt1"/>
                </a:solidFill>
              </a:rPr>
              <a:t>H(∅)</a:t>
            </a:r>
            <a:endParaRPr b="1">
              <a:solidFill>
                <a:srgbClr val="FFFFFF"/>
              </a:solidFill>
            </a:endParaRPr>
          </a:p>
        </p:txBody>
      </p:sp>
      <p:sp>
        <p:nvSpPr>
          <p:cNvPr id="613" name="Google Shape;613;p83"/>
          <p:cNvSpPr/>
          <p:nvPr/>
        </p:nvSpPr>
        <p:spPr>
          <a:xfrm>
            <a:off x="7231543" y="3221250"/>
            <a:ext cx="700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H</a:t>
            </a:r>
            <a:r>
              <a:rPr lang="en" sz="900" b="1" baseline="-25000">
                <a:solidFill>
                  <a:srgbClr val="FFFFFF"/>
                </a:solidFill>
              </a:rPr>
              <a:t>8</a:t>
            </a:r>
            <a:r>
              <a:rPr lang="en" sz="900" b="1">
                <a:solidFill>
                  <a:srgbClr val="FFFFFF"/>
                </a:solidFill>
              </a:rPr>
              <a:t>=</a:t>
            </a:r>
            <a:r>
              <a:rPr lang="en" sz="900" b="1" baseline="-25000">
                <a:solidFill>
                  <a:srgbClr val="FFFFFF"/>
                </a:solidFill>
              </a:rPr>
              <a:t> </a:t>
            </a:r>
            <a:r>
              <a:rPr lang="en" sz="900" b="1">
                <a:solidFill>
                  <a:srgbClr val="FFFFFF"/>
                </a:solidFill>
              </a:rPr>
              <a:t>H(D</a:t>
            </a:r>
            <a:r>
              <a:rPr lang="en" sz="900" b="1" baseline="-25000">
                <a:solidFill>
                  <a:srgbClr val="FFFFFF"/>
                </a:solidFill>
              </a:rPr>
              <a:t>8</a:t>
            </a:r>
            <a:r>
              <a:rPr lang="en" sz="900" b="1">
                <a:solidFill>
                  <a:srgbClr val="FFFFFF"/>
                </a:solidFill>
              </a:rPr>
              <a:t>)</a:t>
            </a:r>
            <a:endParaRPr b="1">
              <a:solidFill>
                <a:srgbClr val="FFFFFF"/>
              </a:solidFill>
            </a:endParaRPr>
          </a:p>
        </p:txBody>
      </p:sp>
      <p:sp>
        <p:nvSpPr>
          <p:cNvPr id="614" name="Google Shape;614;p83"/>
          <p:cNvSpPr/>
          <p:nvPr/>
        </p:nvSpPr>
        <p:spPr>
          <a:xfrm>
            <a:off x="669976" y="2492318"/>
            <a:ext cx="1498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FFFFFF"/>
                </a:solidFill>
              </a:rPr>
              <a:t>H</a:t>
            </a:r>
            <a:r>
              <a:rPr lang="en" sz="1200" b="1" baseline="-25000">
                <a:solidFill>
                  <a:srgbClr val="FFFFFF"/>
                </a:solidFill>
              </a:rPr>
              <a:t>1,2</a:t>
            </a:r>
            <a:r>
              <a:rPr lang="en" sz="1200" b="1">
                <a:solidFill>
                  <a:srgbClr val="FFFFFF"/>
                </a:solidFill>
              </a:rPr>
              <a:t> = H( H</a:t>
            </a:r>
            <a:r>
              <a:rPr lang="en" sz="1200" b="1" baseline="-25000">
                <a:solidFill>
                  <a:srgbClr val="FFFFFF"/>
                </a:solidFill>
              </a:rPr>
              <a:t>1</a:t>
            </a:r>
            <a:r>
              <a:rPr lang="en" sz="1200" b="1">
                <a:solidFill>
                  <a:srgbClr val="FFFFFF"/>
                </a:solidFill>
              </a:rPr>
              <a:t> || H</a:t>
            </a:r>
            <a:r>
              <a:rPr lang="en" sz="1200" b="1" baseline="-25000">
                <a:solidFill>
                  <a:srgbClr val="FFFFFF"/>
                </a:solidFill>
              </a:rPr>
              <a:t>2</a:t>
            </a:r>
            <a:r>
              <a:rPr lang="en" sz="1200" b="1">
                <a:solidFill>
                  <a:srgbClr val="FFFFFF"/>
                </a:solidFill>
              </a:rPr>
              <a:t> )</a:t>
            </a:r>
            <a:endParaRPr sz="1200" b="1">
              <a:solidFill>
                <a:srgbClr val="FFFFFF"/>
              </a:solidFill>
            </a:endParaRPr>
          </a:p>
        </p:txBody>
      </p:sp>
      <p:cxnSp>
        <p:nvCxnSpPr>
          <p:cNvPr id="615" name="Google Shape;615;p83"/>
          <p:cNvCxnSpPr>
            <a:stCxn id="590" idx="0"/>
            <a:endCxn id="614" idx="2"/>
          </p:cNvCxnSpPr>
          <p:nvPr/>
        </p:nvCxnSpPr>
        <p:spPr>
          <a:xfrm rot="10800000" flipH="1">
            <a:off x="954659" y="2880450"/>
            <a:ext cx="464400" cy="340800"/>
          </a:xfrm>
          <a:prstGeom prst="straightConnector1">
            <a:avLst/>
          </a:prstGeom>
          <a:noFill/>
          <a:ln w="9525" cap="flat" cmpd="sng">
            <a:solidFill>
              <a:srgbClr val="595959"/>
            </a:solidFill>
            <a:prstDash val="solid"/>
            <a:round/>
            <a:headEnd type="none" w="med" len="med"/>
            <a:tailEnd type="triangle" w="med" len="med"/>
          </a:ln>
        </p:spPr>
      </p:cxnSp>
      <p:cxnSp>
        <p:nvCxnSpPr>
          <p:cNvPr id="616" name="Google Shape;616;p83"/>
          <p:cNvCxnSpPr>
            <a:stCxn id="607" idx="0"/>
            <a:endCxn id="614" idx="2"/>
          </p:cNvCxnSpPr>
          <p:nvPr/>
        </p:nvCxnSpPr>
        <p:spPr>
          <a:xfrm rot="10800000">
            <a:off x="1418934" y="2880467"/>
            <a:ext cx="487500" cy="330000"/>
          </a:xfrm>
          <a:prstGeom prst="straightConnector1">
            <a:avLst/>
          </a:prstGeom>
          <a:noFill/>
          <a:ln w="9525" cap="flat" cmpd="sng">
            <a:solidFill>
              <a:srgbClr val="595959"/>
            </a:solidFill>
            <a:prstDash val="solid"/>
            <a:round/>
            <a:headEnd type="none" w="med" len="med"/>
            <a:tailEnd type="triangle" w="med" len="med"/>
          </a:ln>
        </p:spPr>
      </p:cxnSp>
      <p:sp>
        <p:nvSpPr>
          <p:cNvPr id="617" name="Google Shape;617;p83"/>
          <p:cNvSpPr/>
          <p:nvPr/>
        </p:nvSpPr>
        <p:spPr>
          <a:xfrm>
            <a:off x="2460600" y="2502225"/>
            <a:ext cx="16350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rPr>
              <a:t>H</a:t>
            </a:r>
            <a:r>
              <a:rPr lang="en" sz="1200" b="1" baseline="-25000">
                <a:solidFill>
                  <a:schemeClr val="lt1"/>
                </a:solidFill>
              </a:rPr>
              <a:t>∅,∅</a:t>
            </a:r>
            <a:r>
              <a:rPr lang="en" sz="1200" b="1">
                <a:solidFill>
                  <a:srgbClr val="FFFFFF"/>
                </a:solidFill>
              </a:rPr>
              <a:t> = H( </a:t>
            </a:r>
            <a:r>
              <a:rPr lang="en" sz="1200" b="1">
                <a:solidFill>
                  <a:schemeClr val="lt1"/>
                </a:solidFill>
              </a:rPr>
              <a:t>H</a:t>
            </a:r>
            <a:r>
              <a:rPr lang="en" sz="1200" b="1" baseline="-25000">
                <a:solidFill>
                  <a:schemeClr val="lt1"/>
                </a:solidFill>
              </a:rPr>
              <a:t>∅</a:t>
            </a:r>
            <a:r>
              <a:rPr lang="en" sz="1200" b="1">
                <a:solidFill>
                  <a:srgbClr val="FFFFFF"/>
                </a:solidFill>
              </a:rPr>
              <a:t> || </a:t>
            </a:r>
            <a:r>
              <a:rPr lang="en" sz="1200" b="1">
                <a:solidFill>
                  <a:schemeClr val="lt1"/>
                </a:solidFill>
              </a:rPr>
              <a:t>H</a:t>
            </a:r>
            <a:r>
              <a:rPr lang="en" sz="1200" b="1" baseline="-25000">
                <a:solidFill>
                  <a:schemeClr val="lt1"/>
                </a:solidFill>
              </a:rPr>
              <a:t>∅</a:t>
            </a:r>
            <a:r>
              <a:rPr lang="en" sz="1200" b="1">
                <a:solidFill>
                  <a:srgbClr val="FFFFFF"/>
                </a:solidFill>
              </a:rPr>
              <a:t> )</a:t>
            </a:r>
            <a:endParaRPr sz="1200" b="1">
              <a:solidFill>
                <a:srgbClr val="FFFFFF"/>
              </a:solidFill>
            </a:endParaRPr>
          </a:p>
        </p:txBody>
      </p:sp>
      <p:cxnSp>
        <p:nvCxnSpPr>
          <p:cNvPr id="618" name="Google Shape;618;p83"/>
          <p:cNvCxnSpPr>
            <a:endCxn id="617" idx="2"/>
          </p:cNvCxnSpPr>
          <p:nvPr/>
        </p:nvCxnSpPr>
        <p:spPr>
          <a:xfrm rot="10800000" flipH="1">
            <a:off x="2813700" y="2890425"/>
            <a:ext cx="464400" cy="340800"/>
          </a:xfrm>
          <a:prstGeom prst="straightConnector1">
            <a:avLst/>
          </a:prstGeom>
          <a:noFill/>
          <a:ln w="9525" cap="flat" cmpd="sng">
            <a:solidFill>
              <a:srgbClr val="595959"/>
            </a:solidFill>
            <a:prstDash val="solid"/>
            <a:round/>
            <a:headEnd type="none" w="med" len="med"/>
            <a:tailEnd type="triangle" w="med" len="med"/>
          </a:ln>
        </p:spPr>
      </p:cxnSp>
      <p:cxnSp>
        <p:nvCxnSpPr>
          <p:cNvPr id="619" name="Google Shape;619;p83"/>
          <p:cNvCxnSpPr>
            <a:endCxn id="617" idx="2"/>
          </p:cNvCxnSpPr>
          <p:nvPr/>
        </p:nvCxnSpPr>
        <p:spPr>
          <a:xfrm rot="10800000">
            <a:off x="3278100" y="2890425"/>
            <a:ext cx="487500" cy="330000"/>
          </a:xfrm>
          <a:prstGeom prst="straightConnector1">
            <a:avLst/>
          </a:prstGeom>
          <a:noFill/>
          <a:ln w="9525" cap="flat" cmpd="sng">
            <a:solidFill>
              <a:srgbClr val="595959"/>
            </a:solidFill>
            <a:prstDash val="solid"/>
            <a:round/>
            <a:headEnd type="none" w="med" len="med"/>
            <a:tailEnd type="triangle" w="med" len="med"/>
          </a:ln>
        </p:spPr>
      </p:cxnSp>
      <p:sp>
        <p:nvSpPr>
          <p:cNvPr id="620" name="Google Shape;620;p83"/>
          <p:cNvSpPr/>
          <p:nvPr/>
        </p:nvSpPr>
        <p:spPr>
          <a:xfrm>
            <a:off x="4490026" y="2502218"/>
            <a:ext cx="14982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FFFFFF"/>
              </a:solidFill>
            </a:endParaRPr>
          </a:p>
        </p:txBody>
      </p:sp>
      <p:cxnSp>
        <p:nvCxnSpPr>
          <p:cNvPr id="621" name="Google Shape;621;p83"/>
          <p:cNvCxnSpPr>
            <a:endCxn id="620" idx="2"/>
          </p:cNvCxnSpPr>
          <p:nvPr/>
        </p:nvCxnSpPr>
        <p:spPr>
          <a:xfrm rot="10800000" flipH="1">
            <a:off x="4774726" y="2890418"/>
            <a:ext cx="464400" cy="340800"/>
          </a:xfrm>
          <a:prstGeom prst="straightConnector1">
            <a:avLst/>
          </a:prstGeom>
          <a:noFill/>
          <a:ln w="9525" cap="flat" cmpd="sng">
            <a:solidFill>
              <a:srgbClr val="595959"/>
            </a:solidFill>
            <a:prstDash val="solid"/>
            <a:round/>
            <a:headEnd type="none" w="med" len="med"/>
            <a:tailEnd type="triangle" w="med" len="med"/>
          </a:ln>
        </p:spPr>
      </p:cxnSp>
      <p:cxnSp>
        <p:nvCxnSpPr>
          <p:cNvPr id="622" name="Google Shape;622;p83"/>
          <p:cNvCxnSpPr>
            <a:endCxn id="620" idx="2"/>
          </p:cNvCxnSpPr>
          <p:nvPr/>
        </p:nvCxnSpPr>
        <p:spPr>
          <a:xfrm rot="10800000">
            <a:off x="5239126" y="2890418"/>
            <a:ext cx="487500" cy="330000"/>
          </a:xfrm>
          <a:prstGeom prst="straightConnector1">
            <a:avLst/>
          </a:prstGeom>
          <a:noFill/>
          <a:ln w="9525" cap="flat" cmpd="sng">
            <a:solidFill>
              <a:srgbClr val="595959"/>
            </a:solidFill>
            <a:prstDash val="solid"/>
            <a:round/>
            <a:headEnd type="none" w="med" len="med"/>
            <a:tailEnd type="triangle" w="med" len="med"/>
          </a:ln>
        </p:spPr>
      </p:cxnSp>
      <p:sp>
        <p:nvSpPr>
          <p:cNvPr id="623" name="Google Shape;623;p83"/>
          <p:cNvSpPr/>
          <p:nvPr/>
        </p:nvSpPr>
        <p:spPr>
          <a:xfrm>
            <a:off x="6296600" y="2481475"/>
            <a:ext cx="16350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FFFFFF"/>
              </a:solidFill>
            </a:endParaRPr>
          </a:p>
        </p:txBody>
      </p:sp>
      <p:cxnSp>
        <p:nvCxnSpPr>
          <p:cNvPr id="624" name="Google Shape;624;p83"/>
          <p:cNvCxnSpPr>
            <a:endCxn id="623" idx="2"/>
          </p:cNvCxnSpPr>
          <p:nvPr/>
        </p:nvCxnSpPr>
        <p:spPr>
          <a:xfrm rot="10800000" flipH="1">
            <a:off x="6649700" y="2869675"/>
            <a:ext cx="464400" cy="340800"/>
          </a:xfrm>
          <a:prstGeom prst="straightConnector1">
            <a:avLst/>
          </a:prstGeom>
          <a:noFill/>
          <a:ln w="9525" cap="flat" cmpd="sng">
            <a:solidFill>
              <a:srgbClr val="595959"/>
            </a:solidFill>
            <a:prstDash val="solid"/>
            <a:round/>
            <a:headEnd type="none" w="med" len="med"/>
            <a:tailEnd type="triangle" w="med" len="med"/>
          </a:ln>
        </p:spPr>
      </p:cxnSp>
      <p:cxnSp>
        <p:nvCxnSpPr>
          <p:cNvPr id="625" name="Google Shape;625;p83"/>
          <p:cNvCxnSpPr>
            <a:stCxn id="613" idx="0"/>
            <a:endCxn id="623" idx="2"/>
          </p:cNvCxnSpPr>
          <p:nvPr/>
        </p:nvCxnSpPr>
        <p:spPr>
          <a:xfrm rot="10800000">
            <a:off x="7114243" y="2869650"/>
            <a:ext cx="467400" cy="351600"/>
          </a:xfrm>
          <a:prstGeom prst="straightConnector1">
            <a:avLst/>
          </a:prstGeom>
          <a:noFill/>
          <a:ln w="9525" cap="flat" cmpd="sng">
            <a:solidFill>
              <a:srgbClr val="595959"/>
            </a:solidFill>
            <a:prstDash val="solid"/>
            <a:round/>
            <a:headEnd type="none" w="med" len="med"/>
            <a:tailEnd type="triangle" w="med" len="med"/>
          </a:ln>
        </p:spPr>
      </p:cxnSp>
      <p:sp>
        <p:nvSpPr>
          <p:cNvPr id="626" name="Google Shape;626;p83"/>
          <p:cNvSpPr/>
          <p:nvPr/>
        </p:nvSpPr>
        <p:spPr>
          <a:xfrm>
            <a:off x="604550" y="1871900"/>
            <a:ext cx="35463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H</a:t>
            </a:r>
            <a:r>
              <a:rPr lang="en" b="1" baseline="-25000">
                <a:solidFill>
                  <a:srgbClr val="FFFFFF"/>
                </a:solidFill>
              </a:rPr>
              <a:t>1,4</a:t>
            </a:r>
            <a:r>
              <a:rPr lang="en" b="1">
                <a:solidFill>
                  <a:srgbClr val="FFFFFF"/>
                </a:solidFill>
              </a:rPr>
              <a:t> = H( H</a:t>
            </a:r>
            <a:r>
              <a:rPr lang="en" b="1" baseline="-25000">
                <a:solidFill>
                  <a:srgbClr val="FFFFFF"/>
                </a:solidFill>
              </a:rPr>
              <a:t>1,2</a:t>
            </a:r>
            <a:r>
              <a:rPr lang="en" b="1">
                <a:solidFill>
                  <a:srgbClr val="FFFFFF"/>
                </a:solidFill>
              </a:rPr>
              <a:t> || </a:t>
            </a:r>
            <a:r>
              <a:rPr lang="en" b="1">
                <a:solidFill>
                  <a:schemeClr val="lt1"/>
                </a:solidFill>
              </a:rPr>
              <a:t>H</a:t>
            </a:r>
            <a:r>
              <a:rPr lang="en" b="1" baseline="-25000">
                <a:solidFill>
                  <a:schemeClr val="lt1"/>
                </a:solidFill>
              </a:rPr>
              <a:t>∅,∅</a:t>
            </a:r>
            <a:r>
              <a:rPr lang="en" b="1">
                <a:solidFill>
                  <a:srgbClr val="FFFFFF"/>
                </a:solidFill>
              </a:rPr>
              <a:t> )</a:t>
            </a:r>
            <a:endParaRPr b="1">
              <a:solidFill>
                <a:srgbClr val="FFFFFF"/>
              </a:solidFill>
            </a:endParaRPr>
          </a:p>
        </p:txBody>
      </p:sp>
      <p:cxnSp>
        <p:nvCxnSpPr>
          <p:cNvPr id="627" name="Google Shape;627;p83"/>
          <p:cNvCxnSpPr>
            <a:stCxn id="614" idx="0"/>
            <a:endCxn id="626" idx="2"/>
          </p:cNvCxnSpPr>
          <p:nvPr/>
        </p:nvCxnSpPr>
        <p:spPr>
          <a:xfrm rot="10800000" flipH="1">
            <a:off x="1419076" y="2260118"/>
            <a:ext cx="958500" cy="232200"/>
          </a:xfrm>
          <a:prstGeom prst="straightConnector1">
            <a:avLst/>
          </a:prstGeom>
          <a:noFill/>
          <a:ln w="9525" cap="flat" cmpd="sng">
            <a:solidFill>
              <a:srgbClr val="595959"/>
            </a:solidFill>
            <a:prstDash val="solid"/>
            <a:round/>
            <a:headEnd type="none" w="med" len="med"/>
            <a:tailEnd type="triangle" w="med" len="med"/>
          </a:ln>
        </p:spPr>
      </p:cxnSp>
      <p:cxnSp>
        <p:nvCxnSpPr>
          <p:cNvPr id="628" name="Google Shape;628;p83"/>
          <p:cNvCxnSpPr>
            <a:stCxn id="617" idx="0"/>
            <a:endCxn id="626" idx="2"/>
          </p:cNvCxnSpPr>
          <p:nvPr/>
        </p:nvCxnSpPr>
        <p:spPr>
          <a:xfrm rot="10800000">
            <a:off x="2377800" y="2260125"/>
            <a:ext cx="900300" cy="242100"/>
          </a:xfrm>
          <a:prstGeom prst="straightConnector1">
            <a:avLst/>
          </a:prstGeom>
          <a:noFill/>
          <a:ln w="9525" cap="flat" cmpd="sng">
            <a:solidFill>
              <a:srgbClr val="595959"/>
            </a:solidFill>
            <a:prstDash val="solid"/>
            <a:round/>
            <a:headEnd type="none" w="med" len="med"/>
            <a:tailEnd type="triangle" w="med" len="med"/>
          </a:ln>
        </p:spPr>
      </p:cxnSp>
      <p:sp>
        <p:nvSpPr>
          <p:cNvPr id="629" name="Google Shape;629;p83"/>
          <p:cNvSpPr/>
          <p:nvPr/>
        </p:nvSpPr>
        <p:spPr>
          <a:xfrm>
            <a:off x="4490025" y="1878308"/>
            <a:ext cx="35463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H</a:t>
            </a:r>
            <a:r>
              <a:rPr lang="en" b="1" baseline="-25000">
                <a:solidFill>
                  <a:srgbClr val="FFFFFF"/>
                </a:solidFill>
              </a:rPr>
              <a:t>5,8</a:t>
            </a:r>
            <a:endParaRPr b="1">
              <a:solidFill>
                <a:srgbClr val="FFFFFF"/>
              </a:solidFill>
            </a:endParaRPr>
          </a:p>
        </p:txBody>
      </p:sp>
      <p:cxnSp>
        <p:nvCxnSpPr>
          <p:cNvPr id="630" name="Google Shape;630;p83"/>
          <p:cNvCxnSpPr>
            <a:stCxn id="620" idx="0"/>
            <a:endCxn id="629" idx="2"/>
          </p:cNvCxnSpPr>
          <p:nvPr/>
        </p:nvCxnSpPr>
        <p:spPr>
          <a:xfrm rot="10800000" flipH="1">
            <a:off x="5239126" y="2266418"/>
            <a:ext cx="1023900" cy="235800"/>
          </a:xfrm>
          <a:prstGeom prst="straightConnector1">
            <a:avLst/>
          </a:prstGeom>
          <a:noFill/>
          <a:ln w="9525" cap="flat" cmpd="sng">
            <a:solidFill>
              <a:srgbClr val="595959"/>
            </a:solidFill>
            <a:prstDash val="solid"/>
            <a:round/>
            <a:headEnd type="none" w="med" len="med"/>
            <a:tailEnd type="triangle" w="med" len="med"/>
          </a:ln>
        </p:spPr>
      </p:cxnSp>
      <p:cxnSp>
        <p:nvCxnSpPr>
          <p:cNvPr id="631" name="Google Shape;631;p83"/>
          <p:cNvCxnSpPr>
            <a:stCxn id="623" idx="0"/>
            <a:endCxn id="629" idx="2"/>
          </p:cNvCxnSpPr>
          <p:nvPr/>
        </p:nvCxnSpPr>
        <p:spPr>
          <a:xfrm rot="10800000">
            <a:off x="6263300" y="2266375"/>
            <a:ext cx="850800" cy="215100"/>
          </a:xfrm>
          <a:prstGeom prst="straightConnector1">
            <a:avLst/>
          </a:prstGeom>
          <a:noFill/>
          <a:ln w="9525" cap="flat" cmpd="sng">
            <a:solidFill>
              <a:srgbClr val="595959"/>
            </a:solidFill>
            <a:prstDash val="solid"/>
            <a:round/>
            <a:headEnd type="none" w="med" len="med"/>
            <a:tailEnd type="triangle" w="med" len="med"/>
          </a:ln>
        </p:spPr>
      </p:cxnSp>
      <p:cxnSp>
        <p:nvCxnSpPr>
          <p:cNvPr id="632" name="Google Shape;632;p83"/>
          <p:cNvCxnSpPr>
            <a:stCxn id="626" idx="0"/>
            <a:endCxn id="633" idx="2"/>
          </p:cNvCxnSpPr>
          <p:nvPr/>
        </p:nvCxnSpPr>
        <p:spPr>
          <a:xfrm rot="10800000" flipH="1">
            <a:off x="2377700" y="1541000"/>
            <a:ext cx="1959000" cy="330900"/>
          </a:xfrm>
          <a:prstGeom prst="straightConnector1">
            <a:avLst/>
          </a:prstGeom>
          <a:noFill/>
          <a:ln w="9525" cap="flat" cmpd="sng">
            <a:solidFill>
              <a:srgbClr val="595959"/>
            </a:solidFill>
            <a:prstDash val="solid"/>
            <a:round/>
            <a:headEnd type="none" w="med" len="med"/>
            <a:tailEnd type="triangle" w="med" len="med"/>
          </a:ln>
        </p:spPr>
      </p:cxnSp>
      <p:cxnSp>
        <p:nvCxnSpPr>
          <p:cNvPr id="634" name="Google Shape;634;p83"/>
          <p:cNvCxnSpPr>
            <a:stCxn id="629" idx="0"/>
            <a:endCxn id="633" idx="2"/>
          </p:cNvCxnSpPr>
          <p:nvPr/>
        </p:nvCxnSpPr>
        <p:spPr>
          <a:xfrm rot="10800000">
            <a:off x="4336575" y="1541108"/>
            <a:ext cx="1926600" cy="337200"/>
          </a:xfrm>
          <a:prstGeom prst="straightConnector1">
            <a:avLst/>
          </a:prstGeom>
          <a:noFill/>
          <a:ln w="9525" cap="flat" cmpd="sng">
            <a:solidFill>
              <a:srgbClr val="595959"/>
            </a:solidFill>
            <a:prstDash val="solid"/>
            <a:round/>
            <a:headEnd type="none" w="med" len="med"/>
            <a:tailEnd type="triangle" w="med" len="med"/>
          </a:ln>
        </p:spPr>
      </p:cxnSp>
      <p:sp>
        <p:nvSpPr>
          <p:cNvPr id="633" name="Google Shape;633;p83"/>
          <p:cNvSpPr/>
          <p:nvPr/>
        </p:nvSpPr>
        <p:spPr>
          <a:xfrm>
            <a:off x="2684925" y="1152900"/>
            <a:ext cx="3303300" cy="388200"/>
          </a:xfrm>
          <a:prstGeom prst="rect">
            <a:avLst/>
          </a:prstGeom>
          <a:solidFill>
            <a:srgbClr val="AF82D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H</a:t>
            </a:r>
            <a:r>
              <a:rPr lang="en" b="1" baseline="-25000">
                <a:solidFill>
                  <a:srgbClr val="FFFFFF"/>
                </a:solidFill>
              </a:rPr>
              <a:t>root</a:t>
            </a:r>
            <a:r>
              <a:rPr lang="en" b="1">
                <a:solidFill>
                  <a:srgbClr val="FFFFFF"/>
                </a:solidFill>
              </a:rPr>
              <a:t>= H( H</a:t>
            </a:r>
            <a:r>
              <a:rPr lang="en" b="1" baseline="-25000">
                <a:solidFill>
                  <a:srgbClr val="FFFFFF"/>
                </a:solidFill>
              </a:rPr>
              <a:t>1,4</a:t>
            </a:r>
            <a:r>
              <a:rPr lang="en" b="1">
                <a:solidFill>
                  <a:srgbClr val="FFFFFF"/>
                </a:solidFill>
              </a:rPr>
              <a:t> || H</a:t>
            </a:r>
            <a:r>
              <a:rPr lang="en" b="1" baseline="-25000">
                <a:solidFill>
                  <a:srgbClr val="FFFFFF"/>
                </a:solidFill>
              </a:rPr>
              <a:t>5,8</a:t>
            </a:r>
            <a:r>
              <a:rPr lang="en" b="1">
                <a:solidFill>
                  <a:srgbClr val="FFFFFF"/>
                </a:solidFill>
              </a:rPr>
              <a:t> )</a:t>
            </a:r>
            <a:endParaRPr b="1">
              <a:solidFill>
                <a:srgbClr val="FFFF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Sparse Merkle Trees: key-value stores</a:t>
            </a:r>
            <a:endParaRPr/>
          </a:p>
        </p:txBody>
      </p:sp>
      <p:sp>
        <p:nvSpPr>
          <p:cNvPr id="640" name="Google Shape;640;p84"/>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Assume that keys are 256 bits (e.g., a SHA256 hash)</a:t>
            </a:r>
            <a:endParaRPr/>
          </a:p>
          <a:p>
            <a:pPr marL="457200" marR="0" lvl="0" indent="-342900" algn="l" rtl="0">
              <a:lnSpc>
                <a:spcPct val="150000"/>
              </a:lnSpc>
              <a:spcBef>
                <a:spcPts val="0"/>
              </a:spcBef>
              <a:spcAft>
                <a:spcPts val="0"/>
              </a:spcAft>
              <a:buSzPts val="1800"/>
              <a:buChar char="●"/>
            </a:pPr>
            <a:r>
              <a:rPr lang="en"/>
              <a:t>Construct a Sparse Merkle Tree with 2</a:t>
            </a:r>
            <a:r>
              <a:rPr lang="en" baseline="30000"/>
              <a:t>256</a:t>
            </a:r>
            <a:r>
              <a:rPr lang="en"/>
              <a:t> leaves</a:t>
            </a:r>
            <a:endParaRPr/>
          </a:p>
          <a:p>
            <a:pPr marL="457200" marR="0" lvl="0" indent="-342900" algn="l" rtl="0">
              <a:lnSpc>
                <a:spcPct val="150000"/>
              </a:lnSpc>
              <a:spcBef>
                <a:spcPts val="0"/>
              </a:spcBef>
              <a:spcAft>
                <a:spcPts val="0"/>
              </a:spcAft>
              <a:buSzPts val="1800"/>
              <a:buChar char="●"/>
            </a:pPr>
            <a:r>
              <a:rPr lang="en"/>
              <a:t>Insert a (key, value) element in the store</a:t>
            </a:r>
            <a:endParaRPr/>
          </a:p>
          <a:p>
            <a:pPr marL="914400" marR="0" lvl="1" indent="-317500" algn="l" rtl="0">
              <a:lnSpc>
                <a:spcPct val="150000"/>
              </a:lnSpc>
              <a:spcBef>
                <a:spcPts val="0"/>
              </a:spcBef>
              <a:spcAft>
                <a:spcPts val="0"/>
              </a:spcAft>
              <a:buSzPts val="1400"/>
              <a:buChar char="○"/>
            </a:pPr>
            <a:r>
              <a:rPr lang="en"/>
              <a:t>Insert the value in the </a:t>
            </a:r>
            <a:r>
              <a:rPr lang="en" b="1"/>
              <a:t>leaf</a:t>
            </a:r>
            <a:r>
              <a:rPr lang="en"/>
              <a:t> that corresponds to the </a:t>
            </a:r>
            <a:r>
              <a:rPr lang="en" b="1"/>
              <a:t>key</a:t>
            </a:r>
            <a:endParaRPr b="1"/>
          </a:p>
          <a:p>
            <a:pPr marL="914400" marR="0" lvl="1" indent="-317500" algn="l" rtl="0">
              <a:lnSpc>
                <a:spcPct val="150000"/>
              </a:lnSpc>
              <a:spcBef>
                <a:spcPts val="0"/>
              </a:spcBef>
              <a:spcAft>
                <a:spcPts val="0"/>
              </a:spcAft>
              <a:buSzPts val="1400"/>
              <a:buChar char="○"/>
            </a:pPr>
            <a:r>
              <a:rPr lang="en"/>
              <a:t>Construct the root of the new Merkle Tree</a:t>
            </a:r>
            <a:endParaRPr/>
          </a:p>
          <a:p>
            <a:pPr marL="457200" lvl="0" indent="-342900" algn="l" rtl="0">
              <a:lnSpc>
                <a:spcPct val="150000"/>
              </a:lnSpc>
              <a:spcBef>
                <a:spcPts val="0"/>
              </a:spcBef>
              <a:spcAft>
                <a:spcPts val="0"/>
              </a:spcAft>
              <a:buSzPts val="1800"/>
              <a:buChar char="●"/>
            </a:pPr>
            <a:r>
              <a:rPr lang="en"/>
              <a:t>Proof of inclusion: as usual</a:t>
            </a:r>
            <a:endParaRPr/>
          </a:p>
          <a:p>
            <a:pPr marL="457200" lvl="0" indent="-342900" algn="l" rtl="0">
              <a:lnSpc>
                <a:spcPct val="150000"/>
              </a:lnSpc>
              <a:spcBef>
                <a:spcPts val="0"/>
              </a:spcBef>
              <a:spcAft>
                <a:spcPts val="0"/>
              </a:spcAft>
              <a:buSzPts val="1800"/>
              <a:buChar char="●"/>
            </a:pPr>
            <a:r>
              <a:rPr lang="en"/>
              <a:t>Proof of non-inclusion: prove </a:t>
            </a:r>
            <a:r>
              <a:rPr lang="en" b="1"/>
              <a:t>empty value</a:t>
            </a:r>
            <a:r>
              <a:rPr lang="en"/>
              <a:t> in leaf for </a:t>
            </a:r>
            <a:r>
              <a:rPr lang="en" b="1"/>
              <a:t>corresponding key</a:t>
            </a:r>
            <a:endParaRPr b="1"/>
          </a:p>
          <a:p>
            <a:pPr marL="457200" marR="0" lvl="0" indent="-342900" algn="l" rtl="0">
              <a:lnSpc>
                <a:spcPct val="150000"/>
              </a:lnSpc>
              <a:spcBef>
                <a:spcPts val="0"/>
              </a:spcBef>
              <a:spcAft>
                <a:spcPts val="0"/>
              </a:spcAft>
              <a:buSzPts val="1800"/>
              <a:buChar char="●"/>
            </a:pPr>
            <a:r>
              <a:rPr lang="en"/>
              <a:t>Constructing such tree for 2</a:t>
            </a:r>
            <a:r>
              <a:rPr lang="en" baseline="30000"/>
              <a:t>256</a:t>
            </a:r>
            <a:r>
              <a:rPr lang="en"/>
              <a:t> leaves from scratch is extremely </a:t>
            </a:r>
            <a:r>
              <a:rPr lang="en" b="1"/>
              <a:t>consuming</a:t>
            </a:r>
            <a:endParaRPr b="1"/>
          </a:p>
          <a:p>
            <a:pPr marL="914400" marR="0" lvl="1" indent="-317500" algn="l" rtl="0">
              <a:lnSpc>
                <a:spcPct val="150000"/>
              </a:lnSpc>
              <a:spcBef>
                <a:spcPts val="0"/>
              </a:spcBef>
              <a:spcAft>
                <a:spcPts val="0"/>
              </a:spcAft>
              <a:buSzPts val="1400"/>
              <a:buChar char="○"/>
            </a:pPr>
            <a:r>
              <a:rPr lang="en"/>
              <a:t>Optimizations?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Solidity’s default values</a:t>
            </a:r>
            <a:endParaRPr/>
          </a:p>
        </p:txBody>
      </p:sp>
      <p:sp>
        <p:nvSpPr>
          <p:cNvPr id="646" name="Google Shape;646;p85"/>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Ubuntu"/>
              <a:buChar char="●"/>
            </a:pPr>
            <a:r>
              <a:rPr lang="en"/>
              <a:t>Solidity does not support None/null types</a:t>
            </a:r>
            <a:endParaRPr/>
          </a:p>
          <a:p>
            <a:pPr marL="457200" marR="0" lvl="0" indent="-342900" algn="l" rtl="0">
              <a:lnSpc>
                <a:spcPct val="150000"/>
              </a:lnSpc>
              <a:spcBef>
                <a:spcPts val="0"/>
              </a:spcBef>
              <a:spcAft>
                <a:spcPts val="0"/>
              </a:spcAft>
              <a:buSzPts val="1800"/>
              <a:buChar char="●"/>
            </a:pPr>
            <a:r>
              <a:rPr lang="en"/>
              <a:t>Every variable is initialized to a (respective) </a:t>
            </a:r>
            <a:r>
              <a:rPr lang="en" b="1"/>
              <a:t>zero value</a:t>
            </a:r>
            <a:endParaRPr>
              <a:latin typeface="Consolas"/>
              <a:ea typeface="Consolas"/>
              <a:cs typeface="Consolas"/>
              <a:sym typeface="Consolas"/>
            </a:endParaRPr>
          </a:p>
          <a:p>
            <a:pPr marL="914400" marR="0" lvl="1" indent="-317500" algn="l" rtl="0">
              <a:lnSpc>
                <a:spcPct val="150000"/>
              </a:lnSpc>
              <a:spcBef>
                <a:spcPts val="0"/>
              </a:spcBef>
              <a:spcAft>
                <a:spcPts val="0"/>
              </a:spcAft>
              <a:buSzPts val="1400"/>
              <a:buFont typeface="Consolas"/>
              <a:buChar char="○"/>
            </a:pPr>
            <a:r>
              <a:rPr lang="en"/>
              <a:t>uint256: 0</a:t>
            </a:r>
            <a:endParaRPr/>
          </a:p>
          <a:p>
            <a:pPr marL="914400" marR="0" lvl="1" indent="-317500" algn="l" rtl="0">
              <a:lnSpc>
                <a:spcPct val="150000"/>
              </a:lnSpc>
              <a:spcBef>
                <a:spcPts val="0"/>
              </a:spcBef>
              <a:spcAft>
                <a:spcPts val="0"/>
              </a:spcAft>
              <a:buSzPts val="1400"/>
              <a:buChar char="○"/>
            </a:pPr>
            <a:r>
              <a:rPr lang="en"/>
              <a:t>bytes32: bytes32(0)</a:t>
            </a:r>
            <a:endParaRPr/>
          </a:p>
          <a:p>
            <a:pPr marL="914400" marR="0" lvl="1" indent="-317500" algn="l" rtl="0">
              <a:lnSpc>
                <a:spcPct val="150000"/>
              </a:lnSpc>
              <a:spcBef>
                <a:spcPts val="0"/>
              </a:spcBef>
              <a:spcAft>
                <a:spcPts val="0"/>
              </a:spcAft>
              <a:buSzPts val="1400"/>
              <a:buChar char="○"/>
            </a:pPr>
            <a:r>
              <a:rPr lang="en"/>
              <a:t>…</a:t>
            </a:r>
            <a:endParaRPr/>
          </a:p>
          <a:p>
            <a:pPr marL="457200" marR="0" lvl="0" indent="-342900" algn="l" rtl="0">
              <a:lnSpc>
                <a:spcPct val="150000"/>
              </a:lnSpc>
              <a:spcBef>
                <a:spcPts val="0"/>
              </a:spcBef>
              <a:spcAft>
                <a:spcPts val="0"/>
              </a:spcAft>
              <a:buSzPts val="1800"/>
              <a:buChar char="●"/>
            </a:pPr>
            <a:r>
              <a:rPr lang="en"/>
              <a:t>Verifying whether a string is not initialized:</a:t>
            </a:r>
            <a:endParaRPr/>
          </a:p>
          <a:p>
            <a:pPr marL="914400" marR="0" lvl="1" indent="-317500" algn="l" rtl="0">
              <a:lnSpc>
                <a:spcPct val="150000"/>
              </a:lnSpc>
              <a:spcBef>
                <a:spcPts val="0"/>
              </a:spcBef>
              <a:spcAft>
                <a:spcPts val="0"/>
              </a:spcAft>
              <a:buSzPts val="1400"/>
              <a:buChar char="○"/>
            </a:pPr>
            <a:r>
              <a:rPr lang="en"/>
              <a:t>bytes(myVariable).length != 0</a:t>
            </a:r>
            <a:endParaRPr/>
          </a:p>
          <a:p>
            <a:pPr marL="914400" marR="0" lvl="1" indent="-317500" algn="l" rtl="0">
              <a:lnSpc>
                <a:spcPct val="150000"/>
              </a:lnSpc>
              <a:spcBef>
                <a:spcPts val="0"/>
              </a:spcBef>
              <a:spcAft>
                <a:spcPts val="0"/>
              </a:spcAft>
              <a:buSzPts val="1400"/>
              <a:buChar char="○"/>
            </a:pPr>
            <a:r>
              <a:rPr lang="en"/>
              <a:t>sha3(myVariable) != sha3("")</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86"/>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dirty="0"/>
              <a:t>Nomad contract kept: </a:t>
            </a:r>
            <a:endParaRPr dirty="0"/>
          </a:p>
          <a:p>
            <a:pPr marL="914400" marR="0" lvl="1" indent="-317500" algn="l" rtl="0">
              <a:lnSpc>
                <a:spcPct val="150000"/>
              </a:lnSpc>
              <a:spcBef>
                <a:spcPts val="0"/>
              </a:spcBef>
              <a:spcAft>
                <a:spcPts val="0"/>
              </a:spcAft>
              <a:buSzPts val="1400"/>
              <a:buChar char="○"/>
            </a:pPr>
            <a:r>
              <a:rPr lang="en" dirty="0"/>
              <a:t>mapping of MTRs to timestamps: </a:t>
            </a:r>
            <a:r>
              <a:rPr lang="en" b="1" dirty="0"/>
              <a:t>mapping(bytes32 =&gt; uint256) </a:t>
            </a:r>
            <a:r>
              <a:rPr lang="en" b="1" dirty="0" err="1"/>
              <a:t>confirmAt</a:t>
            </a:r>
            <a:endParaRPr b="1" dirty="0"/>
          </a:p>
          <a:p>
            <a:pPr marL="1371600" lvl="2" indent="-317500" algn="l" rtl="0">
              <a:lnSpc>
                <a:spcPct val="150000"/>
              </a:lnSpc>
              <a:spcBef>
                <a:spcPts val="0"/>
              </a:spcBef>
              <a:spcAft>
                <a:spcPts val="0"/>
              </a:spcAft>
              <a:buSzPts val="1400"/>
              <a:buChar char="■"/>
            </a:pPr>
            <a:r>
              <a:rPr lang="en" dirty="0"/>
              <a:t>Intended use: Timestamp after which an MTR can be used for message validation</a:t>
            </a:r>
            <a:endParaRPr dirty="0"/>
          </a:p>
          <a:p>
            <a:pPr marL="0" lvl="0" indent="0" algn="l" rtl="0">
              <a:lnSpc>
                <a:spcPct val="150000"/>
              </a:lnSpc>
              <a:spcBef>
                <a:spcPts val="1600"/>
              </a:spcBef>
              <a:spcAft>
                <a:spcPts val="1600"/>
              </a:spcAft>
              <a:buNone/>
            </a:pPr>
            <a:endParaRPr dirty="0"/>
          </a:p>
        </p:txBody>
      </p:sp>
      <p:sp>
        <p:nvSpPr>
          <p:cNvPr id="652" name="Google Shape;652;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a:t>
            </a:r>
            <a:endParaRPr/>
          </a:p>
        </p:txBody>
      </p:sp>
      <p:sp>
        <p:nvSpPr>
          <p:cNvPr id="653" name="Google Shape;653;p86"/>
          <p:cNvSpPr txBox="1">
            <a:spLocks noGrp="1"/>
          </p:cNvSpPr>
          <p:nvPr>
            <p:ph type="body" idx="1"/>
          </p:nvPr>
        </p:nvSpPr>
        <p:spPr>
          <a:xfrm>
            <a:off x="2208325" y="2450150"/>
            <a:ext cx="6008700" cy="1718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solidFill>
                  <a:srgbClr val="0000FF"/>
                </a:solidFill>
                <a:latin typeface="Consolas"/>
                <a:ea typeface="Consolas"/>
                <a:cs typeface="Consolas"/>
                <a:sym typeface="Consolas"/>
              </a:rPr>
              <a:t>function</a:t>
            </a:r>
            <a:r>
              <a:rPr lang="en" sz="1100" dirty="0">
                <a:latin typeface="Consolas"/>
                <a:ea typeface="Consolas"/>
                <a:cs typeface="Consolas"/>
                <a:sym typeface="Consolas"/>
              </a:rPr>
              <a:t> </a:t>
            </a:r>
            <a:r>
              <a:rPr lang="en" sz="1100" dirty="0" err="1">
                <a:latin typeface="Consolas"/>
                <a:ea typeface="Consolas"/>
                <a:cs typeface="Consolas"/>
                <a:sym typeface="Consolas"/>
              </a:rPr>
              <a:t>acceptableRoot</a:t>
            </a:r>
            <a:r>
              <a:rPr lang="en" sz="1100" dirty="0">
                <a:latin typeface="Consolas"/>
                <a:ea typeface="Consolas"/>
                <a:cs typeface="Consolas"/>
                <a:sym typeface="Consolas"/>
              </a:rPr>
              <a:t>(bytes32 _root) </a:t>
            </a:r>
            <a:r>
              <a:rPr lang="en" sz="1100" dirty="0">
                <a:solidFill>
                  <a:srgbClr val="0000FF"/>
                </a:solidFill>
                <a:latin typeface="Consolas"/>
                <a:ea typeface="Consolas"/>
                <a:cs typeface="Consolas"/>
                <a:sym typeface="Consolas"/>
              </a:rPr>
              <a:t>public</a:t>
            </a:r>
            <a:r>
              <a:rPr lang="en" sz="1100" dirty="0">
                <a:latin typeface="Consolas"/>
                <a:ea typeface="Consolas"/>
                <a:cs typeface="Consolas"/>
                <a:sym typeface="Consolas"/>
              </a:rPr>
              <a:t> view returns (bool) {</a:t>
            </a:r>
            <a:endParaRPr sz="1100" dirty="0">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    // ...</a:t>
            </a:r>
            <a:endParaRPr sz="11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solidFill>
                  <a:srgbClr val="0000FF"/>
                </a:solidFill>
                <a:latin typeface="Consolas"/>
                <a:ea typeface="Consolas"/>
                <a:cs typeface="Consolas"/>
                <a:sym typeface="Consolas"/>
              </a:rPr>
              <a:t>    uint256</a:t>
            </a:r>
            <a:r>
              <a:rPr lang="en" sz="1100" dirty="0">
                <a:solidFill>
                  <a:srgbClr val="000000"/>
                </a:solidFill>
                <a:latin typeface="Consolas"/>
                <a:ea typeface="Consolas"/>
                <a:cs typeface="Consolas"/>
                <a:sym typeface="Consolas"/>
              </a:rPr>
              <a:t> _time = </a:t>
            </a:r>
            <a:r>
              <a:rPr lang="en" sz="1100" dirty="0" err="1">
                <a:solidFill>
                  <a:srgbClr val="000000"/>
                </a:solidFill>
                <a:latin typeface="Consolas"/>
                <a:ea typeface="Consolas"/>
                <a:cs typeface="Consolas"/>
                <a:sym typeface="Consolas"/>
              </a:rPr>
              <a:t>confirmAt</a:t>
            </a:r>
            <a:r>
              <a:rPr lang="en" sz="1100" dirty="0">
                <a:solidFill>
                  <a:srgbClr val="000000"/>
                </a:solidFill>
                <a:latin typeface="Consolas"/>
                <a:ea typeface="Consolas"/>
                <a:cs typeface="Consolas"/>
                <a:sym typeface="Consolas"/>
              </a:rPr>
              <a:t>[_root];</a:t>
            </a:r>
            <a:endParaRPr sz="1100" dirty="0">
              <a:solidFill>
                <a:srgbClr val="00000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solidFill>
                  <a:srgbClr val="0000FF"/>
                </a:solidFill>
                <a:latin typeface="Consolas"/>
                <a:ea typeface="Consolas"/>
                <a:cs typeface="Consolas"/>
                <a:sym typeface="Consolas"/>
              </a:rPr>
              <a:t>    </a:t>
            </a:r>
            <a:r>
              <a:rPr lang="en" sz="1100" dirty="0">
                <a:solidFill>
                  <a:srgbClr val="000000"/>
                </a:solidFill>
                <a:latin typeface="Consolas"/>
                <a:ea typeface="Consolas"/>
                <a:cs typeface="Consolas"/>
                <a:sym typeface="Consolas"/>
              </a:rPr>
              <a:t>if (_time == 0) {</a:t>
            </a:r>
            <a:endParaRPr sz="1100" dirty="0">
              <a:solidFill>
                <a:srgbClr val="00000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solidFill>
                  <a:srgbClr val="000000"/>
                </a:solidFill>
                <a:latin typeface="Consolas"/>
                <a:ea typeface="Consolas"/>
                <a:cs typeface="Consolas"/>
                <a:sym typeface="Consolas"/>
              </a:rPr>
              <a:t>   </a:t>
            </a:r>
            <a:r>
              <a:rPr lang="en" sz="1100" dirty="0">
                <a:solidFill>
                  <a:srgbClr val="0000FF"/>
                </a:solidFill>
                <a:latin typeface="Consolas"/>
                <a:ea typeface="Consolas"/>
                <a:cs typeface="Consolas"/>
                <a:sym typeface="Consolas"/>
              </a:rPr>
              <a:t>    return</a:t>
            </a:r>
            <a:r>
              <a:rPr lang="en" sz="1100" dirty="0">
                <a:solidFill>
                  <a:srgbClr val="000000"/>
                </a:solidFill>
                <a:latin typeface="Consolas"/>
                <a:ea typeface="Consolas"/>
                <a:cs typeface="Consolas"/>
                <a:sym typeface="Consolas"/>
              </a:rPr>
              <a:t> false;</a:t>
            </a:r>
            <a:endParaRPr sz="1100" dirty="0">
              <a:solidFill>
                <a:srgbClr val="00000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solidFill>
                  <a:srgbClr val="0000FF"/>
                </a:solidFill>
                <a:latin typeface="Consolas"/>
                <a:ea typeface="Consolas"/>
                <a:cs typeface="Consolas"/>
                <a:sym typeface="Consolas"/>
              </a:rPr>
              <a:t>    </a:t>
            </a:r>
            <a:r>
              <a:rPr lang="en" sz="1100" dirty="0">
                <a:solidFill>
                  <a:srgbClr val="000000"/>
                </a:solidFill>
                <a:latin typeface="Consolas"/>
                <a:ea typeface="Consolas"/>
                <a:cs typeface="Consolas"/>
                <a:sym typeface="Consolas"/>
              </a:rPr>
              <a:t>}</a:t>
            </a:r>
            <a:endParaRPr sz="1100" dirty="0">
              <a:solidFill>
                <a:srgbClr val="00000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dirty="0">
                <a:solidFill>
                  <a:srgbClr val="0000FF"/>
                </a:solidFill>
                <a:latin typeface="Consolas"/>
                <a:ea typeface="Consolas"/>
                <a:cs typeface="Consolas"/>
                <a:sym typeface="Consolas"/>
              </a:rPr>
              <a:t>    return</a:t>
            </a:r>
            <a:r>
              <a:rPr lang="en" sz="1100" dirty="0">
                <a:solidFill>
                  <a:srgbClr val="000000"/>
                </a:solidFill>
                <a:latin typeface="Consolas"/>
                <a:ea typeface="Consolas"/>
                <a:cs typeface="Consolas"/>
                <a:sym typeface="Consolas"/>
              </a:rPr>
              <a:t> </a:t>
            </a:r>
            <a:r>
              <a:rPr lang="en" sz="1100" dirty="0" err="1">
                <a:solidFill>
                  <a:srgbClr val="0000FF"/>
                </a:solidFill>
                <a:latin typeface="Consolas"/>
                <a:ea typeface="Consolas"/>
                <a:cs typeface="Consolas"/>
                <a:sym typeface="Consolas"/>
              </a:rPr>
              <a:t>block</a:t>
            </a:r>
            <a:r>
              <a:rPr lang="en" sz="1100" dirty="0" err="1">
                <a:solidFill>
                  <a:srgbClr val="000000"/>
                </a:solidFill>
                <a:latin typeface="Consolas"/>
                <a:ea typeface="Consolas"/>
                <a:cs typeface="Consolas"/>
                <a:sym typeface="Consolas"/>
              </a:rPr>
              <a:t>.timestamp</a:t>
            </a:r>
            <a:r>
              <a:rPr lang="en" sz="1100" dirty="0">
                <a:solidFill>
                  <a:srgbClr val="000000"/>
                </a:solidFill>
                <a:latin typeface="Consolas"/>
                <a:ea typeface="Consolas"/>
                <a:cs typeface="Consolas"/>
                <a:sym typeface="Consolas"/>
              </a:rPr>
              <a:t> &gt;= _time;</a:t>
            </a:r>
            <a:endParaRPr sz="1100" dirty="0">
              <a:solidFill>
                <a:srgbClr val="000000"/>
              </a:solidFill>
              <a:latin typeface="Consolas"/>
              <a:ea typeface="Consolas"/>
              <a:cs typeface="Consolas"/>
              <a:sym typeface="Consolas"/>
            </a:endParaRPr>
          </a:p>
          <a:p>
            <a:pPr marL="0" lvl="0" indent="0" algn="l" rtl="0">
              <a:lnSpc>
                <a:spcPct val="100000"/>
              </a:lnSpc>
              <a:spcBef>
                <a:spcPts val="0"/>
              </a:spcBef>
              <a:spcAft>
                <a:spcPts val="0"/>
              </a:spcAft>
              <a:buNone/>
            </a:pPr>
            <a:r>
              <a:rPr lang="en" sz="1100" dirty="0">
                <a:latin typeface="Consolas"/>
                <a:ea typeface="Consolas"/>
                <a:cs typeface="Consolas"/>
                <a:sym typeface="Consolas"/>
              </a:rPr>
              <a:t>}</a:t>
            </a:r>
            <a:endParaRPr sz="1100" dirty="0">
              <a:latin typeface="Consolas"/>
              <a:ea typeface="Consolas"/>
              <a:cs typeface="Consolas"/>
              <a:sym typeface="Consolas"/>
            </a:endParaRPr>
          </a:p>
        </p:txBody>
      </p:sp>
      <p:sp>
        <p:nvSpPr>
          <p:cNvPr id="654" name="Google Shape;654;p86"/>
          <p:cNvSpPr txBox="1">
            <a:spLocks noGrp="1"/>
          </p:cNvSpPr>
          <p:nvPr>
            <p:ph type="body" idx="1"/>
          </p:nvPr>
        </p:nvSpPr>
        <p:spPr>
          <a:xfrm>
            <a:off x="2505975" y="4568925"/>
            <a:ext cx="6471900" cy="3444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 sz="700" u="sng">
                <a:solidFill>
                  <a:schemeClr val="accent5"/>
                </a:solidFill>
                <a:hlinkClick r:id="rId3">
                  <a:extLst>
                    <a:ext uri="{A12FA001-AC4F-418D-AE19-62706E023703}">
                      <ahyp:hlinkClr xmlns:ahyp="http://schemas.microsoft.com/office/drawing/2018/hyperlinkcolor" val="tx"/>
                    </a:ext>
                  </a:extLst>
                </a:hlinkClick>
              </a:rPr>
              <a:t>https://medium.com/nomad-xyz-blog/nomad-bridge-hack-root-cause-analysis-875ad2e5aacd</a:t>
            </a:r>
            <a:endParaRPr sz="7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87"/>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dirty="0"/>
              <a:t>Nomad contract kept: </a:t>
            </a:r>
            <a:endParaRPr dirty="0"/>
          </a:p>
          <a:p>
            <a:pPr marL="914400" marR="0" lvl="1" indent="-317500" algn="l" rtl="0">
              <a:lnSpc>
                <a:spcPct val="150000"/>
              </a:lnSpc>
              <a:spcBef>
                <a:spcPts val="0"/>
              </a:spcBef>
              <a:spcAft>
                <a:spcPts val="0"/>
              </a:spcAft>
              <a:buSzPts val="1400"/>
              <a:buChar char="○"/>
            </a:pPr>
            <a:r>
              <a:rPr lang="en" dirty="0"/>
              <a:t>mapping of MTRs to timestamps: </a:t>
            </a:r>
            <a:r>
              <a:rPr lang="en" b="1" dirty="0"/>
              <a:t>mapping(bytes32 =&gt; uint256) </a:t>
            </a:r>
            <a:r>
              <a:rPr lang="en" b="1" dirty="0" err="1"/>
              <a:t>confirmAt</a:t>
            </a:r>
            <a:endParaRPr b="1" dirty="0"/>
          </a:p>
          <a:p>
            <a:pPr marL="1371600" lvl="2" indent="-317500" algn="l" rtl="0">
              <a:lnSpc>
                <a:spcPct val="150000"/>
              </a:lnSpc>
              <a:spcBef>
                <a:spcPts val="0"/>
              </a:spcBef>
              <a:spcAft>
                <a:spcPts val="0"/>
              </a:spcAft>
              <a:buSzPts val="1400"/>
              <a:buChar char="■"/>
            </a:pPr>
            <a:r>
              <a:rPr lang="en" dirty="0"/>
              <a:t>Intended use: Timestamp after which an MTR can be used for message validation</a:t>
            </a:r>
            <a:endParaRPr dirty="0"/>
          </a:p>
          <a:p>
            <a:pPr marL="914400" marR="0" lvl="1" indent="-317500" algn="l" rtl="0">
              <a:lnSpc>
                <a:spcPct val="150000"/>
              </a:lnSpc>
              <a:spcBef>
                <a:spcPts val="0"/>
              </a:spcBef>
              <a:spcAft>
                <a:spcPts val="0"/>
              </a:spcAft>
              <a:buSzPts val="1400"/>
              <a:buChar char="○"/>
            </a:pPr>
            <a:r>
              <a:rPr lang="en" dirty="0"/>
              <a:t>mapping of message hashes to MTRs: </a:t>
            </a:r>
            <a:r>
              <a:rPr lang="en" b="1" dirty="0"/>
              <a:t>mapping(bytes32 =&gt; bytes32) messages</a:t>
            </a:r>
            <a:endParaRPr b="1" dirty="0"/>
          </a:p>
          <a:p>
            <a:pPr marL="1371600" lvl="2" indent="-317500" algn="l" rtl="0">
              <a:lnSpc>
                <a:spcPct val="150000"/>
              </a:lnSpc>
              <a:spcBef>
                <a:spcPts val="0"/>
              </a:spcBef>
              <a:spcAft>
                <a:spcPts val="0"/>
              </a:spcAft>
              <a:buSzPts val="1400"/>
              <a:buChar char="■"/>
            </a:pPr>
            <a:r>
              <a:rPr lang="en" dirty="0"/>
              <a:t>Intended use: if a message is validated, the mapping keeps the message’s hash and the MTR used to validate it =&gt; the mapping is implemented by a Sparse MT </a:t>
            </a:r>
            <a:endParaRPr dirty="0"/>
          </a:p>
        </p:txBody>
      </p:sp>
      <p:sp>
        <p:nvSpPr>
          <p:cNvPr id="660" name="Google Shape;660;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a:t>
            </a:r>
            <a:endParaRPr/>
          </a:p>
        </p:txBody>
      </p:sp>
      <p:sp>
        <p:nvSpPr>
          <p:cNvPr id="661" name="Google Shape;661;p87"/>
          <p:cNvSpPr txBox="1">
            <a:spLocks noGrp="1"/>
          </p:cNvSpPr>
          <p:nvPr>
            <p:ph type="body" idx="1"/>
          </p:nvPr>
        </p:nvSpPr>
        <p:spPr>
          <a:xfrm>
            <a:off x="1678350" y="3355675"/>
            <a:ext cx="5787300" cy="1051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function</a:t>
            </a:r>
            <a:r>
              <a:rPr lang="en" sz="1100">
                <a:latin typeface="Consolas"/>
                <a:ea typeface="Consolas"/>
                <a:cs typeface="Consolas"/>
                <a:sym typeface="Consolas"/>
              </a:rPr>
              <a:t> process(bytes memory _message) </a:t>
            </a:r>
            <a:r>
              <a:rPr lang="en" sz="1100">
                <a:solidFill>
                  <a:srgbClr val="0000FF"/>
                </a:solidFill>
                <a:latin typeface="Consolas"/>
                <a:ea typeface="Consolas"/>
                <a:cs typeface="Consolas"/>
                <a:sym typeface="Consolas"/>
              </a:rPr>
              <a:t>public</a:t>
            </a:r>
            <a:r>
              <a:rPr lang="en" sz="1100">
                <a:latin typeface="Consolas"/>
                <a:ea typeface="Consolas"/>
                <a:cs typeface="Consolas"/>
                <a:sym typeface="Consolas"/>
              </a:rPr>
              <a:t> returns (bool _success)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require</a:t>
            </a:r>
            <a:r>
              <a:rPr lang="en" sz="1100">
                <a:latin typeface="Consolas"/>
                <a:ea typeface="Consolas"/>
                <a:cs typeface="Consolas"/>
                <a:sym typeface="Consolas"/>
              </a:rPr>
              <a:t>(acceptableRoot(messages[_messageHash]), "!proven");</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p:txBody>
      </p:sp>
      <p:sp>
        <p:nvSpPr>
          <p:cNvPr id="662" name="Google Shape;662;p87"/>
          <p:cNvSpPr txBox="1">
            <a:spLocks noGrp="1"/>
          </p:cNvSpPr>
          <p:nvPr>
            <p:ph type="body" idx="1"/>
          </p:nvPr>
        </p:nvSpPr>
        <p:spPr>
          <a:xfrm>
            <a:off x="2505975" y="4568925"/>
            <a:ext cx="6471900" cy="3444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 sz="700" u="sng">
                <a:solidFill>
                  <a:schemeClr val="accent5"/>
                </a:solidFill>
                <a:hlinkClick r:id="rId3">
                  <a:extLst>
                    <a:ext uri="{A12FA001-AC4F-418D-AE19-62706E023703}">
                      <ahyp:hlinkClr xmlns:ahyp="http://schemas.microsoft.com/office/drawing/2018/hyperlinkcolor" val="tx"/>
                    </a:ext>
                  </a:extLst>
                </a:hlinkClick>
              </a:rPr>
              <a:t>https://medium.com/nomad-xyz-blog/nomad-bridge-hack-root-cause-analysis-875ad2e5aacd</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Smart Contracts</a:t>
            </a:r>
            <a:endParaRPr/>
          </a:p>
        </p:txBody>
      </p:sp>
      <p:sp>
        <p:nvSpPr>
          <p:cNvPr id="223" name="Google Shape;223;p43"/>
          <p:cNvSpPr txBox="1">
            <a:spLocks noGrp="1"/>
          </p:cNvSpPr>
          <p:nvPr>
            <p:ph type="body" idx="1"/>
          </p:nvPr>
        </p:nvSpPr>
        <p:spPr>
          <a:xfrm>
            <a:off x="450300" y="1104500"/>
            <a:ext cx="8382000" cy="1808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The developer writes and deploys the contract</a:t>
            </a:r>
            <a:endParaRPr>
              <a:latin typeface="Consolas"/>
              <a:ea typeface="Consolas"/>
              <a:cs typeface="Consolas"/>
              <a:sym typeface="Consolas"/>
            </a:endParaRPr>
          </a:p>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A user interacts with the contract</a:t>
            </a:r>
            <a:endParaRPr>
              <a:latin typeface="Consolas"/>
              <a:ea typeface="Consolas"/>
              <a:cs typeface="Consolas"/>
              <a:sym typeface="Consolas"/>
            </a:endParaRPr>
          </a:p>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An adversary exploits a hazard in the contract, by sending a transaction that somehow breaks its functionality</a:t>
            </a:r>
            <a:endParaRPr>
              <a:latin typeface="Consolas"/>
              <a:ea typeface="Consolas"/>
              <a:cs typeface="Consolas"/>
              <a:sym typeface="Consolas"/>
            </a:endParaRPr>
          </a:p>
          <a:p>
            <a:pPr marL="457200" lvl="0" indent="0" algn="l" rtl="0">
              <a:lnSpc>
                <a:spcPct val="100000"/>
              </a:lnSpc>
              <a:spcBef>
                <a:spcPts val="0"/>
              </a:spcBef>
              <a:spcAft>
                <a:spcPts val="0"/>
              </a:spcAft>
              <a:buNone/>
            </a:pPr>
            <a:endParaRPr>
              <a:latin typeface="Consolas"/>
              <a:ea typeface="Consolas"/>
              <a:cs typeface="Consolas"/>
              <a:sym typeface="Consolas"/>
            </a:endParaRPr>
          </a:p>
          <a:p>
            <a:pPr marL="457200" lvl="0" indent="0" algn="l" rtl="0">
              <a:lnSpc>
                <a:spcPct val="100000"/>
              </a:lnSpc>
              <a:spcBef>
                <a:spcPts val="0"/>
              </a:spcBef>
              <a:spcAft>
                <a:spcPts val="0"/>
              </a:spcAft>
              <a:buNone/>
            </a:pP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In this lecture, you will learn:</a:t>
            </a:r>
            <a:endParaRPr>
              <a:latin typeface="Consolas"/>
              <a:ea typeface="Consolas"/>
              <a:cs typeface="Consolas"/>
              <a:sym typeface="Consolas"/>
            </a:endParaRPr>
          </a:p>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How to identify hazards in contracts written by others</a:t>
            </a:r>
            <a:endParaRPr>
              <a:latin typeface="Consolas"/>
              <a:ea typeface="Consolas"/>
              <a:cs typeface="Consolas"/>
              <a:sym typeface="Consolas"/>
            </a:endParaRPr>
          </a:p>
          <a:p>
            <a:pPr marL="457200" lvl="0" indent="-342900" algn="l" rtl="0">
              <a:lnSpc>
                <a:spcPct val="100000"/>
              </a:lnSpc>
              <a:spcBef>
                <a:spcPts val="0"/>
              </a:spcBef>
              <a:spcAft>
                <a:spcPts val="0"/>
              </a:spcAft>
              <a:buSzPts val="1800"/>
              <a:buFont typeface="Consolas"/>
              <a:buChar char="●"/>
            </a:pPr>
            <a:r>
              <a:rPr lang="en">
                <a:latin typeface="Consolas"/>
                <a:ea typeface="Consolas"/>
                <a:cs typeface="Consolas"/>
                <a:sym typeface="Consolas"/>
              </a:rPr>
              <a:t>How to protect users (of your contracts) from known attacks</a:t>
            </a:r>
            <a:endParaRPr>
              <a:latin typeface="Consolas"/>
              <a:ea typeface="Consolas"/>
              <a:cs typeface="Consolas"/>
              <a:sym typeface="Consola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a:t>
            </a:r>
            <a:endParaRPr/>
          </a:p>
        </p:txBody>
      </p:sp>
      <p:sp>
        <p:nvSpPr>
          <p:cNvPr id="668" name="Google Shape;668;p88"/>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dirty="0"/>
              <a:t>Nomad contract kept: </a:t>
            </a:r>
            <a:endParaRPr dirty="0"/>
          </a:p>
          <a:p>
            <a:pPr marL="914400" lvl="1" indent="-317500" algn="l" rtl="0">
              <a:lnSpc>
                <a:spcPct val="150000"/>
              </a:lnSpc>
              <a:spcBef>
                <a:spcPts val="0"/>
              </a:spcBef>
              <a:spcAft>
                <a:spcPts val="0"/>
              </a:spcAft>
              <a:buSzPts val="1400"/>
              <a:buChar char="○"/>
            </a:pPr>
            <a:r>
              <a:rPr lang="en" dirty="0"/>
              <a:t>mapping of MTRs to timestamps: </a:t>
            </a:r>
            <a:r>
              <a:rPr lang="en" b="1" dirty="0"/>
              <a:t>mapping(bytes32 =&gt; uint256) </a:t>
            </a:r>
            <a:r>
              <a:rPr lang="en" b="1" dirty="0" err="1"/>
              <a:t>confirmAt</a:t>
            </a:r>
            <a:endParaRPr b="1" dirty="0"/>
          </a:p>
          <a:p>
            <a:pPr marL="1371600" lvl="2" indent="-317500" algn="l" rtl="0">
              <a:lnSpc>
                <a:spcPct val="150000"/>
              </a:lnSpc>
              <a:spcBef>
                <a:spcPts val="0"/>
              </a:spcBef>
              <a:spcAft>
                <a:spcPts val="0"/>
              </a:spcAft>
              <a:buSzPts val="1400"/>
              <a:buChar char="■"/>
            </a:pPr>
            <a:r>
              <a:rPr lang="en" dirty="0"/>
              <a:t>Intended use: Timestamp after which an MTR can be used for message validation</a:t>
            </a:r>
            <a:endParaRPr dirty="0"/>
          </a:p>
          <a:p>
            <a:pPr marL="914400" lvl="1" indent="-317500" algn="l" rtl="0">
              <a:lnSpc>
                <a:spcPct val="150000"/>
              </a:lnSpc>
              <a:spcBef>
                <a:spcPts val="0"/>
              </a:spcBef>
              <a:spcAft>
                <a:spcPts val="0"/>
              </a:spcAft>
              <a:buSzPts val="1400"/>
              <a:buChar char="○"/>
            </a:pPr>
            <a:r>
              <a:rPr lang="en" dirty="0"/>
              <a:t>mapping of message hashes to MTRs: </a:t>
            </a:r>
            <a:r>
              <a:rPr lang="en" b="1" dirty="0"/>
              <a:t>mapping(bytes32 =&gt; bytes32) messages</a:t>
            </a:r>
            <a:endParaRPr b="1" dirty="0"/>
          </a:p>
          <a:p>
            <a:pPr marL="1371600" lvl="2" indent="-317500" algn="l" rtl="0">
              <a:lnSpc>
                <a:spcPct val="150000"/>
              </a:lnSpc>
              <a:spcBef>
                <a:spcPts val="0"/>
              </a:spcBef>
              <a:spcAft>
                <a:spcPts val="0"/>
              </a:spcAft>
              <a:buSzPts val="1400"/>
              <a:buChar char="■"/>
            </a:pPr>
            <a:r>
              <a:rPr lang="en" dirty="0"/>
              <a:t>Intended use: if a message is validated, the mapping keeps the message’s hash and the MTR used to validate it</a:t>
            </a:r>
            <a:endParaRPr dirty="0"/>
          </a:p>
          <a:p>
            <a:pPr marL="457200" marR="0" lvl="0" indent="-342900" algn="l" rtl="0">
              <a:lnSpc>
                <a:spcPct val="150000"/>
              </a:lnSpc>
              <a:spcBef>
                <a:spcPts val="0"/>
              </a:spcBef>
              <a:spcAft>
                <a:spcPts val="0"/>
              </a:spcAft>
              <a:buSzPts val="1800"/>
              <a:buChar char="●"/>
            </a:pPr>
            <a:r>
              <a:rPr lang="en" dirty="0"/>
              <a:t>On 21 June 2022, a new version of the contract was created</a:t>
            </a:r>
            <a:endParaRPr dirty="0"/>
          </a:p>
          <a:p>
            <a:pPr marL="914400" marR="0" lvl="1" indent="-317500" algn="l" rtl="0">
              <a:lnSpc>
                <a:spcPct val="150000"/>
              </a:lnSpc>
              <a:spcBef>
                <a:spcPts val="0"/>
              </a:spcBef>
              <a:spcAft>
                <a:spcPts val="0"/>
              </a:spcAft>
              <a:buSzPts val="1400"/>
              <a:buChar char="○"/>
            </a:pPr>
            <a:r>
              <a:rPr lang="en" dirty="0"/>
              <a:t>During initialization, Nomad set: </a:t>
            </a:r>
            <a:r>
              <a:rPr lang="en" b="1" dirty="0" err="1"/>
              <a:t>confirmAt</a:t>
            </a:r>
            <a:r>
              <a:rPr lang="en" b="1" dirty="0"/>
              <a:t>[bytes32(0)] = 1</a:t>
            </a:r>
            <a:endParaRPr dirty="0"/>
          </a:p>
          <a:p>
            <a:pPr marL="914400" marR="0" lvl="1" indent="-317500" algn="l" rtl="0">
              <a:lnSpc>
                <a:spcPct val="150000"/>
              </a:lnSpc>
              <a:spcBef>
                <a:spcPts val="0"/>
              </a:spcBef>
              <a:spcAft>
                <a:spcPts val="0"/>
              </a:spcAft>
              <a:buSzPts val="1400"/>
              <a:buChar char="○"/>
            </a:pPr>
            <a:r>
              <a:rPr lang="en" dirty="0"/>
              <a:t>Attack!</a:t>
            </a:r>
            <a:endParaRPr dirty="0"/>
          </a:p>
        </p:txBody>
      </p:sp>
      <p:sp>
        <p:nvSpPr>
          <p:cNvPr id="669" name="Google Shape;669;p88"/>
          <p:cNvSpPr txBox="1">
            <a:spLocks noGrp="1"/>
          </p:cNvSpPr>
          <p:nvPr>
            <p:ph type="body" idx="1"/>
          </p:nvPr>
        </p:nvSpPr>
        <p:spPr>
          <a:xfrm>
            <a:off x="2505975" y="4568925"/>
            <a:ext cx="6471900" cy="3444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 sz="700" u="sng">
                <a:solidFill>
                  <a:schemeClr val="accent5"/>
                </a:solidFill>
                <a:hlinkClick r:id="rId3">
                  <a:extLst>
                    <a:ext uri="{A12FA001-AC4F-418D-AE19-62706E023703}">
                      <ahyp:hlinkClr xmlns:ahyp="http://schemas.microsoft.com/office/drawing/2018/hyperlinkcolor" val="tx"/>
                    </a:ext>
                  </a:extLst>
                </a:hlinkClick>
              </a:rPr>
              <a:t>https://medium.com/nomad-xyz-blog/nomad-bridge-hack-root-cause-analysis-875ad2e5aacd</a:t>
            </a:r>
            <a:endParaRPr sz="7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a:t>
            </a:r>
            <a:endParaRPr/>
          </a:p>
        </p:txBody>
      </p:sp>
      <p:sp>
        <p:nvSpPr>
          <p:cNvPr id="675" name="Google Shape;675;p89"/>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dirty="0"/>
              <a:t>Nomad contract kept: </a:t>
            </a:r>
            <a:endParaRPr dirty="0"/>
          </a:p>
          <a:p>
            <a:pPr marL="914400" lvl="1" indent="-317500" algn="l" rtl="0">
              <a:lnSpc>
                <a:spcPct val="150000"/>
              </a:lnSpc>
              <a:spcBef>
                <a:spcPts val="0"/>
              </a:spcBef>
              <a:spcAft>
                <a:spcPts val="0"/>
              </a:spcAft>
              <a:buSzPts val="1400"/>
              <a:buChar char="○"/>
            </a:pPr>
            <a:r>
              <a:rPr lang="en" dirty="0"/>
              <a:t>mapping of MTRs to timestamps: </a:t>
            </a:r>
            <a:r>
              <a:rPr lang="en" b="1" dirty="0"/>
              <a:t>mapping(bytes32 =&gt; uint256) </a:t>
            </a:r>
            <a:r>
              <a:rPr lang="en" b="1" dirty="0" err="1"/>
              <a:t>confirmAt</a:t>
            </a:r>
            <a:endParaRPr dirty="0"/>
          </a:p>
          <a:p>
            <a:pPr marL="914400" lvl="1" indent="-317500" algn="l" rtl="0">
              <a:lnSpc>
                <a:spcPct val="150000"/>
              </a:lnSpc>
              <a:spcBef>
                <a:spcPts val="0"/>
              </a:spcBef>
              <a:spcAft>
                <a:spcPts val="0"/>
              </a:spcAft>
              <a:buSzPts val="1400"/>
              <a:buChar char="○"/>
            </a:pPr>
            <a:r>
              <a:rPr lang="en" dirty="0"/>
              <a:t>mapping of message hashes to MTRs: </a:t>
            </a:r>
            <a:r>
              <a:rPr lang="en" b="1" dirty="0"/>
              <a:t>mapping(bytes32 =&gt; bytes32) messages</a:t>
            </a:r>
            <a:endParaRPr b="1" dirty="0"/>
          </a:p>
          <a:p>
            <a:pPr marL="457200" marR="0" lvl="0" indent="-342900" algn="l" rtl="0">
              <a:lnSpc>
                <a:spcPct val="150000"/>
              </a:lnSpc>
              <a:spcBef>
                <a:spcPts val="0"/>
              </a:spcBef>
              <a:spcAft>
                <a:spcPts val="0"/>
              </a:spcAft>
              <a:buSzPts val="1800"/>
              <a:buChar char="●"/>
            </a:pPr>
            <a:r>
              <a:rPr lang="en" dirty="0"/>
              <a:t>On 21 June 2022, a new version of the contract was created</a:t>
            </a:r>
            <a:endParaRPr dirty="0"/>
          </a:p>
          <a:p>
            <a:pPr marL="914400" marR="0" lvl="1" indent="-317500" algn="l" rtl="0">
              <a:lnSpc>
                <a:spcPct val="150000"/>
              </a:lnSpc>
              <a:spcBef>
                <a:spcPts val="0"/>
              </a:spcBef>
              <a:spcAft>
                <a:spcPts val="0"/>
              </a:spcAft>
              <a:buSzPts val="1400"/>
              <a:buChar char="○"/>
            </a:pPr>
            <a:r>
              <a:rPr lang="en" dirty="0"/>
              <a:t>During initialization, Nomad set: </a:t>
            </a:r>
            <a:r>
              <a:rPr lang="en" b="1" dirty="0" err="1"/>
              <a:t>confirmAt</a:t>
            </a:r>
            <a:r>
              <a:rPr lang="en" b="1" dirty="0"/>
              <a:t>[bytes32(0)] = 1</a:t>
            </a:r>
            <a:endParaRPr dirty="0"/>
          </a:p>
          <a:p>
            <a:pPr marL="914400" marR="0" lvl="1" indent="-317500" algn="l" rtl="0">
              <a:lnSpc>
                <a:spcPct val="150000"/>
              </a:lnSpc>
              <a:spcBef>
                <a:spcPts val="0"/>
              </a:spcBef>
              <a:spcAft>
                <a:spcPts val="0"/>
              </a:spcAft>
              <a:buSzPts val="1400"/>
              <a:buChar char="○"/>
            </a:pPr>
            <a:r>
              <a:rPr lang="en" dirty="0"/>
              <a:t>Attack!</a:t>
            </a:r>
            <a:endParaRPr dirty="0"/>
          </a:p>
          <a:p>
            <a:pPr marL="1371600" lvl="2" indent="-317500" algn="l" rtl="0">
              <a:lnSpc>
                <a:spcPct val="150000"/>
              </a:lnSpc>
              <a:spcBef>
                <a:spcPts val="0"/>
              </a:spcBef>
              <a:spcAft>
                <a:spcPts val="0"/>
              </a:spcAft>
              <a:buSzPts val="1400"/>
              <a:buChar char="■"/>
            </a:pPr>
            <a:r>
              <a:rPr lang="en" dirty="0"/>
              <a:t>Every non-validated message is </a:t>
            </a:r>
            <a:r>
              <a:rPr lang="en" b="1" dirty="0"/>
              <a:t>initialized</a:t>
            </a:r>
            <a:r>
              <a:rPr lang="en" dirty="0"/>
              <a:t> to the zero MTR in the </a:t>
            </a:r>
            <a:r>
              <a:rPr lang="en" i="1" dirty="0"/>
              <a:t>messages</a:t>
            </a:r>
            <a:r>
              <a:rPr lang="en" dirty="0"/>
              <a:t> mapping</a:t>
            </a:r>
            <a:endParaRPr dirty="0"/>
          </a:p>
        </p:txBody>
      </p:sp>
      <p:sp>
        <p:nvSpPr>
          <p:cNvPr id="676" name="Google Shape;676;p89"/>
          <p:cNvSpPr txBox="1">
            <a:spLocks noGrp="1"/>
          </p:cNvSpPr>
          <p:nvPr>
            <p:ph type="body" idx="1"/>
          </p:nvPr>
        </p:nvSpPr>
        <p:spPr>
          <a:xfrm>
            <a:off x="2505975" y="4568925"/>
            <a:ext cx="6471900" cy="3444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 sz="700" u="sng">
                <a:solidFill>
                  <a:schemeClr val="accent5"/>
                </a:solidFill>
                <a:hlinkClick r:id="rId3">
                  <a:extLst>
                    <a:ext uri="{A12FA001-AC4F-418D-AE19-62706E023703}">
                      <ahyp:hlinkClr xmlns:ahyp="http://schemas.microsoft.com/office/drawing/2018/hyperlinkcolor" val="tx"/>
                    </a:ext>
                  </a:extLst>
                </a:hlinkClick>
              </a:rPr>
              <a:t>https://medium.com/nomad-xyz-blog/nomad-bridge-hack-root-cause-analysis-875ad2e5aacd</a:t>
            </a:r>
            <a:endParaRPr sz="7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a:t>
            </a:r>
            <a:endParaRPr/>
          </a:p>
        </p:txBody>
      </p:sp>
      <p:sp>
        <p:nvSpPr>
          <p:cNvPr id="682" name="Google Shape;682;p90"/>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dirty="0"/>
              <a:t>Nomad contract kept: </a:t>
            </a:r>
            <a:endParaRPr dirty="0"/>
          </a:p>
          <a:p>
            <a:pPr marL="914400" lvl="1" indent="-317500" algn="l" rtl="0">
              <a:lnSpc>
                <a:spcPct val="150000"/>
              </a:lnSpc>
              <a:spcBef>
                <a:spcPts val="0"/>
              </a:spcBef>
              <a:spcAft>
                <a:spcPts val="0"/>
              </a:spcAft>
              <a:buSzPts val="1400"/>
              <a:buChar char="○"/>
            </a:pPr>
            <a:r>
              <a:rPr lang="en" dirty="0"/>
              <a:t>mapping of MTRs to timestamps: </a:t>
            </a:r>
            <a:r>
              <a:rPr lang="en" b="1" dirty="0"/>
              <a:t>mapping(bytes32 =&gt; uint256) </a:t>
            </a:r>
            <a:r>
              <a:rPr lang="en" b="1" dirty="0" err="1"/>
              <a:t>confirmAt</a:t>
            </a:r>
            <a:endParaRPr dirty="0"/>
          </a:p>
          <a:p>
            <a:pPr marL="914400" lvl="1" indent="-317500" algn="l" rtl="0">
              <a:lnSpc>
                <a:spcPct val="150000"/>
              </a:lnSpc>
              <a:spcBef>
                <a:spcPts val="0"/>
              </a:spcBef>
              <a:spcAft>
                <a:spcPts val="0"/>
              </a:spcAft>
              <a:buSzPts val="1400"/>
              <a:buChar char="○"/>
            </a:pPr>
            <a:r>
              <a:rPr lang="en" dirty="0"/>
              <a:t>mapping of message hashes to MTRs: </a:t>
            </a:r>
            <a:r>
              <a:rPr lang="en" b="1" dirty="0"/>
              <a:t>mapping(bytes32 =&gt; bytes32) messages</a:t>
            </a:r>
            <a:endParaRPr b="1" dirty="0"/>
          </a:p>
          <a:p>
            <a:pPr marL="457200" marR="0" lvl="0" indent="-342900" algn="l" rtl="0">
              <a:lnSpc>
                <a:spcPct val="150000"/>
              </a:lnSpc>
              <a:spcBef>
                <a:spcPts val="0"/>
              </a:spcBef>
              <a:spcAft>
                <a:spcPts val="0"/>
              </a:spcAft>
              <a:buSzPts val="1800"/>
              <a:buChar char="●"/>
            </a:pPr>
            <a:r>
              <a:rPr lang="en" dirty="0"/>
              <a:t>On 21 June 2022, a new version of the contract was created</a:t>
            </a:r>
            <a:endParaRPr dirty="0"/>
          </a:p>
          <a:p>
            <a:pPr marL="914400" marR="0" lvl="1" indent="-317500" algn="l" rtl="0">
              <a:lnSpc>
                <a:spcPct val="150000"/>
              </a:lnSpc>
              <a:spcBef>
                <a:spcPts val="0"/>
              </a:spcBef>
              <a:spcAft>
                <a:spcPts val="0"/>
              </a:spcAft>
              <a:buSzPts val="1400"/>
              <a:buChar char="○"/>
            </a:pPr>
            <a:r>
              <a:rPr lang="en" dirty="0"/>
              <a:t>During initialization, Nomad set: </a:t>
            </a:r>
            <a:r>
              <a:rPr lang="en" b="1" dirty="0" err="1"/>
              <a:t>confirmAt</a:t>
            </a:r>
            <a:r>
              <a:rPr lang="en" b="1" dirty="0"/>
              <a:t>[bytes32(0)] = 1</a:t>
            </a:r>
            <a:endParaRPr dirty="0"/>
          </a:p>
          <a:p>
            <a:pPr marL="914400" marR="0" lvl="1" indent="-317500" algn="l" rtl="0">
              <a:lnSpc>
                <a:spcPct val="150000"/>
              </a:lnSpc>
              <a:spcBef>
                <a:spcPts val="0"/>
              </a:spcBef>
              <a:spcAft>
                <a:spcPts val="0"/>
              </a:spcAft>
              <a:buSzPts val="1400"/>
              <a:buChar char="○"/>
            </a:pPr>
            <a:r>
              <a:rPr lang="en" dirty="0"/>
              <a:t>Attack!</a:t>
            </a:r>
            <a:endParaRPr dirty="0"/>
          </a:p>
          <a:p>
            <a:pPr marL="1371600" lvl="2" indent="-317500" algn="l" rtl="0">
              <a:lnSpc>
                <a:spcPct val="150000"/>
              </a:lnSpc>
              <a:spcBef>
                <a:spcPts val="0"/>
              </a:spcBef>
              <a:spcAft>
                <a:spcPts val="0"/>
              </a:spcAft>
              <a:buSzPts val="1400"/>
              <a:buChar char="■"/>
            </a:pPr>
            <a:r>
              <a:rPr lang="en" dirty="0"/>
              <a:t>Every non-validated message is </a:t>
            </a:r>
            <a:r>
              <a:rPr lang="en" b="1" dirty="0"/>
              <a:t>initialized</a:t>
            </a:r>
            <a:r>
              <a:rPr lang="en" dirty="0"/>
              <a:t> to the zero MTR in the </a:t>
            </a:r>
            <a:r>
              <a:rPr lang="en" i="1" dirty="0"/>
              <a:t>messages</a:t>
            </a:r>
            <a:r>
              <a:rPr lang="en" dirty="0"/>
              <a:t> mapping</a:t>
            </a:r>
            <a:endParaRPr dirty="0"/>
          </a:p>
          <a:p>
            <a:pPr marL="1371600" marR="0" lvl="2" indent="-317500" algn="l" rtl="0">
              <a:lnSpc>
                <a:spcPct val="150000"/>
              </a:lnSpc>
              <a:spcBef>
                <a:spcPts val="0"/>
              </a:spcBef>
              <a:spcAft>
                <a:spcPts val="0"/>
              </a:spcAft>
              <a:buSzPts val="1400"/>
              <a:buChar char="■"/>
            </a:pPr>
            <a:r>
              <a:rPr lang="en" dirty="0"/>
              <a:t>By setting </a:t>
            </a:r>
            <a:r>
              <a:rPr lang="en" i="1" dirty="0" err="1"/>
              <a:t>confirmAt</a:t>
            </a:r>
            <a:r>
              <a:rPr lang="en" i="1" dirty="0"/>
              <a:t>[bytes32(0)] = 1,</a:t>
            </a:r>
            <a:r>
              <a:rPr lang="en" dirty="0"/>
              <a:t> the zero MTR gets “confirmed” at timestamp 1</a:t>
            </a:r>
            <a:endParaRPr dirty="0"/>
          </a:p>
        </p:txBody>
      </p:sp>
      <p:sp>
        <p:nvSpPr>
          <p:cNvPr id="683" name="Google Shape;683;p90"/>
          <p:cNvSpPr txBox="1">
            <a:spLocks noGrp="1"/>
          </p:cNvSpPr>
          <p:nvPr>
            <p:ph type="body" idx="1"/>
          </p:nvPr>
        </p:nvSpPr>
        <p:spPr>
          <a:xfrm>
            <a:off x="2505975" y="4568925"/>
            <a:ext cx="6471900" cy="3444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 sz="700" u="sng">
                <a:solidFill>
                  <a:schemeClr val="accent5"/>
                </a:solidFill>
                <a:hlinkClick r:id="rId3">
                  <a:extLst>
                    <a:ext uri="{A12FA001-AC4F-418D-AE19-62706E023703}">
                      <ahyp:hlinkClr xmlns:ahyp="http://schemas.microsoft.com/office/drawing/2018/hyperlinkcolor" val="tx"/>
                    </a:ext>
                  </a:extLst>
                </a:hlinkClick>
              </a:rPr>
              <a:t>https://medium.com/nomad-xyz-blog/nomad-bridge-hack-root-cause-analysis-875ad2e5aacd</a:t>
            </a:r>
            <a:endParaRPr sz="7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a:t>
            </a:r>
            <a:endParaRPr/>
          </a:p>
        </p:txBody>
      </p:sp>
      <p:sp>
        <p:nvSpPr>
          <p:cNvPr id="689" name="Google Shape;689;p91"/>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dirty="0"/>
              <a:t>Nomad contract kept: </a:t>
            </a:r>
            <a:endParaRPr dirty="0"/>
          </a:p>
          <a:p>
            <a:pPr marL="914400" lvl="1" indent="-317500" algn="l" rtl="0">
              <a:lnSpc>
                <a:spcPct val="150000"/>
              </a:lnSpc>
              <a:spcBef>
                <a:spcPts val="0"/>
              </a:spcBef>
              <a:spcAft>
                <a:spcPts val="0"/>
              </a:spcAft>
              <a:buSzPts val="1400"/>
              <a:buChar char="○"/>
            </a:pPr>
            <a:r>
              <a:rPr lang="en" dirty="0"/>
              <a:t>mapping of MTRs to timestamps: </a:t>
            </a:r>
            <a:r>
              <a:rPr lang="en" b="1" dirty="0"/>
              <a:t>mapping(bytes32 =&gt; uint256) </a:t>
            </a:r>
            <a:r>
              <a:rPr lang="en" b="1" dirty="0" err="1"/>
              <a:t>confirmAt</a:t>
            </a:r>
            <a:endParaRPr dirty="0"/>
          </a:p>
          <a:p>
            <a:pPr marL="914400" lvl="1" indent="-317500" algn="l" rtl="0">
              <a:lnSpc>
                <a:spcPct val="150000"/>
              </a:lnSpc>
              <a:spcBef>
                <a:spcPts val="0"/>
              </a:spcBef>
              <a:spcAft>
                <a:spcPts val="0"/>
              </a:spcAft>
              <a:buSzPts val="1400"/>
              <a:buChar char="○"/>
            </a:pPr>
            <a:r>
              <a:rPr lang="en" dirty="0"/>
              <a:t>mapping of message hashes to MTRs: </a:t>
            </a:r>
            <a:r>
              <a:rPr lang="en" b="1" dirty="0"/>
              <a:t>mapping(bytes32 =&gt; bytes32) messages</a:t>
            </a:r>
            <a:endParaRPr b="1" dirty="0"/>
          </a:p>
          <a:p>
            <a:pPr marL="457200" marR="0" lvl="0" indent="-342900" algn="l" rtl="0">
              <a:lnSpc>
                <a:spcPct val="150000"/>
              </a:lnSpc>
              <a:spcBef>
                <a:spcPts val="0"/>
              </a:spcBef>
              <a:spcAft>
                <a:spcPts val="0"/>
              </a:spcAft>
              <a:buSzPts val="1800"/>
              <a:buChar char="●"/>
            </a:pPr>
            <a:r>
              <a:rPr lang="en" dirty="0"/>
              <a:t>On 21 June 2022, a new version of the contract was created</a:t>
            </a:r>
            <a:endParaRPr dirty="0"/>
          </a:p>
          <a:p>
            <a:pPr marL="914400" marR="0" lvl="1" indent="-317500" algn="l" rtl="0">
              <a:lnSpc>
                <a:spcPct val="150000"/>
              </a:lnSpc>
              <a:spcBef>
                <a:spcPts val="0"/>
              </a:spcBef>
              <a:spcAft>
                <a:spcPts val="0"/>
              </a:spcAft>
              <a:buSzPts val="1400"/>
              <a:buChar char="○"/>
            </a:pPr>
            <a:r>
              <a:rPr lang="en" dirty="0"/>
              <a:t>During initialization, Nomad set: </a:t>
            </a:r>
            <a:r>
              <a:rPr lang="en" b="1" dirty="0" err="1"/>
              <a:t>confirmAt</a:t>
            </a:r>
            <a:r>
              <a:rPr lang="en" b="1" dirty="0"/>
              <a:t>[bytes32(0)] = 1</a:t>
            </a:r>
            <a:endParaRPr dirty="0"/>
          </a:p>
          <a:p>
            <a:pPr marL="914400" marR="0" lvl="1" indent="-317500" algn="l" rtl="0">
              <a:lnSpc>
                <a:spcPct val="150000"/>
              </a:lnSpc>
              <a:spcBef>
                <a:spcPts val="0"/>
              </a:spcBef>
              <a:spcAft>
                <a:spcPts val="0"/>
              </a:spcAft>
              <a:buSzPts val="1400"/>
              <a:buChar char="○"/>
            </a:pPr>
            <a:r>
              <a:rPr lang="en" dirty="0"/>
              <a:t>Attack!</a:t>
            </a:r>
            <a:endParaRPr dirty="0"/>
          </a:p>
          <a:p>
            <a:pPr marL="1371600" lvl="2" indent="-317500" algn="l" rtl="0">
              <a:lnSpc>
                <a:spcPct val="150000"/>
              </a:lnSpc>
              <a:spcBef>
                <a:spcPts val="0"/>
              </a:spcBef>
              <a:spcAft>
                <a:spcPts val="0"/>
              </a:spcAft>
              <a:buSzPts val="1400"/>
              <a:buChar char="■"/>
            </a:pPr>
            <a:r>
              <a:rPr lang="en" dirty="0"/>
              <a:t>Every non-validated message is initialized to the zero MTR in the </a:t>
            </a:r>
            <a:r>
              <a:rPr lang="en" i="1" dirty="0"/>
              <a:t>messages</a:t>
            </a:r>
            <a:r>
              <a:rPr lang="en" dirty="0"/>
              <a:t> mapping</a:t>
            </a:r>
            <a:endParaRPr dirty="0"/>
          </a:p>
          <a:p>
            <a:pPr marL="1371600" lvl="2" indent="-317500" algn="l" rtl="0">
              <a:lnSpc>
                <a:spcPct val="150000"/>
              </a:lnSpc>
              <a:spcBef>
                <a:spcPts val="0"/>
              </a:spcBef>
              <a:spcAft>
                <a:spcPts val="0"/>
              </a:spcAft>
              <a:buSzPts val="1400"/>
              <a:buChar char="■"/>
            </a:pPr>
            <a:r>
              <a:rPr lang="en" dirty="0"/>
              <a:t>By setting </a:t>
            </a:r>
            <a:r>
              <a:rPr lang="en" i="1" dirty="0" err="1"/>
              <a:t>confirmAt</a:t>
            </a:r>
            <a:r>
              <a:rPr lang="en" i="1" dirty="0"/>
              <a:t>[bytes32(0)] = 1,</a:t>
            </a:r>
            <a:r>
              <a:rPr lang="en" dirty="0"/>
              <a:t> the zero MTR gets “confirmed” at timestamp 1</a:t>
            </a:r>
            <a:endParaRPr dirty="0"/>
          </a:p>
          <a:p>
            <a:pPr marL="1371600" marR="0" lvl="2" indent="-317500" algn="l" rtl="0">
              <a:lnSpc>
                <a:spcPct val="150000"/>
              </a:lnSpc>
              <a:spcBef>
                <a:spcPts val="0"/>
              </a:spcBef>
              <a:spcAft>
                <a:spcPts val="0"/>
              </a:spcAft>
              <a:buSzPts val="1400"/>
              <a:buChar char="■"/>
            </a:pPr>
            <a:r>
              <a:rPr lang="en" dirty="0"/>
              <a:t>So, every previously non-validated message now becomes validated</a:t>
            </a:r>
            <a:endParaRPr dirty="0"/>
          </a:p>
        </p:txBody>
      </p:sp>
      <p:sp>
        <p:nvSpPr>
          <p:cNvPr id="690" name="Google Shape;690;p91"/>
          <p:cNvSpPr txBox="1">
            <a:spLocks noGrp="1"/>
          </p:cNvSpPr>
          <p:nvPr>
            <p:ph type="body" idx="1"/>
          </p:nvPr>
        </p:nvSpPr>
        <p:spPr>
          <a:xfrm>
            <a:off x="2505975" y="4568925"/>
            <a:ext cx="6471900" cy="3444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 sz="700" u="sng">
                <a:solidFill>
                  <a:schemeClr val="accent5"/>
                </a:solidFill>
                <a:hlinkClick r:id="rId3">
                  <a:extLst>
                    <a:ext uri="{A12FA001-AC4F-418D-AE19-62706E023703}">
                      <ahyp:hlinkClr xmlns:ahyp="http://schemas.microsoft.com/office/drawing/2018/hyperlinkcolor" val="tx"/>
                    </a:ext>
                  </a:extLst>
                </a:hlinkClick>
              </a:rPr>
              <a:t>https://medium.com/nomad-xyz-blog/nomad-bridge-hack-root-cause-analysis-875ad2e5aacd</a:t>
            </a:r>
            <a:endParaRPr sz="7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a:t>
            </a:r>
            <a:endParaRPr/>
          </a:p>
        </p:txBody>
      </p:sp>
      <p:pic>
        <p:nvPicPr>
          <p:cNvPr id="696" name="Google Shape;696;p92"/>
          <p:cNvPicPr preferRelativeResize="0"/>
          <p:nvPr/>
        </p:nvPicPr>
        <p:blipFill>
          <a:blip r:embed="rId3">
            <a:alphaModFix/>
          </a:blip>
          <a:stretch>
            <a:fillRect/>
          </a:stretch>
        </p:blipFill>
        <p:spPr>
          <a:xfrm>
            <a:off x="4777350" y="2229925"/>
            <a:ext cx="4263649" cy="818450"/>
          </a:xfrm>
          <a:prstGeom prst="rect">
            <a:avLst/>
          </a:prstGeom>
          <a:noFill/>
          <a:ln>
            <a:noFill/>
          </a:ln>
        </p:spPr>
      </p:pic>
      <p:pic>
        <p:nvPicPr>
          <p:cNvPr id="697" name="Google Shape;697;p92"/>
          <p:cNvPicPr preferRelativeResize="0"/>
          <p:nvPr/>
        </p:nvPicPr>
        <p:blipFill>
          <a:blip r:embed="rId4">
            <a:alphaModFix/>
          </a:blip>
          <a:stretch>
            <a:fillRect/>
          </a:stretch>
        </p:blipFill>
        <p:spPr>
          <a:xfrm>
            <a:off x="260300" y="1411475"/>
            <a:ext cx="4568439" cy="818450"/>
          </a:xfrm>
          <a:prstGeom prst="rect">
            <a:avLst/>
          </a:prstGeom>
          <a:noFill/>
          <a:ln>
            <a:noFill/>
          </a:ln>
        </p:spPr>
      </p:pic>
      <p:pic>
        <p:nvPicPr>
          <p:cNvPr id="698" name="Google Shape;698;p92"/>
          <p:cNvPicPr preferRelativeResize="0"/>
          <p:nvPr/>
        </p:nvPicPr>
        <p:blipFill>
          <a:blip r:embed="rId5">
            <a:alphaModFix/>
          </a:blip>
          <a:stretch>
            <a:fillRect/>
          </a:stretch>
        </p:blipFill>
        <p:spPr>
          <a:xfrm>
            <a:off x="311700" y="3226178"/>
            <a:ext cx="4465650" cy="1097825"/>
          </a:xfrm>
          <a:prstGeom prst="rect">
            <a:avLst/>
          </a:prstGeom>
          <a:noFill/>
          <a:ln>
            <a:noFill/>
          </a:ln>
        </p:spPr>
      </p:pic>
      <p:pic>
        <p:nvPicPr>
          <p:cNvPr id="699" name="Google Shape;699;p92"/>
          <p:cNvPicPr preferRelativeResize="0"/>
          <p:nvPr/>
        </p:nvPicPr>
        <p:blipFill>
          <a:blip r:embed="rId6">
            <a:alphaModFix/>
          </a:blip>
          <a:stretch>
            <a:fillRect/>
          </a:stretch>
        </p:blipFill>
        <p:spPr>
          <a:xfrm>
            <a:off x="4979925" y="3874847"/>
            <a:ext cx="4094650" cy="11629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a:t>
            </a:r>
            <a:endParaRPr/>
          </a:p>
        </p:txBody>
      </p:sp>
      <p:pic>
        <p:nvPicPr>
          <p:cNvPr id="705" name="Google Shape;705;p93"/>
          <p:cNvPicPr preferRelativeResize="0"/>
          <p:nvPr/>
        </p:nvPicPr>
        <p:blipFill>
          <a:blip r:embed="rId3">
            <a:alphaModFix/>
          </a:blip>
          <a:stretch>
            <a:fillRect/>
          </a:stretch>
        </p:blipFill>
        <p:spPr>
          <a:xfrm>
            <a:off x="0" y="1170125"/>
            <a:ext cx="9144003" cy="2674450"/>
          </a:xfrm>
          <a:prstGeom prst="rect">
            <a:avLst/>
          </a:prstGeom>
          <a:noFill/>
          <a:ln>
            <a:noFill/>
          </a:ln>
        </p:spPr>
      </p:pic>
      <p:sp>
        <p:nvSpPr>
          <p:cNvPr id="706" name="Google Shape;706;p93"/>
          <p:cNvSpPr txBox="1"/>
          <p:nvPr/>
        </p:nvSpPr>
        <p:spPr>
          <a:xfrm>
            <a:off x="1149150" y="4621250"/>
            <a:ext cx="7683000" cy="2925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700" u="sng">
                <a:solidFill>
                  <a:schemeClr val="hlink"/>
                </a:solidFill>
                <a:hlinkClick r:id="rId4"/>
              </a:rPr>
              <a:t>https://github.com/nomad-xyz/docs/blob/1ff0c55dba2a842c811468c57793ff9a6542ef0f/docs/public/Nomad-Audit.pdf</a:t>
            </a:r>
            <a:r>
              <a:rPr lang="en" sz="700"/>
              <a:t> </a:t>
            </a:r>
            <a:endParaRPr sz="7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Nomad Bridge Hack - Lessons</a:t>
            </a:r>
            <a:endParaRPr/>
          </a:p>
        </p:txBody>
      </p:sp>
      <p:sp>
        <p:nvSpPr>
          <p:cNvPr id="712" name="Google Shape;712;p94"/>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Always </a:t>
            </a:r>
            <a:r>
              <a:rPr lang="en" b="1"/>
              <a:t>check user input</a:t>
            </a:r>
            <a:r>
              <a:rPr lang="en"/>
              <a:t> thoroughly</a:t>
            </a:r>
            <a:endParaRPr/>
          </a:p>
          <a:p>
            <a:pPr marL="914400" marR="0" lvl="1" indent="-317500" algn="l" rtl="0">
              <a:lnSpc>
                <a:spcPct val="150000"/>
              </a:lnSpc>
              <a:spcBef>
                <a:spcPts val="0"/>
              </a:spcBef>
              <a:spcAft>
                <a:spcPts val="0"/>
              </a:spcAft>
              <a:buSzPts val="1400"/>
              <a:buChar char="○"/>
            </a:pPr>
            <a:r>
              <a:rPr lang="en"/>
              <a:t>Especially for empty values</a:t>
            </a:r>
            <a:endParaRPr/>
          </a:p>
          <a:p>
            <a:pPr marL="457200" lvl="0" indent="-342900" algn="l" rtl="0">
              <a:lnSpc>
                <a:spcPct val="150000"/>
              </a:lnSpc>
              <a:spcBef>
                <a:spcPts val="0"/>
              </a:spcBef>
              <a:spcAft>
                <a:spcPts val="0"/>
              </a:spcAft>
              <a:buSzPts val="1800"/>
              <a:buChar char="●"/>
            </a:pPr>
            <a:r>
              <a:rPr lang="en" b="1"/>
              <a:t>Every object</a:t>
            </a:r>
            <a:r>
              <a:rPr lang="en"/>
              <a:t> has a value</a:t>
            </a:r>
            <a:endParaRPr/>
          </a:p>
          <a:p>
            <a:pPr marL="914400" lvl="1" indent="-317500" algn="l" rtl="0">
              <a:lnSpc>
                <a:spcPct val="150000"/>
              </a:lnSpc>
              <a:spcBef>
                <a:spcPts val="0"/>
              </a:spcBef>
              <a:spcAft>
                <a:spcPts val="0"/>
              </a:spcAft>
              <a:buSzPts val="1400"/>
              <a:buChar char="○"/>
            </a:pPr>
            <a:r>
              <a:rPr lang="en"/>
              <a:t>Even if never accessed before, it has a </a:t>
            </a:r>
            <a:r>
              <a:rPr lang="en" b="1"/>
              <a:t>zero</a:t>
            </a:r>
            <a:r>
              <a:rPr lang="en"/>
              <a:t> value</a:t>
            </a:r>
            <a:endParaRPr/>
          </a:p>
          <a:p>
            <a:pPr marL="457200" lvl="0" indent="-342900" algn="l" rtl="0">
              <a:lnSpc>
                <a:spcPct val="150000"/>
              </a:lnSpc>
              <a:spcBef>
                <a:spcPts val="0"/>
              </a:spcBef>
              <a:spcAft>
                <a:spcPts val="0"/>
              </a:spcAft>
              <a:buSzPts val="1800"/>
              <a:buChar char="●"/>
            </a:pPr>
            <a:r>
              <a:rPr lang="en"/>
              <a:t>When an auditor flags a bug, </a:t>
            </a:r>
            <a:r>
              <a:rPr lang="en" b="1"/>
              <a:t>fix it</a:t>
            </a:r>
            <a:endParaRPr b="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Binance Bridge Hack</a:t>
            </a:r>
            <a:endParaRPr/>
          </a:p>
        </p:txBody>
      </p:sp>
      <p:sp>
        <p:nvSpPr>
          <p:cNvPr id="718" name="Google Shape;718;p95"/>
          <p:cNvSpPr txBox="1">
            <a:spLocks noGrp="1"/>
          </p:cNvSpPr>
          <p:nvPr>
            <p:ph type="body" idx="1"/>
          </p:nvPr>
        </p:nvSpPr>
        <p:spPr>
          <a:xfrm>
            <a:off x="311700" y="1152475"/>
            <a:ext cx="8520600" cy="29427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Binance Bridge used a sophisticated implementation of AVL Merkle Trees</a:t>
            </a:r>
            <a:endParaRPr/>
          </a:p>
          <a:p>
            <a:pPr marL="914400" lvl="1" indent="-317500" algn="l" rtl="0">
              <a:lnSpc>
                <a:spcPct val="150000"/>
              </a:lnSpc>
              <a:spcBef>
                <a:spcPts val="0"/>
              </a:spcBef>
              <a:spcAft>
                <a:spcPts val="0"/>
              </a:spcAft>
              <a:buSzPts val="1400"/>
              <a:buChar char="○"/>
            </a:pPr>
            <a:r>
              <a:rPr lang="en"/>
              <a:t>AVL trees: self-balancing binary search trees</a:t>
            </a:r>
            <a:endParaRPr/>
          </a:p>
          <a:p>
            <a:pPr marL="914400" lvl="1" indent="-317500" algn="l" rtl="0">
              <a:lnSpc>
                <a:spcPct val="150000"/>
              </a:lnSpc>
              <a:spcBef>
                <a:spcPts val="0"/>
              </a:spcBef>
              <a:spcAft>
                <a:spcPts val="0"/>
              </a:spcAft>
              <a:buSzPts val="1400"/>
              <a:buChar char="○"/>
            </a:pPr>
            <a:r>
              <a:rPr lang="en"/>
              <a:t>In this implementation, verification contains special</a:t>
            </a:r>
            <a:r>
              <a:rPr lang="en" i="1"/>
              <a:t> operations</a:t>
            </a:r>
            <a:r>
              <a:rPr lang="en"/>
              <a:t> that need to succeed</a:t>
            </a:r>
            <a:endParaRPr/>
          </a:p>
          <a:p>
            <a:pPr marL="914400" marR="0" lvl="1" indent="-317500" algn="l" rtl="0">
              <a:lnSpc>
                <a:spcPct val="150000"/>
              </a:lnSpc>
              <a:spcBef>
                <a:spcPts val="0"/>
              </a:spcBef>
              <a:spcAft>
                <a:spcPts val="0"/>
              </a:spcAft>
              <a:buSzPts val="1400"/>
              <a:buChar char="○"/>
            </a:pPr>
            <a:r>
              <a:rPr lang="en"/>
              <a:t>Root hash is computed in a pretty complex manner (</a:t>
            </a:r>
            <a:r>
              <a:rPr lang="en" u="sng">
                <a:solidFill>
                  <a:schemeClr val="hlink"/>
                </a:solidFill>
                <a:hlinkClick r:id="rId3"/>
              </a:rPr>
              <a:t>source code</a:t>
            </a:r>
            <a:r>
              <a:rPr lang="en"/>
              <a:t>)</a:t>
            </a:r>
            <a:endParaRPr/>
          </a:p>
          <a:p>
            <a:pPr marL="457200" marR="0" lvl="0" indent="-342900" algn="l" rtl="0">
              <a:lnSpc>
                <a:spcPct val="150000"/>
              </a:lnSpc>
              <a:spcBef>
                <a:spcPts val="0"/>
              </a:spcBef>
              <a:spcAft>
                <a:spcPts val="0"/>
              </a:spcAft>
              <a:buSzPts val="1800"/>
              <a:buChar char="●"/>
            </a:pPr>
            <a:r>
              <a:rPr lang="en"/>
              <a:t>Attacker</a:t>
            </a:r>
            <a:endParaRPr/>
          </a:p>
          <a:p>
            <a:pPr marL="914400" marR="0" lvl="1" indent="-317500" algn="l" rtl="0">
              <a:lnSpc>
                <a:spcPct val="150000"/>
              </a:lnSpc>
              <a:spcBef>
                <a:spcPts val="0"/>
              </a:spcBef>
              <a:spcAft>
                <a:spcPts val="0"/>
              </a:spcAft>
              <a:buSzPts val="1400"/>
              <a:buChar char="○"/>
            </a:pPr>
            <a:r>
              <a:rPr lang="en"/>
              <a:t>Changed a leaf’s value, inserting the malicious payload</a:t>
            </a:r>
            <a:endParaRPr/>
          </a:p>
          <a:p>
            <a:pPr marL="914400" marR="0" lvl="1" indent="-317500" algn="l" rtl="0">
              <a:lnSpc>
                <a:spcPct val="150000"/>
              </a:lnSpc>
              <a:spcBef>
                <a:spcPts val="0"/>
              </a:spcBef>
              <a:spcAft>
                <a:spcPts val="0"/>
              </a:spcAft>
              <a:buSzPts val="1400"/>
              <a:buChar char="○"/>
            </a:pPr>
            <a:r>
              <a:rPr lang="en"/>
              <a:t>Added an inner node in a way that verification for original MTR passed </a:t>
            </a:r>
            <a:endParaRPr/>
          </a:p>
        </p:txBody>
      </p:sp>
      <p:sp>
        <p:nvSpPr>
          <p:cNvPr id="719" name="Google Shape;719;p95"/>
          <p:cNvSpPr txBox="1"/>
          <p:nvPr/>
        </p:nvSpPr>
        <p:spPr>
          <a:xfrm>
            <a:off x="4520475" y="4621250"/>
            <a:ext cx="4311900" cy="2925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700" u="sng">
                <a:solidFill>
                  <a:schemeClr val="hlink"/>
                </a:solidFill>
                <a:hlinkClick r:id="rId4"/>
              </a:rPr>
              <a:t>https://twitter.com/samczsun/status/1578167198203289600</a:t>
            </a:r>
            <a:r>
              <a:rPr lang="en" sz="700"/>
              <a:t> </a:t>
            </a:r>
            <a:endParaRPr sz="7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Binance Bridge Hack</a:t>
            </a:r>
            <a:endParaRPr/>
          </a:p>
        </p:txBody>
      </p:sp>
      <p:pic>
        <p:nvPicPr>
          <p:cNvPr id="725" name="Google Shape;725;p96"/>
          <p:cNvPicPr preferRelativeResize="0"/>
          <p:nvPr/>
        </p:nvPicPr>
        <p:blipFill>
          <a:blip r:embed="rId3">
            <a:alphaModFix/>
          </a:blip>
          <a:stretch>
            <a:fillRect/>
          </a:stretch>
        </p:blipFill>
        <p:spPr>
          <a:xfrm>
            <a:off x="511450" y="1762350"/>
            <a:ext cx="4608725" cy="541700"/>
          </a:xfrm>
          <a:prstGeom prst="rect">
            <a:avLst/>
          </a:prstGeom>
          <a:noFill/>
          <a:ln>
            <a:noFill/>
          </a:ln>
        </p:spPr>
      </p:pic>
      <p:pic>
        <p:nvPicPr>
          <p:cNvPr id="726" name="Google Shape;726;p96"/>
          <p:cNvPicPr preferRelativeResize="0"/>
          <p:nvPr/>
        </p:nvPicPr>
        <p:blipFill>
          <a:blip r:embed="rId4">
            <a:alphaModFix/>
          </a:blip>
          <a:stretch>
            <a:fillRect/>
          </a:stretch>
        </p:blipFill>
        <p:spPr>
          <a:xfrm>
            <a:off x="5055800" y="2398625"/>
            <a:ext cx="3776500" cy="1060750"/>
          </a:xfrm>
          <a:prstGeom prst="rect">
            <a:avLst/>
          </a:prstGeom>
          <a:noFill/>
          <a:ln>
            <a:noFill/>
          </a:ln>
        </p:spPr>
      </p:pic>
      <p:pic>
        <p:nvPicPr>
          <p:cNvPr id="727" name="Google Shape;727;p96"/>
          <p:cNvPicPr preferRelativeResize="0"/>
          <p:nvPr/>
        </p:nvPicPr>
        <p:blipFill>
          <a:blip r:embed="rId5">
            <a:alphaModFix/>
          </a:blip>
          <a:stretch>
            <a:fillRect/>
          </a:stretch>
        </p:blipFill>
        <p:spPr>
          <a:xfrm>
            <a:off x="587301" y="3415000"/>
            <a:ext cx="4310775" cy="14393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Binance Bridge Hack</a:t>
            </a:r>
            <a:endParaRPr/>
          </a:p>
        </p:txBody>
      </p:sp>
      <p:sp>
        <p:nvSpPr>
          <p:cNvPr id="733" name="Google Shape;733;p97"/>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Binance Bridge used a sophisticated implementation of AVL Merkle Trees</a:t>
            </a:r>
            <a:endParaRPr/>
          </a:p>
          <a:p>
            <a:pPr marL="914400" marR="0" lvl="1" indent="-317500" algn="l" rtl="0">
              <a:lnSpc>
                <a:spcPct val="150000"/>
              </a:lnSpc>
              <a:spcBef>
                <a:spcPts val="0"/>
              </a:spcBef>
              <a:spcAft>
                <a:spcPts val="0"/>
              </a:spcAft>
              <a:buSzPts val="1400"/>
              <a:buChar char="○"/>
            </a:pPr>
            <a:r>
              <a:rPr lang="en"/>
              <a:t>AVL trees: self-balancing binary search trees</a:t>
            </a:r>
            <a:endParaRPr/>
          </a:p>
          <a:p>
            <a:pPr marL="914400" marR="0" lvl="1" indent="-317500" algn="l" rtl="0">
              <a:lnSpc>
                <a:spcPct val="150000"/>
              </a:lnSpc>
              <a:spcBef>
                <a:spcPts val="0"/>
              </a:spcBef>
              <a:spcAft>
                <a:spcPts val="0"/>
              </a:spcAft>
              <a:buSzPts val="1400"/>
              <a:buChar char="○"/>
            </a:pPr>
            <a:r>
              <a:rPr lang="en"/>
              <a:t>In this implementation, verification contains special</a:t>
            </a:r>
            <a:r>
              <a:rPr lang="en" i="1"/>
              <a:t> operations</a:t>
            </a:r>
            <a:r>
              <a:rPr lang="en"/>
              <a:t> that need to succeed</a:t>
            </a:r>
            <a:endParaRPr/>
          </a:p>
          <a:p>
            <a:pPr marL="914400" marR="0" lvl="1" indent="-317500" algn="l" rtl="0">
              <a:lnSpc>
                <a:spcPct val="150000"/>
              </a:lnSpc>
              <a:spcBef>
                <a:spcPts val="0"/>
              </a:spcBef>
              <a:spcAft>
                <a:spcPts val="0"/>
              </a:spcAft>
              <a:buSzPts val="1400"/>
              <a:buChar char="○"/>
            </a:pPr>
            <a:r>
              <a:rPr lang="en"/>
              <a:t>Root hash is computed in a pretty complex manner (</a:t>
            </a:r>
            <a:r>
              <a:rPr lang="en" u="sng">
                <a:solidFill>
                  <a:schemeClr val="hlink"/>
                </a:solidFill>
                <a:hlinkClick r:id="rId3"/>
              </a:rPr>
              <a:t>source code</a:t>
            </a:r>
            <a:r>
              <a:rPr lang="en"/>
              <a:t>)</a:t>
            </a:r>
            <a:endParaRPr/>
          </a:p>
          <a:p>
            <a:pPr marL="457200" marR="0" lvl="0" indent="-342900" algn="l" rtl="0">
              <a:lnSpc>
                <a:spcPct val="150000"/>
              </a:lnSpc>
              <a:spcBef>
                <a:spcPts val="0"/>
              </a:spcBef>
              <a:spcAft>
                <a:spcPts val="0"/>
              </a:spcAft>
              <a:buSzPts val="1800"/>
              <a:buChar char="●"/>
            </a:pPr>
            <a:r>
              <a:rPr lang="en"/>
              <a:t>Attacker</a:t>
            </a:r>
            <a:endParaRPr/>
          </a:p>
          <a:p>
            <a:pPr marL="914400" marR="0" lvl="1" indent="-317500" algn="l" rtl="0">
              <a:lnSpc>
                <a:spcPct val="150000"/>
              </a:lnSpc>
              <a:spcBef>
                <a:spcPts val="0"/>
              </a:spcBef>
              <a:spcAft>
                <a:spcPts val="0"/>
              </a:spcAft>
              <a:buSzPts val="1400"/>
              <a:buChar char="○"/>
            </a:pPr>
            <a:r>
              <a:rPr lang="en"/>
              <a:t>Changed a leaf’s value, inserting the malicious payload</a:t>
            </a:r>
            <a:endParaRPr/>
          </a:p>
          <a:p>
            <a:pPr marL="914400" marR="0" lvl="1" indent="-317500" algn="l" rtl="0">
              <a:lnSpc>
                <a:spcPct val="150000"/>
              </a:lnSpc>
              <a:spcBef>
                <a:spcPts val="0"/>
              </a:spcBef>
              <a:spcAft>
                <a:spcPts val="0"/>
              </a:spcAft>
              <a:buSzPts val="1400"/>
              <a:buChar char="○"/>
            </a:pPr>
            <a:r>
              <a:rPr lang="en"/>
              <a:t>Added an inner node in a way that verification for original MTR passed</a:t>
            </a:r>
            <a:endParaRPr/>
          </a:p>
          <a:p>
            <a:pPr marL="457200" marR="0" lvl="0" indent="-342900" algn="l" rtl="0">
              <a:lnSpc>
                <a:spcPct val="150000"/>
              </a:lnSpc>
              <a:spcBef>
                <a:spcPts val="0"/>
              </a:spcBef>
              <a:spcAft>
                <a:spcPts val="0"/>
              </a:spcAft>
              <a:buSzPts val="1800"/>
              <a:buChar char="●"/>
            </a:pPr>
            <a:r>
              <a:rPr lang="en"/>
              <a:t>Lessons:</a:t>
            </a:r>
            <a:endParaRPr/>
          </a:p>
          <a:p>
            <a:pPr marL="914400" marR="0" lvl="1" indent="-317500" algn="l" rtl="0">
              <a:lnSpc>
                <a:spcPct val="150000"/>
              </a:lnSpc>
              <a:spcBef>
                <a:spcPts val="0"/>
              </a:spcBef>
              <a:spcAft>
                <a:spcPts val="0"/>
              </a:spcAft>
              <a:buSzPts val="1400"/>
              <a:buChar char="○"/>
            </a:pPr>
            <a:r>
              <a:rPr lang="en" b="1"/>
              <a:t>Keep it simple</a:t>
            </a:r>
            <a:endParaRPr b="1"/>
          </a:p>
          <a:p>
            <a:pPr marL="914400" marR="0" lvl="1" indent="-317500" algn="l" rtl="0">
              <a:lnSpc>
                <a:spcPct val="150000"/>
              </a:lnSpc>
              <a:spcBef>
                <a:spcPts val="0"/>
              </a:spcBef>
              <a:spcAft>
                <a:spcPts val="0"/>
              </a:spcAft>
              <a:buSzPts val="1400"/>
              <a:buChar char="○"/>
            </a:pPr>
            <a:r>
              <a:rPr lang="en" b="1"/>
              <a:t>Don’t roll your own crypto</a:t>
            </a:r>
            <a:endParaRPr/>
          </a:p>
        </p:txBody>
      </p:sp>
      <p:sp>
        <p:nvSpPr>
          <p:cNvPr id="734" name="Google Shape;734;p97"/>
          <p:cNvSpPr txBox="1"/>
          <p:nvPr/>
        </p:nvSpPr>
        <p:spPr>
          <a:xfrm>
            <a:off x="4520475" y="4621250"/>
            <a:ext cx="4311900" cy="2925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700" u="sng">
                <a:solidFill>
                  <a:schemeClr val="hlink"/>
                </a:solidFill>
                <a:hlinkClick r:id="rId4"/>
              </a:rPr>
              <a:t>https://twitter.com/samczsun/status/1578167198203289600</a:t>
            </a:r>
            <a:r>
              <a:rPr lang="en" sz="700"/>
              <a:t> </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4"/>
          <p:cNvSpPr txBox="1"/>
          <p:nvPr/>
        </p:nvSpPr>
        <p:spPr>
          <a:xfrm>
            <a:off x="311700" y="2148450"/>
            <a:ext cx="8520600" cy="84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a:solidFill>
                <a:srgbClr val="000000"/>
              </a:solidFill>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Denial-of-Service</a:t>
            </a:r>
            <a:endParaRPr sz="5200">
              <a:solidFill>
                <a:srgbClr val="000000"/>
              </a:solidFill>
              <a:latin typeface="Ubuntu"/>
              <a:ea typeface="Ubuntu"/>
              <a:cs typeface="Ubuntu"/>
              <a:sym typeface="Ubuntu"/>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98"/>
          <p:cNvSpPr txBox="1"/>
          <p:nvPr/>
        </p:nvSpPr>
        <p:spPr>
          <a:xfrm>
            <a:off x="311700" y="2148450"/>
            <a:ext cx="8520600" cy="84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a:solidFill>
                <a:srgbClr val="000000"/>
              </a:solidFill>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Front-running</a:t>
            </a:r>
            <a:endParaRPr sz="5200">
              <a:solidFill>
                <a:srgbClr val="000000"/>
              </a:solidFill>
              <a:latin typeface="Ubuntu"/>
              <a:ea typeface="Ubuntu"/>
              <a:cs typeface="Ubuntu"/>
              <a:sym typeface="Ubuntu"/>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a:t>
            </a:r>
            <a:endParaRPr/>
          </a:p>
        </p:txBody>
      </p:sp>
      <p:grpSp>
        <p:nvGrpSpPr>
          <p:cNvPr id="745" name="Google Shape;745;p99"/>
          <p:cNvGrpSpPr/>
          <p:nvPr/>
        </p:nvGrpSpPr>
        <p:grpSpPr>
          <a:xfrm>
            <a:off x="2168250" y="1457425"/>
            <a:ext cx="4807500" cy="3282450"/>
            <a:chOff x="2168250" y="1241250"/>
            <a:chExt cx="4807500" cy="3282450"/>
          </a:xfrm>
        </p:grpSpPr>
        <p:sp>
          <p:nvSpPr>
            <p:cNvPr id="746" name="Google Shape;746;p99"/>
            <p:cNvSpPr/>
            <p:nvPr/>
          </p:nvSpPr>
          <p:spPr>
            <a:xfrm>
              <a:off x="2168250" y="1241250"/>
              <a:ext cx="4807500" cy="266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99"/>
            <p:cNvSpPr txBox="1"/>
            <p:nvPr/>
          </p:nvSpPr>
          <p:spPr>
            <a:xfrm>
              <a:off x="2168250" y="4062900"/>
              <a:ext cx="4807500" cy="46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Consolas"/>
                  <a:ea typeface="Consolas"/>
                  <a:cs typeface="Consolas"/>
                  <a:sym typeface="Consolas"/>
                </a:rPr>
                <a:t>Miner</a:t>
              </a:r>
              <a:r>
                <a:rPr lang="en">
                  <a:latin typeface="Consolas"/>
                  <a:ea typeface="Consolas"/>
                  <a:cs typeface="Consolas"/>
                  <a:sym typeface="Consolas"/>
                </a:rPr>
                <a:t>: sortByGasPrice(txs, ‘desc’)</a:t>
              </a:r>
              <a:endParaRPr>
                <a:latin typeface="Consolas"/>
                <a:ea typeface="Consolas"/>
                <a:cs typeface="Consolas"/>
                <a:sym typeface="Consolas"/>
              </a:endParaRPr>
            </a:p>
          </p:txBody>
        </p:sp>
        <p:grpSp>
          <p:nvGrpSpPr>
            <p:cNvPr id="748" name="Google Shape;748;p99"/>
            <p:cNvGrpSpPr/>
            <p:nvPr/>
          </p:nvGrpSpPr>
          <p:grpSpPr>
            <a:xfrm>
              <a:off x="2952850" y="1498025"/>
              <a:ext cx="3364875" cy="521100"/>
              <a:chOff x="2489450" y="1648900"/>
              <a:chExt cx="3364875" cy="521100"/>
            </a:xfrm>
          </p:grpSpPr>
          <p:sp>
            <p:nvSpPr>
              <p:cNvPr id="749" name="Google Shape;749;p99"/>
              <p:cNvSpPr/>
              <p:nvPr/>
            </p:nvSpPr>
            <p:spPr>
              <a:xfrm>
                <a:off x="2489450"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50" name="Google Shape;750;p99"/>
              <p:cNvSpPr/>
              <p:nvPr/>
            </p:nvSpPr>
            <p:spPr>
              <a:xfrm>
                <a:off x="343737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51" name="Google Shape;751;p99"/>
              <p:cNvSpPr/>
              <p:nvPr/>
            </p:nvSpPr>
            <p:spPr>
              <a:xfrm>
                <a:off x="4385300"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52" name="Google Shape;752;p99"/>
              <p:cNvSpPr/>
              <p:nvPr/>
            </p:nvSpPr>
            <p:spPr>
              <a:xfrm>
                <a:off x="533322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nvGrpSpPr>
            <p:cNvPr id="753" name="Google Shape;753;p99"/>
            <p:cNvGrpSpPr/>
            <p:nvPr/>
          </p:nvGrpSpPr>
          <p:grpSpPr>
            <a:xfrm>
              <a:off x="2952838" y="2350513"/>
              <a:ext cx="3364875" cy="521100"/>
              <a:chOff x="2489450" y="1656338"/>
              <a:chExt cx="3364875" cy="521100"/>
            </a:xfrm>
          </p:grpSpPr>
          <p:sp>
            <p:nvSpPr>
              <p:cNvPr id="754" name="Google Shape;754;p99"/>
              <p:cNvSpPr/>
              <p:nvPr/>
            </p:nvSpPr>
            <p:spPr>
              <a:xfrm>
                <a:off x="2489450"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55" name="Google Shape;755;p99"/>
              <p:cNvSpPr/>
              <p:nvPr/>
            </p:nvSpPr>
            <p:spPr>
              <a:xfrm>
                <a:off x="3437375"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56" name="Google Shape;756;p99"/>
              <p:cNvSpPr/>
              <p:nvPr/>
            </p:nvSpPr>
            <p:spPr>
              <a:xfrm>
                <a:off x="4385300"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57" name="Google Shape;757;p99"/>
              <p:cNvSpPr/>
              <p:nvPr/>
            </p:nvSpPr>
            <p:spPr>
              <a:xfrm>
                <a:off x="5333225"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nvGrpSpPr>
            <p:cNvPr id="758" name="Google Shape;758;p99"/>
            <p:cNvGrpSpPr/>
            <p:nvPr/>
          </p:nvGrpSpPr>
          <p:grpSpPr>
            <a:xfrm>
              <a:off x="2952838" y="3203025"/>
              <a:ext cx="3364875" cy="521100"/>
              <a:chOff x="2489450" y="1648900"/>
              <a:chExt cx="3364875" cy="521100"/>
            </a:xfrm>
          </p:grpSpPr>
          <p:sp>
            <p:nvSpPr>
              <p:cNvPr id="759" name="Google Shape;759;p99"/>
              <p:cNvSpPr/>
              <p:nvPr/>
            </p:nvSpPr>
            <p:spPr>
              <a:xfrm>
                <a:off x="2489450"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60" name="Google Shape;760;p99"/>
              <p:cNvSpPr/>
              <p:nvPr/>
            </p:nvSpPr>
            <p:spPr>
              <a:xfrm>
                <a:off x="343737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61" name="Google Shape;761;p99"/>
              <p:cNvSpPr/>
              <p:nvPr/>
            </p:nvSpPr>
            <p:spPr>
              <a:xfrm>
                <a:off x="4385300"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62" name="Google Shape;762;p99"/>
              <p:cNvSpPr/>
              <p:nvPr/>
            </p:nvSpPr>
            <p:spPr>
              <a:xfrm>
                <a:off x="533322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100"/>
          <p:cNvSpPr txBox="1">
            <a:spLocks noGrp="1"/>
          </p:cNvSpPr>
          <p:nvPr>
            <p:ph type="title"/>
          </p:nvPr>
        </p:nvSpPr>
        <p:spPr>
          <a:xfrm>
            <a:off x="311700" y="445025"/>
            <a:ext cx="48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user</a:t>
            </a:r>
            <a:endParaRPr/>
          </a:p>
        </p:txBody>
      </p:sp>
      <p:sp>
        <p:nvSpPr>
          <p:cNvPr id="768" name="Google Shape;768;p100"/>
          <p:cNvSpPr/>
          <p:nvPr/>
        </p:nvSpPr>
        <p:spPr>
          <a:xfrm>
            <a:off x="311700" y="1261825"/>
            <a:ext cx="4807500" cy="266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9" name="Google Shape;769;p100"/>
          <p:cNvPicPr preferRelativeResize="0"/>
          <p:nvPr/>
        </p:nvPicPr>
        <p:blipFill>
          <a:blip r:embed="rId3">
            <a:alphaModFix/>
          </a:blip>
          <a:stretch>
            <a:fillRect/>
          </a:stretch>
        </p:blipFill>
        <p:spPr>
          <a:xfrm>
            <a:off x="7613100" y="3744700"/>
            <a:ext cx="1219200" cy="1219200"/>
          </a:xfrm>
          <a:prstGeom prst="rect">
            <a:avLst/>
          </a:prstGeom>
          <a:noFill/>
          <a:ln>
            <a:noFill/>
          </a:ln>
        </p:spPr>
      </p:pic>
      <p:cxnSp>
        <p:nvCxnSpPr>
          <p:cNvPr id="770" name="Google Shape;770;p100"/>
          <p:cNvCxnSpPr>
            <a:stCxn id="771" idx="1"/>
            <a:endCxn id="768" idx="3"/>
          </p:cNvCxnSpPr>
          <p:nvPr/>
        </p:nvCxnSpPr>
        <p:spPr>
          <a:xfrm flipH="1">
            <a:off x="5119249" y="654423"/>
            <a:ext cx="2344200" cy="1938000"/>
          </a:xfrm>
          <a:prstGeom prst="straightConnector1">
            <a:avLst/>
          </a:prstGeom>
          <a:noFill/>
          <a:ln w="9525" cap="flat" cmpd="sng">
            <a:solidFill>
              <a:schemeClr val="dk2"/>
            </a:solidFill>
            <a:prstDash val="solid"/>
            <a:round/>
            <a:headEnd type="none" w="med" len="med"/>
            <a:tailEnd type="triangle" w="med" len="med"/>
          </a:ln>
        </p:spPr>
      </p:cxnSp>
      <p:cxnSp>
        <p:nvCxnSpPr>
          <p:cNvPr id="772" name="Google Shape;772;p100"/>
          <p:cNvCxnSpPr>
            <a:endCxn id="768" idx="3"/>
          </p:cNvCxnSpPr>
          <p:nvPr/>
        </p:nvCxnSpPr>
        <p:spPr>
          <a:xfrm rot="10800000">
            <a:off x="5119200" y="2592325"/>
            <a:ext cx="2493900" cy="1761900"/>
          </a:xfrm>
          <a:prstGeom prst="straightConnector1">
            <a:avLst/>
          </a:prstGeom>
          <a:noFill/>
          <a:ln w="9525" cap="flat" cmpd="sng">
            <a:solidFill>
              <a:schemeClr val="dk2"/>
            </a:solidFill>
            <a:prstDash val="solid"/>
            <a:round/>
            <a:headEnd type="none" w="med" len="med"/>
            <a:tailEnd type="triangle" w="med" len="med"/>
          </a:ln>
        </p:spPr>
      </p:cxnSp>
      <p:sp>
        <p:nvSpPr>
          <p:cNvPr id="773" name="Google Shape;773;p100"/>
          <p:cNvSpPr/>
          <p:nvPr/>
        </p:nvSpPr>
        <p:spPr>
          <a:xfrm>
            <a:off x="6030775" y="926375"/>
            <a:ext cx="521100" cy="521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774" name="Google Shape;774;p100"/>
          <p:cNvSpPr/>
          <p:nvPr/>
        </p:nvSpPr>
        <p:spPr>
          <a:xfrm>
            <a:off x="6105600" y="2787325"/>
            <a:ext cx="521100" cy="5211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775" name="Google Shape;775;p100"/>
          <p:cNvSpPr txBox="1"/>
          <p:nvPr/>
        </p:nvSpPr>
        <p:spPr>
          <a:xfrm>
            <a:off x="5862350" y="392250"/>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50 GWei</a:t>
            </a:r>
            <a:endParaRPr>
              <a:latin typeface="Ubuntu"/>
              <a:ea typeface="Ubuntu"/>
              <a:cs typeface="Ubuntu"/>
              <a:sym typeface="Ubuntu"/>
            </a:endParaRPr>
          </a:p>
        </p:txBody>
      </p:sp>
      <p:pic>
        <p:nvPicPr>
          <p:cNvPr id="771" name="Google Shape;771;p100"/>
          <p:cNvPicPr preferRelativeResize="0"/>
          <p:nvPr/>
        </p:nvPicPr>
        <p:blipFill>
          <a:blip r:embed="rId4">
            <a:alphaModFix/>
          </a:blip>
          <a:stretch>
            <a:fillRect/>
          </a:stretch>
        </p:blipFill>
        <p:spPr>
          <a:xfrm>
            <a:off x="7463449" y="47024"/>
            <a:ext cx="1518499" cy="1214799"/>
          </a:xfrm>
          <a:prstGeom prst="rect">
            <a:avLst/>
          </a:prstGeom>
          <a:noFill/>
          <a:ln>
            <a:noFill/>
          </a:ln>
        </p:spPr>
      </p:pic>
      <p:sp>
        <p:nvSpPr>
          <p:cNvPr id="776" name="Google Shape;776;p100"/>
          <p:cNvSpPr txBox="1"/>
          <p:nvPr/>
        </p:nvSpPr>
        <p:spPr>
          <a:xfrm>
            <a:off x="5959650" y="2397325"/>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2 GWei</a:t>
            </a:r>
            <a:endParaRPr>
              <a:latin typeface="Ubuntu"/>
              <a:ea typeface="Ubuntu"/>
              <a:cs typeface="Ubuntu"/>
              <a:sym typeface="Ubuntu"/>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101"/>
          <p:cNvSpPr txBox="1">
            <a:spLocks noGrp="1"/>
          </p:cNvSpPr>
          <p:nvPr>
            <p:ph type="title"/>
          </p:nvPr>
        </p:nvSpPr>
        <p:spPr>
          <a:xfrm>
            <a:off x="311700" y="445025"/>
            <a:ext cx="48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user</a:t>
            </a:r>
            <a:endParaRPr/>
          </a:p>
        </p:txBody>
      </p:sp>
      <p:sp>
        <p:nvSpPr>
          <p:cNvPr id="782" name="Google Shape;782;p101"/>
          <p:cNvSpPr/>
          <p:nvPr/>
        </p:nvSpPr>
        <p:spPr>
          <a:xfrm>
            <a:off x="311700" y="1261825"/>
            <a:ext cx="4807500" cy="266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3" name="Google Shape;783;p101"/>
          <p:cNvPicPr preferRelativeResize="0"/>
          <p:nvPr/>
        </p:nvPicPr>
        <p:blipFill>
          <a:blip r:embed="rId3">
            <a:alphaModFix/>
          </a:blip>
          <a:stretch>
            <a:fillRect/>
          </a:stretch>
        </p:blipFill>
        <p:spPr>
          <a:xfrm>
            <a:off x="7613100" y="3744700"/>
            <a:ext cx="1219200" cy="1219200"/>
          </a:xfrm>
          <a:prstGeom prst="rect">
            <a:avLst/>
          </a:prstGeom>
          <a:noFill/>
          <a:ln>
            <a:noFill/>
          </a:ln>
        </p:spPr>
      </p:pic>
      <p:pic>
        <p:nvPicPr>
          <p:cNvPr id="784" name="Google Shape;784;p101"/>
          <p:cNvPicPr preferRelativeResize="0"/>
          <p:nvPr/>
        </p:nvPicPr>
        <p:blipFill>
          <a:blip r:embed="rId4">
            <a:alphaModFix/>
          </a:blip>
          <a:stretch>
            <a:fillRect/>
          </a:stretch>
        </p:blipFill>
        <p:spPr>
          <a:xfrm>
            <a:off x="7463449" y="47024"/>
            <a:ext cx="1518499" cy="1214799"/>
          </a:xfrm>
          <a:prstGeom prst="rect">
            <a:avLst/>
          </a:prstGeom>
          <a:noFill/>
          <a:ln>
            <a:noFill/>
          </a:ln>
        </p:spPr>
      </p:pic>
      <p:grpSp>
        <p:nvGrpSpPr>
          <p:cNvPr id="785" name="Google Shape;785;p101"/>
          <p:cNvGrpSpPr/>
          <p:nvPr/>
        </p:nvGrpSpPr>
        <p:grpSpPr>
          <a:xfrm>
            <a:off x="1033000" y="1479275"/>
            <a:ext cx="3364888" cy="2226100"/>
            <a:chOff x="2952838" y="1498025"/>
            <a:chExt cx="3364888" cy="2226100"/>
          </a:xfrm>
        </p:grpSpPr>
        <p:grpSp>
          <p:nvGrpSpPr>
            <p:cNvPr id="786" name="Google Shape;786;p101"/>
            <p:cNvGrpSpPr/>
            <p:nvPr/>
          </p:nvGrpSpPr>
          <p:grpSpPr>
            <a:xfrm>
              <a:off x="2952850" y="1498025"/>
              <a:ext cx="3364875" cy="521100"/>
              <a:chOff x="2489450" y="1648900"/>
              <a:chExt cx="3364875" cy="521100"/>
            </a:xfrm>
          </p:grpSpPr>
          <p:sp>
            <p:nvSpPr>
              <p:cNvPr id="787" name="Google Shape;787;p101"/>
              <p:cNvSpPr/>
              <p:nvPr/>
            </p:nvSpPr>
            <p:spPr>
              <a:xfrm>
                <a:off x="2489450" y="1648900"/>
                <a:ext cx="521100" cy="521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788" name="Google Shape;788;p101"/>
              <p:cNvSpPr/>
              <p:nvPr/>
            </p:nvSpPr>
            <p:spPr>
              <a:xfrm>
                <a:off x="343737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89" name="Google Shape;789;p101"/>
              <p:cNvSpPr/>
              <p:nvPr/>
            </p:nvSpPr>
            <p:spPr>
              <a:xfrm>
                <a:off x="4385300"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90" name="Google Shape;790;p101"/>
              <p:cNvSpPr/>
              <p:nvPr/>
            </p:nvSpPr>
            <p:spPr>
              <a:xfrm>
                <a:off x="533322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nvGrpSpPr>
            <p:cNvPr id="791" name="Google Shape;791;p101"/>
            <p:cNvGrpSpPr/>
            <p:nvPr/>
          </p:nvGrpSpPr>
          <p:grpSpPr>
            <a:xfrm>
              <a:off x="2952838" y="2350513"/>
              <a:ext cx="3364875" cy="521100"/>
              <a:chOff x="2489450" y="1656338"/>
              <a:chExt cx="3364875" cy="521100"/>
            </a:xfrm>
          </p:grpSpPr>
          <p:sp>
            <p:nvSpPr>
              <p:cNvPr id="792" name="Google Shape;792;p101"/>
              <p:cNvSpPr/>
              <p:nvPr/>
            </p:nvSpPr>
            <p:spPr>
              <a:xfrm>
                <a:off x="2489450"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93" name="Google Shape;793;p101"/>
              <p:cNvSpPr/>
              <p:nvPr/>
            </p:nvSpPr>
            <p:spPr>
              <a:xfrm>
                <a:off x="3437375"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94" name="Google Shape;794;p101"/>
              <p:cNvSpPr/>
              <p:nvPr/>
            </p:nvSpPr>
            <p:spPr>
              <a:xfrm>
                <a:off x="4385300"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95" name="Google Shape;795;p101"/>
              <p:cNvSpPr/>
              <p:nvPr/>
            </p:nvSpPr>
            <p:spPr>
              <a:xfrm>
                <a:off x="5333225"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nvGrpSpPr>
            <p:cNvPr id="796" name="Google Shape;796;p101"/>
            <p:cNvGrpSpPr/>
            <p:nvPr/>
          </p:nvGrpSpPr>
          <p:grpSpPr>
            <a:xfrm>
              <a:off x="2952838" y="3203025"/>
              <a:ext cx="3364875" cy="521100"/>
              <a:chOff x="2489450" y="1648900"/>
              <a:chExt cx="3364875" cy="521100"/>
            </a:xfrm>
          </p:grpSpPr>
          <p:sp>
            <p:nvSpPr>
              <p:cNvPr id="797" name="Google Shape;797;p101"/>
              <p:cNvSpPr/>
              <p:nvPr/>
            </p:nvSpPr>
            <p:spPr>
              <a:xfrm>
                <a:off x="2489450"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98" name="Google Shape;798;p101"/>
              <p:cNvSpPr/>
              <p:nvPr/>
            </p:nvSpPr>
            <p:spPr>
              <a:xfrm>
                <a:off x="343737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799" name="Google Shape;799;p101"/>
              <p:cNvSpPr/>
              <p:nvPr/>
            </p:nvSpPr>
            <p:spPr>
              <a:xfrm>
                <a:off x="4385300" y="1648900"/>
                <a:ext cx="521100" cy="5211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00" name="Google Shape;800;p101"/>
              <p:cNvSpPr/>
              <p:nvPr/>
            </p:nvSpPr>
            <p:spPr>
              <a:xfrm>
                <a:off x="533322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102"/>
          <p:cNvSpPr txBox="1">
            <a:spLocks noGrp="1"/>
          </p:cNvSpPr>
          <p:nvPr>
            <p:ph type="title"/>
          </p:nvPr>
        </p:nvSpPr>
        <p:spPr>
          <a:xfrm>
            <a:off x="311700" y="445025"/>
            <a:ext cx="48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miner</a:t>
            </a:r>
            <a:endParaRPr/>
          </a:p>
        </p:txBody>
      </p:sp>
      <p:sp>
        <p:nvSpPr>
          <p:cNvPr id="806" name="Google Shape;806;p102"/>
          <p:cNvSpPr/>
          <p:nvPr/>
        </p:nvSpPr>
        <p:spPr>
          <a:xfrm>
            <a:off x="311700" y="1261825"/>
            <a:ext cx="4807500" cy="266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7" name="Google Shape;807;p102"/>
          <p:cNvPicPr preferRelativeResize="0"/>
          <p:nvPr/>
        </p:nvPicPr>
        <p:blipFill>
          <a:blip r:embed="rId3">
            <a:alphaModFix/>
          </a:blip>
          <a:stretch>
            <a:fillRect/>
          </a:stretch>
        </p:blipFill>
        <p:spPr>
          <a:xfrm>
            <a:off x="7613100" y="3744700"/>
            <a:ext cx="1219200" cy="1219200"/>
          </a:xfrm>
          <a:prstGeom prst="rect">
            <a:avLst/>
          </a:prstGeom>
          <a:noFill/>
          <a:ln>
            <a:noFill/>
          </a:ln>
        </p:spPr>
      </p:pic>
      <p:pic>
        <p:nvPicPr>
          <p:cNvPr id="808" name="Google Shape;808;p102"/>
          <p:cNvPicPr preferRelativeResize="0"/>
          <p:nvPr/>
        </p:nvPicPr>
        <p:blipFill>
          <a:blip r:embed="rId4">
            <a:alphaModFix/>
          </a:blip>
          <a:stretch>
            <a:fillRect/>
          </a:stretch>
        </p:blipFill>
        <p:spPr>
          <a:xfrm>
            <a:off x="1956199" y="3922824"/>
            <a:ext cx="1518499" cy="1214799"/>
          </a:xfrm>
          <a:prstGeom prst="rect">
            <a:avLst/>
          </a:prstGeom>
          <a:noFill/>
          <a:ln>
            <a:noFill/>
          </a:ln>
        </p:spPr>
      </p:pic>
      <p:cxnSp>
        <p:nvCxnSpPr>
          <p:cNvPr id="809" name="Google Shape;809;p102"/>
          <p:cNvCxnSpPr>
            <a:stCxn id="810" idx="1"/>
          </p:cNvCxnSpPr>
          <p:nvPr/>
        </p:nvCxnSpPr>
        <p:spPr>
          <a:xfrm flipH="1">
            <a:off x="5119200" y="689250"/>
            <a:ext cx="2493900" cy="1903200"/>
          </a:xfrm>
          <a:prstGeom prst="straightConnector1">
            <a:avLst/>
          </a:prstGeom>
          <a:noFill/>
          <a:ln w="9525" cap="flat" cmpd="sng">
            <a:solidFill>
              <a:schemeClr val="dk2"/>
            </a:solidFill>
            <a:prstDash val="solid"/>
            <a:round/>
            <a:headEnd type="none" w="med" len="med"/>
            <a:tailEnd type="triangle" w="med" len="med"/>
          </a:ln>
        </p:spPr>
      </p:cxnSp>
      <p:cxnSp>
        <p:nvCxnSpPr>
          <p:cNvPr id="811" name="Google Shape;811;p102"/>
          <p:cNvCxnSpPr/>
          <p:nvPr/>
        </p:nvCxnSpPr>
        <p:spPr>
          <a:xfrm rot="10800000">
            <a:off x="5119200" y="2592325"/>
            <a:ext cx="2493900" cy="1761900"/>
          </a:xfrm>
          <a:prstGeom prst="straightConnector1">
            <a:avLst/>
          </a:prstGeom>
          <a:noFill/>
          <a:ln w="9525" cap="flat" cmpd="sng">
            <a:solidFill>
              <a:schemeClr val="dk2"/>
            </a:solidFill>
            <a:prstDash val="solid"/>
            <a:round/>
            <a:headEnd type="none" w="med" len="med"/>
            <a:tailEnd type="triangle" w="med" len="med"/>
          </a:ln>
        </p:spPr>
      </p:cxnSp>
      <p:sp>
        <p:nvSpPr>
          <p:cNvPr id="812" name="Google Shape;812;p102"/>
          <p:cNvSpPr/>
          <p:nvPr/>
        </p:nvSpPr>
        <p:spPr>
          <a:xfrm>
            <a:off x="6030775" y="926375"/>
            <a:ext cx="521100" cy="521100"/>
          </a:xfrm>
          <a:prstGeom prst="ellipse">
            <a:avLst/>
          </a:prstGeom>
          <a:solidFill>
            <a:srgbClr val="9C27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13" name="Google Shape;813;p102"/>
          <p:cNvSpPr/>
          <p:nvPr/>
        </p:nvSpPr>
        <p:spPr>
          <a:xfrm>
            <a:off x="6105600" y="2787325"/>
            <a:ext cx="521100" cy="5211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14" name="Google Shape;814;p102"/>
          <p:cNvSpPr txBox="1"/>
          <p:nvPr/>
        </p:nvSpPr>
        <p:spPr>
          <a:xfrm>
            <a:off x="5862350" y="392250"/>
            <a:ext cx="858000" cy="39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Ubuntu"/>
                <a:ea typeface="Ubuntu"/>
                <a:cs typeface="Ubuntu"/>
                <a:sym typeface="Ubuntu"/>
              </a:rPr>
              <a:t>1 GWei</a:t>
            </a:r>
            <a:endParaRPr>
              <a:latin typeface="Ubuntu"/>
              <a:ea typeface="Ubuntu"/>
              <a:cs typeface="Ubuntu"/>
              <a:sym typeface="Ubuntu"/>
            </a:endParaRPr>
          </a:p>
        </p:txBody>
      </p:sp>
      <p:sp>
        <p:nvSpPr>
          <p:cNvPr id="815" name="Google Shape;815;p102"/>
          <p:cNvSpPr txBox="1"/>
          <p:nvPr/>
        </p:nvSpPr>
        <p:spPr>
          <a:xfrm>
            <a:off x="5959650" y="2397325"/>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2 GWei</a:t>
            </a:r>
            <a:endParaRPr>
              <a:latin typeface="Ubuntu"/>
              <a:ea typeface="Ubuntu"/>
              <a:cs typeface="Ubuntu"/>
              <a:sym typeface="Ubuntu"/>
            </a:endParaRPr>
          </a:p>
        </p:txBody>
      </p:sp>
      <p:pic>
        <p:nvPicPr>
          <p:cNvPr id="810" name="Google Shape;810;p102"/>
          <p:cNvPicPr preferRelativeResize="0"/>
          <p:nvPr/>
        </p:nvPicPr>
        <p:blipFill>
          <a:blip r:embed="rId5">
            <a:alphaModFix/>
          </a:blip>
          <a:stretch>
            <a:fillRect/>
          </a:stretch>
        </p:blipFill>
        <p:spPr>
          <a:xfrm>
            <a:off x="7613100" y="79650"/>
            <a:ext cx="1219200" cy="12192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103"/>
          <p:cNvSpPr txBox="1">
            <a:spLocks noGrp="1"/>
          </p:cNvSpPr>
          <p:nvPr>
            <p:ph type="title"/>
          </p:nvPr>
        </p:nvSpPr>
        <p:spPr>
          <a:xfrm>
            <a:off x="311700" y="445025"/>
            <a:ext cx="48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miner</a:t>
            </a:r>
            <a:endParaRPr/>
          </a:p>
        </p:txBody>
      </p:sp>
      <p:sp>
        <p:nvSpPr>
          <p:cNvPr id="821" name="Google Shape;821;p103"/>
          <p:cNvSpPr/>
          <p:nvPr/>
        </p:nvSpPr>
        <p:spPr>
          <a:xfrm>
            <a:off x="311700" y="1261825"/>
            <a:ext cx="4807500" cy="266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2" name="Google Shape;822;p103"/>
          <p:cNvPicPr preferRelativeResize="0"/>
          <p:nvPr/>
        </p:nvPicPr>
        <p:blipFill>
          <a:blip r:embed="rId3">
            <a:alphaModFix/>
          </a:blip>
          <a:stretch>
            <a:fillRect/>
          </a:stretch>
        </p:blipFill>
        <p:spPr>
          <a:xfrm>
            <a:off x="7613100" y="3744700"/>
            <a:ext cx="1219200" cy="1219200"/>
          </a:xfrm>
          <a:prstGeom prst="rect">
            <a:avLst/>
          </a:prstGeom>
          <a:noFill/>
          <a:ln>
            <a:noFill/>
          </a:ln>
        </p:spPr>
      </p:pic>
      <p:pic>
        <p:nvPicPr>
          <p:cNvPr id="823" name="Google Shape;823;p103"/>
          <p:cNvPicPr preferRelativeResize="0"/>
          <p:nvPr/>
        </p:nvPicPr>
        <p:blipFill>
          <a:blip r:embed="rId4">
            <a:alphaModFix/>
          </a:blip>
          <a:stretch>
            <a:fillRect/>
          </a:stretch>
        </p:blipFill>
        <p:spPr>
          <a:xfrm>
            <a:off x="1956199" y="3922824"/>
            <a:ext cx="1518499" cy="1214799"/>
          </a:xfrm>
          <a:prstGeom prst="rect">
            <a:avLst/>
          </a:prstGeom>
          <a:noFill/>
          <a:ln>
            <a:noFill/>
          </a:ln>
        </p:spPr>
      </p:pic>
      <p:grpSp>
        <p:nvGrpSpPr>
          <p:cNvPr id="824" name="Google Shape;824;p103"/>
          <p:cNvGrpSpPr/>
          <p:nvPr/>
        </p:nvGrpSpPr>
        <p:grpSpPr>
          <a:xfrm>
            <a:off x="1033000" y="1479275"/>
            <a:ext cx="3364888" cy="2226100"/>
            <a:chOff x="2952838" y="1498025"/>
            <a:chExt cx="3364888" cy="2226100"/>
          </a:xfrm>
        </p:grpSpPr>
        <p:grpSp>
          <p:nvGrpSpPr>
            <p:cNvPr id="825" name="Google Shape;825;p103"/>
            <p:cNvGrpSpPr/>
            <p:nvPr/>
          </p:nvGrpSpPr>
          <p:grpSpPr>
            <a:xfrm>
              <a:off x="2952850" y="1498025"/>
              <a:ext cx="3364875" cy="521100"/>
              <a:chOff x="2489450" y="1648900"/>
              <a:chExt cx="3364875" cy="521100"/>
            </a:xfrm>
          </p:grpSpPr>
          <p:sp>
            <p:nvSpPr>
              <p:cNvPr id="826" name="Google Shape;826;p103"/>
              <p:cNvSpPr/>
              <p:nvPr/>
            </p:nvSpPr>
            <p:spPr>
              <a:xfrm>
                <a:off x="2489450" y="1648900"/>
                <a:ext cx="521100" cy="521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27" name="Google Shape;827;p103"/>
              <p:cNvSpPr/>
              <p:nvPr/>
            </p:nvSpPr>
            <p:spPr>
              <a:xfrm>
                <a:off x="343737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828" name="Google Shape;828;p103"/>
              <p:cNvSpPr/>
              <p:nvPr/>
            </p:nvSpPr>
            <p:spPr>
              <a:xfrm>
                <a:off x="4385300" y="1648900"/>
                <a:ext cx="521100" cy="521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29" name="Google Shape;829;p103"/>
              <p:cNvSpPr/>
              <p:nvPr/>
            </p:nvSpPr>
            <p:spPr>
              <a:xfrm>
                <a:off x="533322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nvGrpSpPr>
            <p:cNvPr id="830" name="Google Shape;830;p103"/>
            <p:cNvGrpSpPr/>
            <p:nvPr/>
          </p:nvGrpSpPr>
          <p:grpSpPr>
            <a:xfrm>
              <a:off x="2952838" y="2350513"/>
              <a:ext cx="3364875" cy="521100"/>
              <a:chOff x="2489450" y="1656338"/>
              <a:chExt cx="3364875" cy="521100"/>
            </a:xfrm>
          </p:grpSpPr>
          <p:sp>
            <p:nvSpPr>
              <p:cNvPr id="831" name="Google Shape;831;p103"/>
              <p:cNvSpPr/>
              <p:nvPr/>
            </p:nvSpPr>
            <p:spPr>
              <a:xfrm>
                <a:off x="2489450"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832" name="Google Shape;832;p103"/>
              <p:cNvSpPr/>
              <p:nvPr/>
            </p:nvSpPr>
            <p:spPr>
              <a:xfrm>
                <a:off x="3437375" y="1656338"/>
                <a:ext cx="521100" cy="521100"/>
              </a:xfrm>
              <a:prstGeom prst="ellipse">
                <a:avLst/>
              </a:prstGeom>
              <a:solidFill>
                <a:srgbClr val="9C27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33" name="Google Shape;833;p103"/>
              <p:cNvSpPr/>
              <p:nvPr/>
            </p:nvSpPr>
            <p:spPr>
              <a:xfrm>
                <a:off x="4385300"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834" name="Google Shape;834;p103"/>
              <p:cNvSpPr/>
              <p:nvPr/>
            </p:nvSpPr>
            <p:spPr>
              <a:xfrm>
                <a:off x="5333225" y="1656338"/>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nvGrpSpPr>
            <p:cNvPr id="835" name="Google Shape;835;p103"/>
            <p:cNvGrpSpPr/>
            <p:nvPr/>
          </p:nvGrpSpPr>
          <p:grpSpPr>
            <a:xfrm>
              <a:off x="2952838" y="3203025"/>
              <a:ext cx="3364875" cy="521100"/>
              <a:chOff x="2489450" y="1648900"/>
              <a:chExt cx="3364875" cy="521100"/>
            </a:xfrm>
          </p:grpSpPr>
          <p:sp>
            <p:nvSpPr>
              <p:cNvPr id="836" name="Google Shape;836;p103"/>
              <p:cNvSpPr/>
              <p:nvPr/>
            </p:nvSpPr>
            <p:spPr>
              <a:xfrm>
                <a:off x="2489450"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837" name="Google Shape;837;p103"/>
              <p:cNvSpPr/>
              <p:nvPr/>
            </p:nvSpPr>
            <p:spPr>
              <a:xfrm>
                <a:off x="343737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sp>
            <p:nvSpPr>
              <p:cNvPr id="838" name="Google Shape;838;p103"/>
              <p:cNvSpPr/>
              <p:nvPr/>
            </p:nvSpPr>
            <p:spPr>
              <a:xfrm>
                <a:off x="4385300" y="1648900"/>
                <a:ext cx="521100" cy="5211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39" name="Google Shape;839;p103"/>
              <p:cNvSpPr/>
              <p:nvPr/>
            </p:nvSpPr>
            <p:spPr>
              <a:xfrm>
                <a:off x="5333225" y="1648900"/>
                <a:ext cx="521100" cy="521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tx</a:t>
                </a:r>
                <a:endParaRPr>
                  <a:latin typeface="Ubuntu"/>
                  <a:ea typeface="Ubuntu"/>
                  <a:cs typeface="Ubuntu"/>
                  <a:sym typeface="Ubuntu"/>
                </a:endParaRPr>
              </a:p>
            </p:txBody>
          </p:sp>
        </p:grpSp>
      </p:grpSp>
      <p:cxnSp>
        <p:nvCxnSpPr>
          <p:cNvPr id="840" name="Google Shape;840;p103"/>
          <p:cNvCxnSpPr>
            <a:stCxn id="841" idx="1"/>
          </p:cNvCxnSpPr>
          <p:nvPr/>
        </p:nvCxnSpPr>
        <p:spPr>
          <a:xfrm flipH="1">
            <a:off x="5119200" y="689250"/>
            <a:ext cx="2493900" cy="1903200"/>
          </a:xfrm>
          <a:prstGeom prst="straightConnector1">
            <a:avLst/>
          </a:prstGeom>
          <a:noFill/>
          <a:ln w="9525" cap="flat" cmpd="sng">
            <a:solidFill>
              <a:schemeClr val="dk2"/>
            </a:solidFill>
            <a:prstDash val="solid"/>
            <a:round/>
            <a:headEnd type="none" w="med" len="med"/>
            <a:tailEnd type="triangle" w="med" len="med"/>
          </a:ln>
        </p:spPr>
      </p:cxnSp>
      <p:cxnSp>
        <p:nvCxnSpPr>
          <p:cNvPr id="842" name="Google Shape;842;p103"/>
          <p:cNvCxnSpPr/>
          <p:nvPr/>
        </p:nvCxnSpPr>
        <p:spPr>
          <a:xfrm rot="10800000">
            <a:off x="5119200" y="2592325"/>
            <a:ext cx="2493900" cy="1761900"/>
          </a:xfrm>
          <a:prstGeom prst="straightConnector1">
            <a:avLst/>
          </a:prstGeom>
          <a:noFill/>
          <a:ln w="9525" cap="flat" cmpd="sng">
            <a:solidFill>
              <a:schemeClr val="dk2"/>
            </a:solidFill>
            <a:prstDash val="solid"/>
            <a:round/>
            <a:headEnd type="none" w="med" len="med"/>
            <a:tailEnd type="triangle" w="med" len="med"/>
          </a:ln>
        </p:spPr>
      </p:cxnSp>
      <p:sp>
        <p:nvSpPr>
          <p:cNvPr id="843" name="Google Shape;843;p103"/>
          <p:cNvSpPr/>
          <p:nvPr/>
        </p:nvSpPr>
        <p:spPr>
          <a:xfrm>
            <a:off x="6030775" y="926375"/>
            <a:ext cx="521100" cy="521100"/>
          </a:xfrm>
          <a:prstGeom prst="ellipse">
            <a:avLst/>
          </a:prstGeom>
          <a:solidFill>
            <a:srgbClr val="9C27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44" name="Google Shape;844;p103"/>
          <p:cNvSpPr/>
          <p:nvPr/>
        </p:nvSpPr>
        <p:spPr>
          <a:xfrm>
            <a:off x="6105600" y="2787325"/>
            <a:ext cx="521100" cy="5211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45" name="Google Shape;845;p103"/>
          <p:cNvSpPr txBox="1"/>
          <p:nvPr/>
        </p:nvSpPr>
        <p:spPr>
          <a:xfrm>
            <a:off x="5862350" y="392250"/>
            <a:ext cx="858000" cy="39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Ubuntu"/>
                <a:ea typeface="Ubuntu"/>
                <a:cs typeface="Ubuntu"/>
                <a:sym typeface="Ubuntu"/>
              </a:rPr>
              <a:t>1 GWei</a:t>
            </a:r>
            <a:endParaRPr>
              <a:latin typeface="Ubuntu"/>
              <a:ea typeface="Ubuntu"/>
              <a:cs typeface="Ubuntu"/>
              <a:sym typeface="Ubuntu"/>
            </a:endParaRPr>
          </a:p>
        </p:txBody>
      </p:sp>
      <p:sp>
        <p:nvSpPr>
          <p:cNvPr id="846" name="Google Shape;846;p103"/>
          <p:cNvSpPr txBox="1"/>
          <p:nvPr/>
        </p:nvSpPr>
        <p:spPr>
          <a:xfrm>
            <a:off x="5959650" y="2397325"/>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2 GWei</a:t>
            </a:r>
            <a:endParaRPr>
              <a:latin typeface="Ubuntu"/>
              <a:ea typeface="Ubuntu"/>
              <a:cs typeface="Ubuntu"/>
              <a:sym typeface="Ubuntu"/>
            </a:endParaRPr>
          </a:p>
        </p:txBody>
      </p:sp>
      <p:pic>
        <p:nvPicPr>
          <p:cNvPr id="841" name="Google Shape;841;p103"/>
          <p:cNvPicPr preferRelativeResize="0"/>
          <p:nvPr/>
        </p:nvPicPr>
        <p:blipFill>
          <a:blip r:embed="rId5">
            <a:alphaModFix/>
          </a:blip>
          <a:stretch>
            <a:fillRect/>
          </a:stretch>
        </p:blipFill>
        <p:spPr>
          <a:xfrm>
            <a:off x="7613100" y="79650"/>
            <a:ext cx="1219200" cy="12192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Front-Running: example</a:t>
            </a:r>
            <a:endParaRPr/>
          </a:p>
        </p:txBody>
      </p:sp>
      <p:sp>
        <p:nvSpPr>
          <p:cNvPr id="852" name="Google Shape;852;p104"/>
          <p:cNvSpPr txBox="1">
            <a:spLocks noGrp="1"/>
          </p:cNvSpPr>
          <p:nvPr>
            <p:ph type="body" idx="1"/>
          </p:nvPr>
        </p:nvSpPr>
        <p:spPr>
          <a:xfrm>
            <a:off x="311700" y="1017725"/>
            <a:ext cx="8520600" cy="3915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latin typeface="Consolas"/>
                <a:ea typeface="Consolas"/>
                <a:cs typeface="Consolas"/>
                <a:sym typeface="Consolas"/>
              </a:rPr>
              <a:t>// INSECURE</a:t>
            </a:r>
            <a:endParaRPr sz="1400">
              <a:latin typeface="Consolas"/>
              <a:ea typeface="Consolas"/>
              <a:cs typeface="Consolas"/>
              <a:sym typeface="Consolas"/>
            </a:endParaRPr>
          </a:p>
          <a:p>
            <a:pPr marL="0" lvl="0" indent="0" algn="l" rtl="0">
              <a:lnSpc>
                <a:spcPct val="100000"/>
              </a:lnSpc>
              <a:spcBef>
                <a:spcPts val="1600"/>
              </a:spcBef>
              <a:spcAft>
                <a:spcPts val="0"/>
              </a:spcAft>
              <a:buNone/>
            </a:pPr>
            <a:r>
              <a:rPr lang="en" sz="1400">
                <a:solidFill>
                  <a:srgbClr val="0000FF"/>
                </a:solidFill>
                <a:latin typeface="Consolas"/>
                <a:ea typeface="Consolas"/>
                <a:cs typeface="Consolas"/>
                <a:sym typeface="Consolas"/>
              </a:rPr>
              <a:t>function</a:t>
            </a:r>
            <a:r>
              <a:rPr lang="en" sz="1400">
                <a:latin typeface="Consolas"/>
                <a:ea typeface="Consolas"/>
                <a:cs typeface="Consolas"/>
                <a:sym typeface="Consolas"/>
              </a:rPr>
              <a:t> registerName(</a:t>
            </a:r>
            <a:r>
              <a:rPr lang="en" sz="1400">
                <a:solidFill>
                  <a:srgbClr val="0000FF"/>
                </a:solidFill>
                <a:latin typeface="Consolas"/>
                <a:ea typeface="Consolas"/>
                <a:cs typeface="Consolas"/>
                <a:sym typeface="Consolas"/>
              </a:rPr>
              <a:t>bytes32</a:t>
            </a:r>
            <a:r>
              <a:rPr lang="en" sz="1400">
                <a:latin typeface="Consolas"/>
                <a:ea typeface="Consolas"/>
                <a:cs typeface="Consolas"/>
                <a:sym typeface="Consolas"/>
              </a:rPr>
              <a:t> name) </a:t>
            </a:r>
            <a:r>
              <a:rPr lang="en" sz="1400">
                <a:solidFill>
                  <a:srgbClr val="0000FF"/>
                </a:solidFill>
                <a:latin typeface="Consolas"/>
                <a:ea typeface="Consolas"/>
                <a:cs typeface="Consolas"/>
                <a:sym typeface="Consolas"/>
              </a:rPr>
              <a:t>public</a:t>
            </a:r>
            <a:r>
              <a:rPr lang="en" sz="1400">
                <a:latin typeface="Consolas"/>
                <a:ea typeface="Consolas"/>
                <a:cs typeface="Consolas"/>
                <a:sym typeface="Consolas"/>
              </a:rPr>
              <a:t> {</a:t>
            </a:r>
            <a:endParaRPr sz="1400">
              <a:latin typeface="Consolas"/>
              <a:ea typeface="Consolas"/>
              <a:cs typeface="Consolas"/>
              <a:sym typeface="Consolas"/>
            </a:endParaRPr>
          </a:p>
          <a:p>
            <a:pPr marL="0" lvl="0" indent="0" algn="l" rtl="0">
              <a:lnSpc>
                <a:spcPct val="100000"/>
              </a:lnSpc>
              <a:spcBef>
                <a:spcPts val="1600"/>
              </a:spcBef>
              <a:spcAft>
                <a:spcPts val="0"/>
              </a:spcAft>
              <a:buNone/>
            </a:pPr>
            <a:r>
              <a:rPr lang="en" sz="1400">
                <a:latin typeface="Consolas"/>
                <a:ea typeface="Consolas"/>
                <a:cs typeface="Consolas"/>
                <a:sym typeface="Consolas"/>
              </a:rPr>
              <a:t>	names[name] = </a:t>
            </a:r>
            <a:r>
              <a:rPr lang="en" sz="1400">
                <a:solidFill>
                  <a:srgbClr val="0000FF"/>
                </a:solidFill>
                <a:latin typeface="Consolas"/>
                <a:ea typeface="Consolas"/>
                <a:cs typeface="Consolas"/>
                <a:sym typeface="Consolas"/>
              </a:rPr>
              <a:t>msg</a:t>
            </a:r>
            <a:r>
              <a:rPr lang="en" sz="1400">
                <a:latin typeface="Consolas"/>
                <a:ea typeface="Consolas"/>
                <a:cs typeface="Consolas"/>
                <a:sym typeface="Consolas"/>
              </a:rPr>
              <a:t>.sender; </a:t>
            </a:r>
            <a:endParaRPr sz="1400">
              <a:latin typeface="Consolas"/>
              <a:ea typeface="Consolas"/>
              <a:cs typeface="Consolas"/>
              <a:sym typeface="Consolas"/>
            </a:endParaRPr>
          </a:p>
          <a:p>
            <a:pPr marL="0" lvl="0" indent="0" algn="l" rtl="0">
              <a:lnSpc>
                <a:spcPct val="100000"/>
              </a:lnSpc>
              <a:spcBef>
                <a:spcPts val="1600"/>
              </a:spcBef>
              <a:spcAft>
                <a:spcPts val="1600"/>
              </a:spcAft>
              <a:buNone/>
            </a:pPr>
            <a:r>
              <a:rPr lang="en" sz="1400">
                <a:latin typeface="Consolas"/>
                <a:ea typeface="Consolas"/>
                <a:cs typeface="Consolas"/>
                <a:sym typeface="Consolas"/>
              </a:rPr>
              <a:t>}</a:t>
            </a:r>
            <a:endParaRPr sz="1400">
              <a:latin typeface="Consolas"/>
              <a:ea typeface="Consolas"/>
              <a:cs typeface="Consolas"/>
              <a:sym typeface="Consola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0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solution</a:t>
            </a:r>
            <a:endParaRPr/>
          </a:p>
        </p:txBody>
      </p:sp>
      <p:sp>
        <p:nvSpPr>
          <p:cNvPr id="858" name="Google Shape;858;p105"/>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Employ a cryptographic </a:t>
            </a:r>
            <a:r>
              <a:rPr lang="en" b="1"/>
              <a:t>commitment scheme</a:t>
            </a:r>
            <a:endParaRPr/>
          </a:p>
          <a:p>
            <a:pPr marL="457200" marR="0" lvl="0" indent="-342900" algn="l" rtl="0">
              <a:lnSpc>
                <a:spcPct val="150000"/>
              </a:lnSpc>
              <a:spcBef>
                <a:spcPts val="0"/>
              </a:spcBef>
              <a:spcAft>
                <a:spcPts val="0"/>
              </a:spcAft>
              <a:buSzPts val="1800"/>
              <a:buChar char="●"/>
            </a:pPr>
            <a:r>
              <a:rPr lang="en"/>
              <a:t>Implementation</a:t>
            </a:r>
            <a:endParaRPr/>
          </a:p>
          <a:p>
            <a:pPr marL="914400" marR="0" lvl="1" indent="-317500" algn="l" rtl="0">
              <a:lnSpc>
                <a:spcPct val="150000"/>
              </a:lnSpc>
              <a:spcBef>
                <a:spcPts val="0"/>
              </a:spcBef>
              <a:spcAft>
                <a:spcPts val="0"/>
              </a:spcAft>
              <a:buSzPts val="1400"/>
              <a:buChar char="○"/>
            </a:pPr>
            <a:r>
              <a:rPr lang="en"/>
              <a:t>commit: c = hash(&lt;value, nonce&gt;) </a:t>
            </a:r>
            <a:r>
              <a:rPr lang="en" i="1"/>
              <a:t>(Note: nonce space should be large!)</a:t>
            </a:r>
            <a:endParaRPr i="1"/>
          </a:p>
          <a:p>
            <a:pPr marL="914400" marR="0" lvl="1" indent="-317500" algn="l" rtl="0">
              <a:lnSpc>
                <a:spcPct val="150000"/>
              </a:lnSpc>
              <a:spcBef>
                <a:spcPts val="0"/>
              </a:spcBef>
              <a:spcAft>
                <a:spcPts val="0"/>
              </a:spcAft>
              <a:buSzPts val="1400"/>
              <a:buChar char="○"/>
            </a:pPr>
            <a:r>
              <a:rPr lang="en"/>
              <a:t>reveal: v = &lt;value’, nonce’&gt;</a:t>
            </a:r>
            <a:endParaRPr/>
          </a:p>
          <a:p>
            <a:pPr marL="914400" marR="0" lvl="1" indent="-317500" algn="l" rtl="0">
              <a:lnSpc>
                <a:spcPct val="150000"/>
              </a:lnSpc>
              <a:spcBef>
                <a:spcPts val="0"/>
              </a:spcBef>
              <a:spcAft>
                <a:spcPts val="0"/>
              </a:spcAft>
              <a:buSzPts val="1400"/>
              <a:buChar char="○"/>
            </a:pPr>
            <a:r>
              <a:rPr lang="en"/>
              <a:t>verify: c == hash(v)</a:t>
            </a:r>
            <a:endParaRPr sz="1800" b="1"/>
          </a:p>
          <a:p>
            <a:pPr marL="457200" lvl="0" indent="-342900" algn="l" rtl="0">
              <a:lnSpc>
                <a:spcPct val="150000"/>
              </a:lnSpc>
              <a:spcBef>
                <a:spcPts val="0"/>
              </a:spcBef>
              <a:spcAft>
                <a:spcPts val="0"/>
              </a:spcAft>
              <a:buSzPts val="1800"/>
              <a:buChar char="●"/>
            </a:pPr>
            <a:r>
              <a:rPr lang="en" sz="1800"/>
              <a:t>Properties</a:t>
            </a:r>
            <a:endParaRPr sz="1800"/>
          </a:p>
          <a:p>
            <a:pPr marL="914400" lvl="1" indent="-317500" algn="l" rtl="0">
              <a:lnSpc>
                <a:spcPct val="150000"/>
              </a:lnSpc>
              <a:spcBef>
                <a:spcPts val="0"/>
              </a:spcBef>
              <a:spcAft>
                <a:spcPts val="0"/>
              </a:spcAft>
              <a:buSzPts val="1400"/>
              <a:buChar char="○"/>
            </a:pPr>
            <a:r>
              <a:rPr lang="en" b="1"/>
              <a:t>Binding</a:t>
            </a:r>
            <a:r>
              <a:rPr lang="en"/>
              <a:t>: a commitment can be opened only to its committed value</a:t>
            </a:r>
            <a:endParaRPr/>
          </a:p>
          <a:p>
            <a:pPr marL="914400" lvl="1" indent="-317500" algn="l" rtl="0">
              <a:lnSpc>
                <a:spcPct val="150000"/>
              </a:lnSpc>
              <a:spcBef>
                <a:spcPts val="0"/>
              </a:spcBef>
              <a:spcAft>
                <a:spcPts val="0"/>
              </a:spcAft>
              <a:buSzPts val="1400"/>
              <a:buChar char="○"/>
            </a:pPr>
            <a:r>
              <a:rPr lang="en" b="1"/>
              <a:t>Hiding</a:t>
            </a:r>
            <a:r>
              <a:rPr lang="en"/>
              <a:t>: a commitment reveals no information about its committed value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10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Front-Running: solution example</a:t>
            </a:r>
            <a:endParaRPr/>
          </a:p>
        </p:txBody>
      </p:sp>
      <p:sp>
        <p:nvSpPr>
          <p:cNvPr id="864" name="Google Shape;864;p106"/>
          <p:cNvSpPr txBox="1">
            <a:spLocks noGrp="1"/>
          </p:cNvSpPr>
          <p:nvPr>
            <p:ph type="body" idx="1"/>
          </p:nvPr>
        </p:nvSpPr>
        <p:spPr>
          <a:xfrm>
            <a:off x="311700" y="1017725"/>
            <a:ext cx="8520600" cy="3915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latin typeface="Consolas"/>
                <a:ea typeface="Consolas"/>
                <a:cs typeface="Consolas"/>
                <a:sym typeface="Consolas"/>
              </a:rPr>
              <a:t>// INSECURE</a:t>
            </a:r>
            <a:endParaRPr sz="1400">
              <a:latin typeface="Consolas"/>
              <a:ea typeface="Consolas"/>
              <a:cs typeface="Consolas"/>
              <a:sym typeface="Consolas"/>
            </a:endParaRPr>
          </a:p>
          <a:p>
            <a:pPr marL="0" lvl="0" indent="0" algn="l" rtl="0">
              <a:lnSpc>
                <a:spcPct val="100000"/>
              </a:lnSpc>
              <a:spcBef>
                <a:spcPts val="1600"/>
              </a:spcBef>
              <a:spcAft>
                <a:spcPts val="0"/>
              </a:spcAft>
              <a:buNone/>
            </a:pPr>
            <a:r>
              <a:rPr lang="en" sz="1400">
                <a:solidFill>
                  <a:srgbClr val="0000FF"/>
                </a:solidFill>
                <a:latin typeface="Consolas"/>
                <a:ea typeface="Consolas"/>
                <a:cs typeface="Consolas"/>
                <a:sym typeface="Consolas"/>
              </a:rPr>
              <a:t>function</a:t>
            </a:r>
            <a:r>
              <a:rPr lang="en" sz="1400">
                <a:latin typeface="Consolas"/>
                <a:ea typeface="Consolas"/>
                <a:cs typeface="Consolas"/>
                <a:sym typeface="Consolas"/>
              </a:rPr>
              <a:t> registerName(</a:t>
            </a:r>
            <a:r>
              <a:rPr lang="en" sz="1400">
                <a:solidFill>
                  <a:srgbClr val="0000FF"/>
                </a:solidFill>
                <a:latin typeface="Consolas"/>
                <a:ea typeface="Consolas"/>
                <a:cs typeface="Consolas"/>
                <a:sym typeface="Consolas"/>
              </a:rPr>
              <a:t>bytes32</a:t>
            </a:r>
            <a:r>
              <a:rPr lang="en" sz="1400">
                <a:latin typeface="Consolas"/>
                <a:ea typeface="Consolas"/>
                <a:cs typeface="Consolas"/>
                <a:sym typeface="Consolas"/>
              </a:rPr>
              <a:t> name) </a:t>
            </a:r>
            <a:r>
              <a:rPr lang="en" sz="1400">
                <a:solidFill>
                  <a:srgbClr val="0000FF"/>
                </a:solidFill>
                <a:latin typeface="Consolas"/>
                <a:ea typeface="Consolas"/>
                <a:cs typeface="Consolas"/>
                <a:sym typeface="Consolas"/>
              </a:rPr>
              <a:t>public</a:t>
            </a:r>
            <a:r>
              <a:rPr lang="en" sz="1400">
                <a:latin typeface="Consolas"/>
                <a:ea typeface="Consolas"/>
                <a:cs typeface="Consolas"/>
                <a:sym typeface="Consolas"/>
              </a:rPr>
              <a:t> {</a:t>
            </a:r>
            <a:endParaRPr sz="1400">
              <a:latin typeface="Consolas"/>
              <a:ea typeface="Consolas"/>
              <a:cs typeface="Consolas"/>
              <a:sym typeface="Consolas"/>
            </a:endParaRPr>
          </a:p>
          <a:p>
            <a:pPr marL="0" lvl="0" indent="457200" algn="l" rtl="0">
              <a:lnSpc>
                <a:spcPct val="100000"/>
              </a:lnSpc>
              <a:spcBef>
                <a:spcPts val="1600"/>
              </a:spcBef>
              <a:spcAft>
                <a:spcPts val="0"/>
              </a:spcAft>
              <a:buNone/>
            </a:pPr>
            <a:r>
              <a:rPr lang="en" sz="1400">
                <a:latin typeface="Consolas"/>
                <a:ea typeface="Consolas"/>
                <a:cs typeface="Consolas"/>
                <a:sym typeface="Consolas"/>
              </a:rPr>
              <a:t>names[name] = msg.sender;</a:t>
            </a:r>
            <a:endParaRPr sz="1400">
              <a:latin typeface="Consolas"/>
              <a:ea typeface="Consolas"/>
              <a:cs typeface="Consolas"/>
              <a:sym typeface="Consolas"/>
            </a:endParaRPr>
          </a:p>
          <a:p>
            <a:pPr marL="0" lvl="0" indent="0" algn="l" rtl="0">
              <a:lnSpc>
                <a:spcPct val="100000"/>
              </a:lnSpc>
              <a:spcBef>
                <a:spcPts val="1600"/>
              </a:spcBef>
              <a:spcAft>
                <a:spcPts val="0"/>
              </a:spcAft>
              <a:buNone/>
            </a:pPr>
            <a:r>
              <a:rPr lang="en" sz="1400">
                <a:latin typeface="Consolas"/>
                <a:ea typeface="Consolas"/>
                <a:cs typeface="Consolas"/>
                <a:sym typeface="Consolas"/>
              </a:rPr>
              <a:t>}</a:t>
            </a:r>
            <a:endParaRPr sz="1400">
              <a:latin typeface="Consolas"/>
              <a:ea typeface="Consolas"/>
              <a:cs typeface="Consolas"/>
              <a:sym typeface="Consolas"/>
            </a:endParaRPr>
          </a:p>
          <a:p>
            <a:pPr marL="0" lvl="0" indent="0" algn="l" rtl="0">
              <a:lnSpc>
                <a:spcPct val="100000"/>
              </a:lnSpc>
              <a:spcBef>
                <a:spcPts val="1600"/>
              </a:spcBef>
              <a:spcAft>
                <a:spcPts val="0"/>
              </a:spcAft>
              <a:buNone/>
            </a:pPr>
            <a:endParaRPr sz="1400">
              <a:latin typeface="Consolas"/>
              <a:ea typeface="Consolas"/>
              <a:cs typeface="Consolas"/>
              <a:sym typeface="Consolas"/>
            </a:endParaRPr>
          </a:p>
          <a:p>
            <a:pPr marL="0" lvl="0" indent="0" algn="l" rtl="0">
              <a:lnSpc>
                <a:spcPct val="100000"/>
              </a:lnSpc>
              <a:spcBef>
                <a:spcPts val="1600"/>
              </a:spcBef>
              <a:spcAft>
                <a:spcPts val="0"/>
              </a:spcAft>
              <a:buClr>
                <a:schemeClr val="dk1"/>
              </a:buClr>
              <a:buSzPts val="1100"/>
              <a:buFont typeface="Arial"/>
              <a:buNone/>
            </a:pPr>
            <a:r>
              <a:rPr lang="en" sz="1400">
                <a:latin typeface="Consolas"/>
                <a:ea typeface="Consolas"/>
                <a:cs typeface="Consolas"/>
                <a:sym typeface="Consolas"/>
              </a:rPr>
              <a:t>// </a:t>
            </a:r>
            <a:r>
              <a:rPr lang="en" sz="1400" i="1">
                <a:latin typeface="Consolas"/>
                <a:ea typeface="Consolas"/>
                <a:cs typeface="Consolas"/>
                <a:sym typeface="Consolas"/>
              </a:rPr>
              <a:t>MORE </a:t>
            </a:r>
            <a:r>
              <a:rPr lang="en" sz="1400">
                <a:latin typeface="Consolas"/>
                <a:ea typeface="Consolas"/>
                <a:cs typeface="Consolas"/>
                <a:sym typeface="Consolas"/>
              </a:rPr>
              <a:t>SECURE, BUT…</a:t>
            </a:r>
            <a:endParaRPr sz="1400">
              <a:solidFill>
                <a:srgbClr val="0000FF"/>
              </a:solidFill>
              <a:latin typeface="Consolas"/>
              <a:ea typeface="Consolas"/>
              <a:cs typeface="Consolas"/>
              <a:sym typeface="Consolas"/>
            </a:endParaRPr>
          </a:p>
          <a:p>
            <a:pPr marL="0" lvl="0" indent="0" algn="l" rtl="0">
              <a:lnSpc>
                <a:spcPct val="100000"/>
              </a:lnSpc>
              <a:spcBef>
                <a:spcPts val="1600"/>
              </a:spcBef>
              <a:spcAft>
                <a:spcPts val="0"/>
              </a:spcAft>
              <a:buNone/>
            </a:pPr>
            <a:r>
              <a:rPr lang="en" sz="1400">
                <a:solidFill>
                  <a:srgbClr val="0000FF"/>
                </a:solidFill>
                <a:latin typeface="Consolas"/>
                <a:ea typeface="Consolas"/>
                <a:cs typeface="Consolas"/>
                <a:sym typeface="Consolas"/>
              </a:rPr>
              <a:t>function</a:t>
            </a:r>
            <a:r>
              <a:rPr lang="en" sz="1400">
                <a:latin typeface="Consolas"/>
                <a:ea typeface="Consolas"/>
                <a:cs typeface="Consolas"/>
                <a:sym typeface="Consolas"/>
              </a:rPr>
              <a:t> registerName(</a:t>
            </a:r>
            <a:r>
              <a:rPr lang="en" sz="1400">
                <a:solidFill>
                  <a:srgbClr val="0000FF"/>
                </a:solidFill>
                <a:latin typeface="Consolas"/>
                <a:ea typeface="Consolas"/>
                <a:cs typeface="Consolas"/>
                <a:sym typeface="Consolas"/>
              </a:rPr>
              <a:t>bytes32</a:t>
            </a:r>
            <a:r>
              <a:rPr lang="en" sz="1400">
                <a:latin typeface="Consolas"/>
                <a:ea typeface="Consolas"/>
                <a:cs typeface="Consolas"/>
                <a:sym typeface="Consolas"/>
              </a:rPr>
              <a:t> name, </a:t>
            </a:r>
            <a:r>
              <a:rPr lang="en" sz="1400">
                <a:solidFill>
                  <a:srgbClr val="0000FF"/>
                </a:solidFill>
                <a:latin typeface="Consolas"/>
                <a:ea typeface="Consolas"/>
                <a:cs typeface="Consolas"/>
                <a:sym typeface="Consolas"/>
              </a:rPr>
              <a:t>bytes32</a:t>
            </a:r>
            <a:r>
              <a:rPr lang="en" sz="1400">
                <a:latin typeface="Consolas"/>
                <a:ea typeface="Consolas"/>
                <a:cs typeface="Consolas"/>
                <a:sym typeface="Consolas"/>
              </a:rPr>
              <a:t> nonce) </a:t>
            </a:r>
            <a:r>
              <a:rPr lang="en" sz="1400">
                <a:solidFill>
                  <a:srgbClr val="0000FF"/>
                </a:solidFill>
                <a:latin typeface="Consolas"/>
                <a:ea typeface="Consolas"/>
                <a:cs typeface="Consolas"/>
                <a:sym typeface="Consolas"/>
              </a:rPr>
              <a:t>public</a:t>
            </a:r>
            <a:r>
              <a:rPr lang="en" sz="1400">
                <a:latin typeface="Consolas"/>
                <a:ea typeface="Consolas"/>
                <a:cs typeface="Consolas"/>
                <a:sym typeface="Consolas"/>
              </a:rPr>
              <a:t> {</a:t>
            </a:r>
            <a:endParaRPr sz="1400">
              <a:latin typeface="Consolas"/>
              <a:ea typeface="Consolas"/>
              <a:cs typeface="Consolas"/>
              <a:sym typeface="Consolas"/>
            </a:endParaRPr>
          </a:p>
          <a:p>
            <a:pPr marL="0" lvl="0" indent="0" algn="l" rtl="0">
              <a:lnSpc>
                <a:spcPct val="100000"/>
              </a:lnSpc>
              <a:spcBef>
                <a:spcPts val="1600"/>
              </a:spcBef>
              <a:spcAft>
                <a:spcPts val="0"/>
              </a:spcAft>
              <a:buNone/>
            </a:pPr>
            <a:r>
              <a:rPr lang="en" sz="1400">
                <a:latin typeface="Consolas"/>
                <a:ea typeface="Consolas"/>
                <a:cs typeface="Consolas"/>
                <a:sym typeface="Consolas"/>
              </a:rPr>
              <a:t>	</a:t>
            </a:r>
            <a:r>
              <a:rPr lang="en" sz="1400">
                <a:solidFill>
                  <a:srgbClr val="0000FF"/>
                </a:solidFill>
                <a:latin typeface="Consolas"/>
                <a:ea typeface="Consolas"/>
                <a:cs typeface="Consolas"/>
                <a:sym typeface="Consolas"/>
              </a:rPr>
              <a:t>require</a:t>
            </a:r>
            <a:r>
              <a:rPr lang="en" sz="1400">
                <a:latin typeface="Consolas"/>
                <a:ea typeface="Consolas"/>
                <a:cs typeface="Consolas"/>
                <a:sym typeface="Consolas"/>
              </a:rPr>
              <a:t>(commitments[makeCommitment(name, nonce)] == </a:t>
            </a:r>
            <a:r>
              <a:rPr lang="en" sz="1400">
                <a:solidFill>
                  <a:srgbClr val="0000FF"/>
                </a:solidFill>
                <a:latin typeface="Consolas"/>
                <a:ea typeface="Consolas"/>
                <a:cs typeface="Consolas"/>
                <a:sym typeface="Consolas"/>
              </a:rPr>
              <a:t>msg</a:t>
            </a:r>
            <a:r>
              <a:rPr lang="en" sz="1400">
                <a:latin typeface="Consolas"/>
                <a:ea typeface="Consolas"/>
                <a:cs typeface="Consolas"/>
                <a:sym typeface="Consolas"/>
              </a:rPr>
              <a:t>.sender, “Not found!”);</a:t>
            </a:r>
            <a:endParaRPr sz="1400">
              <a:latin typeface="Consolas"/>
              <a:ea typeface="Consolas"/>
              <a:cs typeface="Consolas"/>
              <a:sym typeface="Consolas"/>
            </a:endParaRPr>
          </a:p>
          <a:p>
            <a:pPr marL="0" lvl="0" indent="457200" algn="l" rtl="0">
              <a:lnSpc>
                <a:spcPct val="100000"/>
              </a:lnSpc>
              <a:spcBef>
                <a:spcPts val="1600"/>
              </a:spcBef>
              <a:spcAft>
                <a:spcPts val="0"/>
              </a:spcAft>
              <a:buNone/>
            </a:pPr>
            <a:r>
              <a:rPr lang="en" sz="1400">
                <a:latin typeface="Consolas"/>
                <a:ea typeface="Consolas"/>
                <a:cs typeface="Consolas"/>
                <a:sym typeface="Consolas"/>
              </a:rPr>
              <a:t>names[name] = </a:t>
            </a:r>
            <a:r>
              <a:rPr lang="en" sz="1400">
                <a:solidFill>
                  <a:srgbClr val="0000FF"/>
                </a:solidFill>
                <a:latin typeface="Consolas"/>
                <a:ea typeface="Consolas"/>
                <a:cs typeface="Consolas"/>
                <a:sym typeface="Consolas"/>
              </a:rPr>
              <a:t>msg</a:t>
            </a:r>
            <a:r>
              <a:rPr lang="en" sz="1400">
                <a:latin typeface="Consolas"/>
                <a:ea typeface="Consolas"/>
                <a:cs typeface="Consolas"/>
                <a:sym typeface="Consolas"/>
              </a:rPr>
              <a:t>.sender; </a:t>
            </a:r>
            <a:endParaRPr sz="1400">
              <a:latin typeface="Consolas"/>
              <a:ea typeface="Consolas"/>
              <a:cs typeface="Consolas"/>
              <a:sym typeface="Consolas"/>
            </a:endParaRPr>
          </a:p>
          <a:p>
            <a:pPr marL="0" lvl="0" indent="0" algn="l" rtl="0">
              <a:lnSpc>
                <a:spcPct val="100000"/>
              </a:lnSpc>
              <a:spcBef>
                <a:spcPts val="1600"/>
              </a:spcBef>
              <a:spcAft>
                <a:spcPts val="1600"/>
              </a:spcAft>
              <a:buNone/>
            </a:pPr>
            <a:r>
              <a:rPr lang="en" sz="1400">
                <a:latin typeface="Consolas"/>
                <a:ea typeface="Consolas"/>
                <a:cs typeface="Consolas"/>
                <a:sym typeface="Consolas"/>
              </a:rPr>
              <a:t>}</a:t>
            </a:r>
            <a:endParaRPr sz="1400">
              <a:latin typeface="Consolas"/>
              <a:ea typeface="Consolas"/>
              <a:cs typeface="Consolas"/>
              <a:sym typeface="Consola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107"/>
          <p:cNvSpPr txBox="1">
            <a:spLocks noGrp="1"/>
          </p:cNvSpPr>
          <p:nvPr>
            <p:ph type="title"/>
          </p:nvPr>
        </p:nvSpPr>
        <p:spPr>
          <a:xfrm>
            <a:off x="311700" y="445025"/>
            <a:ext cx="48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example</a:t>
            </a:r>
            <a:endParaRPr/>
          </a:p>
        </p:txBody>
      </p:sp>
      <p:pic>
        <p:nvPicPr>
          <p:cNvPr id="870" name="Google Shape;870;p107"/>
          <p:cNvPicPr preferRelativeResize="0"/>
          <p:nvPr/>
        </p:nvPicPr>
        <p:blipFill>
          <a:blip r:embed="rId3">
            <a:alphaModFix/>
          </a:blip>
          <a:stretch>
            <a:fillRect/>
          </a:stretch>
        </p:blipFill>
        <p:spPr>
          <a:xfrm>
            <a:off x="7691700" y="1962138"/>
            <a:ext cx="1219200" cy="1219200"/>
          </a:xfrm>
          <a:prstGeom prst="rect">
            <a:avLst/>
          </a:prstGeom>
          <a:noFill/>
          <a:ln>
            <a:noFill/>
          </a:ln>
        </p:spPr>
      </p:pic>
      <p:pic>
        <p:nvPicPr>
          <p:cNvPr id="871" name="Google Shape;871;p107"/>
          <p:cNvPicPr preferRelativeResize="0"/>
          <p:nvPr/>
        </p:nvPicPr>
        <p:blipFill>
          <a:blip r:embed="rId4">
            <a:alphaModFix/>
          </a:blip>
          <a:stretch>
            <a:fillRect/>
          </a:stretch>
        </p:blipFill>
        <p:spPr>
          <a:xfrm>
            <a:off x="925724" y="3928699"/>
            <a:ext cx="1518499" cy="1214799"/>
          </a:xfrm>
          <a:prstGeom prst="rect">
            <a:avLst/>
          </a:prstGeom>
          <a:noFill/>
          <a:ln>
            <a:noFill/>
          </a:ln>
        </p:spPr>
      </p:pic>
      <p:cxnSp>
        <p:nvCxnSpPr>
          <p:cNvPr id="872" name="Google Shape;872;p107"/>
          <p:cNvCxnSpPr>
            <a:stCxn id="870" idx="1"/>
            <a:endCxn id="873" idx="0"/>
          </p:cNvCxnSpPr>
          <p:nvPr/>
        </p:nvCxnSpPr>
        <p:spPr>
          <a:xfrm rot="10800000">
            <a:off x="2766300" y="2571738"/>
            <a:ext cx="4925400" cy="0"/>
          </a:xfrm>
          <a:prstGeom prst="straightConnector1">
            <a:avLst/>
          </a:prstGeom>
          <a:noFill/>
          <a:ln w="9525" cap="flat" cmpd="sng">
            <a:solidFill>
              <a:schemeClr val="dk2"/>
            </a:solidFill>
            <a:prstDash val="solid"/>
            <a:round/>
            <a:headEnd type="none" w="med" len="med"/>
            <a:tailEnd type="triangle" w="med" len="med"/>
          </a:ln>
        </p:spPr>
      </p:cxnSp>
      <p:grpSp>
        <p:nvGrpSpPr>
          <p:cNvPr id="874" name="Google Shape;874;p107"/>
          <p:cNvGrpSpPr/>
          <p:nvPr/>
        </p:nvGrpSpPr>
        <p:grpSpPr>
          <a:xfrm>
            <a:off x="4304000" y="1017725"/>
            <a:ext cx="2998500" cy="1580750"/>
            <a:chOff x="4325400" y="1017725"/>
            <a:chExt cx="2998500" cy="1580750"/>
          </a:xfrm>
        </p:grpSpPr>
        <p:sp>
          <p:nvSpPr>
            <p:cNvPr id="875" name="Google Shape;875;p107"/>
            <p:cNvSpPr/>
            <p:nvPr/>
          </p:nvSpPr>
          <p:spPr>
            <a:xfrm>
              <a:off x="5564100" y="1553275"/>
              <a:ext cx="521100" cy="5211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76" name="Google Shape;876;p107"/>
            <p:cNvSpPr txBox="1"/>
            <p:nvPr/>
          </p:nvSpPr>
          <p:spPr>
            <a:xfrm>
              <a:off x="5395650" y="1017725"/>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2 GWei</a:t>
              </a:r>
              <a:endParaRPr>
                <a:latin typeface="Ubuntu"/>
                <a:ea typeface="Ubuntu"/>
                <a:cs typeface="Ubuntu"/>
                <a:sym typeface="Ubuntu"/>
              </a:endParaRPr>
            </a:p>
          </p:txBody>
        </p:sp>
        <p:sp>
          <p:nvSpPr>
            <p:cNvPr id="877" name="Google Shape;877;p107"/>
            <p:cNvSpPr txBox="1"/>
            <p:nvPr/>
          </p:nvSpPr>
          <p:spPr>
            <a:xfrm>
              <a:off x="4325400" y="2119075"/>
              <a:ext cx="2998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contract.commit(“9505cacb”)</a:t>
              </a:r>
              <a:endParaRPr>
                <a:latin typeface="Consolas"/>
                <a:ea typeface="Consolas"/>
                <a:cs typeface="Consolas"/>
                <a:sym typeface="Consolas"/>
              </a:endParaRPr>
            </a:p>
          </p:txBody>
        </p:sp>
      </p:grpSp>
      <p:sp>
        <p:nvSpPr>
          <p:cNvPr id="873" name="Google Shape;873;p107"/>
          <p:cNvSpPr/>
          <p:nvPr/>
        </p:nvSpPr>
        <p:spPr>
          <a:xfrm>
            <a:off x="601737" y="1710502"/>
            <a:ext cx="2166480" cy="1722492"/>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Network</a:t>
            </a:r>
            <a:endParaRPr/>
          </a:p>
        </p:txBody>
      </p:sp>
      <p:cxnSp>
        <p:nvCxnSpPr>
          <p:cNvPr id="878" name="Google Shape;878;p107"/>
          <p:cNvCxnSpPr>
            <a:stCxn id="871" idx="0"/>
            <a:endCxn id="873" idx="1"/>
          </p:cNvCxnSpPr>
          <p:nvPr/>
        </p:nvCxnSpPr>
        <p:spPr>
          <a:xfrm rot="10800000">
            <a:off x="1684973" y="3431299"/>
            <a:ext cx="0" cy="497400"/>
          </a:xfrm>
          <a:prstGeom prst="straightConnector1">
            <a:avLst/>
          </a:prstGeom>
          <a:noFill/>
          <a:ln w="9525" cap="flat" cmpd="sng">
            <a:solidFill>
              <a:schemeClr val="dk2"/>
            </a:solidFill>
            <a:prstDash val="solid"/>
            <a:round/>
            <a:headEnd type="triangl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DoS: Unbounded operation</a:t>
            </a:r>
            <a:endParaRPr/>
          </a:p>
        </p:txBody>
      </p:sp>
      <p:sp>
        <p:nvSpPr>
          <p:cNvPr id="234" name="Google Shape;234;p45"/>
          <p:cNvSpPr txBox="1">
            <a:spLocks noGrp="1"/>
          </p:cNvSpPr>
          <p:nvPr>
            <p:ph type="body" idx="1"/>
          </p:nvPr>
        </p:nvSpPr>
        <p:spPr>
          <a:xfrm>
            <a:off x="450300" y="1104500"/>
            <a:ext cx="8382000" cy="335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solidFill>
                  <a:srgbClr val="0000FF"/>
                </a:solidFill>
                <a:latin typeface="Consolas"/>
                <a:ea typeface="Consolas"/>
                <a:cs typeface="Consolas"/>
                <a:sym typeface="Consolas"/>
              </a:rPr>
              <a:t>for</a:t>
            </a:r>
            <a:r>
              <a:rPr lang="en" dirty="0">
                <a:latin typeface="Consolas"/>
                <a:ea typeface="Consolas"/>
                <a:cs typeface="Consolas"/>
                <a:sym typeface="Consolas"/>
              </a:rPr>
              <a:t> (</a:t>
            </a:r>
            <a:r>
              <a:rPr lang="en" dirty="0" err="1">
                <a:solidFill>
                  <a:srgbClr val="0000FF"/>
                </a:solidFill>
                <a:latin typeface="Consolas"/>
                <a:ea typeface="Consolas"/>
                <a:cs typeface="Consolas"/>
                <a:sym typeface="Consolas"/>
              </a:rPr>
              <a:t>uint</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 0; </a:t>
            </a:r>
            <a:r>
              <a:rPr lang="en" dirty="0" err="1">
                <a:latin typeface="Consolas"/>
                <a:ea typeface="Consolas"/>
                <a:cs typeface="Consolas"/>
                <a:sym typeface="Consolas"/>
              </a:rPr>
              <a:t>i</a:t>
            </a:r>
            <a:r>
              <a:rPr lang="en" dirty="0">
                <a:latin typeface="Consolas"/>
                <a:ea typeface="Consolas"/>
                <a:cs typeface="Consolas"/>
                <a:sym typeface="Consolas"/>
              </a:rPr>
              <a:t> &lt; </a:t>
            </a:r>
            <a:r>
              <a:rPr lang="en" dirty="0" err="1">
                <a:latin typeface="Consolas"/>
                <a:ea typeface="Consolas"/>
                <a:cs typeface="Consolas"/>
                <a:sym typeface="Consolas"/>
              </a:rPr>
              <a:t>investors.length</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a:t>
            </a:r>
            <a:endParaRPr dirty="0">
              <a:latin typeface="Consolas"/>
              <a:ea typeface="Consolas"/>
              <a:cs typeface="Consolas"/>
              <a:sym typeface="Consolas"/>
            </a:endParaRPr>
          </a:p>
          <a:p>
            <a:pPr marL="0" lvl="0" indent="457200" algn="l" rtl="0">
              <a:lnSpc>
                <a:spcPct val="100000"/>
              </a:lnSpc>
              <a:spcBef>
                <a:spcPts val="0"/>
              </a:spcBef>
              <a:spcAft>
                <a:spcPts val="0"/>
              </a:spcAft>
              <a:buNone/>
            </a:pP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addr.</a:t>
            </a:r>
            <a:r>
              <a:rPr lang="en" dirty="0" err="1">
                <a:solidFill>
                  <a:srgbClr val="0000FF"/>
                </a:solidFill>
                <a:latin typeface="Consolas"/>
                <a:ea typeface="Consolas"/>
                <a:cs typeface="Consolas"/>
                <a:sym typeface="Consolas"/>
              </a:rPr>
              <a:t>send</a:t>
            </a: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dividendAmount</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50000"/>
              </a:lnSpc>
              <a:spcBef>
                <a:spcPts val="0"/>
              </a:spcBef>
              <a:spcAft>
                <a:spcPts val="1600"/>
              </a:spcAft>
              <a:buNone/>
            </a:pPr>
            <a:endParaRPr dirty="0"/>
          </a:p>
        </p:txBody>
      </p:sp>
      <p:sp>
        <p:nvSpPr>
          <p:cNvPr id="235" name="Google Shape;235;p45"/>
          <p:cNvSpPr txBox="1"/>
          <p:nvPr/>
        </p:nvSpPr>
        <p:spPr>
          <a:xfrm>
            <a:off x="3785475" y="4769225"/>
            <a:ext cx="5188500" cy="297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700" u="sng" dirty="0">
                <a:solidFill>
                  <a:schemeClr val="hlink"/>
                </a:solidFill>
                <a:latin typeface="Ubuntu"/>
                <a:ea typeface="Ubuntu"/>
                <a:cs typeface="Ubuntu"/>
                <a:sym typeface="Ubuntu"/>
                <a:hlinkClick r:id="rId3"/>
              </a:rPr>
              <a:t>https://cs.pomona.edu/~michael/courses/csci190s21/papers/madmax.pdf</a:t>
            </a:r>
            <a:r>
              <a:rPr lang="en" sz="700" dirty="0">
                <a:latin typeface="Ubuntu"/>
                <a:ea typeface="Ubuntu"/>
                <a:cs typeface="Ubuntu"/>
                <a:sym typeface="Ubuntu"/>
              </a:rPr>
              <a:t> </a:t>
            </a:r>
            <a:endParaRPr sz="700" dirty="0">
              <a:solidFill>
                <a:schemeClr val="dk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108"/>
          <p:cNvSpPr txBox="1">
            <a:spLocks noGrp="1"/>
          </p:cNvSpPr>
          <p:nvPr>
            <p:ph type="title"/>
          </p:nvPr>
        </p:nvSpPr>
        <p:spPr>
          <a:xfrm>
            <a:off x="311700" y="445025"/>
            <a:ext cx="48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example</a:t>
            </a:r>
            <a:endParaRPr/>
          </a:p>
        </p:txBody>
      </p:sp>
      <p:pic>
        <p:nvPicPr>
          <p:cNvPr id="884" name="Google Shape;884;p108"/>
          <p:cNvPicPr preferRelativeResize="0"/>
          <p:nvPr/>
        </p:nvPicPr>
        <p:blipFill>
          <a:blip r:embed="rId3">
            <a:alphaModFix/>
          </a:blip>
          <a:stretch>
            <a:fillRect/>
          </a:stretch>
        </p:blipFill>
        <p:spPr>
          <a:xfrm>
            <a:off x="7691700" y="1962138"/>
            <a:ext cx="1219200" cy="1219200"/>
          </a:xfrm>
          <a:prstGeom prst="rect">
            <a:avLst/>
          </a:prstGeom>
          <a:noFill/>
          <a:ln>
            <a:noFill/>
          </a:ln>
        </p:spPr>
      </p:pic>
      <p:pic>
        <p:nvPicPr>
          <p:cNvPr id="885" name="Google Shape;885;p108"/>
          <p:cNvPicPr preferRelativeResize="0"/>
          <p:nvPr/>
        </p:nvPicPr>
        <p:blipFill>
          <a:blip r:embed="rId4">
            <a:alphaModFix/>
          </a:blip>
          <a:stretch>
            <a:fillRect/>
          </a:stretch>
        </p:blipFill>
        <p:spPr>
          <a:xfrm>
            <a:off x="925724" y="3928699"/>
            <a:ext cx="1518499" cy="1214799"/>
          </a:xfrm>
          <a:prstGeom prst="rect">
            <a:avLst/>
          </a:prstGeom>
          <a:noFill/>
          <a:ln>
            <a:noFill/>
          </a:ln>
        </p:spPr>
      </p:pic>
      <p:sp>
        <p:nvSpPr>
          <p:cNvPr id="886" name="Google Shape;886;p108"/>
          <p:cNvSpPr/>
          <p:nvPr/>
        </p:nvSpPr>
        <p:spPr>
          <a:xfrm>
            <a:off x="601737" y="1710502"/>
            <a:ext cx="2166480" cy="1722492"/>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Network</a:t>
            </a:r>
            <a:endParaRPr/>
          </a:p>
        </p:txBody>
      </p:sp>
      <p:cxnSp>
        <p:nvCxnSpPr>
          <p:cNvPr id="887" name="Google Shape;887;p108"/>
          <p:cNvCxnSpPr>
            <a:stCxn id="885" idx="0"/>
            <a:endCxn id="886" idx="1"/>
          </p:cNvCxnSpPr>
          <p:nvPr/>
        </p:nvCxnSpPr>
        <p:spPr>
          <a:xfrm rot="10800000">
            <a:off x="1684973" y="3431299"/>
            <a:ext cx="0" cy="497400"/>
          </a:xfrm>
          <a:prstGeom prst="straightConnector1">
            <a:avLst/>
          </a:prstGeom>
          <a:noFill/>
          <a:ln w="9525" cap="flat" cmpd="sng">
            <a:solidFill>
              <a:schemeClr val="dk2"/>
            </a:solidFill>
            <a:prstDash val="solid"/>
            <a:round/>
            <a:headEnd type="triangle" w="med" len="med"/>
            <a:tailEnd type="triangle" w="med" len="med"/>
          </a:ln>
        </p:spPr>
      </p:cxnSp>
      <p:grpSp>
        <p:nvGrpSpPr>
          <p:cNvPr id="888" name="Google Shape;888;p108"/>
          <p:cNvGrpSpPr/>
          <p:nvPr/>
        </p:nvGrpSpPr>
        <p:grpSpPr>
          <a:xfrm>
            <a:off x="2768225" y="3431300"/>
            <a:ext cx="2998500" cy="1580750"/>
            <a:chOff x="4325400" y="1017725"/>
            <a:chExt cx="2998500" cy="1580750"/>
          </a:xfrm>
        </p:grpSpPr>
        <p:sp>
          <p:nvSpPr>
            <p:cNvPr id="889" name="Google Shape;889;p108"/>
            <p:cNvSpPr/>
            <p:nvPr/>
          </p:nvSpPr>
          <p:spPr>
            <a:xfrm>
              <a:off x="5564100" y="1553275"/>
              <a:ext cx="521100" cy="521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890" name="Google Shape;890;p108"/>
            <p:cNvSpPr txBox="1"/>
            <p:nvPr/>
          </p:nvSpPr>
          <p:spPr>
            <a:xfrm>
              <a:off x="5395650" y="1017725"/>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2 GWei</a:t>
              </a:r>
              <a:endParaRPr>
                <a:latin typeface="Ubuntu"/>
                <a:ea typeface="Ubuntu"/>
                <a:cs typeface="Ubuntu"/>
                <a:sym typeface="Ubuntu"/>
              </a:endParaRPr>
            </a:p>
          </p:txBody>
        </p:sp>
        <p:sp>
          <p:nvSpPr>
            <p:cNvPr id="891" name="Google Shape;891;p108"/>
            <p:cNvSpPr txBox="1"/>
            <p:nvPr/>
          </p:nvSpPr>
          <p:spPr>
            <a:xfrm>
              <a:off x="4325400" y="2119075"/>
              <a:ext cx="2998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contract.commit(“9505cacb”)</a:t>
              </a:r>
              <a:endParaRPr>
                <a:latin typeface="Consolas"/>
                <a:ea typeface="Consolas"/>
                <a:cs typeface="Consolas"/>
                <a:sym typeface="Consolas"/>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109"/>
          <p:cNvSpPr txBox="1">
            <a:spLocks noGrp="1"/>
          </p:cNvSpPr>
          <p:nvPr>
            <p:ph type="title"/>
          </p:nvPr>
        </p:nvSpPr>
        <p:spPr>
          <a:xfrm>
            <a:off x="311700" y="445025"/>
            <a:ext cx="48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example</a:t>
            </a:r>
            <a:endParaRPr/>
          </a:p>
        </p:txBody>
      </p:sp>
      <p:pic>
        <p:nvPicPr>
          <p:cNvPr id="897" name="Google Shape;897;p109"/>
          <p:cNvPicPr preferRelativeResize="0"/>
          <p:nvPr/>
        </p:nvPicPr>
        <p:blipFill>
          <a:blip r:embed="rId3">
            <a:alphaModFix/>
          </a:blip>
          <a:stretch>
            <a:fillRect/>
          </a:stretch>
        </p:blipFill>
        <p:spPr>
          <a:xfrm>
            <a:off x="7691700" y="1962138"/>
            <a:ext cx="1219200" cy="1219200"/>
          </a:xfrm>
          <a:prstGeom prst="rect">
            <a:avLst/>
          </a:prstGeom>
          <a:noFill/>
          <a:ln>
            <a:noFill/>
          </a:ln>
        </p:spPr>
      </p:pic>
      <p:pic>
        <p:nvPicPr>
          <p:cNvPr id="898" name="Google Shape;898;p109"/>
          <p:cNvPicPr preferRelativeResize="0"/>
          <p:nvPr/>
        </p:nvPicPr>
        <p:blipFill>
          <a:blip r:embed="rId4">
            <a:alphaModFix/>
          </a:blip>
          <a:stretch>
            <a:fillRect/>
          </a:stretch>
        </p:blipFill>
        <p:spPr>
          <a:xfrm>
            <a:off x="925724" y="3928699"/>
            <a:ext cx="1518499" cy="1214799"/>
          </a:xfrm>
          <a:prstGeom prst="rect">
            <a:avLst/>
          </a:prstGeom>
          <a:noFill/>
          <a:ln>
            <a:noFill/>
          </a:ln>
        </p:spPr>
      </p:pic>
      <p:cxnSp>
        <p:nvCxnSpPr>
          <p:cNvPr id="899" name="Google Shape;899;p109"/>
          <p:cNvCxnSpPr>
            <a:stCxn id="897" idx="1"/>
            <a:endCxn id="900" idx="0"/>
          </p:cNvCxnSpPr>
          <p:nvPr/>
        </p:nvCxnSpPr>
        <p:spPr>
          <a:xfrm rot="10800000">
            <a:off x="2766300" y="2571738"/>
            <a:ext cx="4925400" cy="0"/>
          </a:xfrm>
          <a:prstGeom prst="straightConnector1">
            <a:avLst/>
          </a:prstGeom>
          <a:noFill/>
          <a:ln w="9525" cap="flat" cmpd="sng">
            <a:solidFill>
              <a:schemeClr val="dk2"/>
            </a:solidFill>
            <a:prstDash val="solid"/>
            <a:round/>
            <a:headEnd type="none" w="med" len="med"/>
            <a:tailEnd type="triangle" w="med" len="med"/>
          </a:ln>
        </p:spPr>
      </p:cxnSp>
      <p:sp>
        <p:nvSpPr>
          <p:cNvPr id="901" name="Google Shape;901;p109"/>
          <p:cNvSpPr/>
          <p:nvPr/>
        </p:nvSpPr>
        <p:spPr>
          <a:xfrm>
            <a:off x="4957600" y="1597975"/>
            <a:ext cx="521100" cy="5211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902" name="Google Shape;902;p109"/>
          <p:cNvSpPr txBox="1"/>
          <p:nvPr/>
        </p:nvSpPr>
        <p:spPr>
          <a:xfrm>
            <a:off x="4800000" y="1017725"/>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2 GWei</a:t>
            </a:r>
            <a:endParaRPr>
              <a:latin typeface="Ubuntu"/>
              <a:ea typeface="Ubuntu"/>
              <a:cs typeface="Ubuntu"/>
              <a:sym typeface="Ubuntu"/>
            </a:endParaRPr>
          </a:p>
        </p:txBody>
      </p:sp>
      <p:sp>
        <p:nvSpPr>
          <p:cNvPr id="903" name="Google Shape;903;p109"/>
          <p:cNvSpPr txBox="1"/>
          <p:nvPr/>
        </p:nvSpPr>
        <p:spPr>
          <a:xfrm>
            <a:off x="3133888" y="2119075"/>
            <a:ext cx="4168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contract.registerName(“super”, “12345”)</a:t>
            </a:r>
            <a:endParaRPr>
              <a:latin typeface="Consolas"/>
              <a:ea typeface="Consolas"/>
              <a:cs typeface="Consolas"/>
              <a:sym typeface="Consolas"/>
            </a:endParaRPr>
          </a:p>
        </p:txBody>
      </p:sp>
      <p:sp>
        <p:nvSpPr>
          <p:cNvPr id="900" name="Google Shape;900;p109"/>
          <p:cNvSpPr/>
          <p:nvPr/>
        </p:nvSpPr>
        <p:spPr>
          <a:xfrm>
            <a:off x="601737" y="1710502"/>
            <a:ext cx="2166480" cy="1722492"/>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Network</a:t>
            </a:r>
            <a:endParaRPr/>
          </a:p>
        </p:txBody>
      </p:sp>
      <p:cxnSp>
        <p:nvCxnSpPr>
          <p:cNvPr id="904" name="Google Shape;904;p109"/>
          <p:cNvCxnSpPr>
            <a:stCxn id="898" idx="0"/>
            <a:endCxn id="900" idx="1"/>
          </p:cNvCxnSpPr>
          <p:nvPr/>
        </p:nvCxnSpPr>
        <p:spPr>
          <a:xfrm rot="10800000">
            <a:off x="1684973" y="3431299"/>
            <a:ext cx="0" cy="497400"/>
          </a:xfrm>
          <a:prstGeom prst="straightConnector1">
            <a:avLst/>
          </a:prstGeom>
          <a:noFill/>
          <a:ln w="9525" cap="flat" cmpd="sng">
            <a:solidFill>
              <a:schemeClr val="dk2"/>
            </a:solidFill>
            <a:prstDash val="solid"/>
            <a:round/>
            <a:headEnd type="triangle" w="med" len="med"/>
            <a:tailEnd type="triangle" w="med" len="med"/>
          </a:ln>
        </p:spPr>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110"/>
          <p:cNvSpPr txBox="1">
            <a:spLocks noGrp="1"/>
          </p:cNvSpPr>
          <p:nvPr>
            <p:ph type="title"/>
          </p:nvPr>
        </p:nvSpPr>
        <p:spPr>
          <a:xfrm>
            <a:off x="311700" y="445025"/>
            <a:ext cx="480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example</a:t>
            </a:r>
            <a:endParaRPr/>
          </a:p>
        </p:txBody>
      </p:sp>
      <p:pic>
        <p:nvPicPr>
          <p:cNvPr id="910" name="Google Shape;910;p110"/>
          <p:cNvPicPr preferRelativeResize="0"/>
          <p:nvPr/>
        </p:nvPicPr>
        <p:blipFill>
          <a:blip r:embed="rId3">
            <a:alphaModFix/>
          </a:blip>
          <a:stretch>
            <a:fillRect/>
          </a:stretch>
        </p:blipFill>
        <p:spPr>
          <a:xfrm>
            <a:off x="7691700" y="1962138"/>
            <a:ext cx="1219200" cy="1219200"/>
          </a:xfrm>
          <a:prstGeom prst="rect">
            <a:avLst/>
          </a:prstGeom>
          <a:noFill/>
          <a:ln>
            <a:noFill/>
          </a:ln>
        </p:spPr>
      </p:pic>
      <p:pic>
        <p:nvPicPr>
          <p:cNvPr id="911" name="Google Shape;911;p110"/>
          <p:cNvPicPr preferRelativeResize="0"/>
          <p:nvPr/>
        </p:nvPicPr>
        <p:blipFill>
          <a:blip r:embed="rId4">
            <a:alphaModFix/>
          </a:blip>
          <a:stretch>
            <a:fillRect/>
          </a:stretch>
        </p:blipFill>
        <p:spPr>
          <a:xfrm>
            <a:off x="925724" y="3928699"/>
            <a:ext cx="1518499" cy="1214799"/>
          </a:xfrm>
          <a:prstGeom prst="rect">
            <a:avLst/>
          </a:prstGeom>
          <a:noFill/>
          <a:ln>
            <a:noFill/>
          </a:ln>
        </p:spPr>
      </p:pic>
      <p:cxnSp>
        <p:nvCxnSpPr>
          <p:cNvPr id="912" name="Google Shape;912;p110"/>
          <p:cNvCxnSpPr>
            <a:stCxn id="910" idx="1"/>
            <a:endCxn id="913" idx="0"/>
          </p:cNvCxnSpPr>
          <p:nvPr/>
        </p:nvCxnSpPr>
        <p:spPr>
          <a:xfrm rot="10800000">
            <a:off x="2766300" y="2571738"/>
            <a:ext cx="4925400" cy="0"/>
          </a:xfrm>
          <a:prstGeom prst="straightConnector1">
            <a:avLst/>
          </a:prstGeom>
          <a:noFill/>
          <a:ln w="9525" cap="flat" cmpd="sng">
            <a:solidFill>
              <a:schemeClr val="dk2"/>
            </a:solidFill>
            <a:prstDash val="solid"/>
            <a:round/>
            <a:headEnd type="none" w="med" len="med"/>
            <a:tailEnd type="triangle" w="med" len="med"/>
          </a:ln>
        </p:spPr>
      </p:cxnSp>
      <p:sp>
        <p:nvSpPr>
          <p:cNvPr id="914" name="Google Shape;914;p110"/>
          <p:cNvSpPr/>
          <p:nvPr/>
        </p:nvSpPr>
        <p:spPr>
          <a:xfrm>
            <a:off x="4957600" y="1597975"/>
            <a:ext cx="521100" cy="5211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915" name="Google Shape;915;p110"/>
          <p:cNvSpPr txBox="1"/>
          <p:nvPr/>
        </p:nvSpPr>
        <p:spPr>
          <a:xfrm>
            <a:off x="4800000" y="1017725"/>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2 GWei</a:t>
            </a:r>
            <a:endParaRPr>
              <a:latin typeface="Ubuntu"/>
              <a:ea typeface="Ubuntu"/>
              <a:cs typeface="Ubuntu"/>
              <a:sym typeface="Ubuntu"/>
            </a:endParaRPr>
          </a:p>
        </p:txBody>
      </p:sp>
      <p:sp>
        <p:nvSpPr>
          <p:cNvPr id="916" name="Google Shape;916;p110"/>
          <p:cNvSpPr txBox="1"/>
          <p:nvPr/>
        </p:nvSpPr>
        <p:spPr>
          <a:xfrm>
            <a:off x="3133888" y="2119075"/>
            <a:ext cx="41685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contract.registerName(“super”, “12345”)</a:t>
            </a:r>
            <a:endParaRPr>
              <a:latin typeface="Consolas"/>
              <a:ea typeface="Consolas"/>
              <a:cs typeface="Consolas"/>
              <a:sym typeface="Consolas"/>
            </a:endParaRPr>
          </a:p>
        </p:txBody>
      </p:sp>
      <p:sp>
        <p:nvSpPr>
          <p:cNvPr id="913" name="Google Shape;913;p110"/>
          <p:cNvSpPr/>
          <p:nvPr/>
        </p:nvSpPr>
        <p:spPr>
          <a:xfrm>
            <a:off x="601737" y="1710502"/>
            <a:ext cx="2166480" cy="1722492"/>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Network</a:t>
            </a:r>
            <a:endParaRPr/>
          </a:p>
        </p:txBody>
      </p:sp>
      <p:cxnSp>
        <p:nvCxnSpPr>
          <p:cNvPr id="917" name="Google Shape;917;p110"/>
          <p:cNvCxnSpPr>
            <a:stCxn id="911" idx="0"/>
            <a:endCxn id="913" idx="1"/>
          </p:cNvCxnSpPr>
          <p:nvPr/>
        </p:nvCxnSpPr>
        <p:spPr>
          <a:xfrm rot="10800000">
            <a:off x="1684973" y="3431299"/>
            <a:ext cx="0" cy="497400"/>
          </a:xfrm>
          <a:prstGeom prst="straightConnector1">
            <a:avLst/>
          </a:prstGeom>
          <a:noFill/>
          <a:ln w="9525" cap="flat" cmpd="sng">
            <a:solidFill>
              <a:schemeClr val="dk2"/>
            </a:solidFill>
            <a:prstDash val="solid"/>
            <a:round/>
            <a:headEnd type="triangle" w="med" len="med"/>
            <a:tailEnd type="triangle" w="med" len="med"/>
          </a:ln>
        </p:spPr>
      </p:cxnSp>
      <p:sp>
        <p:nvSpPr>
          <p:cNvPr id="918" name="Google Shape;918;p110"/>
          <p:cNvSpPr/>
          <p:nvPr/>
        </p:nvSpPr>
        <p:spPr>
          <a:xfrm>
            <a:off x="4663325" y="3916425"/>
            <a:ext cx="521100" cy="521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tx</a:t>
            </a:r>
            <a:endParaRPr>
              <a:solidFill>
                <a:schemeClr val="lt1"/>
              </a:solidFill>
              <a:latin typeface="Ubuntu"/>
              <a:ea typeface="Ubuntu"/>
              <a:cs typeface="Ubuntu"/>
              <a:sym typeface="Ubuntu"/>
            </a:endParaRPr>
          </a:p>
        </p:txBody>
      </p:sp>
      <p:sp>
        <p:nvSpPr>
          <p:cNvPr id="919" name="Google Shape;919;p110"/>
          <p:cNvSpPr txBox="1"/>
          <p:nvPr/>
        </p:nvSpPr>
        <p:spPr>
          <a:xfrm>
            <a:off x="4494875" y="3431300"/>
            <a:ext cx="8580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50 GWei</a:t>
            </a:r>
            <a:endParaRPr>
              <a:latin typeface="Ubuntu"/>
              <a:ea typeface="Ubuntu"/>
              <a:cs typeface="Ubuntu"/>
              <a:sym typeface="Ubuntu"/>
            </a:endParaRPr>
          </a:p>
        </p:txBody>
      </p:sp>
      <p:sp>
        <p:nvSpPr>
          <p:cNvPr id="920" name="Google Shape;920;p110"/>
          <p:cNvSpPr txBox="1"/>
          <p:nvPr/>
        </p:nvSpPr>
        <p:spPr>
          <a:xfrm>
            <a:off x="2768225" y="4532650"/>
            <a:ext cx="4311300" cy="47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contract.registerName(“super”, “12345”)</a:t>
            </a:r>
            <a:endParaRPr>
              <a:solidFill>
                <a:schemeClr val="dk1"/>
              </a:solidFill>
              <a:latin typeface="Consolas"/>
              <a:ea typeface="Consolas"/>
              <a:cs typeface="Consolas"/>
              <a:sym typeface="Consolas"/>
            </a:endParaRPr>
          </a:p>
          <a:p>
            <a:pPr marL="0" lvl="0" indent="0" algn="ctr" rtl="0">
              <a:spcBef>
                <a:spcPts val="0"/>
              </a:spcBef>
              <a:spcAft>
                <a:spcPts val="0"/>
              </a:spcAft>
              <a:buNone/>
            </a:pPr>
            <a:endParaRPr>
              <a:latin typeface="Consolas"/>
              <a:ea typeface="Consolas"/>
              <a:cs typeface="Consolas"/>
              <a:sym typeface="Consola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1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Front-Running: another solution</a:t>
            </a:r>
            <a:endParaRPr/>
          </a:p>
        </p:txBody>
      </p:sp>
      <p:sp>
        <p:nvSpPr>
          <p:cNvPr id="926" name="Google Shape;926;p111"/>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Employ a cryptographic </a:t>
            </a:r>
            <a:r>
              <a:rPr lang="en" b="1"/>
              <a:t>commitment scheme</a:t>
            </a:r>
            <a:endParaRPr b="1"/>
          </a:p>
          <a:p>
            <a:pPr marL="457200" marR="0" lvl="0" indent="-342900" algn="l" rtl="0">
              <a:lnSpc>
                <a:spcPct val="150000"/>
              </a:lnSpc>
              <a:spcBef>
                <a:spcPts val="0"/>
              </a:spcBef>
              <a:spcAft>
                <a:spcPts val="0"/>
              </a:spcAft>
              <a:buSzPts val="1800"/>
              <a:buChar char="●"/>
            </a:pPr>
            <a:r>
              <a:rPr lang="en" b="1"/>
              <a:t>Keep track</a:t>
            </a:r>
            <a:r>
              <a:rPr lang="en"/>
              <a:t> of committed values</a:t>
            </a:r>
            <a:endParaRPr/>
          </a:p>
          <a:p>
            <a:pPr marL="914400" marR="0" lvl="1" indent="-317500" algn="l" rtl="0">
              <a:lnSpc>
                <a:spcPct val="150000"/>
              </a:lnSpc>
              <a:spcBef>
                <a:spcPts val="0"/>
              </a:spcBef>
              <a:spcAft>
                <a:spcPts val="0"/>
              </a:spcAft>
              <a:buSzPts val="1400"/>
              <a:buChar char="○"/>
            </a:pPr>
            <a:r>
              <a:rPr lang="en"/>
              <a:t>Prevent a user from posting a commitment already posted by another user</a:t>
            </a:r>
            <a:endParaRPr/>
          </a:p>
          <a:p>
            <a:pPr marL="457200" marR="0" lvl="0" indent="-342900" algn="l" rtl="0">
              <a:lnSpc>
                <a:spcPct val="150000"/>
              </a:lnSpc>
              <a:spcBef>
                <a:spcPts val="0"/>
              </a:spcBef>
              <a:spcAft>
                <a:spcPts val="0"/>
              </a:spcAft>
              <a:buSzPts val="1800"/>
              <a:buChar char="●"/>
            </a:pPr>
            <a:r>
              <a:rPr lang="en"/>
              <a:t>Possible </a:t>
            </a:r>
            <a:r>
              <a:rPr lang="en" b="1"/>
              <a:t>DoS</a:t>
            </a:r>
            <a:r>
              <a:rPr lang="en"/>
              <a:t> and </a:t>
            </a:r>
            <a:r>
              <a:rPr lang="en" b="1"/>
              <a:t>forced gas cost</a:t>
            </a:r>
            <a:endParaRPr b="1"/>
          </a:p>
          <a:p>
            <a:pPr marL="914400" marR="0" lvl="1" indent="-317500" algn="l" rtl="0">
              <a:lnSpc>
                <a:spcPct val="150000"/>
              </a:lnSpc>
              <a:spcBef>
                <a:spcPts val="0"/>
              </a:spcBef>
              <a:spcAft>
                <a:spcPts val="0"/>
              </a:spcAft>
              <a:buSzPts val="1400"/>
              <a:buChar char="○"/>
            </a:pPr>
            <a:r>
              <a:rPr lang="en"/>
              <a:t>Attacker can front-run a user’s commit operation and post the commitment as their own</a:t>
            </a:r>
            <a:endParaRPr/>
          </a:p>
          <a:p>
            <a:pPr marL="914400" marR="0" lvl="1" indent="-317500" algn="l" rtl="0">
              <a:lnSpc>
                <a:spcPct val="150000"/>
              </a:lnSpc>
              <a:spcBef>
                <a:spcPts val="0"/>
              </a:spcBef>
              <a:spcAft>
                <a:spcPts val="0"/>
              </a:spcAft>
              <a:buSzPts val="1400"/>
              <a:buChar char="○"/>
            </a:pPr>
            <a:r>
              <a:rPr lang="en"/>
              <a:t>User is forced to spend extra gas for new tx that posts new commitment</a:t>
            </a:r>
            <a:endParaRPr/>
          </a:p>
          <a:p>
            <a:pPr marL="914400" marR="0" lvl="1" indent="-317500" algn="l" rtl="0">
              <a:lnSpc>
                <a:spcPct val="150000"/>
              </a:lnSpc>
              <a:spcBef>
                <a:spcPts val="0"/>
              </a:spcBef>
              <a:spcAft>
                <a:spcPts val="0"/>
              </a:spcAft>
              <a:buSzPts val="1400"/>
              <a:buChar char="○"/>
            </a:pPr>
            <a:r>
              <a:rPr lang="en"/>
              <a:t>Attacker can continue front-running until they run out of money (to pay gas)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112"/>
          <p:cNvSpPr txBox="1"/>
          <p:nvPr/>
        </p:nvSpPr>
        <p:spPr>
          <a:xfrm>
            <a:off x="311700" y="2148450"/>
            <a:ext cx="8520600" cy="84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a:solidFill>
                <a:srgbClr val="000000"/>
              </a:solidFill>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Randomness</a:t>
            </a:r>
            <a:endParaRPr sz="5200">
              <a:solidFill>
                <a:srgbClr val="000000"/>
              </a:solidFill>
              <a:latin typeface="Ubuntu"/>
              <a:ea typeface="Ubuntu"/>
              <a:cs typeface="Ubuntu"/>
              <a:sym typeface="Ubuntu"/>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1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Randomness: sources (?)</a:t>
            </a:r>
            <a:endParaRPr/>
          </a:p>
        </p:txBody>
      </p:sp>
      <p:sp>
        <p:nvSpPr>
          <p:cNvPr id="937" name="Google Shape;937;p113"/>
          <p:cNvSpPr txBox="1">
            <a:spLocks noGrp="1"/>
          </p:cNvSpPr>
          <p:nvPr>
            <p:ph type="body" idx="1"/>
          </p:nvPr>
        </p:nvSpPr>
        <p:spPr>
          <a:xfrm>
            <a:off x="1690088" y="1284600"/>
            <a:ext cx="2645100" cy="25743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Ubuntu"/>
              <a:buChar char="●"/>
            </a:pPr>
            <a:r>
              <a:rPr lang="en"/>
              <a:t>block.number</a:t>
            </a:r>
            <a:endParaRPr/>
          </a:p>
          <a:p>
            <a:pPr marL="457200" marR="0" lvl="0" indent="-342900" algn="l" rtl="0">
              <a:lnSpc>
                <a:spcPct val="150000"/>
              </a:lnSpc>
              <a:spcBef>
                <a:spcPts val="0"/>
              </a:spcBef>
              <a:spcAft>
                <a:spcPts val="0"/>
              </a:spcAft>
              <a:buSzPts val="1800"/>
              <a:buChar char="●"/>
            </a:pPr>
            <a:r>
              <a:rPr lang="en"/>
              <a:t>block.timestamp</a:t>
            </a:r>
            <a:endParaRPr/>
          </a:p>
          <a:p>
            <a:pPr marL="457200" marR="0" lvl="0" indent="-342900" algn="l" rtl="0">
              <a:lnSpc>
                <a:spcPct val="150000"/>
              </a:lnSpc>
              <a:spcBef>
                <a:spcPts val="0"/>
              </a:spcBef>
              <a:spcAft>
                <a:spcPts val="0"/>
              </a:spcAft>
              <a:buSzPts val="1800"/>
              <a:buChar char="●"/>
            </a:pPr>
            <a:r>
              <a:rPr lang="en"/>
              <a:t>block.hash</a:t>
            </a:r>
            <a:endParaRPr/>
          </a:p>
          <a:p>
            <a:pPr marL="457200" marR="0" lvl="0" indent="-342900" algn="l" rtl="0">
              <a:lnSpc>
                <a:spcPct val="150000"/>
              </a:lnSpc>
              <a:spcBef>
                <a:spcPts val="0"/>
              </a:spcBef>
              <a:spcAft>
                <a:spcPts val="0"/>
              </a:spcAft>
              <a:buSzPts val="1800"/>
              <a:buChar char="●"/>
            </a:pPr>
            <a:r>
              <a:rPr lang="en"/>
              <a:t>block.difficulty</a:t>
            </a:r>
            <a:endParaRPr/>
          </a:p>
        </p:txBody>
      </p:sp>
      <p:grpSp>
        <p:nvGrpSpPr>
          <p:cNvPr id="938" name="Google Shape;938;p113"/>
          <p:cNvGrpSpPr/>
          <p:nvPr/>
        </p:nvGrpSpPr>
        <p:grpSpPr>
          <a:xfrm>
            <a:off x="884475" y="4222150"/>
            <a:ext cx="7375050" cy="639000"/>
            <a:chOff x="311700" y="4222150"/>
            <a:chExt cx="7375050" cy="639000"/>
          </a:xfrm>
        </p:grpSpPr>
        <p:grpSp>
          <p:nvGrpSpPr>
            <p:cNvPr id="939" name="Google Shape;939;p113"/>
            <p:cNvGrpSpPr/>
            <p:nvPr/>
          </p:nvGrpSpPr>
          <p:grpSpPr>
            <a:xfrm>
              <a:off x="2224050" y="4275400"/>
              <a:ext cx="4600800" cy="532500"/>
              <a:chOff x="846150" y="4116700"/>
              <a:chExt cx="4600800" cy="532500"/>
            </a:xfrm>
          </p:grpSpPr>
          <p:sp>
            <p:nvSpPr>
              <p:cNvPr id="940" name="Google Shape;940;p113"/>
              <p:cNvSpPr/>
              <p:nvPr/>
            </p:nvSpPr>
            <p:spPr>
              <a:xfrm>
                <a:off x="846150" y="4116700"/>
                <a:ext cx="1150200" cy="532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timestamp</a:t>
                </a:r>
                <a:endParaRPr/>
              </a:p>
            </p:txBody>
          </p:sp>
          <p:sp>
            <p:nvSpPr>
              <p:cNvPr id="941" name="Google Shape;941;p113"/>
              <p:cNvSpPr/>
              <p:nvPr/>
            </p:nvSpPr>
            <p:spPr>
              <a:xfrm>
                <a:off x="1996350" y="4116700"/>
                <a:ext cx="1150200" cy="532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msg.sender</a:t>
                </a:r>
                <a:endParaRPr/>
              </a:p>
            </p:txBody>
          </p:sp>
          <p:sp>
            <p:nvSpPr>
              <p:cNvPr id="942" name="Google Shape;942;p113"/>
              <p:cNvSpPr/>
              <p:nvPr/>
            </p:nvSpPr>
            <p:spPr>
              <a:xfrm>
                <a:off x="3146550" y="4116700"/>
                <a:ext cx="1150200" cy="532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hash</a:t>
                </a:r>
                <a:endParaRPr/>
              </a:p>
            </p:txBody>
          </p:sp>
          <p:sp>
            <p:nvSpPr>
              <p:cNvPr id="943" name="Google Shape;943;p113"/>
              <p:cNvSpPr/>
              <p:nvPr/>
            </p:nvSpPr>
            <p:spPr>
              <a:xfrm>
                <a:off x="4296750" y="4116700"/>
                <a:ext cx="1150200" cy="532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a:p>
            </p:txBody>
          </p:sp>
        </p:grpSp>
        <p:sp>
          <p:nvSpPr>
            <p:cNvPr id="944" name="Google Shape;944;p113"/>
            <p:cNvSpPr txBox="1"/>
            <p:nvPr/>
          </p:nvSpPr>
          <p:spPr>
            <a:xfrm>
              <a:off x="311700" y="4222150"/>
              <a:ext cx="1912200" cy="63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latin typeface="Ubuntu"/>
                  <a:ea typeface="Ubuntu"/>
                  <a:cs typeface="Ubuntu"/>
                  <a:sym typeface="Ubuntu"/>
                </a:rPr>
                <a:t>uint(keccak256(</a:t>
              </a:r>
              <a:endParaRPr sz="1800">
                <a:latin typeface="Ubuntu"/>
                <a:ea typeface="Ubuntu"/>
                <a:cs typeface="Ubuntu"/>
                <a:sym typeface="Ubuntu"/>
              </a:endParaRPr>
            </a:p>
          </p:txBody>
        </p:sp>
        <p:sp>
          <p:nvSpPr>
            <p:cNvPr id="945" name="Google Shape;945;p113"/>
            <p:cNvSpPr txBox="1"/>
            <p:nvPr/>
          </p:nvSpPr>
          <p:spPr>
            <a:xfrm>
              <a:off x="6824850" y="4222150"/>
              <a:ext cx="861900" cy="63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Ubuntu"/>
                  <a:ea typeface="Ubuntu"/>
                  <a:cs typeface="Ubuntu"/>
                  <a:sym typeface="Ubuntu"/>
                </a:rPr>
                <a:t>)) % n</a:t>
              </a:r>
              <a:endParaRPr sz="1800">
                <a:latin typeface="Ubuntu"/>
                <a:ea typeface="Ubuntu"/>
                <a:cs typeface="Ubuntu"/>
                <a:sym typeface="Ubuntu"/>
              </a:endParaRPr>
            </a:p>
          </p:txBody>
        </p:sp>
      </p:grpSp>
      <p:sp>
        <p:nvSpPr>
          <p:cNvPr id="946" name="Google Shape;946;p113"/>
          <p:cNvSpPr txBox="1">
            <a:spLocks noGrp="1"/>
          </p:cNvSpPr>
          <p:nvPr>
            <p:ph type="body" idx="1"/>
          </p:nvPr>
        </p:nvSpPr>
        <p:spPr>
          <a:xfrm>
            <a:off x="4808813" y="1284600"/>
            <a:ext cx="2645100" cy="25743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Ubuntu"/>
              <a:buChar char="●"/>
            </a:pPr>
            <a:r>
              <a:rPr lang="en"/>
              <a:t>block.coinbase</a:t>
            </a:r>
            <a:endParaRPr/>
          </a:p>
          <a:p>
            <a:pPr marL="457200" marR="0" lvl="0" indent="-342900" algn="l" rtl="0">
              <a:lnSpc>
                <a:spcPct val="150000"/>
              </a:lnSpc>
              <a:spcBef>
                <a:spcPts val="0"/>
              </a:spcBef>
              <a:spcAft>
                <a:spcPts val="0"/>
              </a:spcAft>
              <a:buSzPts val="1800"/>
              <a:buChar char="●"/>
            </a:pPr>
            <a:r>
              <a:rPr lang="en"/>
              <a:t>block.gasLimit</a:t>
            </a:r>
            <a:endParaRPr/>
          </a:p>
          <a:p>
            <a:pPr marL="457200" marR="0" lvl="0" indent="-342900" algn="l" rtl="0">
              <a:lnSpc>
                <a:spcPct val="150000"/>
              </a:lnSpc>
              <a:spcBef>
                <a:spcPts val="0"/>
              </a:spcBef>
              <a:spcAft>
                <a:spcPts val="0"/>
              </a:spcAft>
              <a:buSzPts val="1800"/>
              <a:buChar char="●"/>
            </a:pPr>
            <a:r>
              <a:rPr lang="en"/>
              <a:t>now</a:t>
            </a:r>
            <a:endParaRPr/>
          </a:p>
          <a:p>
            <a:pPr marL="457200" lvl="0" indent="-342900" algn="l" rtl="0">
              <a:lnSpc>
                <a:spcPct val="150000"/>
              </a:lnSpc>
              <a:spcBef>
                <a:spcPts val="0"/>
              </a:spcBef>
              <a:spcAft>
                <a:spcPts val="0"/>
              </a:spcAft>
              <a:buSzPts val="1800"/>
              <a:buChar char="●"/>
            </a:pPr>
            <a:r>
              <a:rPr lang="en"/>
              <a:t>msg.sender</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1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Randomness: sources (?)</a:t>
            </a:r>
            <a:endParaRPr/>
          </a:p>
        </p:txBody>
      </p:sp>
      <p:sp>
        <p:nvSpPr>
          <p:cNvPr id="952" name="Google Shape;952;p114"/>
          <p:cNvSpPr txBox="1"/>
          <p:nvPr/>
        </p:nvSpPr>
        <p:spPr>
          <a:xfrm>
            <a:off x="311700" y="4367275"/>
            <a:ext cx="8520600" cy="48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They can be manipulated by a malicious miner.</a:t>
            </a:r>
            <a:endParaRPr>
              <a:latin typeface="Ubuntu"/>
              <a:ea typeface="Ubuntu"/>
              <a:cs typeface="Ubuntu"/>
              <a:sym typeface="Ubuntu"/>
            </a:endParaRPr>
          </a:p>
          <a:p>
            <a:pPr marL="0" lvl="0" indent="0" algn="ctr" rtl="0">
              <a:spcBef>
                <a:spcPts val="0"/>
              </a:spcBef>
              <a:spcAft>
                <a:spcPts val="0"/>
              </a:spcAft>
              <a:buNone/>
            </a:pPr>
            <a:r>
              <a:rPr lang="en">
                <a:latin typeface="Ubuntu"/>
                <a:ea typeface="Ubuntu"/>
                <a:cs typeface="Ubuntu"/>
                <a:sym typeface="Ubuntu"/>
              </a:rPr>
              <a:t>They are shared within the same block to all users.</a:t>
            </a:r>
            <a:endParaRPr>
              <a:latin typeface="Ubuntu"/>
              <a:ea typeface="Ubuntu"/>
              <a:cs typeface="Ubuntu"/>
              <a:sym typeface="Ubuntu"/>
            </a:endParaRPr>
          </a:p>
        </p:txBody>
      </p:sp>
      <p:sp>
        <p:nvSpPr>
          <p:cNvPr id="953" name="Google Shape;953;p114"/>
          <p:cNvSpPr txBox="1">
            <a:spLocks noGrp="1"/>
          </p:cNvSpPr>
          <p:nvPr>
            <p:ph type="body" idx="1"/>
          </p:nvPr>
        </p:nvSpPr>
        <p:spPr>
          <a:xfrm>
            <a:off x="1690088" y="1284600"/>
            <a:ext cx="2645100" cy="25743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D9D9D9"/>
              </a:buClr>
              <a:buSzPts val="1800"/>
              <a:buFont typeface="Ubuntu"/>
              <a:buChar char="●"/>
            </a:pPr>
            <a:r>
              <a:rPr lang="en">
                <a:solidFill>
                  <a:srgbClr val="D9D9D9"/>
                </a:solidFill>
              </a:rPr>
              <a:t>block.number</a:t>
            </a:r>
            <a:endParaRPr>
              <a:solidFill>
                <a:srgbClr val="D9D9D9"/>
              </a:solidFill>
            </a:endParaRPr>
          </a:p>
          <a:p>
            <a:pPr marL="457200" marR="0" lvl="0" indent="-342900" algn="l" rtl="0">
              <a:lnSpc>
                <a:spcPct val="150000"/>
              </a:lnSpc>
              <a:spcBef>
                <a:spcPts val="0"/>
              </a:spcBef>
              <a:spcAft>
                <a:spcPts val="0"/>
              </a:spcAft>
              <a:buClr>
                <a:srgbClr val="D9D9D9"/>
              </a:buClr>
              <a:buSzPts val="1800"/>
              <a:buChar char="●"/>
            </a:pPr>
            <a:r>
              <a:rPr lang="en">
                <a:solidFill>
                  <a:srgbClr val="D9D9D9"/>
                </a:solidFill>
              </a:rPr>
              <a:t>block.timestamp</a:t>
            </a:r>
            <a:endParaRPr>
              <a:solidFill>
                <a:srgbClr val="D9D9D9"/>
              </a:solidFill>
            </a:endParaRPr>
          </a:p>
          <a:p>
            <a:pPr marL="457200" marR="0" lvl="0" indent="-342900" algn="l" rtl="0">
              <a:lnSpc>
                <a:spcPct val="150000"/>
              </a:lnSpc>
              <a:spcBef>
                <a:spcPts val="0"/>
              </a:spcBef>
              <a:spcAft>
                <a:spcPts val="0"/>
              </a:spcAft>
              <a:buClr>
                <a:srgbClr val="D9D9D9"/>
              </a:buClr>
              <a:buSzPts val="1800"/>
              <a:buChar char="●"/>
            </a:pPr>
            <a:r>
              <a:rPr lang="en">
                <a:solidFill>
                  <a:srgbClr val="D9D9D9"/>
                </a:solidFill>
              </a:rPr>
              <a:t>block.hash</a:t>
            </a:r>
            <a:endParaRPr>
              <a:solidFill>
                <a:srgbClr val="D9D9D9"/>
              </a:solidFill>
            </a:endParaRPr>
          </a:p>
          <a:p>
            <a:pPr marL="457200" marR="0" lvl="0" indent="-342900" algn="l" rtl="0">
              <a:lnSpc>
                <a:spcPct val="150000"/>
              </a:lnSpc>
              <a:spcBef>
                <a:spcPts val="0"/>
              </a:spcBef>
              <a:spcAft>
                <a:spcPts val="0"/>
              </a:spcAft>
              <a:buClr>
                <a:srgbClr val="D9D9D9"/>
              </a:buClr>
              <a:buSzPts val="1800"/>
              <a:buChar char="●"/>
            </a:pPr>
            <a:r>
              <a:rPr lang="en">
                <a:solidFill>
                  <a:srgbClr val="D9D9D9"/>
                </a:solidFill>
              </a:rPr>
              <a:t>block.difficulty</a:t>
            </a:r>
            <a:endParaRPr>
              <a:solidFill>
                <a:srgbClr val="D9D9D9"/>
              </a:solidFill>
            </a:endParaRPr>
          </a:p>
        </p:txBody>
      </p:sp>
      <p:sp>
        <p:nvSpPr>
          <p:cNvPr id="954" name="Google Shape;954;p114"/>
          <p:cNvSpPr txBox="1">
            <a:spLocks noGrp="1"/>
          </p:cNvSpPr>
          <p:nvPr>
            <p:ph type="body" idx="1"/>
          </p:nvPr>
        </p:nvSpPr>
        <p:spPr>
          <a:xfrm>
            <a:off x="4808813" y="1284600"/>
            <a:ext cx="2645100" cy="25743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D9D9D9"/>
              </a:buClr>
              <a:buSzPts val="1800"/>
              <a:buFont typeface="Ubuntu"/>
              <a:buChar char="●"/>
            </a:pPr>
            <a:r>
              <a:rPr lang="en">
                <a:solidFill>
                  <a:srgbClr val="D9D9D9"/>
                </a:solidFill>
              </a:rPr>
              <a:t>block.coinbase</a:t>
            </a:r>
            <a:endParaRPr>
              <a:solidFill>
                <a:srgbClr val="D9D9D9"/>
              </a:solidFill>
            </a:endParaRPr>
          </a:p>
          <a:p>
            <a:pPr marL="457200" marR="0" lvl="0" indent="-342900" algn="l" rtl="0">
              <a:lnSpc>
                <a:spcPct val="150000"/>
              </a:lnSpc>
              <a:spcBef>
                <a:spcPts val="0"/>
              </a:spcBef>
              <a:spcAft>
                <a:spcPts val="0"/>
              </a:spcAft>
              <a:buClr>
                <a:srgbClr val="D9D9D9"/>
              </a:buClr>
              <a:buSzPts val="1800"/>
              <a:buChar char="●"/>
            </a:pPr>
            <a:r>
              <a:rPr lang="en">
                <a:solidFill>
                  <a:srgbClr val="D9D9D9"/>
                </a:solidFill>
              </a:rPr>
              <a:t>block.gasLimit</a:t>
            </a:r>
            <a:endParaRPr>
              <a:solidFill>
                <a:srgbClr val="D9D9D9"/>
              </a:solidFill>
            </a:endParaRPr>
          </a:p>
          <a:p>
            <a:pPr marL="457200" marR="0" lvl="0" indent="-342900" algn="l" rtl="0">
              <a:lnSpc>
                <a:spcPct val="150000"/>
              </a:lnSpc>
              <a:spcBef>
                <a:spcPts val="0"/>
              </a:spcBef>
              <a:spcAft>
                <a:spcPts val="0"/>
              </a:spcAft>
              <a:buClr>
                <a:srgbClr val="D9D9D9"/>
              </a:buClr>
              <a:buSzPts val="1800"/>
              <a:buChar char="●"/>
            </a:pPr>
            <a:r>
              <a:rPr lang="en">
                <a:solidFill>
                  <a:srgbClr val="D9D9D9"/>
                </a:solidFill>
              </a:rPr>
              <a:t>now</a:t>
            </a:r>
            <a:endParaRPr>
              <a:solidFill>
                <a:srgbClr val="D9D9D9"/>
              </a:solidFill>
            </a:endParaRPr>
          </a:p>
          <a:p>
            <a:pPr marL="457200" lvl="0" indent="-342900" algn="l" rtl="0">
              <a:lnSpc>
                <a:spcPct val="150000"/>
              </a:lnSpc>
              <a:spcBef>
                <a:spcPts val="0"/>
              </a:spcBef>
              <a:spcAft>
                <a:spcPts val="0"/>
              </a:spcAft>
              <a:buClr>
                <a:srgbClr val="D9D9D9"/>
              </a:buClr>
              <a:buSzPts val="1800"/>
              <a:buChar char="●"/>
            </a:pPr>
            <a:r>
              <a:rPr lang="en">
                <a:solidFill>
                  <a:srgbClr val="D9D9D9"/>
                </a:solidFill>
              </a:rPr>
              <a:t>msg.sender</a:t>
            </a:r>
            <a:endParaRPr>
              <a:solidFill>
                <a:srgbClr val="D9D9D9"/>
              </a:solidFill>
            </a:endParaRPr>
          </a:p>
        </p:txBody>
      </p:sp>
      <p:pic>
        <p:nvPicPr>
          <p:cNvPr id="955" name="Google Shape;955;p114"/>
          <p:cNvPicPr preferRelativeResize="0"/>
          <p:nvPr/>
        </p:nvPicPr>
        <p:blipFill>
          <a:blip r:embed="rId3">
            <a:alphaModFix/>
          </a:blip>
          <a:stretch>
            <a:fillRect/>
          </a:stretch>
        </p:blipFill>
        <p:spPr>
          <a:xfrm>
            <a:off x="3190163" y="1189913"/>
            <a:ext cx="2763675" cy="276367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1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Randomness</a:t>
            </a:r>
            <a:endParaRPr/>
          </a:p>
        </p:txBody>
      </p:sp>
      <p:sp>
        <p:nvSpPr>
          <p:cNvPr id="961" name="Google Shape;961;p115"/>
          <p:cNvSpPr txBox="1"/>
          <p:nvPr/>
        </p:nvSpPr>
        <p:spPr>
          <a:xfrm>
            <a:off x="311700" y="1118875"/>
            <a:ext cx="3118500" cy="95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Ubuntu"/>
                <a:ea typeface="Ubuntu"/>
                <a:cs typeface="Ubuntu"/>
                <a:sym typeface="Ubuntu"/>
              </a:rPr>
              <a:t>// INSECURE</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rgbClr val="0000FF"/>
                </a:solidFill>
                <a:latin typeface="Ubuntu"/>
                <a:ea typeface="Ubuntu"/>
                <a:cs typeface="Ubuntu"/>
                <a:sym typeface="Ubuntu"/>
              </a:rPr>
              <a:t>bool</a:t>
            </a:r>
            <a:r>
              <a:rPr lang="en">
                <a:solidFill>
                  <a:schemeClr val="dk2"/>
                </a:solidFill>
                <a:latin typeface="Ubuntu"/>
                <a:ea typeface="Ubuntu"/>
                <a:cs typeface="Ubuntu"/>
                <a:sym typeface="Ubuntu"/>
              </a:rPr>
              <a:t> won = (</a:t>
            </a:r>
            <a:r>
              <a:rPr lang="en">
                <a:solidFill>
                  <a:srgbClr val="0000FF"/>
                </a:solidFill>
                <a:latin typeface="Ubuntu"/>
                <a:ea typeface="Ubuntu"/>
                <a:cs typeface="Ubuntu"/>
                <a:sym typeface="Ubuntu"/>
              </a:rPr>
              <a:t>block</a:t>
            </a:r>
            <a:r>
              <a:rPr lang="en">
                <a:solidFill>
                  <a:schemeClr val="dk2"/>
                </a:solidFill>
                <a:latin typeface="Ubuntu"/>
                <a:ea typeface="Ubuntu"/>
                <a:cs typeface="Ubuntu"/>
                <a:sym typeface="Ubuntu"/>
              </a:rPr>
              <a:t>.number % 2) == 0;</a:t>
            </a:r>
            <a:endParaRPr>
              <a:solidFill>
                <a:schemeClr val="dk2"/>
              </a:solidFill>
              <a:latin typeface="Ubuntu"/>
              <a:ea typeface="Ubuntu"/>
              <a:cs typeface="Ubuntu"/>
              <a:sym typeface="Ubuntu"/>
            </a:endParaRPr>
          </a:p>
        </p:txBody>
      </p:sp>
      <p:sp>
        <p:nvSpPr>
          <p:cNvPr id="962" name="Google Shape;962;p115"/>
          <p:cNvSpPr txBox="1"/>
          <p:nvPr/>
        </p:nvSpPr>
        <p:spPr>
          <a:xfrm>
            <a:off x="311700" y="2096400"/>
            <a:ext cx="4537200" cy="95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Ubuntu"/>
                <a:ea typeface="Ubuntu"/>
                <a:cs typeface="Ubuntu"/>
                <a:sym typeface="Ubuntu"/>
              </a:rPr>
              <a:t>// INSECURE</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rgbClr val="0000FF"/>
                </a:solidFill>
                <a:latin typeface="Ubuntu"/>
                <a:ea typeface="Ubuntu"/>
                <a:cs typeface="Ubuntu"/>
                <a:sym typeface="Ubuntu"/>
              </a:rPr>
              <a:t>uint</a:t>
            </a:r>
            <a:r>
              <a:rPr lang="en">
                <a:solidFill>
                  <a:schemeClr val="dk2"/>
                </a:solidFill>
                <a:latin typeface="Ubuntu"/>
                <a:ea typeface="Ubuntu"/>
                <a:cs typeface="Ubuntu"/>
                <a:sym typeface="Ubuntu"/>
              </a:rPr>
              <a:t> random = </a:t>
            </a:r>
            <a:r>
              <a:rPr lang="en">
                <a:solidFill>
                  <a:srgbClr val="0000FF"/>
                </a:solidFill>
                <a:latin typeface="Ubuntu"/>
                <a:ea typeface="Ubuntu"/>
                <a:cs typeface="Ubuntu"/>
                <a:sym typeface="Ubuntu"/>
              </a:rPr>
              <a:t>uint</a:t>
            </a:r>
            <a:r>
              <a:rPr lang="en">
                <a:solidFill>
                  <a:schemeClr val="dk2"/>
                </a:solidFill>
                <a:latin typeface="Ubuntu"/>
                <a:ea typeface="Ubuntu"/>
                <a:cs typeface="Ubuntu"/>
                <a:sym typeface="Ubuntu"/>
              </a:rPr>
              <a:t>(</a:t>
            </a:r>
            <a:r>
              <a:rPr lang="en">
                <a:solidFill>
                  <a:srgbClr val="0000FF"/>
                </a:solidFill>
                <a:latin typeface="Ubuntu"/>
                <a:ea typeface="Ubuntu"/>
                <a:cs typeface="Ubuntu"/>
                <a:sym typeface="Ubuntu"/>
              </a:rPr>
              <a:t>keccak256</a:t>
            </a:r>
            <a:r>
              <a:rPr lang="en">
                <a:solidFill>
                  <a:schemeClr val="dk2"/>
                </a:solidFill>
                <a:latin typeface="Ubuntu"/>
                <a:ea typeface="Ubuntu"/>
                <a:cs typeface="Ubuntu"/>
                <a:sym typeface="Ubuntu"/>
              </a:rPr>
              <a:t>(</a:t>
            </a:r>
            <a:r>
              <a:rPr lang="en">
                <a:solidFill>
                  <a:srgbClr val="0000FF"/>
                </a:solidFill>
                <a:latin typeface="Ubuntu"/>
                <a:ea typeface="Ubuntu"/>
                <a:cs typeface="Ubuntu"/>
                <a:sym typeface="Ubuntu"/>
              </a:rPr>
              <a:t>block</a:t>
            </a:r>
            <a:r>
              <a:rPr lang="en">
                <a:solidFill>
                  <a:schemeClr val="dk2"/>
                </a:solidFill>
                <a:latin typeface="Ubuntu"/>
                <a:ea typeface="Ubuntu"/>
                <a:cs typeface="Ubuntu"/>
                <a:sym typeface="Ubuntu"/>
              </a:rPr>
              <a:t>.timestamp)) % 2;</a:t>
            </a:r>
            <a:endParaRPr>
              <a:solidFill>
                <a:schemeClr val="dk2"/>
              </a:solidFill>
              <a:latin typeface="Ubuntu"/>
              <a:ea typeface="Ubuntu"/>
              <a:cs typeface="Ubuntu"/>
              <a:sym typeface="Ubuntu"/>
            </a:endParaRPr>
          </a:p>
        </p:txBody>
      </p:sp>
      <p:sp>
        <p:nvSpPr>
          <p:cNvPr id="963" name="Google Shape;963;p115"/>
          <p:cNvSpPr txBox="1"/>
          <p:nvPr/>
        </p:nvSpPr>
        <p:spPr>
          <a:xfrm>
            <a:off x="311700" y="3134425"/>
            <a:ext cx="7912200" cy="19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Ubuntu"/>
                <a:ea typeface="Ubuntu"/>
                <a:cs typeface="Ubuntu"/>
                <a:sym typeface="Ubuntu"/>
              </a:rPr>
              <a:t>// INSECURE</a:t>
            </a:r>
            <a:endParaRPr>
              <a:solidFill>
                <a:schemeClr val="dk2"/>
              </a:solidFill>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a:solidFill>
                  <a:srgbClr val="0000FF"/>
                </a:solidFill>
                <a:latin typeface="Ubuntu"/>
                <a:ea typeface="Ubuntu"/>
                <a:cs typeface="Ubuntu"/>
                <a:sym typeface="Ubuntu"/>
              </a:rPr>
              <a:t>address</a:t>
            </a:r>
            <a:r>
              <a:rPr lang="en">
                <a:solidFill>
                  <a:schemeClr val="dk2"/>
                </a:solidFill>
                <a:latin typeface="Ubuntu"/>
                <a:ea typeface="Ubuntu"/>
                <a:cs typeface="Ubuntu"/>
                <a:sym typeface="Ubuntu"/>
              </a:rPr>
              <a:t> seed1 = contestants[uint(</a:t>
            </a:r>
            <a:r>
              <a:rPr lang="en">
                <a:solidFill>
                  <a:srgbClr val="0000FF"/>
                </a:solidFill>
                <a:latin typeface="Ubuntu"/>
                <a:ea typeface="Ubuntu"/>
                <a:cs typeface="Ubuntu"/>
                <a:sym typeface="Ubuntu"/>
              </a:rPr>
              <a:t>block</a:t>
            </a:r>
            <a:r>
              <a:rPr lang="en">
                <a:solidFill>
                  <a:schemeClr val="dk2"/>
                </a:solidFill>
                <a:latin typeface="Ubuntu"/>
                <a:ea typeface="Ubuntu"/>
                <a:cs typeface="Ubuntu"/>
                <a:sym typeface="Ubuntu"/>
              </a:rPr>
              <a:t>.coinbase) % totalTickets].addr;</a:t>
            </a:r>
            <a:endParaRPr>
              <a:solidFill>
                <a:schemeClr val="dk2"/>
              </a:solidFill>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a:solidFill>
                  <a:srgbClr val="0000FF"/>
                </a:solidFill>
                <a:latin typeface="Ubuntu"/>
                <a:ea typeface="Ubuntu"/>
                <a:cs typeface="Ubuntu"/>
                <a:sym typeface="Ubuntu"/>
              </a:rPr>
              <a:t>address</a:t>
            </a:r>
            <a:r>
              <a:rPr lang="en">
                <a:solidFill>
                  <a:schemeClr val="dk2"/>
                </a:solidFill>
                <a:latin typeface="Ubuntu"/>
                <a:ea typeface="Ubuntu"/>
                <a:cs typeface="Ubuntu"/>
                <a:sym typeface="Ubuntu"/>
              </a:rPr>
              <a:t> seed2 = contestants[uint(</a:t>
            </a:r>
            <a:r>
              <a:rPr lang="en">
                <a:solidFill>
                  <a:srgbClr val="0000FF"/>
                </a:solidFill>
                <a:latin typeface="Ubuntu"/>
                <a:ea typeface="Ubuntu"/>
                <a:cs typeface="Ubuntu"/>
                <a:sym typeface="Ubuntu"/>
              </a:rPr>
              <a:t>msg</a:t>
            </a:r>
            <a:r>
              <a:rPr lang="en">
                <a:solidFill>
                  <a:schemeClr val="dk2"/>
                </a:solidFill>
                <a:latin typeface="Ubuntu"/>
                <a:ea typeface="Ubuntu"/>
                <a:cs typeface="Ubuntu"/>
                <a:sym typeface="Ubuntu"/>
              </a:rPr>
              <a:t>.sender) % totalTickets].addr;</a:t>
            </a:r>
            <a:endParaRPr>
              <a:solidFill>
                <a:schemeClr val="dk2"/>
              </a:solidFill>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a:solidFill>
                  <a:srgbClr val="0000FF"/>
                </a:solidFill>
                <a:latin typeface="Ubuntu"/>
                <a:ea typeface="Ubuntu"/>
                <a:cs typeface="Ubuntu"/>
                <a:sym typeface="Ubuntu"/>
              </a:rPr>
              <a:t>uint</a:t>
            </a:r>
            <a:r>
              <a:rPr lang="en">
                <a:solidFill>
                  <a:schemeClr val="dk2"/>
                </a:solidFill>
                <a:latin typeface="Ubuntu"/>
                <a:ea typeface="Ubuntu"/>
                <a:cs typeface="Ubuntu"/>
                <a:sym typeface="Ubuntu"/>
              </a:rPr>
              <a:t> seed3 = </a:t>
            </a:r>
            <a:r>
              <a:rPr lang="en">
                <a:solidFill>
                  <a:srgbClr val="0000FF"/>
                </a:solidFill>
                <a:latin typeface="Ubuntu"/>
                <a:ea typeface="Ubuntu"/>
                <a:cs typeface="Ubuntu"/>
                <a:sym typeface="Ubuntu"/>
              </a:rPr>
              <a:t>block</a:t>
            </a:r>
            <a:r>
              <a:rPr lang="en">
                <a:solidFill>
                  <a:schemeClr val="dk2"/>
                </a:solidFill>
                <a:latin typeface="Ubuntu"/>
                <a:ea typeface="Ubuntu"/>
                <a:cs typeface="Ubuntu"/>
                <a:sym typeface="Ubuntu"/>
              </a:rPr>
              <a:t>.difficulty;</a:t>
            </a:r>
            <a:endParaRPr>
              <a:solidFill>
                <a:schemeClr val="dk2"/>
              </a:solidFill>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a:solidFill>
                  <a:srgbClr val="0000FF"/>
                </a:solidFill>
                <a:latin typeface="Ubuntu"/>
                <a:ea typeface="Ubuntu"/>
                <a:cs typeface="Ubuntu"/>
                <a:sym typeface="Ubuntu"/>
              </a:rPr>
              <a:t>bytes32</a:t>
            </a:r>
            <a:r>
              <a:rPr lang="en">
                <a:solidFill>
                  <a:schemeClr val="dk2"/>
                </a:solidFill>
                <a:latin typeface="Ubuntu"/>
                <a:ea typeface="Ubuntu"/>
                <a:cs typeface="Ubuntu"/>
                <a:sym typeface="Ubuntu"/>
              </a:rPr>
              <a:t> randHash = </a:t>
            </a:r>
            <a:r>
              <a:rPr lang="en">
                <a:solidFill>
                  <a:srgbClr val="0000FF"/>
                </a:solidFill>
                <a:latin typeface="Ubuntu"/>
                <a:ea typeface="Ubuntu"/>
                <a:cs typeface="Ubuntu"/>
                <a:sym typeface="Ubuntu"/>
              </a:rPr>
              <a:t>keccak256</a:t>
            </a:r>
            <a:r>
              <a:rPr lang="en">
                <a:solidFill>
                  <a:schemeClr val="dk2"/>
                </a:solidFill>
                <a:latin typeface="Ubuntu"/>
                <a:ea typeface="Ubuntu"/>
                <a:cs typeface="Ubuntu"/>
                <a:sym typeface="Ubuntu"/>
              </a:rPr>
              <a:t>(seed1, seed2, seed3);</a:t>
            </a:r>
            <a:endParaRPr>
              <a:solidFill>
                <a:schemeClr val="dk2"/>
              </a:solidFill>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a:solidFill>
                  <a:srgbClr val="0000FF"/>
                </a:solidFill>
                <a:latin typeface="Ubuntu"/>
                <a:ea typeface="Ubuntu"/>
                <a:cs typeface="Ubuntu"/>
                <a:sym typeface="Ubuntu"/>
              </a:rPr>
              <a:t>uint</a:t>
            </a:r>
            <a:r>
              <a:rPr lang="en">
                <a:solidFill>
                  <a:schemeClr val="dk2"/>
                </a:solidFill>
                <a:latin typeface="Ubuntu"/>
                <a:ea typeface="Ubuntu"/>
                <a:cs typeface="Ubuntu"/>
                <a:sym typeface="Ubuntu"/>
              </a:rPr>
              <a:t> winningNumber = </a:t>
            </a:r>
            <a:r>
              <a:rPr lang="en">
                <a:solidFill>
                  <a:srgbClr val="0000FF"/>
                </a:solidFill>
                <a:latin typeface="Ubuntu"/>
                <a:ea typeface="Ubuntu"/>
                <a:cs typeface="Ubuntu"/>
                <a:sym typeface="Ubuntu"/>
              </a:rPr>
              <a:t>uint</a:t>
            </a:r>
            <a:r>
              <a:rPr lang="en">
                <a:solidFill>
                  <a:schemeClr val="dk2"/>
                </a:solidFill>
                <a:latin typeface="Ubuntu"/>
                <a:ea typeface="Ubuntu"/>
                <a:cs typeface="Ubuntu"/>
                <a:sym typeface="Ubuntu"/>
              </a:rPr>
              <a:t>(randHash) % totalTickets;</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chemeClr val="dk2"/>
                </a:solidFill>
                <a:latin typeface="Ubuntu"/>
                <a:ea typeface="Ubuntu"/>
                <a:cs typeface="Ubuntu"/>
                <a:sym typeface="Ubuntu"/>
              </a:rPr>
              <a:t>address winningAddress = contestants[winningNumber].addr;</a:t>
            </a:r>
            <a:endParaRPr>
              <a:solidFill>
                <a:schemeClr val="dk2"/>
              </a:solidFill>
              <a:latin typeface="Ubuntu"/>
              <a:ea typeface="Ubuntu"/>
              <a:cs typeface="Ubuntu"/>
              <a:sym typeface="Ubuntu"/>
            </a:endParaRPr>
          </a:p>
        </p:txBody>
      </p:sp>
      <p:sp>
        <p:nvSpPr>
          <p:cNvPr id="964" name="Google Shape;964;p115"/>
          <p:cNvSpPr/>
          <p:nvPr/>
        </p:nvSpPr>
        <p:spPr>
          <a:xfrm>
            <a:off x="1321525" y="1438205"/>
            <a:ext cx="15972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15"/>
          <p:cNvSpPr/>
          <p:nvPr/>
        </p:nvSpPr>
        <p:spPr>
          <a:xfrm>
            <a:off x="2833200" y="2398725"/>
            <a:ext cx="14928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15"/>
          <p:cNvSpPr/>
          <p:nvPr/>
        </p:nvSpPr>
        <p:spPr>
          <a:xfrm>
            <a:off x="3051875" y="3425800"/>
            <a:ext cx="13596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15"/>
          <p:cNvSpPr/>
          <p:nvPr/>
        </p:nvSpPr>
        <p:spPr>
          <a:xfrm>
            <a:off x="3051875" y="3644500"/>
            <a:ext cx="10932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15"/>
          <p:cNvSpPr/>
          <p:nvPr/>
        </p:nvSpPr>
        <p:spPr>
          <a:xfrm>
            <a:off x="1392800" y="3863200"/>
            <a:ext cx="13596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1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Randomness: blockhash</a:t>
            </a:r>
            <a:endParaRPr/>
          </a:p>
        </p:txBody>
      </p:sp>
      <p:sp>
        <p:nvSpPr>
          <p:cNvPr id="974" name="Google Shape;974;p116"/>
          <p:cNvSpPr txBox="1"/>
          <p:nvPr/>
        </p:nvSpPr>
        <p:spPr>
          <a:xfrm>
            <a:off x="311700" y="1673250"/>
            <a:ext cx="8520600" cy="179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Ubuntu"/>
                <a:ea typeface="Ubuntu"/>
                <a:cs typeface="Ubuntu"/>
                <a:sym typeface="Ubuntu"/>
              </a:rPr>
              <a:t>// INSECURE</a:t>
            </a:r>
            <a:endParaRPr>
              <a:solidFill>
                <a:schemeClr val="dk2"/>
              </a:solidFill>
              <a:latin typeface="Ubuntu"/>
              <a:ea typeface="Ubuntu"/>
              <a:cs typeface="Ubuntu"/>
              <a:sym typeface="Ubuntu"/>
            </a:endParaRPr>
          </a:p>
          <a:p>
            <a:pPr marL="0" lvl="0" indent="0" algn="l" rtl="0">
              <a:spcBef>
                <a:spcPts val="0"/>
              </a:spcBef>
              <a:spcAft>
                <a:spcPts val="0"/>
              </a:spcAft>
              <a:buNone/>
            </a:pP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rgbClr val="0000FF"/>
                </a:solidFill>
                <a:latin typeface="Ubuntu"/>
                <a:ea typeface="Ubuntu"/>
                <a:cs typeface="Ubuntu"/>
                <a:sym typeface="Ubuntu"/>
              </a:rPr>
              <a:t>uint256 private</a:t>
            </a:r>
            <a:r>
              <a:rPr lang="en">
                <a:solidFill>
                  <a:schemeClr val="dk2"/>
                </a:solidFill>
                <a:latin typeface="Ubuntu"/>
                <a:ea typeface="Ubuntu"/>
                <a:cs typeface="Ubuntu"/>
                <a:sym typeface="Ubuntu"/>
              </a:rPr>
              <a:t> _seed;</a:t>
            </a:r>
            <a:endParaRPr>
              <a:solidFill>
                <a:schemeClr val="dk2"/>
              </a:solidFill>
              <a:latin typeface="Ubuntu"/>
              <a:ea typeface="Ubuntu"/>
              <a:cs typeface="Ubuntu"/>
              <a:sym typeface="Ubuntu"/>
            </a:endParaRPr>
          </a:p>
          <a:p>
            <a:pPr marL="0" lvl="0" indent="0" algn="l" rtl="0">
              <a:spcBef>
                <a:spcPts val="0"/>
              </a:spcBef>
              <a:spcAft>
                <a:spcPts val="0"/>
              </a:spcAft>
              <a:buNone/>
            </a:pPr>
            <a:endParaRPr>
              <a:solidFill>
                <a:srgbClr val="0000FF"/>
              </a:solidFill>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a:solidFill>
                  <a:srgbClr val="0000FF"/>
                </a:solidFill>
                <a:latin typeface="Ubuntu"/>
                <a:ea typeface="Ubuntu"/>
                <a:cs typeface="Ubuntu"/>
                <a:sym typeface="Ubuntu"/>
              </a:rPr>
              <a:t>function</a:t>
            </a:r>
            <a:r>
              <a:rPr lang="en">
                <a:solidFill>
                  <a:schemeClr val="dk2"/>
                </a:solidFill>
                <a:latin typeface="Ubuntu"/>
                <a:ea typeface="Ubuntu"/>
                <a:cs typeface="Ubuntu"/>
                <a:sym typeface="Ubuntu"/>
              </a:rPr>
              <a:t> random(</a:t>
            </a:r>
            <a:r>
              <a:rPr lang="en">
                <a:solidFill>
                  <a:srgbClr val="0000FF"/>
                </a:solidFill>
                <a:latin typeface="Ubuntu"/>
                <a:ea typeface="Ubuntu"/>
                <a:cs typeface="Ubuntu"/>
                <a:sym typeface="Ubuntu"/>
              </a:rPr>
              <a:t>uint64</a:t>
            </a:r>
            <a:r>
              <a:rPr lang="en">
                <a:solidFill>
                  <a:schemeClr val="dk2"/>
                </a:solidFill>
                <a:latin typeface="Ubuntu"/>
                <a:ea typeface="Ubuntu"/>
                <a:cs typeface="Ubuntu"/>
                <a:sym typeface="Ubuntu"/>
              </a:rPr>
              <a:t> upper) </a:t>
            </a:r>
            <a:r>
              <a:rPr lang="en">
                <a:solidFill>
                  <a:srgbClr val="0000FF"/>
                </a:solidFill>
                <a:latin typeface="Ubuntu"/>
                <a:ea typeface="Ubuntu"/>
                <a:cs typeface="Ubuntu"/>
                <a:sym typeface="Ubuntu"/>
              </a:rPr>
              <a:t>public returns</a:t>
            </a:r>
            <a:r>
              <a:rPr lang="en">
                <a:solidFill>
                  <a:schemeClr val="dk2"/>
                </a:solidFill>
                <a:latin typeface="Ubuntu"/>
                <a:ea typeface="Ubuntu"/>
                <a:cs typeface="Ubuntu"/>
                <a:sym typeface="Ubuntu"/>
              </a:rPr>
              <a:t> (</a:t>
            </a:r>
            <a:r>
              <a:rPr lang="en">
                <a:solidFill>
                  <a:srgbClr val="0000FF"/>
                </a:solidFill>
                <a:latin typeface="Ubuntu"/>
                <a:ea typeface="Ubuntu"/>
                <a:cs typeface="Ubuntu"/>
                <a:sym typeface="Ubuntu"/>
              </a:rPr>
              <a:t>uint64</a:t>
            </a:r>
            <a:r>
              <a:rPr lang="en">
                <a:solidFill>
                  <a:schemeClr val="dk2"/>
                </a:solidFill>
                <a:latin typeface="Ubuntu"/>
                <a:ea typeface="Ubuntu"/>
                <a:cs typeface="Ubuntu"/>
                <a:sym typeface="Ubuntu"/>
              </a:rPr>
              <a:t> randomNumber) {</a:t>
            </a:r>
            <a:endParaRPr>
              <a:solidFill>
                <a:schemeClr val="dk2"/>
              </a:solidFill>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
                <a:solidFill>
                  <a:schemeClr val="dk2"/>
                </a:solidFill>
                <a:latin typeface="Ubuntu"/>
                <a:ea typeface="Ubuntu"/>
                <a:cs typeface="Ubuntu"/>
                <a:sym typeface="Ubuntu"/>
              </a:rPr>
              <a:t>  	_seed = </a:t>
            </a:r>
            <a:r>
              <a:rPr lang="en">
                <a:solidFill>
                  <a:srgbClr val="0000FF"/>
                </a:solidFill>
                <a:latin typeface="Ubuntu"/>
                <a:ea typeface="Ubuntu"/>
                <a:cs typeface="Ubuntu"/>
                <a:sym typeface="Ubuntu"/>
              </a:rPr>
              <a:t>uint64</a:t>
            </a:r>
            <a:r>
              <a:rPr lang="en">
                <a:solidFill>
                  <a:schemeClr val="dk2"/>
                </a:solidFill>
                <a:latin typeface="Ubuntu"/>
                <a:ea typeface="Ubuntu"/>
                <a:cs typeface="Ubuntu"/>
                <a:sym typeface="Ubuntu"/>
              </a:rPr>
              <a:t>(</a:t>
            </a:r>
            <a:r>
              <a:rPr lang="en">
                <a:solidFill>
                  <a:srgbClr val="0000FF"/>
                </a:solidFill>
                <a:latin typeface="Ubuntu"/>
                <a:ea typeface="Ubuntu"/>
                <a:cs typeface="Ubuntu"/>
                <a:sym typeface="Ubuntu"/>
              </a:rPr>
              <a:t>keccack256</a:t>
            </a:r>
            <a:r>
              <a:rPr lang="en">
                <a:solidFill>
                  <a:schemeClr val="dk2"/>
                </a:solidFill>
                <a:latin typeface="Ubuntu"/>
                <a:ea typeface="Ubuntu"/>
                <a:cs typeface="Ubuntu"/>
                <a:sym typeface="Ubuntu"/>
              </a:rPr>
              <a:t>(</a:t>
            </a:r>
            <a:r>
              <a:rPr lang="en">
                <a:solidFill>
                  <a:srgbClr val="0000FF"/>
                </a:solidFill>
                <a:latin typeface="Ubuntu"/>
                <a:ea typeface="Ubuntu"/>
                <a:cs typeface="Ubuntu"/>
                <a:sym typeface="Ubuntu"/>
              </a:rPr>
              <a:t>keccack256</a:t>
            </a:r>
            <a:r>
              <a:rPr lang="en">
                <a:solidFill>
                  <a:schemeClr val="dk2"/>
                </a:solidFill>
                <a:latin typeface="Ubuntu"/>
                <a:ea typeface="Ubuntu"/>
                <a:cs typeface="Ubuntu"/>
                <a:sym typeface="Ubuntu"/>
              </a:rPr>
              <a:t>(</a:t>
            </a:r>
            <a:r>
              <a:rPr lang="en">
                <a:solidFill>
                  <a:srgbClr val="0000FF"/>
                </a:solidFill>
                <a:latin typeface="Ubuntu"/>
                <a:ea typeface="Ubuntu"/>
                <a:cs typeface="Ubuntu"/>
                <a:sym typeface="Ubuntu"/>
              </a:rPr>
              <a:t>block</a:t>
            </a:r>
            <a:r>
              <a:rPr lang="en">
                <a:solidFill>
                  <a:schemeClr val="dk2"/>
                </a:solidFill>
                <a:latin typeface="Ubuntu"/>
                <a:ea typeface="Ubuntu"/>
                <a:cs typeface="Ubuntu"/>
                <a:sym typeface="Ubuntu"/>
              </a:rPr>
              <a:t>.blockhash(</a:t>
            </a:r>
            <a:r>
              <a:rPr lang="en">
                <a:solidFill>
                  <a:srgbClr val="0000FF"/>
                </a:solidFill>
                <a:latin typeface="Ubuntu"/>
                <a:ea typeface="Ubuntu"/>
                <a:cs typeface="Ubuntu"/>
                <a:sym typeface="Ubuntu"/>
              </a:rPr>
              <a:t>block</a:t>
            </a:r>
            <a:r>
              <a:rPr lang="en">
                <a:solidFill>
                  <a:schemeClr val="dk2"/>
                </a:solidFill>
                <a:latin typeface="Ubuntu"/>
                <a:ea typeface="Ubuntu"/>
                <a:cs typeface="Ubuntu"/>
                <a:sym typeface="Ubuntu"/>
              </a:rPr>
              <a:t>.number), _seed), </a:t>
            </a:r>
            <a:r>
              <a:rPr lang="en">
                <a:solidFill>
                  <a:srgbClr val="0000FF"/>
                </a:solidFill>
                <a:latin typeface="Ubuntu"/>
                <a:ea typeface="Ubuntu"/>
                <a:cs typeface="Ubuntu"/>
                <a:sym typeface="Ubuntu"/>
              </a:rPr>
              <a:t>now</a:t>
            </a:r>
            <a:r>
              <a:rPr lang="en">
                <a:solidFill>
                  <a:schemeClr val="dk2"/>
                </a:solidFill>
                <a:latin typeface="Ubuntu"/>
                <a:ea typeface="Ubuntu"/>
                <a:cs typeface="Ubuntu"/>
                <a:sym typeface="Ubuntu"/>
              </a:rPr>
              <a:t>));</a:t>
            </a:r>
            <a:endParaRPr>
              <a:solidFill>
                <a:schemeClr val="dk2"/>
              </a:solidFill>
              <a:latin typeface="Ubuntu"/>
              <a:ea typeface="Ubuntu"/>
              <a:cs typeface="Ubuntu"/>
              <a:sym typeface="Ubuntu"/>
            </a:endParaRPr>
          </a:p>
          <a:p>
            <a:pPr marL="0" lvl="0" indent="457200" algn="l" rtl="0">
              <a:spcBef>
                <a:spcPts val="0"/>
              </a:spcBef>
              <a:spcAft>
                <a:spcPts val="0"/>
              </a:spcAft>
              <a:buClr>
                <a:schemeClr val="dk1"/>
              </a:buClr>
              <a:buSzPts val="1100"/>
              <a:buFont typeface="Arial"/>
              <a:buNone/>
            </a:pPr>
            <a:r>
              <a:rPr lang="en">
                <a:solidFill>
                  <a:schemeClr val="dk2"/>
                </a:solidFill>
                <a:latin typeface="Ubuntu"/>
                <a:ea typeface="Ubuntu"/>
                <a:cs typeface="Ubuntu"/>
                <a:sym typeface="Ubuntu"/>
              </a:rPr>
              <a:t>return _seed % upper;</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chemeClr val="dk2"/>
                </a:solidFill>
                <a:latin typeface="Ubuntu"/>
                <a:ea typeface="Ubuntu"/>
                <a:cs typeface="Ubuntu"/>
                <a:sym typeface="Ubuntu"/>
              </a:rPr>
              <a:t>}</a:t>
            </a:r>
            <a:endParaRPr>
              <a:solidFill>
                <a:schemeClr val="dk2"/>
              </a:solidFill>
              <a:latin typeface="Ubuntu"/>
              <a:ea typeface="Ubuntu"/>
              <a:cs typeface="Ubuntu"/>
              <a:sym typeface="Ubuntu"/>
            </a:endParaRPr>
          </a:p>
        </p:txBody>
      </p:sp>
      <p:sp>
        <p:nvSpPr>
          <p:cNvPr id="975" name="Google Shape;975;p116"/>
          <p:cNvSpPr/>
          <p:nvPr/>
        </p:nvSpPr>
        <p:spPr>
          <a:xfrm>
            <a:off x="4722800" y="2628300"/>
            <a:ext cx="13488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16"/>
          <p:cNvSpPr/>
          <p:nvPr/>
        </p:nvSpPr>
        <p:spPr>
          <a:xfrm>
            <a:off x="7235900" y="2847000"/>
            <a:ext cx="4371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16"/>
          <p:cNvSpPr/>
          <p:nvPr/>
        </p:nvSpPr>
        <p:spPr>
          <a:xfrm>
            <a:off x="382700" y="2174225"/>
            <a:ext cx="18432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16"/>
          <p:cNvSpPr txBox="1"/>
          <p:nvPr/>
        </p:nvSpPr>
        <p:spPr>
          <a:xfrm>
            <a:off x="2740550" y="1017725"/>
            <a:ext cx="1939500" cy="47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Not really private</a:t>
            </a:r>
            <a:endParaRPr>
              <a:latin typeface="Ubuntu"/>
              <a:ea typeface="Ubuntu"/>
              <a:cs typeface="Ubuntu"/>
              <a:sym typeface="Ubuntu"/>
            </a:endParaRPr>
          </a:p>
        </p:txBody>
      </p:sp>
      <p:cxnSp>
        <p:nvCxnSpPr>
          <p:cNvPr id="979" name="Google Shape;979;p116"/>
          <p:cNvCxnSpPr>
            <a:stCxn id="978" idx="1"/>
            <a:endCxn id="977" idx="0"/>
          </p:cNvCxnSpPr>
          <p:nvPr/>
        </p:nvCxnSpPr>
        <p:spPr>
          <a:xfrm flipH="1">
            <a:off x="1304450" y="1255325"/>
            <a:ext cx="1436100" cy="918900"/>
          </a:xfrm>
          <a:prstGeom prst="straightConnector1">
            <a:avLst/>
          </a:prstGeom>
          <a:noFill/>
          <a:ln w="9525" cap="flat" cmpd="sng">
            <a:solidFill>
              <a:schemeClr val="dk2"/>
            </a:solidFill>
            <a:prstDash val="solid"/>
            <a:round/>
            <a:headEnd type="none" w="med" len="med"/>
            <a:tailEnd type="triangle" w="med" len="med"/>
          </a:ln>
        </p:spPr>
      </p:cxnSp>
      <p:sp>
        <p:nvSpPr>
          <p:cNvPr id="980" name="Google Shape;980;p116"/>
          <p:cNvSpPr txBox="1"/>
          <p:nvPr/>
        </p:nvSpPr>
        <p:spPr>
          <a:xfrm>
            <a:off x="5733500" y="1320575"/>
            <a:ext cx="1939500" cy="47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Also not private</a:t>
            </a:r>
            <a:endParaRPr>
              <a:latin typeface="Ubuntu"/>
              <a:ea typeface="Ubuntu"/>
              <a:cs typeface="Ubuntu"/>
              <a:sym typeface="Ubuntu"/>
            </a:endParaRPr>
          </a:p>
        </p:txBody>
      </p:sp>
      <p:cxnSp>
        <p:nvCxnSpPr>
          <p:cNvPr id="981" name="Google Shape;981;p116"/>
          <p:cNvCxnSpPr/>
          <p:nvPr/>
        </p:nvCxnSpPr>
        <p:spPr>
          <a:xfrm flipH="1">
            <a:off x="5095850" y="1673250"/>
            <a:ext cx="1436100" cy="918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1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Randomness: blockhash</a:t>
            </a:r>
            <a:endParaRPr/>
          </a:p>
        </p:txBody>
      </p:sp>
      <p:sp>
        <p:nvSpPr>
          <p:cNvPr id="987" name="Google Shape;987;p117"/>
          <p:cNvSpPr txBox="1"/>
          <p:nvPr/>
        </p:nvSpPr>
        <p:spPr>
          <a:xfrm>
            <a:off x="311700" y="1673250"/>
            <a:ext cx="8520600" cy="27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Ubuntu"/>
                <a:ea typeface="Ubuntu"/>
                <a:cs typeface="Ubuntu"/>
                <a:sym typeface="Ubuntu"/>
              </a:rPr>
              <a:t>// INSECURE</a:t>
            </a:r>
            <a:endParaRPr>
              <a:solidFill>
                <a:schemeClr val="dk2"/>
              </a:solidFill>
              <a:latin typeface="Ubuntu"/>
              <a:ea typeface="Ubuntu"/>
              <a:cs typeface="Ubuntu"/>
              <a:sym typeface="Ubuntu"/>
            </a:endParaRPr>
          </a:p>
          <a:p>
            <a:pPr marL="0" lvl="0" indent="0" algn="l" rtl="0">
              <a:spcBef>
                <a:spcPts val="0"/>
              </a:spcBef>
              <a:spcAft>
                <a:spcPts val="0"/>
              </a:spcAft>
              <a:buNone/>
            </a:pP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rgbClr val="0000FF"/>
                </a:solidFill>
                <a:latin typeface="Ubuntu"/>
                <a:ea typeface="Ubuntu"/>
                <a:cs typeface="Ubuntu"/>
                <a:sym typeface="Ubuntu"/>
              </a:rPr>
              <a:t>uint256</a:t>
            </a:r>
            <a:r>
              <a:rPr lang="en">
                <a:solidFill>
                  <a:schemeClr val="dk2"/>
                </a:solidFill>
                <a:latin typeface="Ubuntu"/>
                <a:ea typeface="Ubuntu"/>
                <a:cs typeface="Ubuntu"/>
                <a:sym typeface="Ubuntu"/>
              </a:rPr>
              <a:t> </a:t>
            </a:r>
            <a:r>
              <a:rPr lang="en">
                <a:solidFill>
                  <a:srgbClr val="0000FF"/>
                </a:solidFill>
                <a:latin typeface="Ubuntu"/>
                <a:ea typeface="Ubuntu"/>
                <a:cs typeface="Ubuntu"/>
                <a:sym typeface="Ubuntu"/>
              </a:rPr>
              <a:t>constant</a:t>
            </a:r>
            <a:r>
              <a:rPr lang="en">
                <a:solidFill>
                  <a:schemeClr val="dk2"/>
                </a:solidFill>
                <a:latin typeface="Ubuntu"/>
                <a:ea typeface="Ubuntu"/>
                <a:cs typeface="Ubuntu"/>
                <a:sym typeface="Ubuntu"/>
              </a:rPr>
              <a:t> </a:t>
            </a:r>
            <a:r>
              <a:rPr lang="en">
                <a:solidFill>
                  <a:srgbClr val="0000FF"/>
                </a:solidFill>
                <a:latin typeface="Ubuntu"/>
                <a:ea typeface="Ubuntu"/>
                <a:cs typeface="Ubuntu"/>
                <a:sym typeface="Ubuntu"/>
              </a:rPr>
              <a:t>private</a:t>
            </a:r>
            <a:r>
              <a:rPr lang="en">
                <a:solidFill>
                  <a:schemeClr val="dk2"/>
                </a:solidFill>
                <a:latin typeface="Ubuntu"/>
                <a:ea typeface="Ubuntu"/>
                <a:cs typeface="Ubuntu"/>
                <a:sym typeface="Ubuntu"/>
              </a:rPr>
              <a:t> FACTOR =  1157920892373161954235709850086879078532699846656405640394575840079131296399;</a:t>
            </a:r>
            <a:endParaRPr>
              <a:solidFill>
                <a:schemeClr val="dk2"/>
              </a:solidFill>
              <a:latin typeface="Ubuntu"/>
              <a:ea typeface="Ubuntu"/>
              <a:cs typeface="Ubuntu"/>
              <a:sym typeface="Ubuntu"/>
            </a:endParaRPr>
          </a:p>
          <a:p>
            <a:pPr marL="0" lvl="0" indent="0" algn="l" rtl="0">
              <a:spcBef>
                <a:spcPts val="0"/>
              </a:spcBef>
              <a:spcAft>
                <a:spcPts val="0"/>
              </a:spcAft>
              <a:buNone/>
            </a:pP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rgbClr val="0000FF"/>
                </a:solidFill>
                <a:latin typeface="Ubuntu"/>
                <a:ea typeface="Ubuntu"/>
                <a:cs typeface="Ubuntu"/>
                <a:sym typeface="Ubuntu"/>
              </a:rPr>
              <a:t>function</a:t>
            </a:r>
            <a:r>
              <a:rPr lang="en">
                <a:solidFill>
                  <a:schemeClr val="dk2"/>
                </a:solidFill>
                <a:latin typeface="Ubuntu"/>
                <a:ea typeface="Ubuntu"/>
                <a:cs typeface="Ubuntu"/>
                <a:sym typeface="Ubuntu"/>
              </a:rPr>
              <a:t> rand(</a:t>
            </a:r>
            <a:r>
              <a:rPr lang="en">
                <a:solidFill>
                  <a:srgbClr val="0000FF"/>
                </a:solidFill>
                <a:latin typeface="Ubuntu"/>
                <a:ea typeface="Ubuntu"/>
                <a:cs typeface="Ubuntu"/>
                <a:sym typeface="Ubuntu"/>
              </a:rPr>
              <a:t>uint</a:t>
            </a:r>
            <a:r>
              <a:rPr lang="en">
                <a:solidFill>
                  <a:schemeClr val="dk2"/>
                </a:solidFill>
                <a:latin typeface="Ubuntu"/>
                <a:ea typeface="Ubuntu"/>
                <a:cs typeface="Ubuntu"/>
                <a:sym typeface="Ubuntu"/>
              </a:rPr>
              <a:t> max) </a:t>
            </a:r>
            <a:r>
              <a:rPr lang="en">
                <a:solidFill>
                  <a:srgbClr val="0000FF"/>
                </a:solidFill>
                <a:latin typeface="Ubuntu"/>
                <a:ea typeface="Ubuntu"/>
                <a:cs typeface="Ubuntu"/>
                <a:sym typeface="Ubuntu"/>
              </a:rPr>
              <a:t>constant private returns</a:t>
            </a:r>
            <a:r>
              <a:rPr lang="en">
                <a:solidFill>
                  <a:schemeClr val="dk2"/>
                </a:solidFill>
                <a:latin typeface="Ubuntu"/>
                <a:ea typeface="Ubuntu"/>
                <a:cs typeface="Ubuntu"/>
                <a:sym typeface="Ubuntu"/>
              </a:rPr>
              <a:t> (</a:t>
            </a:r>
            <a:r>
              <a:rPr lang="en">
                <a:solidFill>
                  <a:srgbClr val="0000FF"/>
                </a:solidFill>
                <a:latin typeface="Ubuntu"/>
                <a:ea typeface="Ubuntu"/>
                <a:cs typeface="Ubuntu"/>
                <a:sym typeface="Ubuntu"/>
              </a:rPr>
              <a:t>uint256</a:t>
            </a:r>
            <a:r>
              <a:rPr lang="en">
                <a:solidFill>
                  <a:schemeClr val="dk2"/>
                </a:solidFill>
                <a:latin typeface="Ubuntu"/>
                <a:ea typeface="Ubuntu"/>
                <a:cs typeface="Ubuntu"/>
                <a:sym typeface="Ubuntu"/>
              </a:rPr>
              <a:t> result) {</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chemeClr val="dk2"/>
                </a:solidFill>
                <a:latin typeface="Ubuntu"/>
                <a:ea typeface="Ubuntu"/>
                <a:cs typeface="Ubuntu"/>
                <a:sym typeface="Ubuntu"/>
              </a:rPr>
              <a:t> 	</a:t>
            </a:r>
            <a:r>
              <a:rPr lang="en">
                <a:solidFill>
                  <a:srgbClr val="0000FF"/>
                </a:solidFill>
                <a:latin typeface="Ubuntu"/>
                <a:ea typeface="Ubuntu"/>
                <a:cs typeface="Ubuntu"/>
                <a:sym typeface="Ubuntu"/>
              </a:rPr>
              <a:t>uint256</a:t>
            </a:r>
            <a:r>
              <a:rPr lang="en">
                <a:solidFill>
                  <a:schemeClr val="dk2"/>
                </a:solidFill>
                <a:latin typeface="Ubuntu"/>
                <a:ea typeface="Ubuntu"/>
                <a:cs typeface="Ubuntu"/>
                <a:sym typeface="Ubuntu"/>
              </a:rPr>
              <a:t> factor = FACTOR * 100 / max;</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chemeClr val="dk2"/>
                </a:solidFill>
                <a:latin typeface="Ubuntu"/>
                <a:ea typeface="Ubuntu"/>
                <a:cs typeface="Ubuntu"/>
                <a:sym typeface="Ubuntu"/>
              </a:rPr>
              <a:t> 	</a:t>
            </a:r>
            <a:r>
              <a:rPr lang="en">
                <a:solidFill>
                  <a:srgbClr val="0000FF"/>
                </a:solidFill>
                <a:latin typeface="Ubuntu"/>
                <a:ea typeface="Ubuntu"/>
                <a:cs typeface="Ubuntu"/>
                <a:sym typeface="Ubuntu"/>
              </a:rPr>
              <a:t>uint256</a:t>
            </a:r>
            <a:r>
              <a:rPr lang="en">
                <a:solidFill>
                  <a:schemeClr val="dk2"/>
                </a:solidFill>
                <a:latin typeface="Ubuntu"/>
                <a:ea typeface="Ubuntu"/>
                <a:cs typeface="Ubuntu"/>
                <a:sym typeface="Ubuntu"/>
              </a:rPr>
              <a:t> lastBlockNumber = </a:t>
            </a:r>
            <a:r>
              <a:rPr lang="en">
                <a:solidFill>
                  <a:srgbClr val="0000FF"/>
                </a:solidFill>
                <a:latin typeface="Ubuntu"/>
                <a:ea typeface="Ubuntu"/>
                <a:cs typeface="Ubuntu"/>
                <a:sym typeface="Ubuntu"/>
              </a:rPr>
              <a:t>block</a:t>
            </a:r>
            <a:r>
              <a:rPr lang="en">
                <a:solidFill>
                  <a:schemeClr val="dk2"/>
                </a:solidFill>
                <a:latin typeface="Ubuntu"/>
                <a:ea typeface="Ubuntu"/>
                <a:cs typeface="Ubuntu"/>
                <a:sym typeface="Ubuntu"/>
              </a:rPr>
              <a:t>.number - 1;</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chemeClr val="dk2"/>
                </a:solidFill>
                <a:latin typeface="Ubuntu"/>
                <a:ea typeface="Ubuntu"/>
                <a:cs typeface="Ubuntu"/>
                <a:sym typeface="Ubuntu"/>
              </a:rPr>
              <a:t> 	</a:t>
            </a:r>
            <a:r>
              <a:rPr lang="en">
                <a:solidFill>
                  <a:srgbClr val="0000FF"/>
                </a:solidFill>
                <a:latin typeface="Ubuntu"/>
                <a:ea typeface="Ubuntu"/>
                <a:cs typeface="Ubuntu"/>
                <a:sym typeface="Ubuntu"/>
              </a:rPr>
              <a:t>uint256</a:t>
            </a:r>
            <a:r>
              <a:rPr lang="en">
                <a:solidFill>
                  <a:schemeClr val="dk2"/>
                </a:solidFill>
                <a:latin typeface="Ubuntu"/>
                <a:ea typeface="Ubuntu"/>
                <a:cs typeface="Ubuntu"/>
                <a:sym typeface="Ubuntu"/>
              </a:rPr>
              <a:t> hashVal = </a:t>
            </a:r>
            <a:r>
              <a:rPr lang="en">
                <a:solidFill>
                  <a:srgbClr val="0000FF"/>
                </a:solidFill>
                <a:latin typeface="Ubuntu"/>
                <a:ea typeface="Ubuntu"/>
                <a:cs typeface="Ubuntu"/>
                <a:sym typeface="Ubuntu"/>
              </a:rPr>
              <a:t>uint256</a:t>
            </a:r>
            <a:r>
              <a:rPr lang="en">
                <a:solidFill>
                  <a:schemeClr val="dk2"/>
                </a:solidFill>
                <a:latin typeface="Ubuntu"/>
                <a:ea typeface="Ubuntu"/>
                <a:cs typeface="Ubuntu"/>
                <a:sym typeface="Ubuntu"/>
              </a:rPr>
              <a:t>(</a:t>
            </a:r>
            <a:r>
              <a:rPr lang="en">
                <a:solidFill>
                  <a:srgbClr val="0000FF"/>
                </a:solidFill>
                <a:latin typeface="Ubuntu"/>
                <a:ea typeface="Ubuntu"/>
                <a:cs typeface="Ubuntu"/>
                <a:sym typeface="Ubuntu"/>
              </a:rPr>
              <a:t>block</a:t>
            </a:r>
            <a:r>
              <a:rPr lang="en">
                <a:solidFill>
                  <a:schemeClr val="dk2"/>
                </a:solidFill>
                <a:latin typeface="Ubuntu"/>
                <a:ea typeface="Ubuntu"/>
                <a:cs typeface="Ubuntu"/>
                <a:sym typeface="Ubuntu"/>
              </a:rPr>
              <a:t>.blockhash(lastBlockNumber));</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chemeClr val="dk2"/>
                </a:solidFill>
                <a:latin typeface="Ubuntu"/>
                <a:ea typeface="Ubuntu"/>
                <a:cs typeface="Ubuntu"/>
                <a:sym typeface="Ubuntu"/>
              </a:rPr>
              <a:t> 	return </a:t>
            </a:r>
            <a:r>
              <a:rPr lang="en">
                <a:solidFill>
                  <a:srgbClr val="0000FF"/>
                </a:solidFill>
                <a:latin typeface="Ubuntu"/>
                <a:ea typeface="Ubuntu"/>
                <a:cs typeface="Ubuntu"/>
                <a:sym typeface="Ubuntu"/>
              </a:rPr>
              <a:t>uint256</a:t>
            </a:r>
            <a:r>
              <a:rPr lang="en">
                <a:solidFill>
                  <a:schemeClr val="dk2"/>
                </a:solidFill>
                <a:latin typeface="Ubuntu"/>
                <a:ea typeface="Ubuntu"/>
                <a:cs typeface="Ubuntu"/>
                <a:sym typeface="Ubuntu"/>
              </a:rPr>
              <a:t>((</a:t>
            </a:r>
            <a:r>
              <a:rPr lang="en">
                <a:solidFill>
                  <a:srgbClr val="0000FF"/>
                </a:solidFill>
                <a:latin typeface="Ubuntu"/>
                <a:ea typeface="Ubuntu"/>
                <a:cs typeface="Ubuntu"/>
                <a:sym typeface="Ubuntu"/>
              </a:rPr>
              <a:t>uint256</a:t>
            </a:r>
            <a:r>
              <a:rPr lang="en">
                <a:solidFill>
                  <a:schemeClr val="dk2"/>
                </a:solidFill>
                <a:latin typeface="Ubuntu"/>
                <a:ea typeface="Ubuntu"/>
                <a:cs typeface="Ubuntu"/>
                <a:sym typeface="Ubuntu"/>
              </a:rPr>
              <a:t>(hashVal) / factor)) % max;</a:t>
            </a:r>
            <a:endParaRPr>
              <a:solidFill>
                <a:schemeClr val="dk2"/>
              </a:solidFill>
              <a:latin typeface="Ubuntu"/>
              <a:ea typeface="Ubuntu"/>
              <a:cs typeface="Ubuntu"/>
              <a:sym typeface="Ubuntu"/>
            </a:endParaRPr>
          </a:p>
          <a:p>
            <a:pPr marL="0" lvl="0" indent="0" algn="l" rtl="0">
              <a:spcBef>
                <a:spcPts val="0"/>
              </a:spcBef>
              <a:spcAft>
                <a:spcPts val="0"/>
              </a:spcAft>
              <a:buNone/>
            </a:pPr>
            <a:r>
              <a:rPr lang="en">
                <a:solidFill>
                  <a:schemeClr val="dk2"/>
                </a:solidFill>
                <a:latin typeface="Ubuntu"/>
                <a:ea typeface="Ubuntu"/>
                <a:cs typeface="Ubuntu"/>
                <a:sym typeface="Ubuntu"/>
              </a:rPr>
              <a:t>}</a:t>
            </a:r>
            <a:endParaRPr>
              <a:solidFill>
                <a:schemeClr val="dk2"/>
              </a:solidFill>
              <a:latin typeface="Ubuntu"/>
              <a:ea typeface="Ubuntu"/>
              <a:cs typeface="Ubuntu"/>
              <a:sym typeface="Ubuntu"/>
            </a:endParaRPr>
          </a:p>
          <a:p>
            <a:pPr marL="0" lvl="0" indent="0" algn="l" rtl="0">
              <a:spcBef>
                <a:spcPts val="0"/>
              </a:spcBef>
              <a:spcAft>
                <a:spcPts val="0"/>
              </a:spcAft>
              <a:buNone/>
            </a:pPr>
            <a:endParaRPr>
              <a:solidFill>
                <a:srgbClr val="0000FF"/>
              </a:solidFill>
              <a:latin typeface="Ubuntu"/>
              <a:ea typeface="Ubuntu"/>
              <a:cs typeface="Ubuntu"/>
              <a:sym typeface="Ubuntu"/>
            </a:endParaRPr>
          </a:p>
        </p:txBody>
      </p:sp>
      <p:sp>
        <p:nvSpPr>
          <p:cNvPr id="988" name="Google Shape;988;p117"/>
          <p:cNvSpPr/>
          <p:nvPr/>
        </p:nvSpPr>
        <p:spPr>
          <a:xfrm>
            <a:off x="361275" y="2177175"/>
            <a:ext cx="20535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17"/>
          <p:cNvSpPr txBox="1"/>
          <p:nvPr/>
        </p:nvSpPr>
        <p:spPr>
          <a:xfrm>
            <a:off x="2690600" y="1197925"/>
            <a:ext cx="1939500" cy="47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Not really private</a:t>
            </a:r>
            <a:endParaRPr>
              <a:latin typeface="Ubuntu"/>
              <a:ea typeface="Ubuntu"/>
              <a:cs typeface="Ubuntu"/>
              <a:sym typeface="Ubuntu"/>
            </a:endParaRPr>
          </a:p>
        </p:txBody>
      </p:sp>
      <p:cxnSp>
        <p:nvCxnSpPr>
          <p:cNvPr id="990" name="Google Shape;990;p117"/>
          <p:cNvCxnSpPr>
            <a:stCxn id="989" idx="1"/>
            <a:endCxn id="988" idx="0"/>
          </p:cNvCxnSpPr>
          <p:nvPr/>
        </p:nvCxnSpPr>
        <p:spPr>
          <a:xfrm flipH="1">
            <a:off x="1388000" y="1435525"/>
            <a:ext cx="1302600" cy="741600"/>
          </a:xfrm>
          <a:prstGeom prst="straightConnector1">
            <a:avLst/>
          </a:prstGeom>
          <a:noFill/>
          <a:ln w="9525" cap="flat" cmpd="sng">
            <a:solidFill>
              <a:schemeClr val="dk2"/>
            </a:solidFill>
            <a:prstDash val="solid"/>
            <a:round/>
            <a:headEnd type="none" w="med" len="med"/>
            <a:tailEnd type="triangle" w="med" len="med"/>
          </a:ln>
        </p:spPr>
      </p:cxnSp>
      <p:sp>
        <p:nvSpPr>
          <p:cNvPr id="991" name="Google Shape;991;p117"/>
          <p:cNvSpPr/>
          <p:nvPr/>
        </p:nvSpPr>
        <p:spPr>
          <a:xfrm>
            <a:off x="3089900" y="3225607"/>
            <a:ext cx="1435500" cy="218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DoS: Unbounded operation</a:t>
            </a:r>
            <a:endParaRPr/>
          </a:p>
        </p:txBody>
      </p:sp>
      <p:sp>
        <p:nvSpPr>
          <p:cNvPr id="241" name="Google Shape;241;p46"/>
          <p:cNvSpPr txBox="1">
            <a:spLocks noGrp="1"/>
          </p:cNvSpPr>
          <p:nvPr>
            <p:ph type="body" idx="1"/>
          </p:nvPr>
        </p:nvSpPr>
        <p:spPr>
          <a:xfrm>
            <a:off x="450300" y="1104500"/>
            <a:ext cx="8382000" cy="335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latin typeface="Consolas"/>
                <a:ea typeface="Consolas"/>
                <a:cs typeface="Consolas"/>
                <a:sym typeface="Consolas"/>
              </a:rPr>
              <a:t>// INSECURE</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solidFill>
                  <a:srgbClr val="0000FF"/>
                </a:solidFill>
                <a:latin typeface="Consolas"/>
                <a:ea typeface="Consolas"/>
                <a:cs typeface="Consolas"/>
                <a:sym typeface="Consolas"/>
              </a:rPr>
              <a:t>for</a:t>
            </a:r>
            <a:r>
              <a:rPr lang="en" dirty="0">
                <a:latin typeface="Consolas"/>
                <a:ea typeface="Consolas"/>
                <a:cs typeface="Consolas"/>
                <a:sym typeface="Consolas"/>
              </a:rPr>
              <a:t> (</a:t>
            </a:r>
            <a:r>
              <a:rPr lang="en" dirty="0" err="1">
                <a:solidFill>
                  <a:srgbClr val="0000FF"/>
                </a:solidFill>
                <a:latin typeface="Consolas"/>
                <a:ea typeface="Consolas"/>
                <a:cs typeface="Consolas"/>
                <a:sym typeface="Consolas"/>
              </a:rPr>
              <a:t>uint</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 0; </a:t>
            </a:r>
            <a:r>
              <a:rPr lang="en" dirty="0" err="1">
                <a:latin typeface="Consolas"/>
                <a:ea typeface="Consolas"/>
                <a:cs typeface="Consolas"/>
                <a:sym typeface="Consolas"/>
              </a:rPr>
              <a:t>i</a:t>
            </a:r>
            <a:r>
              <a:rPr lang="en" dirty="0">
                <a:latin typeface="Consolas"/>
                <a:ea typeface="Consolas"/>
                <a:cs typeface="Consolas"/>
                <a:sym typeface="Consolas"/>
              </a:rPr>
              <a:t> &lt; </a:t>
            </a:r>
            <a:r>
              <a:rPr lang="en" dirty="0" err="1">
                <a:latin typeface="Consolas"/>
                <a:ea typeface="Consolas"/>
                <a:cs typeface="Consolas"/>
                <a:sym typeface="Consolas"/>
              </a:rPr>
              <a:t>investors.length</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a:t>
            </a:r>
            <a:endParaRPr dirty="0">
              <a:latin typeface="Consolas"/>
              <a:ea typeface="Consolas"/>
              <a:cs typeface="Consolas"/>
              <a:sym typeface="Consolas"/>
            </a:endParaRPr>
          </a:p>
          <a:p>
            <a:pPr marL="0" lvl="0" indent="457200" algn="l" rtl="0">
              <a:lnSpc>
                <a:spcPct val="100000"/>
              </a:lnSpc>
              <a:spcBef>
                <a:spcPts val="0"/>
              </a:spcBef>
              <a:spcAft>
                <a:spcPts val="0"/>
              </a:spcAft>
              <a:buNone/>
            </a:pP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addr.</a:t>
            </a:r>
            <a:r>
              <a:rPr lang="en" dirty="0" err="1">
                <a:solidFill>
                  <a:srgbClr val="0000FF"/>
                </a:solidFill>
                <a:latin typeface="Consolas"/>
                <a:ea typeface="Consolas"/>
                <a:cs typeface="Consolas"/>
                <a:sym typeface="Consolas"/>
              </a:rPr>
              <a:t>send</a:t>
            </a: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dividendAmount</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None/>
            </a:pPr>
            <a:endParaRPr dirty="0">
              <a:latin typeface="Consolas"/>
              <a:ea typeface="Consolas"/>
              <a:cs typeface="Consolas"/>
              <a:sym typeface="Consolas"/>
            </a:endParaRPr>
          </a:p>
          <a:p>
            <a:pPr marL="0" lvl="0" indent="0" algn="l" rtl="0">
              <a:lnSpc>
                <a:spcPct val="100000"/>
              </a:lnSpc>
              <a:spcBef>
                <a:spcPts val="0"/>
              </a:spcBef>
              <a:spcAft>
                <a:spcPts val="0"/>
              </a:spcAft>
              <a:buNone/>
            </a:pPr>
            <a:endParaRPr dirty="0">
              <a:latin typeface="Consolas"/>
              <a:ea typeface="Consolas"/>
              <a:cs typeface="Consolas"/>
              <a:sym typeface="Consolas"/>
            </a:endParaRPr>
          </a:p>
          <a:p>
            <a:pPr marL="457200" lvl="0" indent="-342900" algn="l" rtl="0">
              <a:lnSpc>
                <a:spcPct val="150000"/>
              </a:lnSpc>
              <a:spcBef>
                <a:spcPts val="0"/>
              </a:spcBef>
              <a:spcAft>
                <a:spcPts val="0"/>
              </a:spcAft>
              <a:buSzPts val="1800"/>
              <a:buChar char="●"/>
            </a:pPr>
            <a:r>
              <a:rPr lang="en" dirty="0"/>
              <a:t>Operation requires more gas as array becomes larger</a:t>
            </a:r>
            <a:endParaRPr dirty="0"/>
          </a:p>
          <a:p>
            <a:pPr marL="457200" lvl="0" indent="-342900" algn="l" rtl="0">
              <a:lnSpc>
                <a:spcPct val="150000"/>
              </a:lnSpc>
              <a:spcBef>
                <a:spcPts val="0"/>
              </a:spcBef>
              <a:spcAft>
                <a:spcPts val="0"/>
              </a:spcAft>
              <a:buSzPts val="1800"/>
              <a:buChar char="●"/>
            </a:pPr>
            <a:r>
              <a:rPr lang="en" dirty="0"/>
              <a:t>After some point, it might be impossible (beyond gas limits) to execute it</a:t>
            </a:r>
            <a:endParaRPr dirty="0"/>
          </a:p>
        </p:txBody>
      </p:sp>
      <p:sp>
        <p:nvSpPr>
          <p:cNvPr id="242" name="Google Shape;242;p46"/>
          <p:cNvSpPr/>
          <p:nvPr/>
        </p:nvSpPr>
        <p:spPr>
          <a:xfrm>
            <a:off x="346075" y="1467600"/>
            <a:ext cx="6133500" cy="297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6"/>
          <p:cNvSpPr txBox="1"/>
          <p:nvPr/>
        </p:nvSpPr>
        <p:spPr>
          <a:xfrm>
            <a:off x="3785475" y="4769225"/>
            <a:ext cx="5188500" cy="297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700" u="sng">
                <a:solidFill>
                  <a:schemeClr val="hlink"/>
                </a:solidFill>
                <a:latin typeface="Ubuntu"/>
                <a:ea typeface="Ubuntu"/>
                <a:cs typeface="Ubuntu"/>
                <a:sym typeface="Ubuntu"/>
                <a:hlinkClick r:id="rId3"/>
              </a:rPr>
              <a:t>https://cs.pomona.edu/~michael/courses/csci190s21/papers/madmax.pdf</a:t>
            </a:r>
            <a:r>
              <a:rPr lang="en" sz="700">
                <a:latin typeface="Ubuntu"/>
                <a:ea typeface="Ubuntu"/>
                <a:cs typeface="Ubuntu"/>
                <a:sym typeface="Ubuntu"/>
              </a:rPr>
              <a:t> </a:t>
            </a:r>
            <a:endParaRPr sz="700">
              <a:solidFill>
                <a:schemeClr val="dk1"/>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1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Randomness: intra-transaction information leak</a:t>
            </a:r>
            <a:endParaRPr/>
          </a:p>
        </p:txBody>
      </p:sp>
      <p:sp>
        <p:nvSpPr>
          <p:cNvPr id="997" name="Google Shape;997;p118"/>
          <p:cNvSpPr txBox="1"/>
          <p:nvPr/>
        </p:nvSpPr>
        <p:spPr>
          <a:xfrm>
            <a:off x="558900" y="1777800"/>
            <a:ext cx="8026200" cy="15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rgbClr val="0000FF"/>
                </a:solidFill>
                <a:latin typeface="Ubuntu"/>
                <a:ea typeface="Ubuntu"/>
                <a:cs typeface="Ubuntu"/>
                <a:sym typeface="Ubuntu"/>
              </a:rPr>
              <a:t>if</a:t>
            </a:r>
            <a:r>
              <a:rPr lang="en" sz="2400">
                <a:solidFill>
                  <a:schemeClr val="dk2"/>
                </a:solidFill>
                <a:latin typeface="Ubuntu"/>
                <a:ea typeface="Ubuntu"/>
                <a:cs typeface="Ubuntu"/>
                <a:sym typeface="Ubuntu"/>
              </a:rPr>
              <a:t> </a:t>
            </a:r>
            <a:r>
              <a:rPr lang="en" sz="2400">
                <a:solidFill>
                  <a:schemeClr val="dk1"/>
                </a:solidFill>
                <a:latin typeface="Ubuntu"/>
                <a:ea typeface="Ubuntu"/>
                <a:cs typeface="Ubuntu"/>
                <a:sym typeface="Ubuntu"/>
              </a:rPr>
              <a:t>(replicatedVictimConditionOutcome() == favorable)</a:t>
            </a:r>
            <a:endParaRPr sz="2400">
              <a:solidFill>
                <a:schemeClr val="dk1"/>
              </a:solidFill>
              <a:latin typeface="Ubuntu"/>
              <a:ea typeface="Ubuntu"/>
              <a:cs typeface="Ubuntu"/>
              <a:sym typeface="Ubuntu"/>
            </a:endParaRPr>
          </a:p>
          <a:p>
            <a:pPr marL="0" lvl="0" indent="457200" algn="l" rtl="0">
              <a:spcBef>
                <a:spcPts val="0"/>
              </a:spcBef>
              <a:spcAft>
                <a:spcPts val="0"/>
              </a:spcAft>
              <a:buNone/>
            </a:pPr>
            <a:r>
              <a:rPr lang="en" sz="2400">
                <a:solidFill>
                  <a:schemeClr val="dk1"/>
                </a:solidFill>
                <a:latin typeface="Ubuntu"/>
                <a:ea typeface="Ubuntu"/>
                <a:cs typeface="Ubuntu"/>
                <a:sym typeface="Ubuntu"/>
              </a:rPr>
              <a:t>victim.tryMyLuck();</a:t>
            </a:r>
            <a:endParaRPr sz="2400">
              <a:solidFill>
                <a:schemeClr val="dk1"/>
              </a:solidFill>
              <a:latin typeface="Ubuntu"/>
              <a:ea typeface="Ubuntu"/>
              <a:cs typeface="Ubuntu"/>
              <a:sym typeface="Ubuntu"/>
            </a:endParaRPr>
          </a:p>
        </p:txBody>
      </p:sp>
      <p:sp>
        <p:nvSpPr>
          <p:cNvPr id="998" name="Google Shape;998;p118"/>
          <p:cNvSpPr txBox="1"/>
          <p:nvPr/>
        </p:nvSpPr>
        <p:spPr>
          <a:xfrm>
            <a:off x="3914275" y="4596000"/>
            <a:ext cx="5188500" cy="455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700" u="sng">
                <a:solidFill>
                  <a:schemeClr val="hlink"/>
                </a:solidFill>
                <a:latin typeface="Ubuntu"/>
                <a:ea typeface="Ubuntu"/>
                <a:cs typeface="Ubuntu"/>
                <a:sym typeface="Ubuntu"/>
                <a:hlinkClick r:id="rId3"/>
              </a:rPr>
              <a:t>https://media.dedaub.com/bad-randomness-is-even-dicier-than-you-think-7fa2c6e0c2cd</a:t>
            </a:r>
            <a:r>
              <a:rPr lang="en" sz="700">
                <a:solidFill>
                  <a:schemeClr val="dk1"/>
                </a:solidFill>
                <a:latin typeface="Ubuntu"/>
                <a:ea typeface="Ubuntu"/>
                <a:cs typeface="Ubuntu"/>
                <a:sym typeface="Ubuntu"/>
              </a:rPr>
              <a:t> </a:t>
            </a:r>
            <a:endParaRPr sz="700">
              <a:solidFill>
                <a:schemeClr val="dk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1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Sources of randomness</a:t>
            </a:r>
            <a:endParaRPr/>
          </a:p>
        </p:txBody>
      </p:sp>
      <p:sp>
        <p:nvSpPr>
          <p:cNvPr id="1004" name="Google Shape;1004;p119"/>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b="1"/>
              <a:t>Block</a:t>
            </a:r>
            <a:r>
              <a:rPr lang="en"/>
              <a:t> </a:t>
            </a:r>
            <a:r>
              <a:rPr lang="en" b="1"/>
              <a:t>information</a:t>
            </a:r>
            <a:r>
              <a:rPr lang="en"/>
              <a:t> can be </a:t>
            </a:r>
            <a:r>
              <a:rPr lang="en" b="1"/>
              <a:t>manipulated by miner</a:t>
            </a:r>
            <a:endParaRPr b="1" i="1"/>
          </a:p>
          <a:p>
            <a:pPr marL="457200" marR="0" lvl="0" indent="-342900" algn="l" rtl="0">
              <a:lnSpc>
                <a:spcPct val="150000"/>
              </a:lnSpc>
              <a:spcBef>
                <a:spcPts val="0"/>
              </a:spcBef>
              <a:spcAft>
                <a:spcPts val="0"/>
              </a:spcAft>
              <a:buSzPts val="1800"/>
              <a:buChar char="●"/>
            </a:pPr>
            <a:r>
              <a:rPr lang="en"/>
              <a:t>Block information </a:t>
            </a:r>
            <a:r>
              <a:rPr lang="en" b="1"/>
              <a:t>shared</a:t>
            </a:r>
            <a:r>
              <a:rPr lang="en"/>
              <a:t> by all users in the same block</a:t>
            </a:r>
            <a:endParaRPr/>
          </a:p>
          <a:p>
            <a:pPr marL="457200" marR="0" lvl="0" indent="-342900" algn="l" rtl="0">
              <a:lnSpc>
                <a:spcPct val="150000"/>
              </a:lnSpc>
              <a:spcBef>
                <a:spcPts val="0"/>
              </a:spcBef>
              <a:spcAft>
                <a:spcPts val="0"/>
              </a:spcAft>
              <a:buSzPts val="1800"/>
              <a:buChar char="●"/>
            </a:pPr>
            <a:r>
              <a:rPr lang="en"/>
              <a:t>In Ethereum, </a:t>
            </a:r>
            <a:r>
              <a:rPr lang="en" b="1"/>
              <a:t>all data </a:t>
            </a:r>
            <a:r>
              <a:rPr lang="en"/>
              <a:t>posted on the chain are </a:t>
            </a:r>
            <a:r>
              <a:rPr lang="en" b="1"/>
              <a:t>visible</a:t>
            </a:r>
            <a:endParaRPr b="1"/>
          </a:p>
          <a:p>
            <a:pPr marL="457200" marR="0" lvl="0" indent="-342900" algn="l" rtl="0">
              <a:lnSpc>
                <a:spcPct val="150000"/>
              </a:lnSpc>
              <a:spcBef>
                <a:spcPts val="0"/>
              </a:spcBef>
              <a:spcAft>
                <a:spcPts val="0"/>
              </a:spcAft>
              <a:buSzPts val="1800"/>
              <a:buChar char="●"/>
            </a:pPr>
            <a:r>
              <a:rPr lang="en"/>
              <a:t>“private” vars are only private w.r.t. object-oriented programming </a:t>
            </a:r>
            <a:r>
              <a:rPr lang="en" b="1"/>
              <a:t>visibility</a:t>
            </a:r>
            <a:endParaRPr b="1"/>
          </a:p>
          <a:p>
            <a:pPr marL="457200" marR="0" lvl="0" indent="-342900" algn="l" rtl="0">
              <a:lnSpc>
                <a:spcPct val="150000"/>
              </a:lnSpc>
              <a:spcBef>
                <a:spcPts val="0"/>
              </a:spcBef>
              <a:spcAft>
                <a:spcPts val="0"/>
              </a:spcAft>
              <a:buSzPts val="1800"/>
              <a:buChar char="●"/>
            </a:pPr>
            <a:r>
              <a:rPr lang="en"/>
              <a:t>If same-block txs share randomness source, attacker can </a:t>
            </a:r>
            <a:r>
              <a:rPr lang="en" b="1"/>
              <a:t>check</a:t>
            </a:r>
            <a:r>
              <a:rPr lang="en"/>
              <a:t> whether conditions are favorable </a:t>
            </a:r>
            <a:r>
              <a:rPr lang="en" b="1"/>
              <a:t>before</a:t>
            </a:r>
            <a:r>
              <a:rPr lang="en"/>
              <a:t> acting</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120"/>
          <p:cNvSpPr txBox="1">
            <a:spLocks noGrp="1"/>
          </p:cNvSpPr>
          <p:nvPr>
            <p:ph type="title"/>
          </p:nvPr>
        </p:nvSpPr>
        <p:spPr>
          <a:xfrm>
            <a:off x="311700" y="2285400"/>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What about future blocks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pic>
        <p:nvPicPr>
          <p:cNvPr id="1014" name="Google Shape;1014;p121"/>
          <p:cNvPicPr preferRelativeResize="0"/>
          <p:nvPr/>
        </p:nvPicPr>
        <p:blipFill>
          <a:blip r:embed="rId3">
            <a:alphaModFix/>
          </a:blip>
          <a:stretch>
            <a:fillRect/>
          </a:stretch>
        </p:blipFill>
        <p:spPr>
          <a:xfrm>
            <a:off x="541950" y="1568862"/>
            <a:ext cx="2005775" cy="2005775"/>
          </a:xfrm>
          <a:prstGeom prst="rect">
            <a:avLst/>
          </a:prstGeom>
          <a:noFill/>
          <a:ln>
            <a:noFill/>
          </a:ln>
        </p:spPr>
      </p:pic>
      <p:pic>
        <p:nvPicPr>
          <p:cNvPr id="1015" name="Google Shape;1015;p121"/>
          <p:cNvPicPr preferRelativeResize="0"/>
          <p:nvPr/>
        </p:nvPicPr>
        <p:blipFill>
          <a:blip r:embed="rId4">
            <a:alphaModFix/>
          </a:blip>
          <a:stretch>
            <a:fillRect/>
          </a:stretch>
        </p:blipFill>
        <p:spPr>
          <a:xfrm>
            <a:off x="6853625" y="1612100"/>
            <a:ext cx="1919300" cy="1919300"/>
          </a:xfrm>
          <a:prstGeom prst="rect">
            <a:avLst/>
          </a:prstGeom>
          <a:noFill/>
          <a:ln>
            <a:noFill/>
          </a:ln>
        </p:spPr>
      </p:pic>
      <p:sp>
        <p:nvSpPr>
          <p:cNvPr id="1016" name="Google Shape;1016;p121"/>
          <p:cNvSpPr txBox="1"/>
          <p:nvPr/>
        </p:nvSpPr>
        <p:spPr>
          <a:xfrm>
            <a:off x="1169225"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Casino</a:t>
            </a:r>
            <a:endParaRPr>
              <a:latin typeface="Ubuntu"/>
              <a:ea typeface="Ubuntu"/>
              <a:cs typeface="Ubuntu"/>
              <a:sym typeface="Ubuntu"/>
            </a:endParaRPr>
          </a:p>
        </p:txBody>
      </p:sp>
      <p:sp>
        <p:nvSpPr>
          <p:cNvPr id="1017" name="Google Shape;1017;p121"/>
          <p:cNvSpPr txBox="1"/>
          <p:nvPr/>
        </p:nvSpPr>
        <p:spPr>
          <a:xfrm>
            <a:off x="7437663"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Player</a:t>
            </a:r>
            <a:endParaRPr>
              <a:latin typeface="Ubuntu"/>
              <a:ea typeface="Ubuntu"/>
              <a:cs typeface="Ubuntu"/>
              <a:sym typeface="Ubuntu"/>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pic>
        <p:nvPicPr>
          <p:cNvPr id="1022" name="Google Shape;1022;p122"/>
          <p:cNvPicPr preferRelativeResize="0"/>
          <p:nvPr/>
        </p:nvPicPr>
        <p:blipFill>
          <a:blip r:embed="rId3">
            <a:alphaModFix/>
          </a:blip>
          <a:stretch>
            <a:fillRect/>
          </a:stretch>
        </p:blipFill>
        <p:spPr>
          <a:xfrm>
            <a:off x="541950" y="1568862"/>
            <a:ext cx="2005775" cy="2005775"/>
          </a:xfrm>
          <a:prstGeom prst="rect">
            <a:avLst/>
          </a:prstGeom>
          <a:noFill/>
          <a:ln>
            <a:noFill/>
          </a:ln>
        </p:spPr>
      </p:pic>
      <p:pic>
        <p:nvPicPr>
          <p:cNvPr id="1023" name="Google Shape;1023;p122"/>
          <p:cNvPicPr preferRelativeResize="0"/>
          <p:nvPr/>
        </p:nvPicPr>
        <p:blipFill>
          <a:blip r:embed="rId4">
            <a:alphaModFix/>
          </a:blip>
          <a:stretch>
            <a:fillRect/>
          </a:stretch>
        </p:blipFill>
        <p:spPr>
          <a:xfrm>
            <a:off x="6853625" y="1612100"/>
            <a:ext cx="1919300" cy="1919300"/>
          </a:xfrm>
          <a:prstGeom prst="rect">
            <a:avLst/>
          </a:prstGeom>
          <a:noFill/>
          <a:ln>
            <a:noFill/>
          </a:ln>
        </p:spPr>
      </p:pic>
      <p:sp>
        <p:nvSpPr>
          <p:cNvPr id="1024" name="Google Shape;1024;p122"/>
          <p:cNvSpPr txBox="1"/>
          <p:nvPr/>
        </p:nvSpPr>
        <p:spPr>
          <a:xfrm>
            <a:off x="1169225"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Casino</a:t>
            </a:r>
            <a:endParaRPr>
              <a:latin typeface="Ubuntu"/>
              <a:ea typeface="Ubuntu"/>
              <a:cs typeface="Ubuntu"/>
              <a:sym typeface="Ubuntu"/>
            </a:endParaRPr>
          </a:p>
        </p:txBody>
      </p:sp>
      <p:sp>
        <p:nvSpPr>
          <p:cNvPr id="1025" name="Google Shape;1025;p122"/>
          <p:cNvSpPr txBox="1"/>
          <p:nvPr/>
        </p:nvSpPr>
        <p:spPr>
          <a:xfrm>
            <a:off x="7437663"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Player</a:t>
            </a:r>
            <a:endParaRPr>
              <a:latin typeface="Ubuntu"/>
              <a:ea typeface="Ubuntu"/>
              <a:cs typeface="Ubuntu"/>
              <a:sym typeface="Ubuntu"/>
            </a:endParaRPr>
          </a:p>
        </p:txBody>
      </p:sp>
      <p:cxnSp>
        <p:nvCxnSpPr>
          <p:cNvPr id="1026" name="Google Shape;1026;p122"/>
          <p:cNvCxnSpPr>
            <a:stCxn id="1023" idx="1"/>
            <a:endCxn id="1022" idx="3"/>
          </p:cNvCxnSpPr>
          <p:nvPr/>
        </p:nvCxnSpPr>
        <p:spPr>
          <a:xfrm rot="10800000">
            <a:off x="2547725" y="2571750"/>
            <a:ext cx="4305900" cy="0"/>
          </a:xfrm>
          <a:prstGeom prst="straightConnector1">
            <a:avLst/>
          </a:prstGeom>
          <a:noFill/>
          <a:ln w="9525" cap="flat" cmpd="sng">
            <a:solidFill>
              <a:schemeClr val="dk2"/>
            </a:solidFill>
            <a:prstDash val="solid"/>
            <a:round/>
            <a:headEnd type="none" w="med" len="med"/>
            <a:tailEnd type="triangle" w="med" len="med"/>
          </a:ln>
        </p:spPr>
      </p:cxnSp>
      <p:sp>
        <p:nvSpPr>
          <p:cNvPr id="1027" name="Google Shape;1027;p122"/>
          <p:cNvSpPr txBox="1"/>
          <p:nvPr/>
        </p:nvSpPr>
        <p:spPr>
          <a:xfrm>
            <a:off x="2785675" y="1834925"/>
            <a:ext cx="3811800" cy="63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1. Player makes a bet and the casino stores the </a:t>
            </a:r>
            <a:r>
              <a:rPr lang="en">
                <a:solidFill>
                  <a:srgbClr val="0000FF"/>
                </a:solidFill>
                <a:latin typeface="Ubuntu"/>
                <a:ea typeface="Ubuntu"/>
                <a:cs typeface="Ubuntu"/>
                <a:sym typeface="Ubuntu"/>
              </a:rPr>
              <a:t>block</a:t>
            </a:r>
            <a:r>
              <a:rPr lang="en">
                <a:latin typeface="Ubuntu"/>
                <a:ea typeface="Ubuntu"/>
                <a:cs typeface="Ubuntu"/>
                <a:sym typeface="Ubuntu"/>
              </a:rPr>
              <a:t>.number of the transaction</a:t>
            </a:r>
            <a:endParaRPr>
              <a:latin typeface="Ubuntu"/>
              <a:ea typeface="Ubuntu"/>
              <a:cs typeface="Ubuntu"/>
              <a:sym typeface="Ubuntu"/>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pic>
        <p:nvPicPr>
          <p:cNvPr id="1032" name="Google Shape;1032;p123"/>
          <p:cNvPicPr preferRelativeResize="0"/>
          <p:nvPr/>
        </p:nvPicPr>
        <p:blipFill>
          <a:blip r:embed="rId3">
            <a:alphaModFix/>
          </a:blip>
          <a:stretch>
            <a:fillRect/>
          </a:stretch>
        </p:blipFill>
        <p:spPr>
          <a:xfrm>
            <a:off x="541950" y="1568862"/>
            <a:ext cx="2005775" cy="2005775"/>
          </a:xfrm>
          <a:prstGeom prst="rect">
            <a:avLst/>
          </a:prstGeom>
          <a:noFill/>
          <a:ln>
            <a:noFill/>
          </a:ln>
        </p:spPr>
      </p:pic>
      <p:pic>
        <p:nvPicPr>
          <p:cNvPr id="1033" name="Google Shape;1033;p123"/>
          <p:cNvPicPr preferRelativeResize="0"/>
          <p:nvPr/>
        </p:nvPicPr>
        <p:blipFill>
          <a:blip r:embed="rId4">
            <a:alphaModFix/>
          </a:blip>
          <a:stretch>
            <a:fillRect/>
          </a:stretch>
        </p:blipFill>
        <p:spPr>
          <a:xfrm>
            <a:off x="6853625" y="1612100"/>
            <a:ext cx="1919300" cy="1919300"/>
          </a:xfrm>
          <a:prstGeom prst="rect">
            <a:avLst/>
          </a:prstGeom>
          <a:noFill/>
          <a:ln>
            <a:noFill/>
          </a:ln>
        </p:spPr>
      </p:pic>
      <p:sp>
        <p:nvSpPr>
          <p:cNvPr id="1034" name="Google Shape;1034;p123"/>
          <p:cNvSpPr txBox="1"/>
          <p:nvPr/>
        </p:nvSpPr>
        <p:spPr>
          <a:xfrm>
            <a:off x="1169225"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Casino</a:t>
            </a:r>
            <a:endParaRPr>
              <a:latin typeface="Ubuntu"/>
              <a:ea typeface="Ubuntu"/>
              <a:cs typeface="Ubuntu"/>
              <a:sym typeface="Ubuntu"/>
            </a:endParaRPr>
          </a:p>
        </p:txBody>
      </p:sp>
      <p:sp>
        <p:nvSpPr>
          <p:cNvPr id="1035" name="Google Shape;1035;p123"/>
          <p:cNvSpPr txBox="1"/>
          <p:nvPr/>
        </p:nvSpPr>
        <p:spPr>
          <a:xfrm>
            <a:off x="7437663"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Player</a:t>
            </a:r>
            <a:endParaRPr>
              <a:latin typeface="Ubuntu"/>
              <a:ea typeface="Ubuntu"/>
              <a:cs typeface="Ubuntu"/>
              <a:sym typeface="Ubuntu"/>
            </a:endParaRPr>
          </a:p>
        </p:txBody>
      </p:sp>
      <p:cxnSp>
        <p:nvCxnSpPr>
          <p:cNvPr id="1036" name="Google Shape;1036;p123"/>
          <p:cNvCxnSpPr>
            <a:stCxn id="1033" idx="1"/>
            <a:endCxn id="1032" idx="3"/>
          </p:cNvCxnSpPr>
          <p:nvPr/>
        </p:nvCxnSpPr>
        <p:spPr>
          <a:xfrm rot="10800000">
            <a:off x="2547725" y="2571750"/>
            <a:ext cx="4305900" cy="0"/>
          </a:xfrm>
          <a:prstGeom prst="straightConnector1">
            <a:avLst/>
          </a:prstGeom>
          <a:noFill/>
          <a:ln w="9525" cap="flat" cmpd="sng">
            <a:solidFill>
              <a:schemeClr val="dk2"/>
            </a:solidFill>
            <a:prstDash val="solid"/>
            <a:round/>
            <a:headEnd type="none" w="med" len="med"/>
            <a:tailEnd type="triangle" w="med" len="med"/>
          </a:ln>
        </p:spPr>
      </p:cxnSp>
      <p:sp>
        <p:nvSpPr>
          <p:cNvPr id="1037" name="Google Shape;1037;p123"/>
          <p:cNvSpPr txBox="1"/>
          <p:nvPr/>
        </p:nvSpPr>
        <p:spPr>
          <a:xfrm>
            <a:off x="2785675" y="1834925"/>
            <a:ext cx="3811800" cy="6390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2. A few blocks later, player requests from the casino to announce the winning number</a:t>
            </a:r>
            <a:endParaRPr>
              <a:latin typeface="Ubuntu"/>
              <a:ea typeface="Ubuntu"/>
              <a:cs typeface="Ubuntu"/>
              <a:sym typeface="Ubuntu"/>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pic>
        <p:nvPicPr>
          <p:cNvPr id="1042" name="Google Shape;1042;p124"/>
          <p:cNvPicPr preferRelativeResize="0"/>
          <p:nvPr/>
        </p:nvPicPr>
        <p:blipFill>
          <a:blip r:embed="rId3">
            <a:alphaModFix/>
          </a:blip>
          <a:stretch>
            <a:fillRect/>
          </a:stretch>
        </p:blipFill>
        <p:spPr>
          <a:xfrm>
            <a:off x="541950" y="1568862"/>
            <a:ext cx="2005775" cy="2005775"/>
          </a:xfrm>
          <a:prstGeom prst="rect">
            <a:avLst/>
          </a:prstGeom>
          <a:noFill/>
          <a:ln>
            <a:noFill/>
          </a:ln>
        </p:spPr>
      </p:pic>
      <p:pic>
        <p:nvPicPr>
          <p:cNvPr id="1043" name="Google Shape;1043;p124"/>
          <p:cNvPicPr preferRelativeResize="0"/>
          <p:nvPr/>
        </p:nvPicPr>
        <p:blipFill>
          <a:blip r:embed="rId4">
            <a:alphaModFix/>
          </a:blip>
          <a:stretch>
            <a:fillRect/>
          </a:stretch>
        </p:blipFill>
        <p:spPr>
          <a:xfrm>
            <a:off x="6853625" y="1612100"/>
            <a:ext cx="1919300" cy="1919300"/>
          </a:xfrm>
          <a:prstGeom prst="rect">
            <a:avLst/>
          </a:prstGeom>
          <a:noFill/>
          <a:ln>
            <a:noFill/>
          </a:ln>
        </p:spPr>
      </p:pic>
      <p:sp>
        <p:nvSpPr>
          <p:cNvPr id="1044" name="Google Shape;1044;p124"/>
          <p:cNvSpPr txBox="1"/>
          <p:nvPr/>
        </p:nvSpPr>
        <p:spPr>
          <a:xfrm>
            <a:off x="1169225"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Casino</a:t>
            </a:r>
            <a:endParaRPr>
              <a:latin typeface="Ubuntu"/>
              <a:ea typeface="Ubuntu"/>
              <a:cs typeface="Ubuntu"/>
              <a:sym typeface="Ubuntu"/>
            </a:endParaRPr>
          </a:p>
        </p:txBody>
      </p:sp>
      <p:sp>
        <p:nvSpPr>
          <p:cNvPr id="1045" name="Google Shape;1045;p124"/>
          <p:cNvSpPr txBox="1"/>
          <p:nvPr/>
        </p:nvSpPr>
        <p:spPr>
          <a:xfrm>
            <a:off x="7437663"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Player</a:t>
            </a:r>
            <a:endParaRPr>
              <a:latin typeface="Ubuntu"/>
              <a:ea typeface="Ubuntu"/>
              <a:cs typeface="Ubuntu"/>
              <a:sym typeface="Ubuntu"/>
            </a:endParaRPr>
          </a:p>
        </p:txBody>
      </p:sp>
      <p:cxnSp>
        <p:nvCxnSpPr>
          <p:cNvPr id="1046" name="Google Shape;1046;p124"/>
          <p:cNvCxnSpPr>
            <a:stCxn id="1043" idx="1"/>
            <a:endCxn id="1042" idx="3"/>
          </p:cNvCxnSpPr>
          <p:nvPr/>
        </p:nvCxnSpPr>
        <p:spPr>
          <a:xfrm rot="10800000">
            <a:off x="2547725" y="2571750"/>
            <a:ext cx="4305900" cy="0"/>
          </a:xfrm>
          <a:prstGeom prst="straightConnector1">
            <a:avLst/>
          </a:prstGeom>
          <a:noFill/>
          <a:ln w="9525" cap="flat" cmpd="sng">
            <a:solidFill>
              <a:schemeClr val="dk2"/>
            </a:solidFill>
            <a:prstDash val="solid"/>
            <a:round/>
            <a:headEnd type="triangle" w="med" len="med"/>
            <a:tailEnd type="none" w="med" len="med"/>
          </a:ln>
        </p:spPr>
      </p:cxnSp>
      <p:sp>
        <p:nvSpPr>
          <p:cNvPr id="1047" name="Google Shape;1047;p124"/>
          <p:cNvSpPr txBox="1"/>
          <p:nvPr/>
        </p:nvSpPr>
        <p:spPr>
          <a:xfrm>
            <a:off x="2547725" y="1688300"/>
            <a:ext cx="4049700" cy="8619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3. Casino uses,</a:t>
            </a:r>
            <a:r>
              <a:rPr lang="en">
                <a:solidFill>
                  <a:schemeClr val="dk1"/>
                </a:solidFill>
                <a:latin typeface="Ubuntu"/>
                <a:ea typeface="Ubuntu"/>
                <a:cs typeface="Ubuntu"/>
                <a:sym typeface="Ubuntu"/>
              </a:rPr>
              <a:t> as a source of randomness,</a:t>
            </a:r>
            <a:r>
              <a:rPr lang="en">
                <a:latin typeface="Ubuntu"/>
                <a:ea typeface="Ubuntu"/>
                <a:cs typeface="Ubuntu"/>
                <a:sym typeface="Ubuntu"/>
              </a:rPr>
              <a:t> the</a:t>
            </a:r>
            <a:r>
              <a:rPr lang="en">
                <a:solidFill>
                  <a:srgbClr val="0000FF"/>
                </a:solidFill>
                <a:latin typeface="Ubuntu"/>
                <a:ea typeface="Ubuntu"/>
                <a:cs typeface="Ubuntu"/>
                <a:sym typeface="Ubuntu"/>
              </a:rPr>
              <a:t> </a:t>
            </a:r>
            <a:r>
              <a:rPr lang="en">
                <a:latin typeface="Ubuntu"/>
                <a:ea typeface="Ubuntu"/>
                <a:cs typeface="Ubuntu"/>
                <a:sym typeface="Ubuntu"/>
              </a:rPr>
              <a:t>hash of a block produced </a:t>
            </a:r>
            <a:r>
              <a:rPr lang="en" u="sng">
                <a:latin typeface="Ubuntu"/>
                <a:ea typeface="Ubuntu"/>
                <a:cs typeface="Ubuntu"/>
                <a:sym typeface="Ubuntu"/>
              </a:rPr>
              <a:t>after</a:t>
            </a:r>
            <a:r>
              <a:rPr lang="en">
                <a:latin typeface="Ubuntu"/>
                <a:ea typeface="Ubuntu"/>
                <a:cs typeface="Ubuntu"/>
                <a:sym typeface="Ubuntu"/>
              </a:rPr>
              <a:t> the bet is placed</a:t>
            </a:r>
            <a:endParaRPr>
              <a:latin typeface="Ubuntu"/>
              <a:ea typeface="Ubuntu"/>
              <a:cs typeface="Ubuntu"/>
              <a:sym typeface="Ubuntu"/>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pic>
        <p:nvPicPr>
          <p:cNvPr id="1052" name="Google Shape;1052;p125"/>
          <p:cNvPicPr preferRelativeResize="0"/>
          <p:nvPr/>
        </p:nvPicPr>
        <p:blipFill>
          <a:blip r:embed="rId3">
            <a:alphaModFix/>
          </a:blip>
          <a:stretch>
            <a:fillRect/>
          </a:stretch>
        </p:blipFill>
        <p:spPr>
          <a:xfrm>
            <a:off x="541950" y="1568862"/>
            <a:ext cx="2005775" cy="2005775"/>
          </a:xfrm>
          <a:prstGeom prst="rect">
            <a:avLst/>
          </a:prstGeom>
          <a:noFill/>
          <a:ln>
            <a:noFill/>
          </a:ln>
        </p:spPr>
      </p:pic>
      <p:pic>
        <p:nvPicPr>
          <p:cNvPr id="1053" name="Google Shape;1053;p125"/>
          <p:cNvPicPr preferRelativeResize="0"/>
          <p:nvPr/>
        </p:nvPicPr>
        <p:blipFill>
          <a:blip r:embed="rId4">
            <a:alphaModFix/>
          </a:blip>
          <a:stretch>
            <a:fillRect/>
          </a:stretch>
        </p:blipFill>
        <p:spPr>
          <a:xfrm>
            <a:off x="6853625" y="1612100"/>
            <a:ext cx="1919300" cy="1919300"/>
          </a:xfrm>
          <a:prstGeom prst="rect">
            <a:avLst/>
          </a:prstGeom>
          <a:noFill/>
          <a:ln>
            <a:noFill/>
          </a:ln>
        </p:spPr>
      </p:pic>
      <p:sp>
        <p:nvSpPr>
          <p:cNvPr id="1054" name="Google Shape;1054;p125"/>
          <p:cNvSpPr txBox="1"/>
          <p:nvPr/>
        </p:nvSpPr>
        <p:spPr>
          <a:xfrm>
            <a:off x="1169225"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Casino</a:t>
            </a:r>
            <a:endParaRPr>
              <a:latin typeface="Ubuntu"/>
              <a:ea typeface="Ubuntu"/>
              <a:cs typeface="Ubuntu"/>
              <a:sym typeface="Ubuntu"/>
            </a:endParaRPr>
          </a:p>
        </p:txBody>
      </p:sp>
      <p:sp>
        <p:nvSpPr>
          <p:cNvPr id="1055" name="Google Shape;1055;p125"/>
          <p:cNvSpPr txBox="1"/>
          <p:nvPr/>
        </p:nvSpPr>
        <p:spPr>
          <a:xfrm>
            <a:off x="7437663" y="3809875"/>
            <a:ext cx="7512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Player</a:t>
            </a:r>
            <a:endParaRPr>
              <a:latin typeface="Ubuntu"/>
              <a:ea typeface="Ubuntu"/>
              <a:cs typeface="Ubuntu"/>
              <a:sym typeface="Ubuntu"/>
            </a:endParaRPr>
          </a:p>
        </p:txBody>
      </p:sp>
      <p:cxnSp>
        <p:nvCxnSpPr>
          <p:cNvPr id="1056" name="Google Shape;1056;p125"/>
          <p:cNvCxnSpPr>
            <a:stCxn id="1053" idx="1"/>
            <a:endCxn id="1052" idx="3"/>
          </p:cNvCxnSpPr>
          <p:nvPr/>
        </p:nvCxnSpPr>
        <p:spPr>
          <a:xfrm rot="10800000">
            <a:off x="2547725" y="2571750"/>
            <a:ext cx="4305900" cy="0"/>
          </a:xfrm>
          <a:prstGeom prst="straightConnector1">
            <a:avLst/>
          </a:prstGeom>
          <a:noFill/>
          <a:ln w="9525" cap="flat" cmpd="sng">
            <a:solidFill>
              <a:schemeClr val="dk2"/>
            </a:solidFill>
            <a:prstDash val="solid"/>
            <a:round/>
            <a:headEnd type="triangle" w="med" len="med"/>
            <a:tailEnd type="none" w="med" len="med"/>
          </a:ln>
        </p:spPr>
      </p:cxnSp>
      <p:sp>
        <p:nvSpPr>
          <p:cNvPr id="1057" name="Google Shape;1057;p125"/>
          <p:cNvSpPr txBox="1"/>
          <p:nvPr/>
        </p:nvSpPr>
        <p:spPr>
          <a:xfrm>
            <a:off x="3039726" y="742275"/>
            <a:ext cx="2393400" cy="53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Ubuntu"/>
                <a:ea typeface="Ubuntu"/>
                <a:cs typeface="Ubuntu"/>
                <a:sym typeface="Ubuntu"/>
              </a:rPr>
              <a:t>Validate block.number age!</a:t>
            </a:r>
            <a:endParaRPr>
              <a:latin typeface="Ubuntu"/>
              <a:ea typeface="Ubuntu"/>
              <a:cs typeface="Ubuntu"/>
              <a:sym typeface="Ubuntu"/>
            </a:endParaRPr>
          </a:p>
        </p:txBody>
      </p:sp>
      <p:cxnSp>
        <p:nvCxnSpPr>
          <p:cNvPr id="1058" name="Google Shape;1058;p125"/>
          <p:cNvCxnSpPr/>
          <p:nvPr/>
        </p:nvCxnSpPr>
        <p:spPr>
          <a:xfrm>
            <a:off x="4258726" y="1177750"/>
            <a:ext cx="531300" cy="565200"/>
          </a:xfrm>
          <a:prstGeom prst="straightConnector1">
            <a:avLst/>
          </a:prstGeom>
          <a:noFill/>
          <a:ln w="9525" cap="flat" cmpd="sng">
            <a:solidFill>
              <a:schemeClr val="dk2"/>
            </a:solidFill>
            <a:prstDash val="solid"/>
            <a:round/>
            <a:headEnd type="none" w="med" len="med"/>
            <a:tailEnd type="triangle" w="med" len="med"/>
          </a:ln>
        </p:spPr>
      </p:cxnSp>
      <p:sp>
        <p:nvSpPr>
          <p:cNvPr id="1059" name="Google Shape;1059;p125"/>
          <p:cNvSpPr txBox="1"/>
          <p:nvPr/>
        </p:nvSpPr>
        <p:spPr>
          <a:xfrm>
            <a:off x="2547725" y="1688300"/>
            <a:ext cx="4049700" cy="8619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3. Casino uses,</a:t>
            </a:r>
            <a:r>
              <a:rPr lang="en">
                <a:solidFill>
                  <a:schemeClr val="dk1"/>
                </a:solidFill>
                <a:latin typeface="Ubuntu"/>
                <a:ea typeface="Ubuntu"/>
                <a:cs typeface="Ubuntu"/>
                <a:sym typeface="Ubuntu"/>
              </a:rPr>
              <a:t> as a source of randomness,</a:t>
            </a:r>
            <a:r>
              <a:rPr lang="en">
                <a:latin typeface="Ubuntu"/>
                <a:ea typeface="Ubuntu"/>
                <a:cs typeface="Ubuntu"/>
                <a:sym typeface="Ubuntu"/>
              </a:rPr>
              <a:t> </a:t>
            </a:r>
            <a:r>
              <a:rPr lang="en">
                <a:solidFill>
                  <a:schemeClr val="dk1"/>
                </a:solidFill>
                <a:latin typeface="Ubuntu"/>
                <a:ea typeface="Ubuntu"/>
                <a:cs typeface="Ubuntu"/>
                <a:sym typeface="Ubuntu"/>
              </a:rPr>
              <a:t>the</a:t>
            </a:r>
            <a:r>
              <a:rPr lang="en">
                <a:solidFill>
                  <a:srgbClr val="0000FF"/>
                </a:solidFill>
                <a:latin typeface="Ubuntu"/>
                <a:ea typeface="Ubuntu"/>
                <a:cs typeface="Ubuntu"/>
                <a:sym typeface="Ubuntu"/>
              </a:rPr>
              <a:t> </a:t>
            </a:r>
            <a:r>
              <a:rPr lang="en">
                <a:solidFill>
                  <a:schemeClr val="dk1"/>
                </a:solidFill>
                <a:latin typeface="Ubuntu"/>
                <a:ea typeface="Ubuntu"/>
                <a:cs typeface="Ubuntu"/>
                <a:sym typeface="Ubuntu"/>
              </a:rPr>
              <a:t>hash of a block produced </a:t>
            </a:r>
            <a:r>
              <a:rPr lang="en" u="sng">
                <a:solidFill>
                  <a:schemeClr val="dk1"/>
                </a:solidFill>
                <a:latin typeface="Ubuntu"/>
                <a:ea typeface="Ubuntu"/>
                <a:cs typeface="Ubuntu"/>
                <a:sym typeface="Ubuntu"/>
              </a:rPr>
              <a:t>after</a:t>
            </a:r>
            <a:r>
              <a:rPr lang="en">
                <a:solidFill>
                  <a:schemeClr val="dk1"/>
                </a:solidFill>
                <a:latin typeface="Ubuntu"/>
                <a:ea typeface="Ubuntu"/>
                <a:cs typeface="Ubuntu"/>
                <a:sym typeface="Ubuntu"/>
              </a:rPr>
              <a:t> the bet is placed</a:t>
            </a:r>
            <a:endParaRPr>
              <a:latin typeface="Ubuntu"/>
              <a:ea typeface="Ubuntu"/>
              <a:cs typeface="Ubuntu"/>
              <a:sym typeface="Ubuntu"/>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1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Is the hash of a future block a good source of randomness (against a malicious miner)?</a:t>
            </a:r>
            <a:endParaRPr/>
          </a:p>
          <a:p>
            <a:pPr marL="0" lvl="0" indent="0" algn="l" rtl="0">
              <a:spcBef>
                <a:spcPts val="0"/>
              </a:spcBef>
              <a:spcAft>
                <a:spcPts val="0"/>
              </a:spcAft>
              <a:buNone/>
            </a:pPr>
            <a:endParaRPr/>
          </a:p>
        </p:txBody>
      </p:sp>
      <p:sp>
        <p:nvSpPr>
          <p:cNvPr id="1065" name="Google Shape;1065;p126"/>
          <p:cNvSpPr txBox="1">
            <a:spLocks noGrp="1"/>
          </p:cNvSpPr>
          <p:nvPr>
            <p:ph type="body" idx="1"/>
          </p:nvPr>
        </p:nvSpPr>
        <p:spPr>
          <a:xfrm>
            <a:off x="311700" y="16096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A contract can access the hashes of only the </a:t>
            </a:r>
            <a:r>
              <a:rPr lang="en" b="1"/>
              <a:t>last</a:t>
            </a:r>
            <a:r>
              <a:rPr lang="en"/>
              <a:t> </a:t>
            </a:r>
            <a:r>
              <a:rPr lang="en" b="1"/>
              <a:t>256 </a:t>
            </a:r>
            <a:r>
              <a:rPr lang="en"/>
              <a:t>blocks; blockhash older than that defaults to 0</a:t>
            </a:r>
            <a:endParaRPr/>
          </a:p>
          <a:p>
            <a:pPr marL="457200" marR="0" lvl="0" indent="-342900" algn="l" rtl="0">
              <a:lnSpc>
                <a:spcPct val="150000"/>
              </a:lnSpc>
              <a:spcBef>
                <a:spcPts val="0"/>
              </a:spcBef>
              <a:spcAft>
                <a:spcPts val="0"/>
              </a:spcAft>
              <a:buSzPts val="1800"/>
              <a:buChar char="●"/>
            </a:pPr>
            <a:r>
              <a:rPr lang="en"/>
              <a:t>Always </a:t>
            </a:r>
            <a:r>
              <a:rPr lang="en" b="1"/>
              <a:t>validate</a:t>
            </a:r>
            <a:r>
              <a:rPr lang="en"/>
              <a:t> block’s age</a:t>
            </a:r>
            <a:endParaRPr/>
          </a:p>
          <a:p>
            <a:pPr marL="457200" marR="0" lvl="0" indent="-342900" algn="l" rtl="0">
              <a:lnSpc>
                <a:spcPct val="150000"/>
              </a:lnSpc>
              <a:spcBef>
                <a:spcPts val="0"/>
              </a:spcBef>
              <a:spcAft>
                <a:spcPts val="0"/>
              </a:spcAft>
              <a:buSzPts val="1800"/>
              <a:buChar char="●"/>
            </a:pPr>
            <a:r>
              <a:rPr lang="en"/>
              <a:t>With some probability (how high?), a malicious </a:t>
            </a:r>
            <a:r>
              <a:rPr lang="en" b="1"/>
              <a:t>miner</a:t>
            </a:r>
            <a:r>
              <a:rPr lang="en"/>
              <a:t> will </a:t>
            </a:r>
            <a:r>
              <a:rPr lang="en" b="1"/>
              <a:t>create the specific future block</a:t>
            </a:r>
            <a:endParaRPr b="1"/>
          </a:p>
          <a:p>
            <a:pPr marL="457200" marR="0" lvl="0" indent="-342900" algn="l" rtl="0">
              <a:lnSpc>
                <a:spcPct val="150000"/>
              </a:lnSpc>
              <a:spcBef>
                <a:spcPts val="0"/>
              </a:spcBef>
              <a:spcAft>
                <a:spcPts val="0"/>
              </a:spcAft>
              <a:buSzPts val="1800"/>
              <a:buChar char="●"/>
            </a:pPr>
            <a:r>
              <a:rPr lang="en"/>
              <a:t>In PoS, the </a:t>
            </a:r>
            <a:r>
              <a:rPr lang="en" b="1"/>
              <a:t>proposer</a:t>
            </a:r>
            <a:r>
              <a:rPr lang="en"/>
              <a:t> of a future block might be </a:t>
            </a:r>
            <a:r>
              <a:rPr lang="en" b="1"/>
              <a:t>known beforehand</a:t>
            </a:r>
            <a:endParaRPr/>
          </a:p>
          <a:p>
            <a:pPr marL="457200" marR="0" lvl="0" indent="-342900" algn="l" rtl="0">
              <a:lnSpc>
                <a:spcPct val="150000"/>
              </a:lnSpc>
              <a:spcBef>
                <a:spcPts val="0"/>
              </a:spcBef>
              <a:spcAft>
                <a:spcPts val="0"/>
              </a:spcAft>
              <a:buSzPts val="1800"/>
              <a:buChar char="●"/>
            </a:pPr>
            <a:r>
              <a:rPr lang="en"/>
              <a:t>A </a:t>
            </a:r>
            <a:r>
              <a:rPr lang="en" b="1"/>
              <a:t>miner</a:t>
            </a:r>
            <a:r>
              <a:rPr lang="en"/>
              <a:t> can keep newly-mined </a:t>
            </a:r>
            <a:r>
              <a:rPr lang="en" b="1"/>
              <a:t>blocks hidden</a:t>
            </a:r>
            <a:r>
              <a:rPr lang="en"/>
              <a:t>, until they mine a favorable one</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1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Randomness: towards safer PRNG</a:t>
            </a:r>
            <a:endParaRPr/>
          </a:p>
        </p:txBody>
      </p:sp>
      <p:sp>
        <p:nvSpPr>
          <p:cNvPr id="1071" name="Google Shape;1071;p127"/>
          <p:cNvSpPr txBox="1">
            <a:spLocks noGrp="1"/>
          </p:cNvSpPr>
          <p:nvPr>
            <p:ph type="body" idx="1"/>
          </p:nvPr>
        </p:nvSpPr>
        <p:spPr>
          <a:xfrm>
            <a:off x="311700" y="1152475"/>
            <a:ext cx="8520600" cy="36669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Commitment schemes</a:t>
            </a:r>
            <a:endParaRPr/>
          </a:p>
          <a:p>
            <a:pPr marL="914400" marR="0" lvl="1" indent="-317500" algn="l" rtl="0">
              <a:lnSpc>
                <a:spcPct val="150000"/>
              </a:lnSpc>
              <a:spcBef>
                <a:spcPts val="0"/>
              </a:spcBef>
              <a:spcAft>
                <a:spcPts val="0"/>
              </a:spcAft>
              <a:buSzPts val="1400"/>
              <a:buChar char="○"/>
            </a:pPr>
            <a:r>
              <a:rPr lang="en"/>
              <a:t>Prover </a:t>
            </a:r>
            <a:r>
              <a:rPr lang="en" u="sng"/>
              <a:t>commits</a:t>
            </a:r>
            <a:r>
              <a:rPr lang="en"/>
              <a:t> to a message </a:t>
            </a:r>
            <a:r>
              <a:rPr lang="en" i="1"/>
              <a:t>m</a:t>
            </a:r>
            <a:r>
              <a:rPr lang="en"/>
              <a:t> by publishing </a:t>
            </a:r>
            <a:r>
              <a:rPr lang="en" i="1"/>
              <a:t>h = H(m)</a:t>
            </a:r>
            <a:r>
              <a:rPr lang="en"/>
              <a:t> (H is a hash function)</a:t>
            </a:r>
            <a:endParaRPr/>
          </a:p>
          <a:p>
            <a:pPr marL="914400" marR="0" lvl="1" indent="-317500" algn="l" rtl="0">
              <a:lnSpc>
                <a:spcPct val="150000"/>
              </a:lnSpc>
              <a:spcBef>
                <a:spcPts val="0"/>
              </a:spcBef>
              <a:spcAft>
                <a:spcPts val="0"/>
              </a:spcAft>
              <a:buSzPts val="1400"/>
              <a:buChar char="○"/>
            </a:pPr>
            <a:r>
              <a:rPr lang="en"/>
              <a:t>After some time, prover </a:t>
            </a:r>
            <a:r>
              <a:rPr lang="en" u="sng"/>
              <a:t>reveals</a:t>
            </a:r>
            <a:r>
              <a:rPr lang="en"/>
              <a:t> message </a:t>
            </a:r>
            <a:r>
              <a:rPr lang="en" i="1"/>
              <a:t>m</a:t>
            </a:r>
            <a:endParaRPr/>
          </a:p>
          <a:p>
            <a:pPr marL="914400" marR="0" lvl="1" indent="-317500" algn="l" rtl="0">
              <a:lnSpc>
                <a:spcPct val="150000"/>
              </a:lnSpc>
              <a:spcBef>
                <a:spcPts val="0"/>
              </a:spcBef>
              <a:spcAft>
                <a:spcPts val="0"/>
              </a:spcAft>
              <a:buSzPts val="1400"/>
              <a:buChar char="○"/>
            </a:pPr>
            <a:r>
              <a:rPr lang="en"/>
              <a:t>Verifier wants to be sure that the originally committed message is the revealed one</a:t>
            </a:r>
            <a:endParaRPr/>
          </a:p>
          <a:p>
            <a:pPr marL="1371600" lvl="2" indent="-317500" algn="l" rtl="0">
              <a:lnSpc>
                <a:spcPct val="150000"/>
              </a:lnSpc>
              <a:spcBef>
                <a:spcPts val="0"/>
              </a:spcBef>
              <a:spcAft>
                <a:spcPts val="0"/>
              </a:spcAft>
              <a:buSzPts val="1400"/>
              <a:buChar char="■"/>
            </a:pPr>
            <a:r>
              <a:rPr lang="en"/>
              <a:t>Verifier checks that: </a:t>
            </a:r>
            <a:r>
              <a:rPr lang="en" i="1"/>
              <a:t>h == H(m)</a:t>
            </a:r>
            <a:endParaRPr/>
          </a:p>
          <a:p>
            <a:pPr marL="914400" marR="0" lvl="1" indent="-317500" algn="l" rtl="0">
              <a:lnSpc>
                <a:spcPct val="150000"/>
              </a:lnSpc>
              <a:spcBef>
                <a:spcPts val="0"/>
              </a:spcBef>
              <a:spcAft>
                <a:spcPts val="0"/>
              </a:spcAft>
              <a:buSzPts val="1400"/>
              <a:buChar char="○"/>
            </a:pPr>
            <a:r>
              <a:rPr lang="en"/>
              <a:t>Binding property:</a:t>
            </a:r>
            <a:endParaRPr i="1"/>
          </a:p>
          <a:p>
            <a:pPr marL="1371600" marR="0" lvl="2" indent="-317500" algn="l" rtl="0">
              <a:lnSpc>
                <a:spcPct val="150000"/>
              </a:lnSpc>
              <a:spcBef>
                <a:spcPts val="0"/>
              </a:spcBef>
              <a:spcAft>
                <a:spcPts val="0"/>
              </a:spcAft>
              <a:buSzPts val="1400"/>
              <a:buChar char="■"/>
            </a:pPr>
            <a:r>
              <a:rPr lang="en"/>
              <a:t>Collision resistance: it should be infeasible to find m’ s.t. H(m) == H(m’)</a:t>
            </a:r>
            <a:endParaRPr/>
          </a:p>
          <a:p>
            <a:pPr marL="914400" marR="0" lvl="1" indent="-317500" algn="l" rtl="0">
              <a:lnSpc>
                <a:spcPct val="150000"/>
              </a:lnSpc>
              <a:spcBef>
                <a:spcPts val="0"/>
              </a:spcBef>
              <a:spcAft>
                <a:spcPts val="0"/>
              </a:spcAft>
              <a:buSzPts val="1400"/>
              <a:buChar char="○"/>
            </a:pPr>
            <a:r>
              <a:rPr lang="en"/>
              <a:t>Hiding property:</a:t>
            </a:r>
            <a:endParaRPr/>
          </a:p>
          <a:p>
            <a:pPr marL="1371600" marR="0" lvl="2" indent="-317500" algn="l" rtl="0">
              <a:lnSpc>
                <a:spcPct val="150000"/>
              </a:lnSpc>
              <a:spcBef>
                <a:spcPts val="0"/>
              </a:spcBef>
              <a:spcAft>
                <a:spcPts val="0"/>
              </a:spcAft>
              <a:buSzPts val="1400"/>
              <a:buChar char="■"/>
            </a:pPr>
            <a:r>
              <a:rPr lang="en"/>
              <a:t>Honest prover wants no information about </a:t>
            </a:r>
            <a:r>
              <a:rPr lang="en" i="1"/>
              <a:t>m</a:t>
            </a:r>
            <a:r>
              <a:rPr lang="en"/>
              <a:t> to be retrievable from </a:t>
            </a:r>
            <a:r>
              <a:rPr lang="en" i="1"/>
              <a:t>H(m)</a:t>
            </a:r>
            <a:endParaRPr/>
          </a:p>
          <a:p>
            <a:pPr marL="1371600" marR="0" lvl="2" indent="-317500" algn="l" rtl="0">
              <a:lnSpc>
                <a:spcPct val="150000"/>
              </a:lnSpc>
              <a:spcBef>
                <a:spcPts val="0"/>
              </a:spcBef>
              <a:spcAft>
                <a:spcPts val="0"/>
              </a:spcAft>
              <a:buSzPts val="1400"/>
              <a:buChar char="■"/>
            </a:pPr>
            <a:r>
              <a:rPr lang="en"/>
              <a:t>H needs to behave as a random oracle</a:t>
            </a:r>
            <a:endParaRPr/>
          </a:p>
          <a:p>
            <a:pPr marL="1371600" marR="0" lvl="2" indent="-317500" algn="l" rtl="0">
              <a:lnSpc>
                <a:spcPct val="150000"/>
              </a:lnSpc>
              <a:spcBef>
                <a:spcPts val="0"/>
              </a:spcBef>
              <a:spcAft>
                <a:spcPts val="0"/>
              </a:spcAft>
              <a:buSzPts val="1400"/>
              <a:buChar char="■"/>
            </a:pPr>
            <a:r>
              <a:rPr lang="en" i="1"/>
              <a:t>m </a:t>
            </a:r>
            <a:r>
              <a:rPr lang="en"/>
              <a:t> should be unpredictable; if domain is small, use salt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DoS: Griefing</a:t>
            </a:r>
            <a:endParaRPr/>
          </a:p>
        </p:txBody>
      </p:sp>
      <p:sp>
        <p:nvSpPr>
          <p:cNvPr id="249" name="Google Shape;249;p47"/>
          <p:cNvSpPr txBox="1">
            <a:spLocks noGrp="1"/>
          </p:cNvSpPr>
          <p:nvPr>
            <p:ph type="body" idx="1"/>
          </p:nvPr>
        </p:nvSpPr>
        <p:spPr>
          <a:xfrm>
            <a:off x="450300" y="1104500"/>
            <a:ext cx="8382000" cy="335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dirty="0">
                <a:solidFill>
                  <a:srgbClr val="0000FF"/>
                </a:solidFill>
                <a:latin typeface="Consolas"/>
                <a:ea typeface="Consolas"/>
                <a:cs typeface="Consolas"/>
                <a:sym typeface="Consolas"/>
              </a:rPr>
              <a:t>for</a:t>
            </a:r>
            <a:r>
              <a:rPr lang="en" dirty="0">
                <a:latin typeface="Consolas"/>
                <a:ea typeface="Consolas"/>
                <a:cs typeface="Consolas"/>
                <a:sym typeface="Consolas"/>
              </a:rPr>
              <a:t> (</a:t>
            </a:r>
            <a:r>
              <a:rPr lang="en" dirty="0" err="1">
                <a:solidFill>
                  <a:srgbClr val="0000FF"/>
                </a:solidFill>
                <a:latin typeface="Consolas"/>
                <a:ea typeface="Consolas"/>
                <a:cs typeface="Consolas"/>
                <a:sym typeface="Consolas"/>
              </a:rPr>
              <a:t>uint</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 0; </a:t>
            </a:r>
            <a:r>
              <a:rPr lang="en" dirty="0" err="1">
                <a:latin typeface="Consolas"/>
                <a:ea typeface="Consolas"/>
                <a:cs typeface="Consolas"/>
                <a:sym typeface="Consolas"/>
              </a:rPr>
              <a:t>i</a:t>
            </a:r>
            <a:r>
              <a:rPr lang="en" dirty="0">
                <a:latin typeface="Consolas"/>
                <a:ea typeface="Consolas"/>
                <a:cs typeface="Consolas"/>
                <a:sym typeface="Consolas"/>
              </a:rPr>
              <a:t> &lt; </a:t>
            </a:r>
            <a:r>
              <a:rPr lang="en" dirty="0" err="1">
                <a:latin typeface="Consolas"/>
                <a:ea typeface="Consolas"/>
                <a:cs typeface="Consolas"/>
                <a:sym typeface="Consolas"/>
              </a:rPr>
              <a:t>investors.length</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a:t>
            </a:r>
            <a:endParaRPr dirty="0">
              <a:latin typeface="Consolas"/>
              <a:ea typeface="Consolas"/>
              <a:cs typeface="Consolas"/>
              <a:sym typeface="Consolas"/>
            </a:endParaRPr>
          </a:p>
          <a:p>
            <a:pPr marL="0" lvl="0" indent="457200" algn="l" rtl="0">
              <a:lnSpc>
                <a:spcPct val="100000"/>
              </a:lnSpc>
              <a:spcBef>
                <a:spcPts val="0"/>
              </a:spcBef>
              <a:spcAft>
                <a:spcPts val="0"/>
              </a:spcAft>
              <a:buClr>
                <a:schemeClr val="dk1"/>
              </a:buClr>
              <a:buSzPts val="1100"/>
              <a:buFont typeface="Arial"/>
              <a:buNone/>
            </a:pP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addr.</a:t>
            </a:r>
            <a:r>
              <a:rPr lang="en" dirty="0" err="1">
                <a:solidFill>
                  <a:srgbClr val="0000FF"/>
                </a:solidFill>
                <a:latin typeface="Consolas"/>
                <a:ea typeface="Consolas"/>
                <a:cs typeface="Consolas"/>
                <a:sym typeface="Consolas"/>
              </a:rPr>
              <a:t>send</a:t>
            </a:r>
            <a:r>
              <a:rPr lang="en" dirty="0">
                <a:latin typeface="Consolas"/>
                <a:ea typeface="Consolas"/>
                <a:cs typeface="Consolas"/>
                <a:sym typeface="Consolas"/>
              </a:rPr>
              <a:t>(investors[</a:t>
            </a:r>
            <a:r>
              <a:rPr lang="en" dirty="0" err="1">
                <a:latin typeface="Consolas"/>
                <a:ea typeface="Consolas"/>
                <a:cs typeface="Consolas"/>
                <a:sym typeface="Consolas"/>
              </a:rPr>
              <a:t>i</a:t>
            </a:r>
            <a:r>
              <a:rPr lang="en" dirty="0">
                <a:latin typeface="Consolas"/>
                <a:ea typeface="Consolas"/>
                <a:cs typeface="Consolas"/>
                <a:sym typeface="Consolas"/>
              </a:rPr>
              <a:t>].</a:t>
            </a:r>
            <a:r>
              <a:rPr lang="en" dirty="0" err="1">
                <a:latin typeface="Consolas"/>
                <a:ea typeface="Consolas"/>
                <a:cs typeface="Consolas"/>
                <a:sym typeface="Consolas"/>
              </a:rPr>
              <a:t>dividendAmount</a:t>
            </a: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100000"/>
              </a:lnSpc>
              <a:spcBef>
                <a:spcPts val="0"/>
              </a:spcBef>
              <a:spcAft>
                <a:spcPts val="0"/>
              </a:spcAft>
              <a:buNone/>
            </a:pPr>
            <a:r>
              <a:rPr lang="en" dirty="0">
                <a:latin typeface="Consolas"/>
                <a:ea typeface="Consolas"/>
                <a:cs typeface="Consolas"/>
                <a:sym typeface="Consolas"/>
              </a:rPr>
              <a:t>}</a:t>
            </a:r>
            <a:endParaRPr dirty="0">
              <a:latin typeface="Consolas"/>
              <a:ea typeface="Consolas"/>
              <a:cs typeface="Consolas"/>
              <a:sym typeface="Consolas"/>
            </a:endParaRPr>
          </a:p>
        </p:txBody>
      </p:sp>
      <p:sp>
        <p:nvSpPr>
          <p:cNvPr id="250" name="Google Shape;250;p47"/>
          <p:cNvSpPr txBox="1"/>
          <p:nvPr/>
        </p:nvSpPr>
        <p:spPr>
          <a:xfrm>
            <a:off x="3785475" y="4769225"/>
            <a:ext cx="5188500" cy="297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700" u="sng">
                <a:solidFill>
                  <a:schemeClr val="hlink"/>
                </a:solidFill>
                <a:latin typeface="Ubuntu"/>
                <a:ea typeface="Ubuntu"/>
                <a:cs typeface="Ubuntu"/>
                <a:sym typeface="Ubuntu"/>
                <a:hlinkClick r:id="rId3"/>
              </a:rPr>
              <a:t>https://cs.pomona.edu/~michael/courses/csci190s21/papers/madmax.pdf</a:t>
            </a:r>
            <a:r>
              <a:rPr lang="en" sz="700">
                <a:latin typeface="Ubuntu"/>
                <a:ea typeface="Ubuntu"/>
                <a:cs typeface="Ubuntu"/>
                <a:sym typeface="Ubuntu"/>
              </a:rPr>
              <a:t> </a:t>
            </a:r>
            <a:endParaRPr sz="700">
              <a:solidFill>
                <a:schemeClr val="dk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1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Randomness: towards safer PRNG</a:t>
            </a:r>
            <a:endParaRPr/>
          </a:p>
        </p:txBody>
      </p:sp>
      <p:sp>
        <p:nvSpPr>
          <p:cNvPr id="1077" name="Google Shape;1077;p128"/>
          <p:cNvSpPr txBox="1">
            <a:spLocks noGrp="1"/>
          </p:cNvSpPr>
          <p:nvPr>
            <p:ph type="body" idx="1"/>
          </p:nvPr>
        </p:nvSpPr>
        <p:spPr>
          <a:xfrm>
            <a:off x="311700" y="1152475"/>
            <a:ext cx="8520600" cy="25743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dirty="0"/>
              <a:t>Commitment schemes</a:t>
            </a:r>
            <a:endParaRPr dirty="0"/>
          </a:p>
          <a:p>
            <a:pPr marL="457200" marR="0" lvl="0" indent="-342900" algn="l" rtl="0">
              <a:lnSpc>
                <a:spcPct val="150000"/>
              </a:lnSpc>
              <a:spcBef>
                <a:spcPts val="0"/>
              </a:spcBef>
              <a:spcAft>
                <a:spcPts val="0"/>
              </a:spcAft>
              <a:buSzPts val="1800"/>
              <a:buChar char="●"/>
            </a:pPr>
            <a:r>
              <a:rPr lang="en" dirty="0"/>
              <a:t>Example:</a:t>
            </a:r>
            <a:endParaRPr dirty="0"/>
          </a:p>
          <a:p>
            <a:pPr marL="914400" marR="0" lvl="1" indent="-317500" algn="l" rtl="0">
              <a:lnSpc>
                <a:spcPct val="150000"/>
              </a:lnSpc>
              <a:spcBef>
                <a:spcPts val="0"/>
              </a:spcBef>
              <a:spcAft>
                <a:spcPts val="0"/>
              </a:spcAft>
              <a:buSzPts val="1400"/>
              <a:buChar char="○"/>
            </a:pPr>
            <a:r>
              <a:rPr lang="en" dirty="0"/>
              <a:t>Casino and player each commit to a random value</a:t>
            </a:r>
            <a:endParaRPr dirty="0"/>
          </a:p>
          <a:p>
            <a:pPr marL="914400" marR="0" lvl="1" indent="-317500" algn="l" rtl="0">
              <a:lnSpc>
                <a:spcPct val="150000"/>
              </a:lnSpc>
              <a:spcBef>
                <a:spcPts val="0"/>
              </a:spcBef>
              <a:spcAft>
                <a:spcPts val="0"/>
              </a:spcAft>
              <a:buSzPts val="1400"/>
              <a:buChar char="○"/>
            </a:pPr>
            <a:r>
              <a:rPr lang="en" dirty="0"/>
              <a:t>Casino and player reveal their values</a:t>
            </a:r>
            <a:endParaRPr dirty="0"/>
          </a:p>
          <a:p>
            <a:pPr marL="914400" marR="0" lvl="1" indent="-317500" algn="l" rtl="0">
              <a:lnSpc>
                <a:spcPct val="150000"/>
              </a:lnSpc>
              <a:spcBef>
                <a:spcPts val="0"/>
              </a:spcBef>
              <a:spcAft>
                <a:spcPts val="0"/>
              </a:spcAft>
              <a:buSzPts val="1400"/>
              <a:buChar char="○"/>
            </a:pPr>
            <a:r>
              <a:rPr lang="en" dirty="0"/>
              <a:t>Casino XORs the random values to produce a seed</a:t>
            </a:r>
            <a:endParaRPr dirty="0"/>
          </a:p>
          <a:p>
            <a:pPr marL="1371600" marR="0" lvl="2" indent="-317500" algn="l" rtl="0">
              <a:lnSpc>
                <a:spcPct val="150000"/>
              </a:lnSpc>
              <a:spcBef>
                <a:spcPts val="0"/>
              </a:spcBef>
              <a:spcAft>
                <a:spcPts val="0"/>
              </a:spcAft>
              <a:buSzPts val="1400"/>
              <a:buChar char="■"/>
            </a:pPr>
            <a:r>
              <a:rPr lang="en" dirty="0"/>
              <a:t>the seed can also be combined with the hash of a future block</a:t>
            </a:r>
            <a:endParaRPr dirty="0"/>
          </a:p>
          <a:p>
            <a:pPr marL="914400" marR="0" lvl="1" indent="-317500" algn="l" rtl="0">
              <a:lnSpc>
                <a:spcPct val="150000"/>
              </a:lnSpc>
              <a:spcBef>
                <a:spcPts val="0"/>
              </a:spcBef>
              <a:spcAft>
                <a:spcPts val="0"/>
              </a:spcAft>
              <a:buSzPts val="1400"/>
              <a:buChar char="○"/>
            </a:pPr>
            <a:r>
              <a:rPr lang="en" dirty="0"/>
              <a:t>If </a:t>
            </a:r>
            <a:r>
              <a:rPr lang="en" i="1" dirty="0"/>
              <a:t>either</a:t>
            </a:r>
            <a:r>
              <a:rPr lang="en" dirty="0"/>
              <a:t> casino </a:t>
            </a:r>
            <a:r>
              <a:rPr lang="en" i="1" dirty="0"/>
              <a:t>or</a:t>
            </a:r>
            <a:r>
              <a:rPr lang="en" dirty="0"/>
              <a:t> player honest, then the seed is random (why?)</a:t>
            </a:r>
          </a:p>
          <a:p>
            <a:pPr marL="914400" marR="0" lvl="1" indent="-317500" algn="l" rtl="0">
              <a:lnSpc>
                <a:spcPct val="150000"/>
              </a:lnSpc>
              <a:spcBef>
                <a:spcPts val="0"/>
              </a:spcBef>
              <a:spcAft>
                <a:spcPts val="0"/>
              </a:spcAft>
              <a:buSzPts val="1400"/>
              <a:buChar char="○"/>
            </a:pPr>
            <a:r>
              <a:rPr lang="en-GB" dirty="0"/>
              <a:t>W</a:t>
            </a:r>
            <a:r>
              <a:rPr lang="en" dirty="0"/>
              <a:t>hat happens in the case of aborts?</a:t>
            </a:r>
            <a:endParaRPr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1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On-chain data is public</a:t>
            </a:r>
            <a:endParaRPr/>
          </a:p>
        </p:txBody>
      </p:sp>
      <p:sp>
        <p:nvSpPr>
          <p:cNvPr id="1083" name="Google Shape;1083;p129"/>
          <p:cNvSpPr txBox="1">
            <a:spLocks noGrp="1"/>
          </p:cNvSpPr>
          <p:nvPr>
            <p:ph type="body" idx="1"/>
          </p:nvPr>
        </p:nvSpPr>
        <p:spPr>
          <a:xfrm>
            <a:off x="311700" y="1152475"/>
            <a:ext cx="8520600" cy="3864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Applications (games, auctions, etc) required </a:t>
            </a:r>
            <a:r>
              <a:rPr lang="en" b="1"/>
              <a:t>data</a:t>
            </a:r>
            <a:r>
              <a:rPr lang="en"/>
              <a:t> to be </a:t>
            </a:r>
            <a:r>
              <a:rPr lang="en" b="1"/>
              <a:t>private</a:t>
            </a:r>
            <a:r>
              <a:rPr lang="en"/>
              <a:t> up until some point in time</a:t>
            </a:r>
            <a:endParaRPr/>
          </a:p>
          <a:p>
            <a:pPr marL="457200" marR="0" lvl="0" indent="-342900" algn="l" rtl="0">
              <a:lnSpc>
                <a:spcPct val="150000"/>
              </a:lnSpc>
              <a:spcBef>
                <a:spcPts val="0"/>
              </a:spcBef>
              <a:spcAft>
                <a:spcPts val="0"/>
              </a:spcAft>
              <a:buSzPts val="1800"/>
              <a:buChar char="●"/>
            </a:pPr>
            <a:r>
              <a:rPr lang="en"/>
              <a:t>Every data that is published on-chain is </a:t>
            </a:r>
            <a:r>
              <a:rPr lang="en" b="1"/>
              <a:t>visible</a:t>
            </a:r>
            <a:r>
              <a:rPr lang="en"/>
              <a:t> by everyone</a:t>
            </a:r>
            <a:endParaRPr/>
          </a:p>
          <a:p>
            <a:pPr marL="457200" marR="0" lvl="0" indent="-342900" algn="l" rtl="0">
              <a:lnSpc>
                <a:spcPct val="150000"/>
              </a:lnSpc>
              <a:spcBef>
                <a:spcPts val="0"/>
              </a:spcBef>
              <a:spcAft>
                <a:spcPts val="0"/>
              </a:spcAft>
              <a:buSzPts val="1800"/>
              <a:buChar char="●"/>
            </a:pPr>
            <a:r>
              <a:rPr lang="en"/>
              <a:t>Best strategy: </a:t>
            </a:r>
            <a:r>
              <a:rPr lang="en" b="1"/>
              <a:t>commitment schemes</a:t>
            </a:r>
            <a:endParaRPr/>
          </a:p>
          <a:p>
            <a:pPr marL="457200" marR="0" lvl="0" indent="-342900" algn="l" rtl="0">
              <a:lnSpc>
                <a:spcPct val="150000"/>
              </a:lnSpc>
              <a:spcBef>
                <a:spcPts val="0"/>
              </a:spcBef>
              <a:spcAft>
                <a:spcPts val="0"/>
              </a:spcAft>
              <a:buSzPts val="1800"/>
              <a:buChar char="●"/>
            </a:pPr>
            <a:r>
              <a:rPr lang="en"/>
              <a:t>Watch out for front-running!</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130"/>
          <p:cNvSpPr txBox="1"/>
          <p:nvPr/>
        </p:nvSpPr>
        <p:spPr>
          <a:xfrm>
            <a:off x="311700" y="2148450"/>
            <a:ext cx="8520600" cy="84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a:solidFill>
                <a:srgbClr val="000000"/>
              </a:solidFill>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Overflow/Underflow</a:t>
            </a:r>
            <a:endParaRPr sz="5200">
              <a:solidFill>
                <a:srgbClr val="000000"/>
              </a:solidFill>
              <a:latin typeface="Ubuntu"/>
              <a:ea typeface="Ubuntu"/>
              <a:cs typeface="Ubuntu"/>
              <a:sym typeface="Ubuntu"/>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cxnSp>
        <p:nvCxnSpPr>
          <p:cNvPr id="1093" name="Google Shape;1093;p131"/>
          <p:cNvCxnSpPr>
            <a:stCxn id="1094" idx="0"/>
            <a:endCxn id="1095" idx="0"/>
          </p:cNvCxnSpPr>
          <p:nvPr/>
        </p:nvCxnSpPr>
        <p:spPr>
          <a:xfrm>
            <a:off x="7214300" y="755950"/>
            <a:ext cx="0" cy="207300"/>
          </a:xfrm>
          <a:prstGeom prst="straightConnector1">
            <a:avLst/>
          </a:prstGeom>
          <a:noFill/>
          <a:ln w="19050" cap="flat" cmpd="sng">
            <a:solidFill>
              <a:schemeClr val="lt1"/>
            </a:solidFill>
            <a:prstDash val="solid"/>
            <a:round/>
            <a:headEnd type="none" w="med" len="med"/>
            <a:tailEnd type="none" w="med" len="med"/>
          </a:ln>
        </p:spPr>
      </p:cxnSp>
      <p:pic>
        <p:nvPicPr>
          <p:cNvPr id="1096" name="Google Shape;1096;p131"/>
          <p:cNvPicPr preferRelativeResize="0"/>
          <p:nvPr/>
        </p:nvPicPr>
        <p:blipFill>
          <a:blip r:embed="rId3">
            <a:alphaModFix/>
          </a:blip>
          <a:stretch>
            <a:fillRect/>
          </a:stretch>
        </p:blipFill>
        <p:spPr>
          <a:xfrm>
            <a:off x="2465112" y="464862"/>
            <a:ext cx="4213775" cy="4213775"/>
          </a:xfrm>
          <a:prstGeom prst="rect">
            <a:avLst/>
          </a:prstGeom>
          <a:noFill/>
          <a:ln>
            <a:noFill/>
          </a:ln>
        </p:spPr>
      </p:pic>
      <p:sp>
        <p:nvSpPr>
          <p:cNvPr id="1097" name="Google Shape;1097;p131"/>
          <p:cNvSpPr txBox="1"/>
          <p:nvPr/>
        </p:nvSpPr>
        <p:spPr>
          <a:xfrm>
            <a:off x="2955625" y="0"/>
            <a:ext cx="1342500" cy="46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0000"/>
                </a:solidFill>
                <a:latin typeface="Ubuntu"/>
                <a:ea typeface="Ubuntu"/>
                <a:cs typeface="Ubuntu"/>
                <a:sym typeface="Ubuntu"/>
              </a:rPr>
              <a:t>2 </a:t>
            </a:r>
            <a:r>
              <a:rPr lang="en" sz="1800" baseline="30000">
                <a:solidFill>
                  <a:srgbClr val="FF0000"/>
                </a:solidFill>
                <a:latin typeface="Ubuntu"/>
                <a:ea typeface="Ubuntu"/>
                <a:cs typeface="Ubuntu"/>
                <a:sym typeface="Ubuntu"/>
              </a:rPr>
              <a:t>256</a:t>
            </a:r>
            <a:r>
              <a:rPr lang="en" sz="1800">
                <a:solidFill>
                  <a:srgbClr val="FF0000"/>
                </a:solidFill>
                <a:latin typeface="Ubuntu"/>
                <a:ea typeface="Ubuntu"/>
                <a:cs typeface="Ubuntu"/>
                <a:sym typeface="Ubuntu"/>
              </a:rPr>
              <a:t> - 1</a:t>
            </a:r>
            <a:endParaRPr sz="1800">
              <a:solidFill>
                <a:srgbClr val="FF0000"/>
              </a:solidFill>
              <a:latin typeface="Ubuntu"/>
              <a:ea typeface="Ubuntu"/>
              <a:cs typeface="Ubuntu"/>
              <a:sym typeface="Ubuntu"/>
            </a:endParaRPr>
          </a:p>
        </p:txBody>
      </p:sp>
      <p:sp>
        <p:nvSpPr>
          <p:cNvPr id="1098" name="Google Shape;1098;p131"/>
          <p:cNvSpPr txBox="1"/>
          <p:nvPr/>
        </p:nvSpPr>
        <p:spPr>
          <a:xfrm>
            <a:off x="3900750" y="4683300"/>
            <a:ext cx="1342500" cy="46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Ubuntu"/>
                <a:ea typeface="Ubuntu"/>
                <a:cs typeface="Ubuntu"/>
                <a:sym typeface="Ubuntu"/>
              </a:rPr>
              <a:t>2 </a:t>
            </a:r>
            <a:r>
              <a:rPr lang="en" sz="1800" baseline="30000">
                <a:latin typeface="Ubuntu"/>
                <a:ea typeface="Ubuntu"/>
                <a:cs typeface="Ubuntu"/>
                <a:sym typeface="Ubuntu"/>
              </a:rPr>
              <a:t>255</a:t>
            </a:r>
            <a:endParaRPr sz="1800" baseline="30000">
              <a:latin typeface="Ubuntu"/>
              <a:ea typeface="Ubuntu"/>
              <a:cs typeface="Ubuntu"/>
              <a:sym typeface="Ubuntu"/>
            </a:endParaRPr>
          </a:p>
        </p:txBody>
      </p:sp>
      <p:sp>
        <p:nvSpPr>
          <p:cNvPr id="1099" name="Google Shape;1099;p131"/>
          <p:cNvSpPr txBox="1"/>
          <p:nvPr/>
        </p:nvSpPr>
        <p:spPr>
          <a:xfrm>
            <a:off x="6678900" y="2341650"/>
            <a:ext cx="1342500" cy="46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Ubuntu"/>
                <a:ea typeface="Ubuntu"/>
                <a:cs typeface="Ubuntu"/>
                <a:sym typeface="Ubuntu"/>
              </a:rPr>
              <a:t>2 </a:t>
            </a:r>
            <a:r>
              <a:rPr lang="en" sz="1800" baseline="30000">
                <a:latin typeface="Ubuntu"/>
                <a:ea typeface="Ubuntu"/>
                <a:cs typeface="Ubuntu"/>
                <a:sym typeface="Ubuntu"/>
              </a:rPr>
              <a:t>254</a:t>
            </a:r>
            <a:endParaRPr sz="1800" baseline="30000">
              <a:latin typeface="Ubuntu"/>
              <a:ea typeface="Ubuntu"/>
              <a:cs typeface="Ubuntu"/>
              <a:sym typeface="Ubuntu"/>
            </a:endParaRPr>
          </a:p>
        </p:txBody>
      </p:sp>
      <p:pic>
        <p:nvPicPr>
          <p:cNvPr id="1100" name="Google Shape;1100;p131"/>
          <p:cNvPicPr preferRelativeResize="0"/>
          <p:nvPr/>
        </p:nvPicPr>
        <p:blipFill>
          <a:blip r:embed="rId4">
            <a:alphaModFix/>
          </a:blip>
          <a:stretch>
            <a:fillRect/>
          </a:stretch>
        </p:blipFill>
        <p:spPr>
          <a:xfrm rot="10800000">
            <a:off x="6755700" y="618550"/>
            <a:ext cx="1188900" cy="1188900"/>
          </a:xfrm>
          <a:prstGeom prst="rect">
            <a:avLst/>
          </a:prstGeom>
          <a:noFill/>
          <a:ln>
            <a:noFill/>
          </a:ln>
        </p:spPr>
      </p:pic>
      <p:sp>
        <p:nvSpPr>
          <p:cNvPr id="1101" name="Google Shape;1101;p131"/>
          <p:cNvSpPr txBox="1"/>
          <p:nvPr/>
        </p:nvSpPr>
        <p:spPr>
          <a:xfrm>
            <a:off x="3900750" y="0"/>
            <a:ext cx="1342500" cy="46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0000"/>
                </a:solidFill>
                <a:latin typeface="Ubuntu"/>
                <a:ea typeface="Ubuntu"/>
                <a:cs typeface="Ubuntu"/>
                <a:sym typeface="Ubuntu"/>
              </a:rPr>
              <a:t>0</a:t>
            </a:r>
            <a:endParaRPr sz="1800">
              <a:solidFill>
                <a:srgbClr val="FF0000"/>
              </a:solidFill>
              <a:latin typeface="Ubuntu"/>
              <a:ea typeface="Ubuntu"/>
              <a:cs typeface="Ubuntu"/>
              <a:sym typeface="Ubuntu"/>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1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Integer Overflow and Underflow</a:t>
            </a:r>
            <a:endParaRPr/>
          </a:p>
        </p:txBody>
      </p:sp>
      <p:sp>
        <p:nvSpPr>
          <p:cNvPr id="1107" name="Google Shape;1107;p132"/>
          <p:cNvSpPr txBox="1">
            <a:spLocks noGrp="1"/>
          </p:cNvSpPr>
          <p:nvPr>
            <p:ph type="body" idx="1"/>
          </p:nvPr>
        </p:nvSpPr>
        <p:spPr>
          <a:xfrm>
            <a:off x="2191650" y="1545875"/>
            <a:ext cx="4760700" cy="292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latin typeface="Consolas"/>
                <a:ea typeface="Consolas"/>
                <a:cs typeface="Consolas"/>
                <a:sym typeface="Consolas"/>
              </a:rPr>
              <a:t>// INSECURE</a:t>
            </a:r>
            <a:endParaRPr sz="1400">
              <a:latin typeface="Consolas"/>
              <a:ea typeface="Consolas"/>
              <a:cs typeface="Consolas"/>
              <a:sym typeface="Consolas"/>
            </a:endParaRPr>
          </a:p>
          <a:p>
            <a:pPr marL="0" lvl="0" indent="0" algn="l" rtl="0">
              <a:lnSpc>
                <a:spcPct val="100000"/>
              </a:lnSpc>
              <a:spcBef>
                <a:spcPts val="1600"/>
              </a:spcBef>
              <a:spcAft>
                <a:spcPts val="0"/>
              </a:spcAft>
              <a:buNone/>
            </a:pPr>
            <a:r>
              <a:rPr lang="en" sz="1400">
                <a:solidFill>
                  <a:srgbClr val="0000FF"/>
                </a:solidFill>
                <a:latin typeface="Consolas"/>
                <a:ea typeface="Consolas"/>
                <a:cs typeface="Consolas"/>
                <a:sym typeface="Consolas"/>
              </a:rPr>
              <a:t>function</a:t>
            </a:r>
            <a:r>
              <a:rPr lang="en" sz="1400">
                <a:latin typeface="Consolas"/>
                <a:ea typeface="Consolas"/>
                <a:cs typeface="Consolas"/>
                <a:sym typeface="Consolas"/>
              </a:rPr>
              <a:t> withdraw(</a:t>
            </a:r>
            <a:r>
              <a:rPr lang="en" sz="1400">
                <a:solidFill>
                  <a:srgbClr val="0000FF"/>
                </a:solidFill>
                <a:latin typeface="Consolas"/>
                <a:ea typeface="Consolas"/>
                <a:cs typeface="Consolas"/>
                <a:sym typeface="Consolas"/>
              </a:rPr>
              <a:t>uint256</a:t>
            </a:r>
            <a:r>
              <a:rPr lang="en" sz="1400">
                <a:latin typeface="Consolas"/>
                <a:ea typeface="Consolas"/>
                <a:cs typeface="Consolas"/>
                <a:sym typeface="Consolas"/>
              </a:rPr>
              <a:t> _value) {</a:t>
            </a:r>
            <a:endParaRPr sz="1400">
              <a:latin typeface="Consolas"/>
              <a:ea typeface="Consolas"/>
              <a:cs typeface="Consolas"/>
              <a:sym typeface="Consolas"/>
            </a:endParaRPr>
          </a:p>
          <a:p>
            <a:pPr marL="0" lvl="0" indent="0" algn="l" rtl="0">
              <a:lnSpc>
                <a:spcPct val="100000"/>
              </a:lnSpc>
              <a:spcBef>
                <a:spcPts val="1600"/>
              </a:spcBef>
              <a:spcAft>
                <a:spcPts val="0"/>
              </a:spcAft>
              <a:buNone/>
            </a:pPr>
            <a:r>
              <a:rPr lang="en" sz="1400">
                <a:latin typeface="Consolas"/>
                <a:ea typeface="Consolas"/>
                <a:cs typeface="Consolas"/>
                <a:sym typeface="Consolas"/>
              </a:rPr>
              <a:t>	</a:t>
            </a:r>
            <a:r>
              <a:rPr lang="en" sz="1400">
                <a:solidFill>
                  <a:srgbClr val="0000FF"/>
                </a:solidFill>
                <a:latin typeface="Consolas"/>
                <a:ea typeface="Consolas"/>
                <a:cs typeface="Consolas"/>
                <a:sym typeface="Consolas"/>
              </a:rPr>
              <a:t>require</a:t>
            </a:r>
            <a:r>
              <a:rPr lang="en" sz="1400">
                <a:latin typeface="Consolas"/>
                <a:ea typeface="Consolas"/>
                <a:cs typeface="Consolas"/>
                <a:sym typeface="Consolas"/>
              </a:rPr>
              <a:t>(balanceOf[</a:t>
            </a:r>
            <a:r>
              <a:rPr lang="en" sz="1400">
                <a:solidFill>
                  <a:srgbClr val="0000FF"/>
                </a:solidFill>
                <a:latin typeface="Consolas"/>
                <a:ea typeface="Consolas"/>
                <a:cs typeface="Consolas"/>
                <a:sym typeface="Consolas"/>
              </a:rPr>
              <a:t>msg</a:t>
            </a:r>
            <a:r>
              <a:rPr lang="en" sz="1400">
                <a:latin typeface="Consolas"/>
                <a:ea typeface="Consolas"/>
                <a:cs typeface="Consolas"/>
                <a:sym typeface="Consolas"/>
              </a:rPr>
              <a:t>.sender] &gt;= _value);</a:t>
            </a:r>
            <a:endParaRPr sz="1400">
              <a:latin typeface="Consolas"/>
              <a:ea typeface="Consolas"/>
              <a:cs typeface="Consolas"/>
              <a:sym typeface="Consolas"/>
            </a:endParaRPr>
          </a:p>
          <a:p>
            <a:pPr marL="457200" lvl="0" indent="0" algn="l" rtl="0">
              <a:lnSpc>
                <a:spcPct val="100000"/>
              </a:lnSpc>
              <a:spcBef>
                <a:spcPts val="1600"/>
              </a:spcBef>
              <a:spcAft>
                <a:spcPts val="0"/>
              </a:spcAft>
              <a:buClr>
                <a:schemeClr val="dk1"/>
              </a:buClr>
              <a:buSzPts val="1100"/>
              <a:buFont typeface="Arial"/>
              <a:buNone/>
            </a:pPr>
            <a:r>
              <a:rPr lang="en" sz="1400">
                <a:solidFill>
                  <a:srgbClr val="0000FF"/>
                </a:solidFill>
                <a:latin typeface="Consolas"/>
                <a:ea typeface="Consolas"/>
                <a:cs typeface="Consolas"/>
                <a:sym typeface="Consolas"/>
              </a:rPr>
              <a:t>msg</a:t>
            </a:r>
            <a:r>
              <a:rPr lang="en" sz="1400">
                <a:latin typeface="Consolas"/>
                <a:ea typeface="Consolas"/>
                <a:cs typeface="Consolas"/>
                <a:sym typeface="Consolas"/>
              </a:rPr>
              <a:t>.sender.</a:t>
            </a:r>
            <a:r>
              <a:rPr lang="en" sz="1400">
                <a:solidFill>
                  <a:srgbClr val="0000FF"/>
                </a:solidFill>
                <a:latin typeface="Consolas"/>
                <a:ea typeface="Consolas"/>
                <a:cs typeface="Consolas"/>
                <a:sym typeface="Consolas"/>
              </a:rPr>
              <a:t>call</a:t>
            </a:r>
            <a:r>
              <a:rPr lang="en" sz="1400">
                <a:latin typeface="Consolas"/>
                <a:ea typeface="Consolas"/>
                <a:cs typeface="Consolas"/>
                <a:sym typeface="Consolas"/>
              </a:rPr>
              <a:t>.value(_value)();</a:t>
            </a:r>
            <a:endParaRPr sz="1400">
              <a:latin typeface="Consolas"/>
              <a:ea typeface="Consolas"/>
              <a:cs typeface="Consolas"/>
              <a:sym typeface="Consolas"/>
            </a:endParaRPr>
          </a:p>
          <a:p>
            <a:pPr marL="457200" lvl="0" indent="0" algn="l" rtl="0">
              <a:lnSpc>
                <a:spcPct val="100000"/>
              </a:lnSpc>
              <a:spcBef>
                <a:spcPts val="1600"/>
              </a:spcBef>
              <a:spcAft>
                <a:spcPts val="0"/>
              </a:spcAft>
              <a:buNone/>
            </a:pPr>
            <a:r>
              <a:rPr lang="en" sz="1400">
                <a:latin typeface="Consolas"/>
                <a:ea typeface="Consolas"/>
                <a:cs typeface="Consolas"/>
                <a:sym typeface="Consolas"/>
              </a:rPr>
              <a:t>balanceOf[</a:t>
            </a:r>
            <a:r>
              <a:rPr lang="en" sz="1400">
                <a:solidFill>
                  <a:srgbClr val="0000FF"/>
                </a:solidFill>
                <a:latin typeface="Consolas"/>
                <a:ea typeface="Consolas"/>
                <a:cs typeface="Consolas"/>
                <a:sym typeface="Consolas"/>
              </a:rPr>
              <a:t>msg</a:t>
            </a:r>
            <a:r>
              <a:rPr lang="en" sz="1400">
                <a:latin typeface="Consolas"/>
                <a:ea typeface="Consolas"/>
                <a:cs typeface="Consolas"/>
                <a:sym typeface="Consolas"/>
              </a:rPr>
              <a:t>.sender] -= _value;</a:t>
            </a:r>
            <a:endParaRPr sz="1400">
              <a:latin typeface="Consolas"/>
              <a:ea typeface="Consolas"/>
              <a:cs typeface="Consolas"/>
              <a:sym typeface="Consolas"/>
            </a:endParaRPr>
          </a:p>
          <a:p>
            <a:pPr marL="0" lvl="0" indent="0" algn="l" rtl="0">
              <a:lnSpc>
                <a:spcPct val="100000"/>
              </a:lnSpc>
              <a:spcBef>
                <a:spcPts val="1600"/>
              </a:spcBef>
              <a:spcAft>
                <a:spcPts val="1600"/>
              </a:spcAft>
              <a:buNone/>
            </a:pPr>
            <a:r>
              <a:rPr lang="en" sz="1400">
                <a:latin typeface="Consolas"/>
                <a:ea typeface="Consolas"/>
                <a:cs typeface="Consolas"/>
                <a:sym typeface="Consolas"/>
              </a:rPr>
              <a:t>}</a:t>
            </a:r>
            <a:endParaRPr sz="1400">
              <a:latin typeface="Consolas"/>
              <a:ea typeface="Consolas"/>
              <a:cs typeface="Consolas"/>
              <a:sym typeface="Consola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1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Integer Overflow and Underflow</a:t>
            </a:r>
            <a:endParaRPr/>
          </a:p>
        </p:txBody>
      </p:sp>
      <p:sp>
        <p:nvSpPr>
          <p:cNvPr id="1113" name="Google Shape;1113;p133"/>
          <p:cNvSpPr txBox="1">
            <a:spLocks noGrp="1"/>
          </p:cNvSpPr>
          <p:nvPr>
            <p:ph type="body" idx="1"/>
          </p:nvPr>
        </p:nvSpPr>
        <p:spPr>
          <a:xfrm>
            <a:off x="2191650" y="1545875"/>
            <a:ext cx="4760700" cy="292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dirty="0">
                <a:latin typeface="Consolas"/>
                <a:ea typeface="Consolas"/>
                <a:cs typeface="Consolas"/>
                <a:sym typeface="Consolas"/>
              </a:rPr>
              <a:t>// INSECURE</a:t>
            </a:r>
            <a:endParaRPr sz="1400" dirty="0">
              <a:latin typeface="Consolas"/>
              <a:ea typeface="Consolas"/>
              <a:cs typeface="Consolas"/>
              <a:sym typeface="Consolas"/>
            </a:endParaRPr>
          </a:p>
          <a:p>
            <a:pPr marL="0" lvl="0" indent="0" algn="l" rtl="0">
              <a:lnSpc>
                <a:spcPct val="100000"/>
              </a:lnSpc>
              <a:spcBef>
                <a:spcPts val="1600"/>
              </a:spcBef>
              <a:spcAft>
                <a:spcPts val="0"/>
              </a:spcAft>
              <a:buNone/>
            </a:pPr>
            <a:r>
              <a:rPr lang="en" sz="1400" dirty="0">
                <a:solidFill>
                  <a:srgbClr val="0000FF"/>
                </a:solidFill>
                <a:latin typeface="Consolas"/>
                <a:ea typeface="Consolas"/>
                <a:cs typeface="Consolas"/>
                <a:sym typeface="Consolas"/>
              </a:rPr>
              <a:t>function</a:t>
            </a:r>
            <a:r>
              <a:rPr lang="en" sz="1400" dirty="0">
                <a:latin typeface="Consolas"/>
                <a:ea typeface="Consolas"/>
                <a:cs typeface="Consolas"/>
                <a:sym typeface="Consolas"/>
              </a:rPr>
              <a:t> withdraw(</a:t>
            </a:r>
            <a:r>
              <a:rPr lang="en" sz="1400" dirty="0">
                <a:solidFill>
                  <a:srgbClr val="0000FF"/>
                </a:solidFill>
                <a:latin typeface="Consolas"/>
                <a:ea typeface="Consolas"/>
                <a:cs typeface="Consolas"/>
                <a:sym typeface="Consolas"/>
              </a:rPr>
              <a:t>uint256</a:t>
            </a:r>
            <a:r>
              <a:rPr lang="en" sz="1400" dirty="0">
                <a:latin typeface="Consolas"/>
                <a:ea typeface="Consolas"/>
                <a:cs typeface="Consolas"/>
                <a:sym typeface="Consolas"/>
              </a:rPr>
              <a:t> _value) {</a:t>
            </a:r>
            <a:endParaRPr sz="1400" dirty="0">
              <a:latin typeface="Consolas"/>
              <a:ea typeface="Consolas"/>
              <a:cs typeface="Consolas"/>
              <a:sym typeface="Consolas"/>
            </a:endParaRPr>
          </a:p>
          <a:p>
            <a:pPr marL="0" lvl="0" indent="0" algn="l" rtl="0">
              <a:lnSpc>
                <a:spcPct val="100000"/>
              </a:lnSpc>
              <a:spcBef>
                <a:spcPts val="1600"/>
              </a:spcBef>
              <a:spcAft>
                <a:spcPts val="0"/>
              </a:spcAft>
              <a:buNone/>
            </a:pPr>
            <a:r>
              <a:rPr lang="en" sz="1400" dirty="0">
                <a:latin typeface="Consolas"/>
                <a:ea typeface="Consolas"/>
                <a:cs typeface="Consolas"/>
                <a:sym typeface="Consolas"/>
              </a:rPr>
              <a:t>	</a:t>
            </a:r>
            <a:r>
              <a:rPr lang="en" sz="1400" dirty="0">
                <a:solidFill>
                  <a:srgbClr val="0000FF"/>
                </a:solidFill>
                <a:latin typeface="Consolas"/>
                <a:ea typeface="Consolas"/>
                <a:cs typeface="Consolas"/>
                <a:sym typeface="Consolas"/>
              </a:rPr>
              <a:t>require</a:t>
            </a:r>
            <a:r>
              <a:rPr lang="en" sz="1400" dirty="0">
                <a:latin typeface="Consolas"/>
                <a:ea typeface="Consolas"/>
                <a:cs typeface="Consolas"/>
                <a:sym typeface="Consolas"/>
              </a:rPr>
              <a:t>(</a:t>
            </a:r>
            <a:r>
              <a:rPr lang="en" sz="1400" dirty="0" err="1">
                <a:latin typeface="Consolas"/>
                <a:ea typeface="Consolas"/>
                <a:cs typeface="Consolas"/>
                <a:sym typeface="Consolas"/>
              </a:rPr>
              <a:t>balanceOf</a:t>
            </a:r>
            <a:r>
              <a:rPr lang="en" sz="1400" dirty="0">
                <a:latin typeface="Consolas"/>
                <a:ea typeface="Consolas"/>
                <a:cs typeface="Consolas"/>
                <a:sym typeface="Consolas"/>
              </a:rPr>
              <a:t>[</a:t>
            </a:r>
            <a:r>
              <a:rPr lang="en" sz="1400" dirty="0" err="1">
                <a:solidFill>
                  <a:srgbClr val="0000FF"/>
                </a:solidFill>
                <a:latin typeface="Consolas"/>
                <a:ea typeface="Consolas"/>
                <a:cs typeface="Consolas"/>
                <a:sym typeface="Consolas"/>
              </a:rPr>
              <a:t>msg</a:t>
            </a:r>
            <a:r>
              <a:rPr lang="en" sz="1400" dirty="0" err="1">
                <a:latin typeface="Consolas"/>
                <a:ea typeface="Consolas"/>
                <a:cs typeface="Consolas"/>
                <a:sym typeface="Consolas"/>
              </a:rPr>
              <a:t>.sender</a:t>
            </a:r>
            <a:r>
              <a:rPr lang="en" sz="1400" dirty="0">
                <a:latin typeface="Consolas"/>
                <a:ea typeface="Consolas"/>
                <a:cs typeface="Consolas"/>
                <a:sym typeface="Consolas"/>
              </a:rPr>
              <a:t>] &gt;= _value);</a:t>
            </a:r>
            <a:endParaRPr sz="1400" dirty="0">
              <a:latin typeface="Consolas"/>
              <a:ea typeface="Consolas"/>
              <a:cs typeface="Consolas"/>
              <a:sym typeface="Consolas"/>
            </a:endParaRPr>
          </a:p>
          <a:p>
            <a:pPr marL="457200" lvl="0" indent="0" algn="l" rtl="0">
              <a:lnSpc>
                <a:spcPct val="100000"/>
              </a:lnSpc>
              <a:spcBef>
                <a:spcPts val="1600"/>
              </a:spcBef>
              <a:spcAft>
                <a:spcPts val="0"/>
              </a:spcAft>
              <a:buNone/>
            </a:pPr>
            <a:r>
              <a:rPr lang="en" sz="1400" dirty="0" err="1">
                <a:solidFill>
                  <a:srgbClr val="0000FF"/>
                </a:solidFill>
                <a:latin typeface="Consolas"/>
                <a:ea typeface="Consolas"/>
                <a:cs typeface="Consolas"/>
                <a:sym typeface="Consolas"/>
              </a:rPr>
              <a:t>msg</a:t>
            </a:r>
            <a:r>
              <a:rPr lang="en" sz="1400" dirty="0" err="1">
                <a:latin typeface="Consolas"/>
                <a:ea typeface="Consolas"/>
                <a:cs typeface="Consolas"/>
                <a:sym typeface="Consolas"/>
              </a:rPr>
              <a:t>.sender.</a:t>
            </a:r>
            <a:r>
              <a:rPr lang="en" sz="1400" dirty="0" err="1">
                <a:solidFill>
                  <a:srgbClr val="0000FF"/>
                </a:solidFill>
                <a:latin typeface="Consolas"/>
                <a:ea typeface="Consolas"/>
                <a:cs typeface="Consolas"/>
                <a:sym typeface="Consolas"/>
              </a:rPr>
              <a:t>call</a:t>
            </a:r>
            <a:r>
              <a:rPr lang="en" sz="1400" dirty="0" err="1">
                <a:latin typeface="Consolas"/>
                <a:ea typeface="Consolas"/>
                <a:cs typeface="Consolas"/>
                <a:sym typeface="Consolas"/>
              </a:rPr>
              <a:t>.value</a:t>
            </a:r>
            <a:r>
              <a:rPr lang="en" sz="1400" dirty="0">
                <a:latin typeface="Consolas"/>
                <a:ea typeface="Consolas"/>
                <a:cs typeface="Consolas"/>
                <a:sym typeface="Consolas"/>
              </a:rPr>
              <a:t>(_value)();</a:t>
            </a:r>
            <a:endParaRPr sz="1400" dirty="0">
              <a:latin typeface="Consolas"/>
              <a:ea typeface="Consolas"/>
              <a:cs typeface="Consolas"/>
              <a:sym typeface="Consolas"/>
            </a:endParaRPr>
          </a:p>
          <a:p>
            <a:pPr marL="457200" lvl="0" indent="0" algn="l" rtl="0">
              <a:lnSpc>
                <a:spcPct val="100000"/>
              </a:lnSpc>
              <a:spcBef>
                <a:spcPts val="1600"/>
              </a:spcBef>
              <a:spcAft>
                <a:spcPts val="0"/>
              </a:spcAft>
              <a:buNone/>
            </a:pPr>
            <a:r>
              <a:rPr lang="en" sz="1400" dirty="0" err="1">
                <a:latin typeface="Consolas"/>
                <a:ea typeface="Consolas"/>
                <a:cs typeface="Consolas"/>
                <a:sym typeface="Consolas"/>
              </a:rPr>
              <a:t>balanceOf</a:t>
            </a:r>
            <a:r>
              <a:rPr lang="en" sz="1400" dirty="0">
                <a:latin typeface="Consolas"/>
                <a:ea typeface="Consolas"/>
                <a:cs typeface="Consolas"/>
                <a:sym typeface="Consolas"/>
              </a:rPr>
              <a:t>[</a:t>
            </a:r>
            <a:r>
              <a:rPr lang="en" sz="1400" dirty="0" err="1">
                <a:solidFill>
                  <a:srgbClr val="0000FF"/>
                </a:solidFill>
                <a:latin typeface="Consolas"/>
                <a:ea typeface="Consolas"/>
                <a:cs typeface="Consolas"/>
                <a:sym typeface="Consolas"/>
              </a:rPr>
              <a:t>msg</a:t>
            </a:r>
            <a:r>
              <a:rPr lang="en" sz="1400" dirty="0" err="1">
                <a:latin typeface="Consolas"/>
                <a:ea typeface="Consolas"/>
                <a:cs typeface="Consolas"/>
                <a:sym typeface="Consolas"/>
              </a:rPr>
              <a:t>.sender</a:t>
            </a:r>
            <a:r>
              <a:rPr lang="en" sz="1400" dirty="0">
                <a:latin typeface="Consolas"/>
                <a:ea typeface="Consolas"/>
                <a:cs typeface="Consolas"/>
                <a:sym typeface="Consolas"/>
              </a:rPr>
              <a:t>] -= _value;</a:t>
            </a:r>
            <a:endParaRPr sz="1400" dirty="0">
              <a:latin typeface="Consolas"/>
              <a:ea typeface="Consolas"/>
              <a:cs typeface="Consolas"/>
              <a:sym typeface="Consolas"/>
            </a:endParaRPr>
          </a:p>
          <a:p>
            <a:pPr marL="0" lvl="0" indent="0" algn="l" rtl="0">
              <a:lnSpc>
                <a:spcPct val="100000"/>
              </a:lnSpc>
              <a:spcBef>
                <a:spcPts val="1600"/>
              </a:spcBef>
              <a:spcAft>
                <a:spcPts val="1600"/>
              </a:spcAft>
              <a:buNone/>
            </a:pPr>
            <a:r>
              <a:rPr lang="en" sz="1400" dirty="0">
                <a:latin typeface="Consolas"/>
                <a:ea typeface="Consolas"/>
                <a:cs typeface="Consolas"/>
                <a:sym typeface="Consolas"/>
              </a:rPr>
              <a:t>}</a:t>
            </a:r>
            <a:endParaRPr sz="1400" dirty="0">
              <a:latin typeface="Consolas"/>
              <a:ea typeface="Consolas"/>
              <a:cs typeface="Consolas"/>
              <a:sym typeface="Consolas"/>
            </a:endParaRPr>
          </a:p>
        </p:txBody>
      </p:sp>
      <p:sp>
        <p:nvSpPr>
          <p:cNvPr id="1114" name="Google Shape;1114;p133"/>
          <p:cNvSpPr/>
          <p:nvPr/>
        </p:nvSpPr>
        <p:spPr>
          <a:xfrm>
            <a:off x="2646774" y="3012621"/>
            <a:ext cx="3329483" cy="424543"/>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134"/>
          <p:cNvSpPr txBox="1">
            <a:spLocks noGrp="1"/>
          </p:cNvSpPr>
          <p:nvPr>
            <p:ph type="body" idx="1"/>
          </p:nvPr>
        </p:nvSpPr>
        <p:spPr>
          <a:xfrm>
            <a:off x="5247300" y="1308250"/>
            <a:ext cx="3585000" cy="1477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solidFill>
                  <a:srgbClr val="0000FF"/>
                </a:solidFill>
                <a:latin typeface="Consolas"/>
                <a:ea typeface="Consolas"/>
                <a:cs typeface="Consolas"/>
                <a:sym typeface="Consolas"/>
              </a:rPr>
              <a:t>function</a:t>
            </a:r>
            <a:r>
              <a:rPr lang="en" sz="1100">
                <a:solidFill>
                  <a:srgbClr val="000000"/>
                </a:solidFill>
                <a:latin typeface="Consolas"/>
                <a:ea typeface="Consolas"/>
                <a:cs typeface="Consolas"/>
                <a:sym typeface="Consolas"/>
              </a:rPr>
              <a:t> attack() {</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0"/>
              </a:spcAft>
              <a:buNone/>
            </a:pPr>
            <a:r>
              <a:rPr lang="en" sz="1100">
                <a:solidFill>
                  <a:srgbClr val="000000"/>
                </a:solidFill>
                <a:latin typeface="Consolas"/>
                <a:ea typeface="Consolas"/>
                <a:cs typeface="Consolas"/>
                <a:sym typeface="Consolas"/>
              </a:rPr>
              <a:t>    	performAttack = true;</a:t>
            </a:r>
            <a:endParaRPr sz="1100">
              <a:solidFill>
                <a:srgbClr val="000000"/>
              </a:solidFill>
              <a:latin typeface="Consolas"/>
              <a:ea typeface="Consolas"/>
              <a:cs typeface="Consolas"/>
              <a:sym typeface="Consolas"/>
            </a:endParaRPr>
          </a:p>
          <a:p>
            <a:pPr marL="0" lvl="0" indent="457200" algn="l" rtl="0">
              <a:lnSpc>
                <a:spcPct val="100000"/>
              </a:lnSpc>
              <a:spcBef>
                <a:spcPts val="1600"/>
              </a:spcBef>
              <a:spcAft>
                <a:spcPts val="0"/>
              </a:spcAft>
              <a:buNone/>
            </a:pPr>
            <a:r>
              <a:rPr lang="en" sz="1100">
                <a:solidFill>
                  <a:srgbClr val="000000"/>
                </a:solidFill>
                <a:latin typeface="Consolas"/>
                <a:ea typeface="Consolas"/>
                <a:cs typeface="Consolas"/>
                <a:sym typeface="Consolas"/>
              </a:rPr>
              <a:t>victim.donate(1);</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0"/>
              </a:spcAft>
              <a:buNone/>
            </a:pPr>
            <a:r>
              <a:rPr lang="en" sz="1100">
                <a:solidFill>
                  <a:srgbClr val="000000"/>
                </a:solidFill>
                <a:latin typeface="Consolas"/>
                <a:ea typeface="Consolas"/>
                <a:cs typeface="Consolas"/>
                <a:sym typeface="Consolas"/>
              </a:rPr>
              <a:t>    	victim.withdraw(1);</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1600"/>
              </a:spcAft>
              <a:buNone/>
            </a:pPr>
            <a:r>
              <a:rPr lang="en" sz="1100">
                <a:solidFill>
                  <a:srgbClr val="000000"/>
                </a:solidFill>
                <a:latin typeface="Consolas"/>
                <a:ea typeface="Consolas"/>
                <a:cs typeface="Consolas"/>
                <a:sym typeface="Consolas"/>
              </a:rPr>
              <a:t>}</a:t>
            </a:r>
            <a:endParaRPr sz="1100">
              <a:solidFill>
                <a:srgbClr val="000000"/>
              </a:solidFill>
              <a:latin typeface="Consolas"/>
              <a:ea typeface="Consolas"/>
              <a:cs typeface="Consolas"/>
              <a:sym typeface="Consolas"/>
            </a:endParaRPr>
          </a:p>
        </p:txBody>
      </p:sp>
      <p:sp>
        <p:nvSpPr>
          <p:cNvPr id="1120" name="Google Shape;1120;p1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Integer Overflow and Underflow</a:t>
            </a:r>
            <a:endParaRPr/>
          </a:p>
        </p:txBody>
      </p:sp>
      <p:sp>
        <p:nvSpPr>
          <p:cNvPr id="1121" name="Google Shape;1121;p134"/>
          <p:cNvSpPr txBox="1">
            <a:spLocks noGrp="1"/>
          </p:cNvSpPr>
          <p:nvPr>
            <p:ph type="body" idx="1"/>
          </p:nvPr>
        </p:nvSpPr>
        <p:spPr>
          <a:xfrm>
            <a:off x="311700" y="1536850"/>
            <a:ext cx="4760700" cy="325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latin typeface="Consolas"/>
                <a:ea typeface="Consolas"/>
                <a:cs typeface="Consolas"/>
                <a:sym typeface="Consolas"/>
              </a:rPr>
              <a:t>// INSECURE</a:t>
            </a:r>
            <a:endParaRPr sz="1100">
              <a:latin typeface="Consolas"/>
              <a:ea typeface="Consolas"/>
              <a:cs typeface="Consolas"/>
              <a:sym typeface="Consolas"/>
            </a:endParaRPr>
          </a:p>
          <a:p>
            <a:pPr marL="0" lvl="0" indent="0" algn="l" rtl="0">
              <a:lnSpc>
                <a:spcPct val="100000"/>
              </a:lnSpc>
              <a:spcBef>
                <a:spcPts val="1600"/>
              </a:spcBef>
              <a:spcAft>
                <a:spcPts val="0"/>
              </a:spcAft>
              <a:buNone/>
            </a:pPr>
            <a:r>
              <a:rPr lang="en" sz="1100">
                <a:solidFill>
                  <a:srgbClr val="0000FF"/>
                </a:solidFill>
                <a:latin typeface="Consolas"/>
                <a:ea typeface="Consolas"/>
                <a:cs typeface="Consolas"/>
                <a:sym typeface="Consolas"/>
              </a:rPr>
              <a:t>function</a:t>
            </a:r>
            <a:r>
              <a:rPr lang="en" sz="1100">
                <a:latin typeface="Consolas"/>
                <a:ea typeface="Consolas"/>
                <a:cs typeface="Consolas"/>
                <a:sym typeface="Consolas"/>
              </a:rPr>
              <a:t> withdraw(</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_value) {</a:t>
            </a:r>
            <a:endParaRPr sz="1100">
              <a:latin typeface="Consolas"/>
              <a:ea typeface="Consolas"/>
              <a:cs typeface="Consolas"/>
              <a:sym typeface="Consolas"/>
            </a:endParaRPr>
          </a:p>
          <a:p>
            <a:pPr marL="0" lvl="0" indent="0" algn="l" rtl="0">
              <a:lnSpc>
                <a:spcPct val="100000"/>
              </a:lnSpc>
              <a:spcBef>
                <a:spcPts val="1600"/>
              </a:spcBef>
              <a:spcAft>
                <a:spcPts val="0"/>
              </a:spcAft>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require</a:t>
            </a:r>
            <a:r>
              <a:rPr lang="en" sz="1100">
                <a:latin typeface="Consolas"/>
                <a:ea typeface="Consolas"/>
                <a:cs typeface="Consolas"/>
                <a:sym typeface="Consolas"/>
              </a:rPr>
              <a:t>(balanceOf[</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 &gt;= _value);</a:t>
            </a:r>
            <a:endParaRPr sz="1100">
              <a:latin typeface="Consolas"/>
              <a:ea typeface="Consolas"/>
              <a:cs typeface="Consolas"/>
              <a:sym typeface="Consolas"/>
            </a:endParaRPr>
          </a:p>
          <a:p>
            <a:pPr marL="457200" lvl="0" indent="0" algn="l" rtl="0">
              <a:lnSpc>
                <a:spcPct val="100000"/>
              </a:lnSpc>
              <a:spcBef>
                <a:spcPts val="160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a:t>
            </a:r>
            <a:r>
              <a:rPr lang="en" sz="1100">
                <a:solidFill>
                  <a:srgbClr val="0000FF"/>
                </a:solidFill>
                <a:latin typeface="Consolas"/>
                <a:ea typeface="Consolas"/>
                <a:cs typeface="Consolas"/>
                <a:sym typeface="Consolas"/>
              </a:rPr>
              <a:t>call</a:t>
            </a:r>
            <a:r>
              <a:rPr lang="en" sz="1100">
                <a:latin typeface="Consolas"/>
                <a:ea typeface="Consolas"/>
                <a:cs typeface="Consolas"/>
                <a:sym typeface="Consolas"/>
              </a:rPr>
              <a:t>.value(_value)();</a:t>
            </a:r>
            <a:endParaRPr sz="1100">
              <a:latin typeface="Consolas"/>
              <a:ea typeface="Consolas"/>
              <a:cs typeface="Consolas"/>
              <a:sym typeface="Consolas"/>
            </a:endParaRPr>
          </a:p>
          <a:p>
            <a:pPr marL="457200" lvl="0" indent="0" algn="l" rtl="0">
              <a:lnSpc>
                <a:spcPct val="100000"/>
              </a:lnSpc>
              <a:spcBef>
                <a:spcPts val="1600"/>
              </a:spcBef>
              <a:spcAft>
                <a:spcPts val="0"/>
              </a:spcAft>
              <a:buNone/>
            </a:pPr>
            <a:r>
              <a:rPr lang="en" sz="1100">
                <a:latin typeface="Consolas"/>
                <a:ea typeface="Consolas"/>
                <a:cs typeface="Consolas"/>
                <a:sym typeface="Consolas"/>
              </a:rPr>
              <a:t>balanceOf[</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 -= _value;</a:t>
            </a:r>
            <a:endParaRPr sz="1100">
              <a:latin typeface="Consolas"/>
              <a:ea typeface="Consolas"/>
              <a:cs typeface="Consolas"/>
              <a:sym typeface="Consolas"/>
            </a:endParaRPr>
          </a:p>
          <a:p>
            <a:pPr marL="0" lvl="0" indent="0" algn="l" rtl="0">
              <a:lnSpc>
                <a:spcPct val="100000"/>
              </a:lnSpc>
              <a:spcBef>
                <a:spcPts val="160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160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function</a:t>
            </a:r>
            <a:r>
              <a:rPr lang="en" sz="1100">
                <a:solidFill>
                  <a:schemeClr val="dk1"/>
                </a:solidFill>
                <a:latin typeface="Consolas"/>
                <a:ea typeface="Consolas"/>
                <a:cs typeface="Consolas"/>
                <a:sym typeface="Consolas"/>
              </a:rPr>
              <a:t> donate(</a:t>
            </a:r>
            <a:r>
              <a:rPr lang="en" sz="1100">
                <a:solidFill>
                  <a:srgbClr val="0000FF"/>
                </a:solidFill>
                <a:latin typeface="Consolas"/>
                <a:ea typeface="Consolas"/>
                <a:cs typeface="Consolas"/>
                <a:sym typeface="Consolas"/>
              </a:rPr>
              <a:t>uint256</a:t>
            </a:r>
            <a:r>
              <a:rPr lang="en" sz="1100">
                <a:solidFill>
                  <a:schemeClr val="dk1"/>
                </a:solidFill>
                <a:latin typeface="Consolas"/>
                <a:ea typeface="Consolas"/>
                <a:cs typeface="Consolas"/>
                <a:sym typeface="Consolas"/>
              </a:rPr>
              <a:t> _value) </a:t>
            </a:r>
            <a:r>
              <a:rPr lang="en" sz="1100">
                <a:solidFill>
                  <a:srgbClr val="0000FF"/>
                </a:solidFill>
                <a:latin typeface="Consolas"/>
                <a:ea typeface="Consolas"/>
                <a:cs typeface="Consolas"/>
                <a:sym typeface="Consolas"/>
              </a:rPr>
              <a:t>public payable</a:t>
            </a:r>
            <a:r>
              <a:rPr lang="en" sz="1100">
                <a:solidFill>
                  <a:schemeClr val="dk1"/>
                </a:solidFill>
                <a:latin typeface="Consolas"/>
                <a:ea typeface="Consolas"/>
                <a:cs typeface="Consolas"/>
                <a:sym typeface="Consolas"/>
              </a:rPr>
              <a:t> {</a:t>
            </a:r>
            <a:endParaRPr sz="1100">
              <a:solidFill>
                <a:schemeClr val="dk1"/>
              </a:solidFill>
              <a:latin typeface="Consolas"/>
              <a:ea typeface="Consolas"/>
              <a:cs typeface="Consolas"/>
              <a:sym typeface="Consolas"/>
            </a:endParaRPr>
          </a:p>
          <a:p>
            <a:pPr marL="0" lvl="0" indent="0" algn="l" rtl="0">
              <a:lnSpc>
                <a:spcPct val="100000"/>
              </a:lnSpc>
              <a:spcBef>
                <a:spcPts val="160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a:t>
            </a:r>
            <a:r>
              <a:rPr lang="en" sz="1100">
                <a:solidFill>
                  <a:srgbClr val="0000FF"/>
                </a:solidFill>
                <a:latin typeface="Consolas"/>
                <a:ea typeface="Consolas"/>
                <a:cs typeface="Consolas"/>
                <a:sym typeface="Consolas"/>
              </a:rPr>
              <a:t>require</a:t>
            </a:r>
            <a:r>
              <a:rPr lang="en" sz="1100">
                <a:solidFill>
                  <a:schemeClr val="dk1"/>
                </a:solidFill>
                <a:latin typeface="Consolas"/>
                <a:ea typeface="Consolas"/>
                <a:cs typeface="Consolas"/>
                <a:sym typeface="Consolas"/>
              </a:rPr>
              <a:t>(</a:t>
            </a:r>
            <a:r>
              <a:rPr lang="en" sz="1100">
                <a:solidFill>
                  <a:srgbClr val="0000FF"/>
                </a:solidFill>
                <a:latin typeface="Consolas"/>
                <a:ea typeface="Consolas"/>
                <a:cs typeface="Consolas"/>
                <a:sym typeface="Consolas"/>
              </a:rPr>
              <a:t>msg</a:t>
            </a:r>
            <a:r>
              <a:rPr lang="en" sz="1100">
                <a:solidFill>
                  <a:schemeClr val="dk1"/>
                </a:solidFill>
                <a:latin typeface="Consolas"/>
                <a:ea typeface="Consolas"/>
                <a:cs typeface="Consolas"/>
                <a:sym typeface="Consolas"/>
              </a:rPr>
              <a:t>.value == value);</a:t>
            </a:r>
            <a:endParaRPr sz="1100">
              <a:solidFill>
                <a:schemeClr val="dk1"/>
              </a:solidFill>
              <a:latin typeface="Consolas"/>
              <a:ea typeface="Consolas"/>
              <a:cs typeface="Consolas"/>
              <a:sym typeface="Consolas"/>
            </a:endParaRPr>
          </a:p>
          <a:p>
            <a:pPr marL="0" lvl="0" indent="457200" algn="l" rtl="0">
              <a:lnSpc>
                <a:spcPct val="100000"/>
              </a:lnSpc>
              <a:spcBef>
                <a:spcPts val="1600"/>
              </a:spcBef>
              <a:spcAft>
                <a:spcPts val="0"/>
              </a:spcAft>
              <a:buClr>
                <a:schemeClr val="dk1"/>
              </a:buClr>
              <a:buSzPts val="1100"/>
              <a:buFont typeface="Arial"/>
              <a:buNone/>
            </a:pPr>
            <a:r>
              <a:rPr lang="en" sz="1100">
                <a:latin typeface="Consolas"/>
                <a:ea typeface="Consolas"/>
                <a:cs typeface="Consolas"/>
                <a:sym typeface="Consolas"/>
              </a:rPr>
              <a:t>balanceOf[</a:t>
            </a:r>
            <a:r>
              <a:rPr lang="en" sz="1100">
                <a:solidFill>
                  <a:srgbClr val="0000FF"/>
                </a:solidFill>
                <a:latin typeface="Consolas"/>
                <a:ea typeface="Consolas"/>
                <a:cs typeface="Consolas"/>
                <a:sym typeface="Consolas"/>
              </a:rPr>
              <a:t>msg</a:t>
            </a:r>
            <a:r>
              <a:rPr lang="en" sz="1100">
                <a:latin typeface="Consolas"/>
                <a:ea typeface="Consolas"/>
                <a:cs typeface="Consolas"/>
                <a:sym typeface="Consolas"/>
              </a:rPr>
              <a:t>.sender] += _value;</a:t>
            </a:r>
            <a:endParaRPr sz="1100">
              <a:solidFill>
                <a:schemeClr val="dk1"/>
              </a:solidFill>
              <a:latin typeface="Consolas"/>
              <a:ea typeface="Consolas"/>
              <a:cs typeface="Consolas"/>
              <a:sym typeface="Consolas"/>
            </a:endParaRPr>
          </a:p>
          <a:p>
            <a:pPr marL="0" lvl="0" indent="0" algn="l" rtl="0">
              <a:lnSpc>
                <a:spcPct val="100000"/>
              </a:lnSpc>
              <a:spcBef>
                <a:spcPts val="160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marL="0" lvl="0" indent="0" algn="l" rtl="0">
              <a:lnSpc>
                <a:spcPct val="100000"/>
              </a:lnSpc>
              <a:spcBef>
                <a:spcPts val="1600"/>
              </a:spcBef>
              <a:spcAft>
                <a:spcPts val="1600"/>
              </a:spcAft>
              <a:buNone/>
            </a:pPr>
            <a:endParaRPr sz="1100">
              <a:latin typeface="Consolas"/>
              <a:ea typeface="Consolas"/>
              <a:cs typeface="Consolas"/>
              <a:sym typeface="Consolas"/>
            </a:endParaRPr>
          </a:p>
        </p:txBody>
      </p:sp>
      <p:cxnSp>
        <p:nvCxnSpPr>
          <p:cNvPr id="1122" name="Google Shape;1122;p134"/>
          <p:cNvCxnSpPr/>
          <p:nvPr/>
        </p:nvCxnSpPr>
        <p:spPr>
          <a:xfrm>
            <a:off x="5035400" y="1572800"/>
            <a:ext cx="0" cy="3477000"/>
          </a:xfrm>
          <a:prstGeom prst="straightConnector1">
            <a:avLst/>
          </a:prstGeom>
          <a:noFill/>
          <a:ln w="19050" cap="flat" cmpd="sng">
            <a:solidFill>
              <a:schemeClr val="dk2"/>
            </a:solidFill>
            <a:prstDash val="solid"/>
            <a:round/>
            <a:headEnd type="none" w="med" len="med"/>
            <a:tailEnd type="none" w="med" len="med"/>
          </a:ln>
        </p:spPr>
      </p:cxnSp>
      <p:pic>
        <p:nvPicPr>
          <p:cNvPr id="1123" name="Google Shape;1123;p134"/>
          <p:cNvPicPr preferRelativeResize="0"/>
          <p:nvPr/>
        </p:nvPicPr>
        <p:blipFill>
          <a:blip r:embed="rId3">
            <a:alphaModFix/>
          </a:blip>
          <a:stretch>
            <a:fillRect/>
          </a:stretch>
        </p:blipFill>
        <p:spPr>
          <a:xfrm>
            <a:off x="6280549" y="36049"/>
            <a:ext cx="1518499" cy="1214799"/>
          </a:xfrm>
          <a:prstGeom prst="rect">
            <a:avLst/>
          </a:prstGeom>
          <a:noFill/>
          <a:ln>
            <a:noFill/>
          </a:ln>
        </p:spPr>
      </p:pic>
      <p:cxnSp>
        <p:nvCxnSpPr>
          <p:cNvPr id="1124" name="Google Shape;1124;p134"/>
          <p:cNvCxnSpPr>
            <a:stCxn id="1125" idx="3"/>
            <a:endCxn id="1121" idx="0"/>
          </p:cNvCxnSpPr>
          <p:nvPr/>
        </p:nvCxnSpPr>
        <p:spPr>
          <a:xfrm flipH="1" flipV="1">
            <a:off x="2692050" y="1536850"/>
            <a:ext cx="5419650" cy="2568857"/>
          </a:xfrm>
          <a:prstGeom prst="bentConnector4">
            <a:avLst>
              <a:gd name="adj1" fmla="val -4218"/>
              <a:gd name="adj2" fmla="val 108899"/>
            </a:avLst>
          </a:prstGeom>
          <a:noFill/>
          <a:ln w="9525" cap="flat" cmpd="sng">
            <a:solidFill>
              <a:schemeClr val="dk2"/>
            </a:solidFill>
            <a:prstDash val="solid"/>
            <a:round/>
            <a:headEnd type="none" w="med" len="med"/>
            <a:tailEnd type="triangle" w="med" len="med"/>
          </a:ln>
        </p:spPr>
      </p:cxnSp>
      <p:cxnSp>
        <p:nvCxnSpPr>
          <p:cNvPr id="1126" name="Google Shape;1126;p134"/>
          <p:cNvCxnSpPr/>
          <p:nvPr/>
        </p:nvCxnSpPr>
        <p:spPr>
          <a:xfrm>
            <a:off x="3407950" y="2836450"/>
            <a:ext cx="1859100" cy="286800"/>
          </a:xfrm>
          <a:prstGeom prst="straightConnector1">
            <a:avLst/>
          </a:prstGeom>
          <a:noFill/>
          <a:ln w="9525" cap="flat" cmpd="sng">
            <a:solidFill>
              <a:schemeClr val="dk2"/>
            </a:solidFill>
            <a:prstDash val="solid"/>
            <a:round/>
            <a:headEnd type="none" w="med" len="med"/>
            <a:tailEnd type="triangle" w="med" len="med"/>
          </a:ln>
        </p:spPr>
      </p:cxnSp>
      <p:sp>
        <p:nvSpPr>
          <p:cNvPr id="1127" name="Google Shape;1127;p134"/>
          <p:cNvSpPr txBox="1">
            <a:spLocks noGrp="1"/>
          </p:cNvSpPr>
          <p:nvPr>
            <p:ph type="body" idx="1"/>
          </p:nvPr>
        </p:nvSpPr>
        <p:spPr>
          <a:xfrm>
            <a:off x="5247300" y="2969325"/>
            <a:ext cx="2864400" cy="2129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solidFill>
                  <a:srgbClr val="0000FF"/>
                </a:solidFill>
                <a:latin typeface="Consolas"/>
                <a:ea typeface="Consolas"/>
                <a:cs typeface="Consolas"/>
                <a:sym typeface="Consolas"/>
              </a:rPr>
              <a:t>function</a:t>
            </a:r>
            <a:r>
              <a:rPr lang="en" sz="1100">
                <a:solidFill>
                  <a:srgbClr val="000000"/>
                </a:solidFill>
                <a:latin typeface="Consolas"/>
                <a:ea typeface="Consolas"/>
                <a:cs typeface="Consolas"/>
                <a:sym typeface="Consolas"/>
              </a:rPr>
              <a:t>() {</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0"/>
              </a:spcAft>
              <a:buNone/>
            </a:pPr>
            <a:r>
              <a:rPr lang="en" sz="1100">
                <a:solidFill>
                  <a:srgbClr val="000000"/>
                </a:solidFill>
                <a:latin typeface="Consolas"/>
                <a:ea typeface="Consolas"/>
                <a:cs typeface="Consolas"/>
                <a:sym typeface="Consolas"/>
              </a:rPr>
              <a:t>   	</a:t>
            </a:r>
            <a:r>
              <a:rPr lang="en" sz="1100">
                <a:solidFill>
                  <a:srgbClr val="0000FF"/>
                </a:solidFill>
                <a:latin typeface="Consolas"/>
                <a:ea typeface="Consolas"/>
                <a:cs typeface="Consolas"/>
                <a:sym typeface="Consolas"/>
              </a:rPr>
              <a:t>if</a:t>
            </a:r>
            <a:r>
              <a:rPr lang="en" sz="1100">
                <a:solidFill>
                  <a:srgbClr val="000000"/>
                </a:solidFill>
                <a:latin typeface="Consolas"/>
                <a:ea typeface="Consolas"/>
                <a:cs typeface="Consolas"/>
                <a:sym typeface="Consolas"/>
              </a:rPr>
              <a:t> (performAttack) {</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0"/>
              </a:spcAft>
              <a:buNone/>
            </a:pPr>
            <a:r>
              <a:rPr lang="en" sz="1100">
                <a:solidFill>
                  <a:srgbClr val="000000"/>
                </a:solidFill>
                <a:latin typeface="Consolas"/>
                <a:ea typeface="Consolas"/>
                <a:cs typeface="Consolas"/>
                <a:sym typeface="Consolas"/>
              </a:rPr>
              <a:t>   		performAttack = false;</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0"/>
              </a:spcAft>
              <a:buNone/>
            </a:pPr>
            <a:r>
              <a:rPr lang="en" sz="1100">
                <a:solidFill>
                  <a:srgbClr val="000000"/>
                </a:solidFill>
                <a:latin typeface="Consolas"/>
                <a:ea typeface="Consolas"/>
                <a:cs typeface="Consolas"/>
                <a:sym typeface="Consolas"/>
              </a:rPr>
              <a:t>   		victim.withdraw(1);</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0"/>
              </a:spcAft>
              <a:buNone/>
            </a:pPr>
            <a:r>
              <a:rPr lang="en" sz="1100">
                <a:solidFill>
                  <a:srgbClr val="000000"/>
                </a:solidFill>
                <a:latin typeface="Consolas"/>
                <a:ea typeface="Consolas"/>
                <a:cs typeface="Consolas"/>
                <a:sym typeface="Consolas"/>
              </a:rPr>
              <a:t>   	}</a:t>
            </a:r>
            <a:endParaRPr sz="1100">
              <a:solidFill>
                <a:srgbClr val="000000"/>
              </a:solidFill>
              <a:latin typeface="Consolas"/>
              <a:ea typeface="Consolas"/>
              <a:cs typeface="Consolas"/>
              <a:sym typeface="Consolas"/>
            </a:endParaRPr>
          </a:p>
          <a:p>
            <a:pPr marL="0" lvl="0" indent="0" algn="l" rtl="0">
              <a:lnSpc>
                <a:spcPct val="100000"/>
              </a:lnSpc>
              <a:spcBef>
                <a:spcPts val="1600"/>
              </a:spcBef>
              <a:spcAft>
                <a:spcPts val="1600"/>
              </a:spcAft>
              <a:buNone/>
            </a:pPr>
            <a:r>
              <a:rPr lang="en" sz="1100">
                <a:solidFill>
                  <a:srgbClr val="000000"/>
                </a:solidFill>
                <a:latin typeface="Consolas"/>
                <a:ea typeface="Consolas"/>
                <a:cs typeface="Consolas"/>
                <a:sym typeface="Consolas"/>
              </a:rPr>
              <a:t> }</a:t>
            </a:r>
            <a:endParaRPr sz="1100">
              <a:solidFill>
                <a:srgbClr val="000000"/>
              </a:solidFill>
              <a:latin typeface="Consolas"/>
              <a:ea typeface="Consolas"/>
              <a:cs typeface="Consolas"/>
              <a:sym typeface="Consolas"/>
            </a:endParaRPr>
          </a:p>
        </p:txBody>
      </p:sp>
      <p:sp>
        <p:nvSpPr>
          <p:cNvPr id="1128" name="Google Shape;1128;p134"/>
          <p:cNvSpPr/>
          <p:nvPr/>
        </p:nvSpPr>
        <p:spPr>
          <a:xfrm>
            <a:off x="777825" y="2688845"/>
            <a:ext cx="2699100" cy="673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34"/>
          <p:cNvSpPr/>
          <p:nvPr/>
        </p:nvSpPr>
        <p:spPr>
          <a:xfrm>
            <a:off x="5994000" y="3942957"/>
            <a:ext cx="2117700" cy="3255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1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Integer Overflow and Underflow: solutions</a:t>
            </a:r>
            <a:endParaRPr/>
          </a:p>
        </p:txBody>
      </p:sp>
      <p:sp>
        <p:nvSpPr>
          <p:cNvPr id="1134" name="Google Shape;1134;p135"/>
          <p:cNvSpPr txBox="1">
            <a:spLocks noGrp="1"/>
          </p:cNvSpPr>
          <p:nvPr>
            <p:ph type="body" idx="1"/>
          </p:nvPr>
        </p:nvSpPr>
        <p:spPr>
          <a:xfrm>
            <a:off x="4383300" y="1250225"/>
            <a:ext cx="4760700" cy="3223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latin typeface="Consolas"/>
                <a:ea typeface="Consolas"/>
                <a:cs typeface="Consolas"/>
                <a:sym typeface="Consolas"/>
              </a:rPr>
              <a:t>// </a:t>
            </a:r>
            <a:r>
              <a:rPr lang="en" sz="1100" b="1">
                <a:latin typeface="Consolas"/>
                <a:ea typeface="Consolas"/>
                <a:cs typeface="Consolas"/>
                <a:sym typeface="Consolas"/>
              </a:rPr>
              <a:t>OpenZeppelin</a:t>
            </a:r>
            <a:r>
              <a:rPr lang="en" sz="1100">
                <a:latin typeface="Consolas"/>
                <a:ea typeface="Consolas"/>
                <a:cs typeface="Consolas"/>
                <a:sym typeface="Consolas"/>
              </a:rPr>
              <a:t>: SafeMath.sol</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function</a:t>
            </a:r>
            <a:r>
              <a:rPr lang="en" sz="1100">
                <a:latin typeface="Consolas"/>
                <a:ea typeface="Consolas"/>
                <a:cs typeface="Consolas"/>
                <a:sym typeface="Consolas"/>
              </a:rPr>
              <a:t> add(</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a, </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b) </a:t>
            </a:r>
            <a:r>
              <a:rPr lang="en" sz="1100">
                <a:solidFill>
                  <a:srgbClr val="0000FF"/>
                </a:solidFill>
                <a:latin typeface="Consolas"/>
                <a:ea typeface="Consolas"/>
                <a:cs typeface="Consolas"/>
                <a:sym typeface="Consolas"/>
              </a:rPr>
              <a:t>internal pure returns</a:t>
            </a: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c = a + b;</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require</a:t>
            </a:r>
            <a:r>
              <a:rPr lang="en" sz="1100">
                <a:latin typeface="Consolas"/>
                <a:ea typeface="Consolas"/>
                <a:cs typeface="Consolas"/>
                <a:sym typeface="Consolas"/>
              </a:rPr>
              <a:t>(c &gt;= a, "SafeMath: addition overflow");</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return</a:t>
            </a:r>
            <a:r>
              <a:rPr lang="en" sz="1100">
                <a:latin typeface="Consolas"/>
                <a:ea typeface="Consolas"/>
                <a:cs typeface="Consolas"/>
                <a:sym typeface="Consolas"/>
              </a:rPr>
              <a:t> c;</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a:p>
            <a:pPr marL="0" lvl="0" indent="0" algn="l" rtl="0">
              <a:lnSpc>
                <a:spcPct val="100000"/>
              </a:lnSpc>
              <a:spcBef>
                <a:spcPts val="0"/>
              </a:spcBef>
              <a:spcAft>
                <a:spcPts val="0"/>
              </a:spcAft>
              <a:buNone/>
            </a:pP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function</a:t>
            </a:r>
            <a:r>
              <a:rPr lang="en" sz="1100">
                <a:latin typeface="Consolas"/>
                <a:ea typeface="Consolas"/>
                <a:cs typeface="Consolas"/>
                <a:sym typeface="Consolas"/>
              </a:rPr>
              <a:t> sub(</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a, </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b) </a:t>
            </a:r>
            <a:r>
              <a:rPr lang="en" sz="1100">
                <a:solidFill>
                  <a:srgbClr val="0000FF"/>
                </a:solidFill>
                <a:latin typeface="Consolas"/>
                <a:ea typeface="Consolas"/>
                <a:cs typeface="Consolas"/>
                <a:sym typeface="Consolas"/>
              </a:rPr>
              <a:t>internal pure returns</a:t>
            </a: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require</a:t>
            </a:r>
            <a:r>
              <a:rPr lang="en" sz="1100">
                <a:latin typeface="Consolas"/>
                <a:ea typeface="Consolas"/>
                <a:cs typeface="Consolas"/>
                <a:sym typeface="Consolas"/>
              </a:rPr>
              <a:t>(b &lt;= a, "SafeMath: subtraction overflow");</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uint256</a:t>
            </a:r>
            <a:r>
              <a:rPr lang="en" sz="1100">
                <a:latin typeface="Consolas"/>
                <a:ea typeface="Consolas"/>
                <a:cs typeface="Consolas"/>
                <a:sym typeface="Consolas"/>
              </a:rPr>
              <a:t> c = a - b;</a:t>
            </a: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1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return</a:t>
            </a:r>
            <a:r>
              <a:rPr lang="en" sz="1100">
                <a:latin typeface="Consolas"/>
                <a:ea typeface="Consolas"/>
                <a:cs typeface="Consolas"/>
                <a:sym typeface="Consolas"/>
              </a:rPr>
              <a:t> c;</a:t>
            </a:r>
            <a:endParaRPr sz="1100">
              <a:latin typeface="Consolas"/>
              <a:ea typeface="Consolas"/>
              <a:cs typeface="Consolas"/>
              <a:sym typeface="Consolas"/>
            </a:endParaRPr>
          </a:p>
          <a:p>
            <a:pPr marL="0" lvl="0" indent="0" algn="l" rtl="0">
              <a:lnSpc>
                <a:spcPct val="100000"/>
              </a:lnSpc>
              <a:spcBef>
                <a:spcPts val="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p:txBody>
      </p:sp>
      <p:sp>
        <p:nvSpPr>
          <p:cNvPr id="1135" name="Google Shape;1135;p135"/>
          <p:cNvSpPr txBox="1"/>
          <p:nvPr/>
        </p:nvSpPr>
        <p:spPr>
          <a:xfrm>
            <a:off x="133250" y="2192525"/>
            <a:ext cx="3750900" cy="13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Ubuntu"/>
                <a:ea typeface="Ubuntu"/>
                <a:cs typeface="Ubuntu"/>
                <a:sym typeface="Ubuntu"/>
              </a:rPr>
              <a:t>Solidity 0.8+ protects natively against over/underflows.</a:t>
            </a:r>
            <a:endParaRPr sz="1100">
              <a:solidFill>
                <a:schemeClr val="dk1"/>
              </a:solidFill>
              <a:latin typeface="Ubuntu"/>
              <a:ea typeface="Ubuntu"/>
              <a:cs typeface="Ubuntu"/>
              <a:sym typeface="Ubuntu"/>
            </a:endParaRPr>
          </a:p>
          <a:p>
            <a:pPr marL="0" lvl="0" indent="0" algn="ctr" rtl="0">
              <a:spcBef>
                <a:spcPts val="0"/>
              </a:spcBef>
              <a:spcAft>
                <a:spcPts val="0"/>
              </a:spcAft>
              <a:buNone/>
            </a:pPr>
            <a:endParaRPr sz="1100">
              <a:solidFill>
                <a:schemeClr val="dk1"/>
              </a:solidFill>
              <a:latin typeface="Ubuntu"/>
              <a:ea typeface="Ubuntu"/>
              <a:cs typeface="Ubuntu"/>
              <a:sym typeface="Ubuntu"/>
            </a:endParaRPr>
          </a:p>
          <a:p>
            <a:pPr marL="0" lvl="0" indent="0" algn="ctr" rtl="0">
              <a:spcBef>
                <a:spcPts val="0"/>
              </a:spcBef>
              <a:spcAft>
                <a:spcPts val="0"/>
              </a:spcAft>
              <a:buNone/>
            </a:pPr>
            <a:r>
              <a:rPr lang="en" sz="1100">
                <a:solidFill>
                  <a:schemeClr val="dk1"/>
                </a:solidFill>
                <a:latin typeface="Ubuntu"/>
                <a:ea typeface="Ubuntu"/>
                <a:cs typeface="Ubuntu"/>
                <a:sym typeface="Ubuntu"/>
              </a:rPr>
              <a:t>For older versions, </a:t>
            </a:r>
            <a:r>
              <a:rPr lang="en" sz="1100" u="sng">
                <a:solidFill>
                  <a:schemeClr val="dk1"/>
                </a:solidFill>
                <a:latin typeface="Ubuntu"/>
                <a:ea typeface="Ubuntu"/>
                <a:cs typeface="Ubuntu"/>
                <a:sym typeface="Ubuntu"/>
              </a:rPr>
              <a:t>use OpenZeppelin’s SafeMath library</a:t>
            </a:r>
            <a:r>
              <a:rPr lang="en" sz="1100">
                <a:solidFill>
                  <a:schemeClr val="dk1"/>
                </a:solidFill>
                <a:latin typeface="Ubuntu"/>
                <a:ea typeface="Ubuntu"/>
                <a:cs typeface="Ubuntu"/>
                <a:sym typeface="Ubuntu"/>
              </a:rPr>
              <a:t>.</a:t>
            </a:r>
            <a:endParaRPr sz="1100">
              <a:solidFill>
                <a:schemeClr val="dk1"/>
              </a:solidFill>
              <a:latin typeface="Ubuntu"/>
              <a:ea typeface="Ubuntu"/>
              <a:cs typeface="Ubuntu"/>
              <a:sym typeface="Ubuntu"/>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36"/>
          <p:cNvSpPr txBox="1"/>
          <p:nvPr/>
        </p:nvSpPr>
        <p:spPr>
          <a:xfrm>
            <a:off x="311700" y="2148450"/>
            <a:ext cx="8520600" cy="84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a:solidFill>
                <a:srgbClr val="000000"/>
              </a:solidFill>
              <a:latin typeface="Ubuntu"/>
              <a:ea typeface="Ubuntu"/>
              <a:cs typeface="Ubuntu"/>
              <a:sym typeface="Ubuntu"/>
            </a:endParaRPr>
          </a:p>
          <a:p>
            <a:pPr marL="0" lvl="0" indent="0" algn="ctr" rtl="0">
              <a:spcBef>
                <a:spcPts val="0"/>
              </a:spcBef>
              <a:spcAft>
                <a:spcPts val="0"/>
              </a:spcAft>
              <a:buNone/>
            </a:pPr>
            <a:r>
              <a:rPr lang="en" sz="5200">
                <a:latin typeface="Ubuntu"/>
                <a:ea typeface="Ubuntu"/>
                <a:cs typeface="Ubuntu"/>
                <a:sym typeface="Ubuntu"/>
              </a:rPr>
              <a:t>(Gas) Fairness</a:t>
            </a:r>
            <a:endParaRPr sz="5200">
              <a:solidFill>
                <a:srgbClr val="000000"/>
              </a:solidFill>
              <a:latin typeface="Ubuntu"/>
              <a:ea typeface="Ubuntu"/>
              <a:cs typeface="Ubuntu"/>
              <a:sym typeface="Ubuntu"/>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Gas Fairness</a:t>
            </a:r>
            <a:endParaRPr/>
          </a:p>
        </p:txBody>
      </p:sp>
      <p:sp>
        <p:nvSpPr>
          <p:cNvPr id="1146" name="Google Shape;1146;p137"/>
          <p:cNvSpPr/>
          <p:nvPr/>
        </p:nvSpPr>
        <p:spPr>
          <a:xfrm>
            <a:off x="58850" y="1292550"/>
            <a:ext cx="2533800" cy="2558400"/>
          </a:xfrm>
          <a:prstGeom prst="rect">
            <a:avLst/>
          </a:prstGeom>
          <a:blipFill rotWithShape="1">
            <a:blip r:embed="rId3">
              <a:alphaModFix/>
            </a:blip>
            <a:stretch>
              <a:fillRect/>
            </a:stretch>
          </a:blipFill>
          <a:ln>
            <a:noFill/>
          </a:ln>
          <a:effectLst>
            <a:outerShdw blurRad="38100" dist="25400" dir="5400000" rotWithShape="0">
              <a:srgbClr val="000000">
                <a:alpha val="49800"/>
              </a:srgbClr>
            </a:outerShdw>
          </a:effectLst>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500"/>
              <a:buFont typeface="Helvetica Neue Light"/>
              <a:buNone/>
            </a:pPr>
            <a:r>
              <a:rPr lang="en" sz="1500">
                <a:solidFill>
                  <a:srgbClr val="FFFFFF"/>
                </a:solidFill>
                <a:latin typeface="Helvetica Neue Light"/>
                <a:ea typeface="Helvetica Neue Light"/>
                <a:cs typeface="Helvetica Neue Light"/>
                <a:sym typeface="Helvetica Neue Light"/>
              </a:rPr>
              <a:t>Crowdf</a:t>
            </a:r>
            <a:r>
              <a:rPr lang="en" sz="1500" b="0" i="0" u="none" strike="noStrike" cap="none">
                <a:solidFill>
                  <a:srgbClr val="FFFFFF"/>
                </a:solidFill>
                <a:latin typeface="Helvetica Neue Light"/>
                <a:ea typeface="Helvetica Neue Light"/>
                <a:cs typeface="Helvetica Neue Light"/>
                <a:sym typeface="Helvetica Neue Light"/>
              </a:rPr>
              <a:t>unding Contract #1</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R sets a threshold</a:t>
            </a:r>
            <a:endParaRPr sz="900"/>
          </a:p>
          <a:p>
            <a:pPr marL="0" marR="0" lvl="0" indent="0" algn="ctr"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Contract collects contributions</a:t>
            </a:r>
            <a:endParaRPr sz="900"/>
          </a:p>
          <a:p>
            <a:pPr marL="0" marR="0" lvl="0" indent="0" algn="l" rtl="0">
              <a:lnSpc>
                <a:spcPct val="100000"/>
              </a:lnSpc>
              <a:spcBef>
                <a:spcPts val="0"/>
              </a:spcBef>
              <a:spcAft>
                <a:spcPts val="0"/>
              </a:spcAft>
              <a:buClr>
                <a:srgbClr val="FFFFFF"/>
              </a:buClr>
              <a:buSzPts val="1500"/>
              <a:buFont typeface="Helvetica Neue Light"/>
              <a:buNone/>
            </a:pPr>
            <a:endParaRPr sz="1500" b="0" i="0" u="none" strike="noStrike" cap="none">
              <a:solidFill>
                <a:srgbClr val="FFFFFF"/>
              </a:solidFill>
              <a:latin typeface="Helvetica Neue Light"/>
              <a:ea typeface="Helvetica Neue Light"/>
              <a:cs typeface="Helvetica Neue Light"/>
              <a:sym typeface="Helvetica Neue Light"/>
            </a:endParaRPr>
          </a:p>
          <a:p>
            <a:pPr marL="0" marR="0" lvl="0" indent="0" algn="ctr" rtl="0">
              <a:lnSpc>
                <a:spcPct val="100000"/>
              </a:lnSpc>
              <a:spcBef>
                <a:spcPts val="0"/>
              </a:spcBef>
              <a:spcAft>
                <a:spcPts val="0"/>
              </a:spcAft>
              <a:buClr>
                <a:srgbClr val="FFFFFF"/>
              </a:buClr>
              <a:buSzPts val="1500"/>
              <a:buFont typeface="Helvetica Neue Light"/>
              <a:buNone/>
            </a:pPr>
            <a:r>
              <a:rPr lang="en" sz="1500" b="0" i="0" u="none" strike="noStrike" cap="none">
                <a:solidFill>
                  <a:srgbClr val="FFFFFF"/>
                </a:solidFill>
                <a:latin typeface="Helvetica Neue Light"/>
                <a:ea typeface="Helvetica Neue Light"/>
                <a:cs typeface="Helvetica Neue Light"/>
                <a:sym typeface="Helvetica Neue Light"/>
              </a:rPr>
              <a:t>When balance exceeds threshold, it sends funds to R and returns any surplus to contributors. </a:t>
            </a:r>
            <a:endParaRPr sz="900"/>
          </a:p>
        </p:txBody>
      </p:sp>
      <p:grpSp>
        <p:nvGrpSpPr>
          <p:cNvPr id="1147" name="Google Shape;1147;p137"/>
          <p:cNvGrpSpPr/>
          <p:nvPr/>
        </p:nvGrpSpPr>
        <p:grpSpPr>
          <a:xfrm>
            <a:off x="-355770" y="4125775"/>
            <a:ext cx="3115996" cy="703800"/>
            <a:chOff x="820850" y="4199300"/>
            <a:chExt cx="3307500" cy="703800"/>
          </a:xfrm>
        </p:grpSpPr>
        <p:sp>
          <p:nvSpPr>
            <p:cNvPr id="1148" name="Google Shape;1148;p137"/>
            <p:cNvSpPr/>
            <p:nvPr/>
          </p:nvSpPr>
          <p:spPr>
            <a:xfrm>
              <a:off x="1259500" y="4199300"/>
              <a:ext cx="2783100" cy="70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37"/>
            <p:cNvSpPr txBox="1"/>
            <p:nvPr/>
          </p:nvSpPr>
          <p:spPr>
            <a:xfrm>
              <a:off x="820850" y="4350800"/>
              <a:ext cx="3307500" cy="4008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a:latin typeface="Ubuntu"/>
                  <a:ea typeface="Ubuntu"/>
                  <a:cs typeface="Ubuntu"/>
                  <a:sym typeface="Ubuntu"/>
                </a:rPr>
                <a:t>Funding paid by last contributor</a:t>
              </a:r>
              <a:endParaRPr>
                <a:latin typeface="Ubuntu"/>
                <a:ea typeface="Ubuntu"/>
                <a:cs typeface="Ubuntu"/>
                <a:sym typeface="Ubuntu"/>
              </a:endParaRPr>
            </a:p>
          </p:txBody>
        </p:sp>
      </p:grpSp>
    </p:spTree>
  </p:cSld>
  <p:clrMapOvr>
    <a:masterClrMapping/>
  </p:clrMapOvr>
</p:sld>
</file>

<file path=ppt/theme/theme1.xml><?xml version="1.0" encoding="utf-8"?>
<a:theme xmlns:a="http://schemas.openxmlformats.org/drawingml/2006/main" name="Blockchain Course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826</TotalTime>
  <Words>6331</Words>
  <Application>Microsoft Macintosh PowerPoint</Application>
  <PresentationFormat>On-screen Show (16:9)</PresentationFormat>
  <Paragraphs>968</Paragraphs>
  <Slides>102</Slides>
  <Notes>102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102</vt:i4>
      </vt:variant>
    </vt:vector>
  </HeadingPairs>
  <TitlesOfParts>
    <vt:vector size="113" baseType="lpstr">
      <vt:lpstr>-apple-system</vt:lpstr>
      <vt:lpstr>Source Sans Pro</vt:lpstr>
      <vt:lpstr>Consolas</vt:lpstr>
      <vt:lpstr>source-code-pro</vt:lpstr>
      <vt:lpstr>Helvetica Neue Light</vt:lpstr>
      <vt:lpstr>Arial</vt:lpstr>
      <vt:lpstr>Ubuntu</vt:lpstr>
      <vt:lpstr>Calibri</vt:lpstr>
      <vt:lpstr>Blockchain Course Theme</vt:lpstr>
      <vt:lpstr>Simple Light</vt:lpstr>
      <vt:lpstr>Simple Light</vt:lpstr>
      <vt:lpstr>PowerPoint Presentation</vt:lpstr>
      <vt:lpstr>Smart Contracts</vt:lpstr>
      <vt:lpstr>Smart Contracts</vt:lpstr>
      <vt:lpstr>Smart Contracts</vt:lpstr>
      <vt:lpstr>Smart Contracts</vt:lpstr>
      <vt:lpstr>PowerPoint Presentation</vt:lpstr>
      <vt:lpstr>DoS: Unbounded operation</vt:lpstr>
      <vt:lpstr>DoS: Unbounded operation</vt:lpstr>
      <vt:lpstr>DoS: Griefing</vt:lpstr>
      <vt:lpstr>DoS: Griefing</vt:lpstr>
      <vt:lpstr>DoS: Griefing</vt:lpstr>
      <vt:lpstr>Error handling</vt:lpstr>
      <vt:lpstr>Pull over push: example</vt:lpstr>
      <vt:lpstr>Pull over push: example</vt:lpstr>
      <vt:lpstr>Pull over push</vt:lpstr>
      <vt:lpstr>PowerPoint Presentation</vt:lpstr>
      <vt:lpstr>Reentrancy</vt:lpstr>
      <vt:lpstr>Reentrancy</vt:lpstr>
      <vt:lpstr>Reentrancy</vt:lpstr>
      <vt:lpstr>Reentrancy</vt:lpstr>
      <vt:lpstr>Reentrancy</vt:lpstr>
      <vt:lpstr>Reentrancy example</vt:lpstr>
      <vt:lpstr>Reentrancy example</vt:lpstr>
      <vt:lpstr>Reentrancy example</vt:lpstr>
      <vt:lpstr>Re-entrancy in the wild: The DAO</vt:lpstr>
      <vt:lpstr>PowerPoint Presentation</vt:lpstr>
      <vt:lpstr>The DAO Attack (2016)</vt:lpstr>
      <vt:lpstr>Reentrancy: solutions</vt:lpstr>
      <vt:lpstr>Checks-Effects-Interactions Pattern</vt:lpstr>
      <vt:lpstr>PowerPoint Presentation</vt:lpstr>
      <vt:lpstr>Forcibly Sending Ether to a Contract</vt:lpstr>
      <vt:lpstr>Forcibly Sending Ether to a Contract</vt:lpstr>
      <vt:lpstr>Forcibly Sending Ether to a Contract</vt:lpstr>
      <vt:lpstr>Forcibly Sending Ether to a Contract</vt:lpstr>
      <vt:lpstr>Delegate call</vt:lpstr>
      <vt:lpstr>Delegate call</vt:lpstr>
      <vt:lpstr>Delegate call</vt:lpstr>
      <vt:lpstr>Delegate call</vt:lpstr>
      <vt:lpstr>Use of tx.origin</vt:lpstr>
      <vt:lpstr>Use of tx.origin</vt:lpstr>
      <vt:lpstr>Use of tx.origin</vt:lpstr>
      <vt:lpstr>Keep fallback function simple</vt:lpstr>
      <vt:lpstr>PowerPoint Presentation</vt:lpstr>
      <vt:lpstr>Sparse Merkle Trees</vt:lpstr>
      <vt:lpstr>Sparse Merkle Trees</vt:lpstr>
      <vt:lpstr>Sparse Merkle Trees: key-value stores</vt:lpstr>
      <vt:lpstr>Solidity’s default values</vt:lpstr>
      <vt:lpstr>The Nomad Bridge Hack</vt:lpstr>
      <vt:lpstr>The Nomad Bridge Hack</vt:lpstr>
      <vt:lpstr>The Nomad Bridge Hack</vt:lpstr>
      <vt:lpstr>The Nomad Bridge Hack</vt:lpstr>
      <vt:lpstr>The Nomad Bridge Hack</vt:lpstr>
      <vt:lpstr>The Nomad Bridge Hack</vt:lpstr>
      <vt:lpstr>The Nomad Bridge Hack</vt:lpstr>
      <vt:lpstr>The Nomad Bridge Hack</vt:lpstr>
      <vt:lpstr>The Nomad Bridge Hack - Lessons</vt:lpstr>
      <vt:lpstr>Binance Bridge Hack</vt:lpstr>
      <vt:lpstr>Binance Bridge Hack</vt:lpstr>
      <vt:lpstr>Binance Bridge Hack</vt:lpstr>
      <vt:lpstr>PowerPoint Presentation</vt:lpstr>
      <vt:lpstr>Front-Running</vt:lpstr>
      <vt:lpstr>Front-Running: user</vt:lpstr>
      <vt:lpstr>Front-Running: user</vt:lpstr>
      <vt:lpstr>Front-Running: miner</vt:lpstr>
      <vt:lpstr>Front-Running: miner</vt:lpstr>
      <vt:lpstr>Front-Running: example</vt:lpstr>
      <vt:lpstr>Front-Running: solution</vt:lpstr>
      <vt:lpstr>Front-Running: solution example</vt:lpstr>
      <vt:lpstr>Front-Running: example</vt:lpstr>
      <vt:lpstr>Front-Running: example</vt:lpstr>
      <vt:lpstr>Front-Running: example</vt:lpstr>
      <vt:lpstr>Front-Running: example</vt:lpstr>
      <vt:lpstr>Front-Running: another solution</vt:lpstr>
      <vt:lpstr>PowerPoint Presentation</vt:lpstr>
      <vt:lpstr>Randomness: sources (?)</vt:lpstr>
      <vt:lpstr>Randomness: sources (?)</vt:lpstr>
      <vt:lpstr>Randomness</vt:lpstr>
      <vt:lpstr>Randomness: blockhash</vt:lpstr>
      <vt:lpstr>Randomness: blockhash</vt:lpstr>
      <vt:lpstr>Randomness: intra-transaction information leak</vt:lpstr>
      <vt:lpstr>Sources of randomness</vt:lpstr>
      <vt:lpstr>What about future blocks ?</vt:lpstr>
      <vt:lpstr>PowerPoint Presentation</vt:lpstr>
      <vt:lpstr>PowerPoint Presentation</vt:lpstr>
      <vt:lpstr>PowerPoint Presentation</vt:lpstr>
      <vt:lpstr>PowerPoint Presentation</vt:lpstr>
      <vt:lpstr>PowerPoint Presentation</vt:lpstr>
      <vt:lpstr>Is the hash of a future block a good source of randomness (against a malicious miner)? </vt:lpstr>
      <vt:lpstr>Randomness: towards safer PRNG</vt:lpstr>
      <vt:lpstr>Randomness: towards safer PRNG</vt:lpstr>
      <vt:lpstr>On-chain data is public</vt:lpstr>
      <vt:lpstr>PowerPoint Presentation</vt:lpstr>
      <vt:lpstr>PowerPoint Presentation</vt:lpstr>
      <vt:lpstr>Integer Overflow and Underflow</vt:lpstr>
      <vt:lpstr>Integer Overflow and Underflow</vt:lpstr>
      <vt:lpstr>Integer Overflow and Underflow</vt:lpstr>
      <vt:lpstr>Integer Overflow and Underflow: solutions</vt:lpstr>
      <vt:lpstr>PowerPoint Presentation</vt:lpstr>
      <vt:lpstr>Gas Fairness</vt:lpstr>
      <vt:lpstr>Gas Fairness</vt:lpstr>
      <vt:lpstr>Gas Fairness</vt:lpstr>
      <vt:lpstr>A (horribly insecure) ✊✋✌️ contract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Aggelos Kiayias</cp:lastModifiedBy>
  <cp:revision>47</cp:revision>
  <dcterms:modified xsi:type="dcterms:W3CDTF">2024-10-09T09:42:34Z</dcterms:modified>
</cp:coreProperties>
</file>