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22" r:id="rId57"/>
    <p:sldId id="314" r:id="rId58"/>
    <p:sldId id="323" r:id="rId59"/>
    <p:sldId id="316" r:id="rId60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2AC4A-85E4-4E47-BA88-AF7ED57C3E9B}">
  <a:tblStyle styleId="{45C2AC4A-85E4-4E47-BA88-AF7ED57C3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3401"/>
  </p:normalViewPr>
  <p:slideViewPr>
    <p:cSldViewPr snapToGrid="0">
      <p:cViewPr varScale="1">
        <p:scale>
          <a:sx n="139" d="100"/>
          <a:sy n="139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97a1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97a1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c0cc54a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c0cc54a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c0cc54a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c0cc54a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c0cc54a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c0cc54a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c0cc54a0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c0cc54a0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ba06881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ba06881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ba0688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ba0688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ba06881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ba06881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ba06881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ba06881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ba0688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ba0688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9dba6e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9dba6e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an important variation of the problem is what we call ledger consensus.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94a86aa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94a86aa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9dba6e6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09dba6e6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6f7d6448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6f7d6448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6a067bd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6a067bd7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9dba6e6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9dba6e6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n is large.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0ba06881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0ba06881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ba068818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ba068818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b7feae2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b7feae2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0ba06881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0ba06881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b7feae29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b7feae29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ba0688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ba0688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4a86aa8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4a86aa8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c0cc54a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c0cc54a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ba06881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ba06881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0ba06881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0ba06881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ba06881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0ba06881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ba06881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ba06881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ba068818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ba068818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ba068818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ba068818_1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0ba06881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0ba06881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0ba068818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0ba068818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32503d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32503d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4a86aa8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4a86aa8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ba068818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ba068818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0ba068818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0ba068818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0ba068818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0ba068818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0ba068818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0ba068818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0ba068818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0ba068818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0ba068818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0ba068818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ba068818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ba068818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ba068818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0ba068818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0ba068818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0ba068818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0ba068818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0ba068818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4a86aa8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4a86aa8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b7feae2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b7feae2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EH/s = </a:t>
            </a:r>
            <a:r>
              <a:rPr lang="en" dirty="0" err="1"/>
              <a:t>exa</a:t>
            </a:r>
            <a:r>
              <a:rPr lang="en" dirty="0"/>
              <a:t> hash per second. Exa = 10^18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Difficulty is measured in multiples of smallest difficulty : 2^(32) operations approximately to find a block.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scale is in base 10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0ba068818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0ba068818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0ba068818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0ba068818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0ba068818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0ba068818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0ba068818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0ba068818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0ba06881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0ba06881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065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0ba068818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0ba068818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80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0ba068818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0ba068818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ba0688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ba0688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ba0688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ba0688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ba0688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ba06881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ba0688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ba0688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765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Non-specialized_hardware_comparison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inwarz.com/mining/bitcoin/difficulty-char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pool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Lecture 05</a:t>
            </a:r>
            <a:endParaRPr sz="2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89275" y="4635300"/>
            <a:ext cx="60342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Dionysis</a:t>
            </a: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Zindros</a:t>
            </a: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Christos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Nasikas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Properties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250" y="1182225"/>
            <a:ext cx="3126875" cy="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Properties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250" y="1182225"/>
            <a:ext cx="3126875" cy="3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241" y="2223000"/>
            <a:ext cx="2996058" cy="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Properties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250" y="1182225"/>
            <a:ext cx="3126875" cy="3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241" y="2223000"/>
            <a:ext cx="2996058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428" y="3304828"/>
            <a:ext cx="6000900" cy="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Properties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Validity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250" y="1182225"/>
            <a:ext cx="3126875" cy="3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241" y="2223000"/>
            <a:ext cx="2996058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428" y="3304828"/>
            <a:ext cx="6000900" cy="3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1075" y="4328875"/>
            <a:ext cx="3407301" cy="36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Majority is Necessary, I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132" y="1231891"/>
            <a:ext cx="6086801" cy="2997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5182" y="4539676"/>
            <a:ext cx="8846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Consider an adversary that performs one of the following with probability ⅓  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565101-9E57-FF7E-DD64-CC65BCB6A073}"/>
              </a:ext>
            </a:extLst>
          </p:cNvPr>
          <p:cNvGrpSpPr/>
          <p:nvPr/>
        </p:nvGrpSpPr>
        <p:grpSpPr>
          <a:xfrm>
            <a:off x="1401379" y="3023327"/>
            <a:ext cx="4391669" cy="1286279"/>
            <a:chOff x="1401379" y="3023327"/>
            <a:chExt cx="4391669" cy="1286279"/>
          </a:xfrm>
        </p:grpSpPr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3155E68E-015A-20FB-5FEB-C87AD1634A1B}"/>
                </a:ext>
              </a:extLst>
            </p:cNvPr>
            <p:cNvSpPr/>
            <p:nvPr/>
          </p:nvSpPr>
          <p:spPr>
            <a:xfrm>
              <a:off x="1401379" y="3132813"/>
              <a:ext cx="441376" cy="1176793"/>
            </a:xfrm>
            <a:prstGeom prst="upArrow">
              <a:avLst/>
            </a:prstGeom>
            <a:solidFill>
              <a:schemeClr val="accent1">
                <a:alpha val="2802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00489FBD-9411-8B0A-9748-5A87DA0D276C}"/>
                </a:ext>
              </a:extLst>
            </p:cNvPr>
            <p:cNvSpPr/>
            <p:nvPr/>
          </p:nvSpPr>
          <p:spPr>
            <a:xfrm>
              <a:off x="3181411" y="3052782"/>
              <a:ext cx="441376" cy="1176793"/>
            </a:xfrm>
            <a:prstGeom prst="upArrow">
              <a:avLst/>
            </a:prstGeom>
            <a:solidFill>
              <a:schemeClr val="accent1">
                <a:alpha val="2802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3E925CF0-2C72-F03D-E0E6-9C2E20FC49B5}"/>
                </a:ext>
              </a:extLst>
            </p:cNvPr>
            <p:cNvSpPr/>
            <p:nvPr/>
          </p:nvSpPr>
          <p:spPr>
            <a:xfrm>
              <a:off x="5351672" y="3023327"/>
              <a:ext cx="441376" cy="1176793"/>
            </a:xfrm>
            <a:prstGeom prst="upArrow">
              <a:avLst/>
            </a:prstGeom>
            <a:solidFill>
              <a:schemeClr val="accent1">
                <a:alpha val="2802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Majority is Necessary, II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consensus protocol secure: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corrupts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output of honest parties (that belong to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should be 1.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corrupts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output of honest parties (that belong to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should be 0.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corrupts no-one: output of all parties should be the same.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corrupts each set with prob. ⅓ and instructs corrupted parties to follow the protocol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parties cannot distinguish between honest/corrupted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parties output same value: validity is violated with prob. at least ⅓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parties output different value: consistency is violated with prob. at least ⅓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Honest Majority Sufficient? 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important scenarios have been considered in the consensus literature.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point channels.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setup.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point channels.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setup.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setup provides a correlated private initialization string to each participant;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assumed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honestly produced.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Network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1485900" y="1479875"/>
          <a:ext cx="6084525" cy="1188630"/>
        </p:xfrm>
        <a:graphic>
          <a:graphicData uri="http://schemas.openxmlformats.org/drawingml/2006/table">
            <a:tbl>
              <a:tblPr>
                <a:noFill/>
                <a:tableStyleId>{45C2AC4A-85E4-4E47-BA88-AF7ED57C3E9B}</a:tableStyleId>
              </a:tblPr>
              <a:tblGrid>
                <a:gridCol w="202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Setup/Network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 Synchrony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Setup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 &lt; n/3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 &lt; n/3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Setup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 &lt; </a:t>
                      </a:r>
                      <a:r>
                        <a:rPr lang="en"/>
                        <a:t>n/2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 &lt; </a:t>
                      </a:r>
                      <a:r>
                        <a:rPr lang="en"/>
                        <a:t>n/3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424250" y="3246225"/>
            <a:ext cx="8256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Ubuntu"/>
                <a:ea typeface="Ubuntu"/>
                <a:cs typeface="Ubuntu"/>
                <a:sym typeface="Ubuntu"/>
              </a:rPr>
              <a:t>We know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consensus can be achieved, assuming the above bounds on adversarial parties. 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typical setup and network configuration in classical consensus protocols 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311700" y="151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Setup: a public-key directory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have signing and verification keys for a digital signature scheme.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party knows every other party’s verification key.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Network: point-to-point channels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Synchronous, partially synchronous, or asynchronous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Consensus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839525" y="2142275"/>
            <a:ext cx="3508200" cy="16146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Ledger Consensus Protocol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129300" y="1372675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016475" y="1372675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373150" y="1327850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1" name="Google Shape;101;p19"/>
          <p:cNvCxnSpPr>
            <a:stCxn id="98" idx="4"/>
          </p:cNvCxnSpPr>
          <p:nvPr/>
        </p:nvCxnSpPr>
        <p:spPr>
          <a:xfrm>
            <a:off x="4320700" y="1724575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5205325" y="1745375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6562000" y="1712563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825" y="1800075"/>
            <a:ext cx="4381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688" y="1800075"/>
            <a:ext cx="4286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575" y="1777663"/>
            <a:ext cx="4381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189200" y="4070950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096425" y="4070950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567100" y="4091975"/>
            <a:ext cx="382800" cy="351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463" y="4523225"/>
            <a:ext cx="6762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4925" y="4523225"/>
            <a:ext cx="6858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5600" y="4523225"/>
            <a:ext cx="68580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4378050" y="3695075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5285275" y="3695075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6755950" y="3695075"/>
            <a:ext cx="51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7534150" y="2763200"/>
            <a:ext cx="163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… </a:t>
            </a:r>
            <a:endParaRPr sz="1900" b="1"/>
          </a:p>
        </p:txBody>
      </p:sp>
      <p:sp>
        <p:nvSpPr>
          <p:cNvPr id="117" name="Google Shape;117;p19"/>
          <p:cNvSpPr txBox="1"/>
          <p:nvPr/>
        </p:nvSpPr>
        <p:spPr>
          <a:xfrm>
            <a:off x="589900" y="4118950"/>
            <a:ext cx="596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 state machine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[Sch90] 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466125" y="1372675"/>
            <a:ext cx="163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… </a:t>
            </a:r>
            <a:endParaRPr sz="1900" b="1"/>
          </a:p>
        </p:txBody>
      </p:sp>
      <p:sp>
        <p:nvSpPr>
          <p:cNvPr id="119" name="Google Shape;119;p19"/>
          <p:cNvSpPr txBox="1"/>
          <p:nvPr/>
        </p:nvSpPr>
        <p:spPr>
          <a:xfrm>
            <a:off x="7580225" y="3945850"/>
            <a:ext cx="163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… </a:t>
            </a:r>
            <a:endParaRPr sz="1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Byzantine Generals Problem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50" y="77957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75" y="389652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950" y="3591350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775" y="1754225"/>
            <a:ext cx="3305876" cy="227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300" y="2299950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5300" y="1398650"/>
            <a:ext cx="772375" cy="11562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108675" y="4447175"/>
            <a:ext cx="5208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400"/>
              <a:t>[LSP82] Leslie Lamport, Robert Shostak, and Marshall Pease. The byzantine generals problem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Consensus Properties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Consistency:</a:t>
            </a:r>
            <a:br>
              <a:rPr lang="en" sz="2700">
                <a:solidFill>
                  <a:schemeClr val="dk1"/>
                </a:solidFill>
              </a:rPr>
            </a:br>
            <a:endParaRPr sz="2700" i="1">
              <a:solidFill>
                <a:schemeClr val="dk1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Liveness: 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50" y="3573125"/>
            <a:ext cx="70296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607200" y="3442750"/>
            <a:ext cx="553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Input of party </a:t>
            </a:r>
            <a:r>
              <a:rPr lang="en" i="1"/>
              <a:t>j</a:t>
            </a:r>
            <a:r>
              <a:rPr lang="en"/>
              <a:t> at time </a:t>
            </a:r>
            <a:r>
              <a:rPr lang="en" i="1"/>
              <a:t>t</a:t>
            </a:r>
            <a:r>
              <a:rPr lang="en"/>
              <a:t> consistent with its log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769950" y="3929063"/>
            <a:ext cx="553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of party </a:t>
            </a:r>
            <a:r>
              <a:rPr lang="en" i="1"/>
              <a:t>j</a:t>
            </a:r>
            <a:r>
              <a:rPr lang="en"/>
              <a:t> at time </a:t>
            </a:r>
            <a:r>
              <a:rPr lang="en" i="1"/>
              <a:t>t</a:t>
            </a:r>
            <a:endParaRPr i="1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850" y="3962163"/>
            <a:ext cx="1129250" cy="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47" y="2850950"/>
            <a:ext cx="826452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97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[.. and there are more properties of interest here.. e.g., fairness of transaction serialization, exporting a clock,... ]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50" y="1923450"/>
            <a:ext cx="8018899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ledger consensus</a:t>
            </a:r>
            <a:endParaRPr dirty="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0" y="1345725"/>
            <a:ext cx="3674825" cy="2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0" y="3774650"/>
            <a:ext cx="4025350" cy="7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3712625" y="1345725"/>
            <a:ext cx="5551500" cy="3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Its operation &amp; threat model features: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rgbClr val="0BA52C"/>
                </a:solidFill>
              </a:rPr>
              <a:t>Asynchronous</a:t>
            </a:r>
            <a:r>
              <a:rPr lang="en">
                <a:solidFill>
                  <a:schemeClr val="dk2"/>
                </a:solidFill>
              </a:rPr>
              <a:t> communication, point-to-point channels.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Authenticated setting: parties are able to </a:t>
            </a:r>
            <a:r>
              <a:rPr lang="en">
                <a:solidFill>
                  <a:srgbClr val="1269B0"/>
                </a:solidFill>
              </a:rPr>
              <a:t>identify message sources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Fixed</a:t>
            </a:r>
            <a:r>
              <a:rPr lang="en">
                <a:solidFill>
                  <a:srgbClr val="741B47"/>
                </a:solidFill>
              </a:rPr>
              <a:t> number</a:t>
            </a:r>
            <a:r>
              <a:rPr lang="en">
                <a:solidFill>
                  <a:schemeClr val="dk2"/>
                </a:solidFill>
              </a:rPr>
              <a:t> of participants</a:t>
            </a:r>
            <a:endParaRPr b="1" u="sng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Computationally bounded</a:t>
            </a:r>
            <a:r>
              <a:rPr lang="en">
                <a:solidFill>
                  <a:schemeClr val="dk2"/>
                </a:solidFill>
              </a:rPr>
              <a:t> adversary in the sense it cannot forge digital signatures.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Setup assumption: PKI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101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Adversary controls less than ⅓ of participants (required)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No privacy </a:t>
            </a:r>
            <a:r>
              <a:rPr lang="en">
                <a:solidFill>
                  <a:schemeClr val="dk2"/>
                </a:solidFill>
              </a:rPr>
              <a:t>properties for servers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rgbClr val="845000"/>
                </a:solidFill>
              </a:rPr>
              <a:t>communication complexity</a:t>
            </a:r>
            <a:r>
              <a:rPr lang="en">
                <a:solidFill>
                  <a:schemeClr val="dk2"/>
                </a:solidFill>
              </a:rPr>
              <a:t> O(</a:t>
            </a:r>
            <a:r>
              <a:rPr lang="en" i="1">
                <a:solidFill>
                  <a:schemeClr val="dk2"/>
                </a:solidFill>
              </a:rPr>
              <a:t>n</a:t>
            </a:r>
            <a:r>
              <a:rPr lang="en" i="1" baseline="30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 in best case,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where </a:t>
            </a:r>
            <a:r>
              <a:rPr lang="en" i="1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 is the number of participants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No protocol </a:t>
            </a:r>
            <a:r>
              <a:rPr lang="en">
                <a:solidFill>
                  <a:srgbClr val="A64D79"/>
                </a:solidFill>
              </a:rPr>
              <a:t>incentives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945800" y="1017725"/>
            <a:ext cx="546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(solving SMR, actually)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Solving ledger consensus, 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0" y="1345725"/>
            <a:ext cx="3674825" cy="2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0" y="3774650"/>
            <a:ext cx="4025350" cy="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200" y="1609125"/>
            <a:ext cx="4719300" cy="2660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3"/>
          <p:cNvGrpSpPr/>
          <p:nvPr/>
        </p:nvGrpSpPr>
        <p:grpSpPr>
          <a:xfrm>
            <a:off x="240200" y="3964075"/>
            <a:ext cx="8716625" cy="1030725"/>
            <a:chOff x="240200" y="3964075"/>
            <a:chExt cx="8716625" cy="1030725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6">
              <a:alphaModFix amt="51000"/>
            </a:blip>
            <a:stretch>
              <a:fillRect/>
            </a:stretch>
          </p:blipFill>
          <p:spPr>
            <a:xfrm rot="10800000" flipH="1">
              <a:off x="240200" y="4312800"/>
              <a:ext cx="3869426" cy="21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3"/>
            <p:cNvSpPr txBox="1"/>
            <p:nvPr/>
          </p:nvSpPr>
          <p:spPr>
            <a:xfrm>
              <a:off x="5758825" y="4379200"/>
              <a:ext cx="3198000" cy="61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runs uninterruptedly over the Internet since 2009 assuming bounded delays</a:t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7737425" y="3964075"/>
              <a:ext cx="445800" cy="415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Blockchain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11700" y="951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ledger consensus</a:t>
            </a:r>
            <a:r>
              <a:rPr lang="en"/>
              <a:t> protocol, where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called “miners” run an intensive proof of work (PoW) algorithm at every step.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threat model features: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A52C"/>
                </a:solidFill>
              </a:rPr>
              <a:t>Bounded delay</a:t>
            </a:r>
            <a:r>
              <a:rPr lang="en"/>
              <a:t> communication by ‘diffusion’ of messages (no point-to-point channels)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ability to </a:t>
            </a:r>
            <a:r>
              <a:rPr lang="en">
                <a:solidFill>
                  <a:srgbClr val="1269B0"/>
                </a:solidFill>
              </a:rPr>
              <a:t>identify message</a:t>
            </a:r>
            <a:r>
              <a:rPr lang="en"/>
              <a:t> sources - unauthenticated setting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Unknown</a:t>
            </a:r>
            <a:r>
              <a:rPr lang="en">
                <a:solidFill>
                  <a:srgbClr val="741B47"/>
                </a:solidFill>
              </a:rPr>
              <a:t> and fluctuating number</a:t>
            </a:r>
            <a:r>
              <a:rPr lang="en"/>
              <a:t> of participants … </a:t>
            </a:r>
            <a:r>
              <a:rPr lang="en" b="1" u="sng"/>
              <a:t>dynamic availability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Computationally bounded</a:t>
            </a:r>
            <a:r>
              <a:rPr lang="en"/>
              <a:t> adversary possessing ~&lt; </a:t>
            </a:r>
            <a:r>
              <a:rPr lang="en" b="1"/>
              <a:t>50%</a:t>
            </a:r>
            <a:r>
              <a:rPr lang="en"/>
              <a:t> of resources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Setup: </a:t>
            </a:r>
            <a:r>
              <a:rPr lang="en">
                <a:solidFill>
                  <a:srgbClr val="BF9101"/>
                </a:solidFill>
              </a:rPr>
              <a:t>public random string</a:t>
            </a:r>
            <a:r>
              <a:rPr lang="en"/>
              <a:t> (no PKI)</a:t>
            </a:r>
            <a:endParaRPr>
              <a:solidFill>
                <a:srgbClr val="BF910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F9101"/>
              </a:buClr>
              <a:buSzPts val="1400"/>
              <a:buChar char="○"/>
            </a:pPr>
            <a:r>
              <a:rPr lang="en"/>
              <a:t>Tolerates potential </a:t>
            </a:r>
            <a:r>
              <a:rPr lang="en">
                <a:solidFill>
                  <a:srgbClr val="FF00FF"/>
                </a:solidFill>
              </a:rPr>
              <a:t>spikes</a:t>
            </a:r>
            <a:r>
              <a:rPr lang="en"/>
              <a:t> of adversarial majority… </a:t>
            </a:r>
            <a:r>
              <a:rPr lang="en" b="1" u="sng"/>
              <a:t>self-heals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Privacy for</a:t>
            </a:r>
            <a:r>
              <a:rPr lang="en"/>
              <a:t> maintainers… protocol transcript maintains anonymity/unlinkability of participants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845000"/>
                </a:solidFill>
              </a:rPr>
              <a:t>Optimal amortized communication complexity of single multicast per block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 </a:t>
            </a:r>
            <a:r>
              <a:rPr lang="en">
                <a:solidFill>
                  <a:srgbClr val="A64D79"/>
                </a:solidFill>
              </a:rPr>
              <a:t>incentivizes</a:t>
            </a:r>
            <a:r>
              <a:rPr lang="en"/>
              <a:t> participants to run the software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381150" y="4285375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[Nakamoto2009]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2424025" y="4178225"/>
            <a:ext cx="3198000" cy="83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bitcoin appeared the above threat model was an </a:t>
            </a:r>
            <a:r>
              <a:rPr lang="en" u="sng"/>
              <a:t>unexplored territory</a:t>
            </a:r>
            <a:r>
              <a:rPr lang="en"/>
              <a:t> for consensus 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811925" y="4178225"/>
            <a:ext cx="3198000" cy="831300"/>
          </a:xfrm>
          <a:prstGeom prst="rect">
            <a:avLst/>
          </a:prstGeom>
          <a:solidFill>
            <a:srgbClr val="FFC6B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threat model was also </a:t>
            </a:r>
            <a:r>
              <a:rPr lang="en" u="sng"/>
              <a:t>not spelled out anywhere</a:t>
            </a:r>
            <a:r>
              <a:rPr lang="en"/>
              <a:t> in the original works — protocol was given as is</a:t>
            </a: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>
            <a:off x="6228550" y="2371850"/>
            <a:ext cx="1764375" cy="1012050"/>
            <a:chOff x="6228550" y="2371850"/>
            <a:chExt cx="1764375" cy="1012050"/>
          </a:xfrm>
        </p:grpSpPr>
        <p:sp>
          <p:nvSpPr>
            <p:cNvPr id="205" name="Google Shape;205;p24"/>
            <p:cNvSpPr/>
            <p:nvPr/>
          </p:nvSpPr>
          <p:spPr>
            <a:xfrm>
              <a:off x="7144825" y="2371850"/>
              <a:ext cx="848100" cy="302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28550" y="3081800"/>
              <a:ext cx="848100" cy="302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Bitcoin “backbone”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core of the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chain validation predicate.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chain selection rule (max-valid)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proof of work function.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protocol loop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is executed by “</a:t>
            </a:r>
            <a:r>
              <a:rPr lang="en">
                <a:solidFill>
                  <a:srgbClr val="7B005C"/>
                </a:solidFill>
                <a:latin typeface="Arial"/>
                <a:ea typeface="Arial"/>
                <a:cs typeface="Arial"/>
                <a:sym typeface="Arial"/>
              </a:rPr>
              <a:t>miners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464100" y="3961300"/>
            <a:ext cx="852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[GKL2015]</a:t>
            </a:r>
            <a:r>
              <a:rPr lang="en" sz="1400"/>
              <a:t> Garay, Kiayias, Leonardos. The Bitcoin Backbone Protocol: Analysis and Applications.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there are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running the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ynchronous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 quota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queries to the function H(.) in each round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are controlled by an adversary (a malicious coalition)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Security arguments are </a:t>
            </a:r>
            <a:r>
              <a:rPr lang="en" i="1">
                <a:latin typeface="Arial"/>
                <a:ea typeface="Arial"/>
                <a:cs typeface="Arial"/>
                <a:sym typeface="Arial"/>
              </a:rPr>
              <a:t>for any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latin typeface="Arial"/>
                <a:ea typeface="Arial"/>
                <a:cs typeface="Arial"/>
                <a:sym typeface="Arial"/>
              </a:rPr>
              <a:t>adversary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3491325" y="1747138"/>
            <a:ext cx="1800600" cy="64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592900" y="1802538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4119400" y="1802538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4645900" y="1802538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979475" y="2662988"/>
            <a:ext cx="128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counter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(PoW witness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6" name="Google Shape;256;p37"/>
          <p:cNvCxnSpPr/>
          <p:nvPr/>
        </p:nvCxnSpPr>
        <p:spPr>
          <a:xfrm rot="10800000" flipH="1">
            <a:off x="2914025" y="2240538"/>
            <a:ext cx="810000" cy="5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7"/>
          <p:cNvSpPr txBox="1"/>
          <p:nvPr/>
        </p:nvSpPr>
        <p:spPr>
          <a:xfrm>
            <a:off x="3627175" y="2808463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8" name="Google Shape;258;p37"/>
          <p:cNvCxnSpPr/>
          <p:nvPr/>
        </p:nvCxnSpPr>
        <p:spPr>
          <a:xfrm rot="10800000" flipH="1">
            <a:off x="4267525" y="2233963"/>
            <a:ext cx="93300" cy="5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37"/>
          <p:cNvSpPr txBox="1"/>
          <p:nvPr/>
        </p:nvSpPr>
        <p:spPr>
          <a:xfrm>
            <a:off x="5669325" y="2780763"/>
            <a:ext cx="14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pointer to previous block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0" name="Google Shape;260;p37"/>
          <p:cNvCxnSpPr/>
          <p:nvPr/>
        </p:nvCxnSpPr>
        <p:spPr>
          <a:xfrm rot="10800000">
            <a:off x="5025550" y="2233663"/>
            <a:ext cx="865200" cy="6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51F09E-5B10-AA98-148E-E57AA95A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27000"/>
            <a:ext cx="63500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271" name="Google Shape;271;p39"/>
          <p:cNvSpPr/>
          <p:nvPr/>
        </p:nvSpPr>
        <p:spPr>
          <a:xfrm>
            <a:off x="733800" y="1405300"/>
            <a:ext cx="2235900" cy="247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775325" y="1453750"/>
            <a:ext cx="2153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= &lt;⊥, x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ctr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&gt;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= &lt;s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x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ctr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&gt;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…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aseline="-25000" dirty="0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= &lt;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 dirty="0" err="1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x</a:t>
            </a:r>
            <a:r>
              <a:rPr lang="en" baseline="-25000" dirty="0" err="1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ctr</a:t>
            </a:r>
            <a:r>
              <a:rPr lang="en" baseline="-25000" dirty="0" err="1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&gt;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733800" y="4008850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= &lt;B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B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… , B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&gt;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4" name="Google Shape;274;p39"/>
          <p:cNvCxnSpPr>
            <a:stCxn id="275" idx="1"/>
          </p:cNvCxnSpPr>
          <p:nvPr/>
        </p:nvCxnSpPr>
        <p:spPr>
          <a:xfrm rot="10800000">
            <a:off x="2353575" y="1668200"/>
            <a:ext cx="2166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9"/>
          <p:cNvSpPr txBox="1"/>
          <p:nvPr/>
        </p:nvSpPr>
        <p:spPr>
          <a:xfrm>
            <a:off x="4520475" y="147860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genesis block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602275" y="4686600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chain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2035275" y="468660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head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8" name="Google Shape;278;p39"/>
          <p:cNvCxnSpPr>
            <a:stCxn id="276" idx="0"/>
          </p:cNvCxnSpPr>
          <p:nvPr/>
        </p:nvCxnSpPr>
        <p:spPr>
          <a:xfrm rot="10800000">
            <a:off x="899875" y="4347300"/>
            <a:ext cx="10500" cy="3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39"/>
          <p:cNvCxnSpPr>
            <a:stCxn id="277" idx="0"/>
          </p:cNvCxnSpPr>
          <p:nvPr/>
        </p:nvCxnSpPr>
        <p:spPr>
          <a:xfrm rot="10800000">
            <a:off x="2180625" y="4395900"/>
            <a:ext cx="1488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9"/>
          <p:cNvSpPr txBox="1"/>
          <p:nvPr/>
        </p:nvSpPr>
        <p:spPr>
          <a:xfrm>
            <a:off x="4340475" y="2384325"/>
            <a:ext cx="3987300" cy="275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s</a:t>
            </a:r>
            <a:r>
              <a:rPr lang="en" sz="1800" baseline="-25000" dirty="0">
                <a:solidFill>
                  <a:schemeClr val="dk1"/>
                </a:solidFill>
              </a:rPr>
              <a:t>1 </a:t>
            </a:r>
            <a:r>
              <a:rPr lang="en" sz="1800" dirty="0">
                <a:solidFill>
                  <a:schemeClr val="dk1"/>
                </a:solidFill>
              </a:rPr>
              <a:t>= H(ctr</a:t>
            </a:r>
            <a:r>
              <a:rPr lang="en" sz="1800" baseline="-25000" dirty="0">
                <a:solidFill>
                  <a:schemeClr val="dk1"/>
                </a:solidFill>
              </a:rPr>
              <a:t>0</a:t>
            </a:r>
            <a:r>
              <a:rPr lang="en" sz="1800" dirty="0">
                <a:solidFill>
                  <a:schemeClr val="dk1"/>
                </a:solidFill>
              </a:rPr>
              <a:t>, G(x</a:t>
            </a:r>
            <a:r>
              <a:rPr lang="en" sz="1800" baseline="-25000" dirty="0">
                <a:solidFill>
                  <a:schemeClr val="dk1"/>
                </a:solidFill>
              </a:rPr>
              <a:t>0</a:t>
            </a:r>
            <a:r>
              <a:rPr lang="en" sz="1800" dirty="0">
                <a:solidFill>
                  <a:schemeClr val="dk1"/>
                </a:solidFill>
              </a:rPr>
              <a:t>, </a:t>
            </a:r>
            <a:r>
              <a:rPr lang="en" sz="1800" dirty="0">
                <a:latin typeface="Ubuntu"/>
                <a:ea typeface="Ubuntu"/>
                <a:cs typeface="Ubuntu"/>
                <a:sym typeface="Ubuntu"/>
              </a:rPr>
              <a:t>“label”</a:t>
            </a:r>
            <a:r>
              <a:rPr lang="en" sz="1800" dirty="0">
                <a:solidFill>
                  <a:schemeClr val="dk1"/>
                </a:solidFill>
              </a:rPr>
              <a:t>)) =</a:t>
            </a:r>
            <a:r>
              <a:rPr lang="en" sz="1800" baseline="-25000" dirty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s</a:t>
            </a:r>
            <a:r>
              <a:rPr lang="en" sz="1800" baseline="-25000" dirty="0" err="1">
                <a:solidFill>
                  <a:schemeClr val="dk1"/>
                </a:solidFill>
              </a:rPr>
              <a:t>init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 err="1">
                <a:solidFill>
                  <a:schemeClr val="dk1"/>
                </a:solidFill>
              </a:rPr>
              <a:t>s</a:t>
            </a:r>
            <a:r>
              <a:rPr lang="en" sz="1800" baseline="-25000" dirty="0" err="1">
                <a:solidFill>
                  <a:schemeClr val="dk1"/>
                </a:solidFill>
              </a:rPr>
              <a:t>i</a:t>
            </a:r>
            <a:r>
              <a:rPr lang="en" sz="1800" dirty="0">
                <a:solidFill>
                  <a:schemeClr val="dk1"/>
                </a:solidFill>
              </a:rPr>
              <a:t> = H(ctr</a:t>
            </a:r>
            <a:r>
              <a:rPr lang="en" sz="1800" baseline="-25000" dirty="0">
                <a:solidFill>
                  <a:schemeClr val="dk1"/>
                </a:solidFill>
              </a:rPr>
              <a:t>i-1</a:t>
            </a:r>
            <a:r>
              <a:rPr lang="en" sz="1800" dirty="0">
                <a:solidFill>
                  <a:schemeClr val="dk1"/>
                </a:solidFill>
              </a:rPr>
              <a:t>, G(x</a:t>
            </a:r>
            <a:r>
              <a:rPr lang="en" sz="1800" baseline="-25000" dirty="0">
                <a:solidFill>
                  <a:schemeClr val="dk1"/>
                </a:solidFill>
              </a:rPr>
              <a:t>i-1</a:t>
            </a:r>
            <a:r>
              <a:rPr lang="en" sz="1800" dirty="0">
                <a:solidFill>
                  <a:schemeClr val="dk1"/>
                </a:solidFill>
              </a:rPr>
              <a:t>, s</a:t>
            </a:r>
            <a:r>
              <a:rPr lang="en" sz="1800" baseline="-25000" dirty="0">
                <a:solidFill>
                  <a:schemeClr val="dk1"/>
                </a:solidFill>
              </a:rPr>
              <a:t>i-1</a:t>
            </a:r>
            <a:r>
              <a:rPr lang="en" sz="1800" dirty="0">
                <a:solidFill>
                  <a:schemeClr val="dk1"/>
                </a:solidFill>
              </a:rPr>
              <a:t>))</a:t>
            </a:r>
          </a:p>
          <a:p>
            <a:pPr marL="45720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1800" dirty="0" err="1">
                <a:solidFill>
                  <a:schemeClr val="dk1"/>
                </a:solidFill>
              </a:rPr>
              <a:t>x</a:t>
            </a:r>
            <a:r>
              <a:rPr lang="en" sz="1800" i="1" baseline="-25000" dirty="0" err="1">
                <a:solidFill>
                  <a:schemeClr val="dk1"/>
                </a:solidFill>
              </a:rPr>
              <a:t>C</a:t>
            </a:r>
            <a:r>
              <a:rPr lang="en" sz="1800" dirty="0">
                <a:solidFill>
                  <a:schemeClr val="dk1"/>
                </a:solidFill>
              </a:rPr>
              <a:t> = &lt;x</a:t>
            </a:r>
            <a:r>
              <a:rPr lang="en" sz="1800" baseline="-25000" dirty="0">
                <a:solidFill>
                  <a:schemeClr val="dk1"/>
                </a:solidFill>
              </a:rPr>
              <a:t>0</a:t>
            </a:r>
            <a:r>
              <a:rPr lang="en" sz="1800" dirty="0">
                <a:solidFill>
                  <a:schemeClr val="dk1"/>
                </a:solidFill>
              </a:rPr>
              <a:t>, x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, … , </a:t>
            </a:r>
            <a:r>
              <a:rPr lang="en" sz="1800" dirty="0" err="1">
                <a:solidFill>
                  <a:schemeClr val="dk1"/>
                </a:solidFill>
              </a:rPr>
              <a:t>x</a:t>
            </a:r>
            <a:r>
              <a:rPr lang="en" sz="1800" baseline="-25000" dirty="0" err="1">
                <a:solidFill>
                  <a:schemeClr val="dk1"/>
                </a:solidFill>
              </a:rPr>
              <a:t>n</a:t>
            </a:r>
            <a:r>
              <a:rPr lang="en" sz="1800" dirty="0">
                <a:solidFill>
                  <a:schemeClr val="dk1"/>
                </a:solidFill>
              </a:rPr>
              <a:t>&gt;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i="1" dirty="0" err="1">
                <a:solidFill>
                  <a:schemeClr val="dk1"/>
                </a:solidFill>
              </a:rPr>
              <a:t>C</a:t>
            </a:r>
            <a:r>
              <a:rPr lang="en" sz="1800" baseline="30000" dirty="0" err="1">
                <a:solidFill>
                  <a:schemeClr val="dk1"/>
                </a:solidFill>
              </a:rPr>
              <a:t>⌈k</a:t>
            </a:r>
            <a:r>
              <a:rPr lang="en" sz="1800" dirty="0">
                <a:solidFill>
                  <a:schemeClr val="dk1"/>
                </a:solidFill>
              </a:rPr>
              <a:t> = &lt;B</a:t>
            </a:r>
            <a:r>
              <a:rPr lang="en" sz="1800" baseline="-25000" dirty="0">
                <a:solidFill>
                  <a:schemeClr val="dk1"/>
                </a:solidFill>
              </a:rPr>
              <a:t>0</a:t>
            </a:r>
            <a:r>
              <a:rPr lang="en" sz="1800" dirty="0">
                <a:solidFill>
                  <a:schemeClr val="dk1"/>
                </a:solidFill>
              </a:rPr>
              <a:t>, B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, … , B</a:t>
            </a:r>
            <a:r>
              <a:rPr lang="en" sz="1800" baseline="-25000" dirty="0">
                <a:solidFill>
                  <a:schemeClr val="dk1"/>
                </a:solidFill>
              </a:rPr>
              <a:t>n-k</a:t>
            </a:r>
            <a:r>
              <a:rPr lang="en" sz="1800" dirty="0">
                <a:solidFill>
                  <a:schemeClr val="dk1"/>
                </a:solidFill>
              </a:rPr>
              <a:t>&gt;</a:t>
            </a:r>
            <a:br>
              <a:rPr lang="en" sz="1800" dirty="0">
                <a:solidFill>
                  <a:schemeClr val="dk1"/>
                </a:solidFill>
              </a:rPr>
            </a:b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F466C8-FF30-BC1A-71E4-388E29AC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609600"/>
            <a:ext cx="635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Byzantine Generals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50" y="77957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75" y="389652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950" y="3591350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775" y="1754225"/>
            <a:ext cx="3305876" cy="227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300" y="2299950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5300" y="1398650"/>
            <a:ext cx="772375" cy="1156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rot="10800000" flipH="1">
            <a:off x="1102125" y="3841700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1181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1420875" y="40840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8119"/>
                </a:solidFill>
                <a:latin typeface="Ubuntu"/>
                <a:ea typeface="Ubuntu"/>
                <a:cs typeface="Ubuntu"/>
                <a:sym typeface="Ubuntu"/>
              </a:rPr>
              <a:t>attack</a:t>
            </a:r>
            <a:endParaRPr>
              <a:solidFill>
                <a:srgbClr val="11811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rot="10800000">
            <a:off x="6573425" y="3896525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1181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6892175" y="41388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8119"/>
                </a:solidFill>
                <a:latin typeface="Ubuntu"/>
                <a:ea typeface="Ubuntu"/>
                <a:cs typeface="Ubuntu"/>
                <a:sym typeface="Ubuntu"/>
              </a:rPr>
              <a:t>attack</a:t>
            </a:r>
            <a:endParaRPr>
              <a:solidFill>
                <a:srgbClr val="11811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rot="10800000" flipH="1">
            <a:off x="6497225" y="1381925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815975" y="162425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retreat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 flipH="1">
            <a:off x="6421025" y="2879225"/>
            <a:ext cx="1406100" cy="35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6739775" y="284345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retreat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1254525" y="2012900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1181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1573275" y="22552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8119"/>
                </a:solidFill>
                <a:latin typeface="Ubuntu"/>
                <a:ea typeface="Ubuntu"/>
                <a:cs typeface="Ubuntu"/>
                <a:sym typeface="Ubuntu"/>
              </a:rPr>
              <a:t>attack</a:t>
            </a:r>
            <a:endParaRPr>
              <a:solidFill>
                <a:srgbClr val="11811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>
            <a:off x="3671700" y="427300"/>
            <a:ext cx="1800600" cy="64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3773275" y="482700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292" name="Google Shape;292;p41"/>
          <p:cNvSpPr/>
          <p:nvPr/>
        </p:nvSpPr>
        <p:spPr>
          <a:xfrm>
            <a:off x="4299775" y="482700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4826275" y="482700"/>
            <a:ext cx="526500" cy="52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2159850" y="1343150"/>
            <a:ext cx="128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counter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(PoW witness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5" name="Google Shape;295;p41"/>
          <p:cNvCxnSpPr/>
          <p:nvPr/>
        </p:nvCxnSpPr>
        <p:spPr>
          <a:xfrm rot="10800000" flipH="1">
            <a:off x="3094400" y="920700"/>
            <a:ext cx="810000" cy="5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41"/>
          <p:cNvSpPr txBox="1"/>
          <p:nvPr/>
        </p:nvSpPr>
        <p:spPr>
          <a:xfrm>
            <a:off x="3807550" y="14886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7" name="Google Shape;297;p41"/>
          <p:cNvCxnSpPr/>
          <p:nvPr/>
        </p:nvCxnSpPr>
        <p:spPr>
          <a:xfrm rot="10800000" flipH="1">
            <a:off x="4447900" y="914125"/>
            <a:ext cx="93300" cy="5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41"/>
          <p:cNvSpPr txBox="1"/>
          <p:nvPr/>
        </p:nvSpPr>
        <p:spPr>
          <a:xfrm>
            <a:off x="5849700" y="1460925"/>
            <a:ext cx="14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pointer to previous block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 rot="10800000">
            <a:off x="5205925" y="913825"/>
            <a:ext cx="865200" cy="6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1"/>
          <p:cNvSpPr txBox="1"/>
          <p:nvPr/>
        </p:nvSpPr>
        <p:spPr>
          <a:xfrm>
            <a:off x="2393200" y="2566750"/>
            <a:ext cx="3753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validblock predicate:</a:t>
            </a:r>
            <a:br>
              <a:rPr lang="en" sz="1800">
                <a:solidFill>
                  <a:schemeClr val="dk1"/>
                </a:solidFill>
              </a:rPr>
            </a:b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(H(ctr, G(x, s)) &lt; T) ∧ (ctr ≤ q)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1993350" y="4105675"/>
            <a:ext cx="14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hash functions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2" name="Google Shape;302;p41"/>
          <p:cNvCxnSpPr>
            <a:stCxn id="301" idx="0"/>
          </p:cNvCxnSpPr>
          <p:nvPr/>
        </p:nvCxnSpPr>
        <p:spPr>
          <a:xfrm rot="10800000" flipH="1">
            <a:off x="2740950" y="3641875"/>
            <a:ext cx="3876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41"/>
          <p:cNvCxnSpPr>
            <a:stCxn id="301" idx="0"/>
          </p:cNvCxnSpPr>
          <p:nvPr/>
        </p:nvCxnSpPr>
        <p:spPr>
          <a:xfrm rot="10800000" flipH="1">
            <a:off x="2740950" y="3593275"/>
            <a:ext cx="9693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41"/>
          <p:cNvSpPr txBox="1"/>
          <p:nvPr/>
        </p:nvSpPr>
        <p:spPr>
          <a:xfrm>
            <a:off x="4007825" y="4666400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PoW target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 rot="10800000" flipH="1">
            <a:off x="4499350" y="3628100"/>
            <a:ext cx="270000" cy="10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" name="Google Shape;306;p41"/>
          <p:cNvSpPr txBox="1"/>
          <p:nvPr/>
        </p:nvSpPr>
        <p:spPr>
          <a:xfrm>
            <a:off x="6319975" y="4112600"/>
            <a:ext cx="23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upper bound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(no of hashes per round)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7" name="Google Shape;307;p41"/>
          <p:cNvCxnSpPr/>
          <p:nvPr/>
        </p:nvCxnSpPr>
        <p:spPr>
          <a:xfrm rot="10800000">
            <a:off x="5946150" y="3669375"/>
            <a:ext cx="12603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B053358-4148-AF7B-8BB9-791257A0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71600"/>
            <a:ext cx="6350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9B61F99-471B-2A87-5218-182EB117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28600"/>
            <a:ext cx="6350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Prefix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Quality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Growth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Prefix, Ι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388" y="1165450"/>
            <a:ext cx="52692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Prefix, ΙΙ</a:t>
            </a:r>
            <a:endParaRPr/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933575"/>
            <a:ext cx="84963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/>
        </p:nvSpPr>
        <p:spPr>
          <a:xfrm>
            <a:off x="254900" y="3298500"/>
            <a:ext cx="79773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property holds true, in a probabilistic sense, with an error that decays exponentially in </a:t>
            </a:r>
            <a:r>
              <a:rPr lang="en" sz="1800" b="1" i="1">
                <a:solidFill>
                  <a:schemeClr val="dk1"/>
                </a:solidFill>
              </a:rPr>
              <a:t>k</a:t>
            </a:r>
            <a:endParaRPr sz="1800" b="1" i="1">
              <a:solidFill>
                <a:schemeClr val="dk1"/>
              </a:solidFill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0" y="1242575"/>
            <a:ext cx="88323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(strong common prefix / consistency)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Attacks</a:t>
            </a: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Attacker splits from the main chain and tries to overtake the “honest chain”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=&gt; Common prefix breaks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Intuition why the attack is a small probability event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concentration bounds help honest parties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Growth, I</a:t>
            </a:r>
            <a:endParaRPr/>
          </a:p>
        </p:txBody>
      </p: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63" y="1184125"/>
            <a:ext cx="4410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Growth, II</a:t>
            </a:r>
            <a:endParaRPr/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5" y="-298400"/>
            <a:ext cx="8026749" cy="61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/>
        </p:nvSpPr>
        <p:spPr>
          <a:xfrm>
            <a:off x="180550" y="2410775"/>
            <a:ext cx="8232300" cy="4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property holds true in a probabilistic sense with an error probability that exponentially decays in </a:t>
            </a:r>
            <a:r>
              <a:rPr lang="en" sz="1800" b="1" i="1">
                <a:solidFill>
                  <a:schemeClr val="dk1"/>
                </a:solidFill>
              </a:rPr>
              <a:t>s</a:t>
            </a:r>
            <a:endParaRPr sz="1800" b="1" i="1">
              <a:solidFill>
                <a:schemeClr val="dk1"/>
              </a:solidFill>
            </a:endParaRPr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75" y="457200"/>
            <a:ext cx="4286025" cy="43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Abstention Attacks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stops producing blocks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=&gt; Chain growth stops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 why the attack is a small probability event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parties will eventually issue blocks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Byzantine Generals Problem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50" y="77957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75" y="3896525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950" y="3591350"/>
            <a:ext cx="772375" cy="115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775" y="1754225"/>
            <a:ext cx="3305876" cy="227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300" y="2299950"/>
            <a:ext cx="772375" cy="1156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405950" y="1398650"/>
            <a:ext cx="881726" cy="1156251"/>
            <a:chOff x="1015550" y="1398650"/>
            <a:chExt cx="881726" cy="1156251"/>
          </a:xfrm>
        </p:grpSpPr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124900" y="1398650"/>
              <a:ext cx="772375" cy="115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5550" y="1489875"/>
              <a:ext cx="301000" cy="3458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5" name="Google Shape;105;p16"/>
          <p:cNvCxnSpPr/>
          <p:nvPr/>
        </p:nvCxnSpPr>
        <p:spPr>
          <a:xfrm rot="10800000" flipH="1">
            <a:off x="1102125" y="3841700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1181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1420875" y="40840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8119"/>
                </a:solidFill>
                <a:latin typeface="Ubuntu"/>
                <a:ea typeface="Ubuntu"/>
                <a:cs typeface="Ubuntu"/>
                <a:sym typeface="Ubuntu"/>
              </a:rPr>
              <a:t>attack</a:t>
            </a:r>
            <a:endParaRPr>
              <a:solidFill>
                <a:srgbClr val="11811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6573425" y="3896525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1181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6892175" y="41388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8119"/>
                </a:solidFill>
                <a:latin typeface="Ubuntu"/>
                <a:ea typeface="Ubuntu"/>
                <a:cs typeface="Ubuntu"/>
                <a:sym typeface="Ubuntu"/>
              </a:rPr>
              <a:t>attack</a:t>
            </a:r>
            <a:endParaRPr>
              <a:solidFill>
                <a:srgbClr val="11811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rot="10800000" flipH="1">
            <a:off x="6497225" y="1381925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6"/>
          <p:cNvSpPr txBox="1"/>
          <p:nvPr/>
        </p:nvSpPr>
        <p:spPr>
          <a:xfrm>
            <a:off x="6815975" y="162425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retreat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rot="10800000" flipH="1">
            <a:off x="6421025" y="2879225"/>
            <a:ext cx="1406100" cy="35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6"/>
          <p:cNvSpPr txBox="1"/>
          <p:nvPr/>
        </p:nvSpPr>
        <p:spPr>
          <a:xfrm>
            <a:off x="6739775" y="284345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retreat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1254525" y="2012900"/>
            <a:ext cx="1290900" cy="389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1649475" y="21790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Quality, I</a:t>
            </a:r>
            <a:endParaRPr/>
          </a:p>
        </p:txBody>
      </p:sp>
      <p:pic>
        <p:nvPicPr>
          <p:cNvPr id="369" name="Google Shape;3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138" y="1156125"/>
            <a:ext cx="43637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Quality, II</a:t>
            </a:r>
            <a:endParaRPr/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1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397500" y="2473200"/>
            <a:ext cx="8349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property holds true probabilistically with an error that exponentially decays in </a:t>
            </a:r>
            <a:r>
              <a:rPr lang="en" sz="1800" b="1">
                <a:solidFill>
                  <a:schemeClr val="dk1"/>
                </a:solidFill>
              </a:rPr>
              <a:t>ℓ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025" y="3797449"/>
            <a:ext cx="131572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Withholding Attacks</a:t>
            </a:r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Attacker mines privately and releases their block at the same time an honest party releases its own block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Assuming honest propagation favours the adversary, the honest block is dropped, reducing chain quality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Intuition why the attack is a small probability event: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over time the adversary </a:t>
            </a:r>
            <a:r>
              <a:rPr lang="en"/>
              <a:t>can</a:t>
            </a:r>
            <a:r>
              <a:rPr lang="en">
                <a:solidFill>
                  <a:schemeClr val="dk1"/>
                </a:solidFill>
              </a:rPr>
              <a:t>not </a:t>
            </a:r>
            <a:r>
              <a:rPr lang="en"/>
              <a:t>produce </a:t>
            </a:r>
            <a:r>
              <a:rPr lang="en">
                <a:solidFill>
                  <a:schemeClr val="dk1"/>
                </a:solidFill>
              </a:rPr>
              <a:t>blocks at the same rate as honest parties (to </a:t>
            </a:r>
            <a:r>
              <a:rPr lang="en"/>
              <a:t>compete with them)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Establishing a Ledger Consensus from a Blockchain</a:t>
            </a:r>
            <a:endParaRPr dirty="0"/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(strong)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Prefix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exclude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most recent blocks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Liveness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Growth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Quality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leave sufficient time for chain to grow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chain quality to ensure that at least one honest block is included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Consensus vs. Consensus</a:t>
            </a: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connection?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ledger is an ever-going protocol with inputs (e.g., transactions) continuously coming from also external sources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onsensus is a one-shot execution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reduce consensus to the ledger? Is it possible to reduce the ledger to consensus?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the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GKL paper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more details)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operations</a:t>
            </a:r>
            <a:endParaRPr/>
          </a:p>
        </p:txBody>
      </p:sp>
      <p:sp>
        <p:nvSpPr>
          <p:cNvPr id="407" name="Google Shape;40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regular PC (30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MHash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sec)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expectation of 2</a:t>
            </a:r>
            <a:r>
              <a:rPr lang="en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hashing operations (current difficulty – 10/24), mining a block will require ~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1931850" y="4290125"/>
            <a:ext cx="528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https://en.bitcoin.it/wiki/Non-specialized_hardware_comparison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68B2D-09F7-84E2-2838-5A5EAB383B99}"/>
              </a:ext>
            </a:extLst>
          </p:cNvPr>
          <p:cNvSpPr txBox="1"/>
          <p:nvPr/>
        </p:nvSpPr>
        <p:spPr>
          <a:xfrm>
            <a:off x="2157984" y="46202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https://www.coinwarz.com/mining/bitcoin/difficulty-chart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Parallelising mining</a:t>
            </a: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Bitcoin’s Proof of Work can be parallelized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Parties tend to form 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pools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working separately, work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solve PoW for the same block.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collecting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“shares”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(small hashes of the block that are not quite as small as needed) one can prove how much they contributed.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mining pools</a:t>
            </a:r>
            <a:endParaRPr/>
          </a:p>
        </p:txBody>
      </p:sp>
      <p:sp>
        <p:nvSpPr>
          <p:cNvPr id="420" name="Google Shape;420;p59"/>
          <p:cNvSpPr txBox="1"/>
          <p:nvPr/>
        </p:nvSpPr>
        <p:spPr>
          <a:xfrm>
            <a:off x="6327950" y="4593825"/>
            <a:ext cx="28674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https://www.blockchain.com/pools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9EFBD-EEE1-996E-DCCF-90E3CCE2D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358" y="1407141"/>
            <a:ext cx="4152155" cy="318668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PoW algorithm</a:t>
            </a:r>
            <a:endParaRPr/>
          </a:p>
        </p:txBody>
      </p:sp>
      <p:sp>
        <p:nvSpPr>
          <p:cNvPr id="427" name="Google Shape;427;p60"/>
          <p:cNvSpPr txBox="1"/>
          <p:nvPr/>
        </p:nvSpPr>
        <p:spPr>
          <a:xfrm>
            <a:off x="2636800" y="1644750"/>
            <a:ext cx="4082100" cy="1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int</a:t>
            </a:r>
            <a:r>
              <a:rPr lang="en" sz="1800"/>
              <a:t> counter;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counter</a:t>
            </a:r>
            <a:r>
              <a:rPr lang="en" sz="1800"/>
              <a:t> = 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while</a:t>
            </a:r>
            <a:r>
              <a:rPr lang="en" sz="1800"/>
              <a:t> Hash(</a:t>
            </a:r>
            <a:r>
              <a:rPr lang="en" sz="1800" i="1"/>
              <a:t>data</a:t>
            </a:r>
            <a:r>
              <a:rPr lang="en" sz="1800"/>
              <a:t>, </a:t>
            </a:r>
            <a:r>
              <a:rPr lang="en" sz="1800" i="1"/>
              <a:t>counter</a:t>
            </a:r>
            <a:r>
              <a:rPr lang="en" sz="1800"/>
              <a:t>) &gt; Target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increment</a:t>
            </a:r>
            <a:r>
              <a:rPr lang="en" sz="1800"/>
              <a:t> counter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return </a:t>
            </a:r>
            <a:r>
              <a:rPr lang="en" sz="1800" i="1"/>
              <a:t>counter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Availability</a:t>
            </a:r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maintain the blockchain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number may change over time: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users enter the system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users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leave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over time can be </a:t>
            </a:r>
            <a:r>
              <a:rPr lang="en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dramatic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Bitcoin blockchain handles this, by adjusting the target (difficulty) of the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roof of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ork algorithm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Consensus Problem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difficulty / Total hash rate over time</a:t>
            </a:r>
            <a:endParaRPr/>
          </a:p>
        </p:txBody>
      </p:sp>
      <p:pic>
        <p:nvPicPr>
          <p:cNvPr id="439" name="Google Shape;4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50" y="1600525"/>
            <a:ext cx="4547750" cy="2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13175"/>
            <a:ext cx="4547750" cy="297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difficulty</a:t>
            </a:r>
            <a:endParaRPr/>
          </a:p>
        </p:txBody>
      </p:sp>
      <p:sp>
        <p:nvSpPr>
          <p:cNvPr id="446" name="Google Shape;44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“maxvalid” rule is changed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s.t. parties adopt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chain with highest difficulty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linearly related to: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7" name="Google Shape;44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00" y="2595775"/>
            <a:ext cx="986900" cy="9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f</a:t>
            </a:r>
            <a:r>
              <a:rPr lang="en"/>
              <a:t> parameter [GKL15]</a:t>
            </a:r>
            <a:endParaRPr/>
          </a:p>
        </p:txBody>
      </p:sp>
      <p:sp>
        <p:nvSpPr>
          <p:cNvPr id="453" name="Google Shape;45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f = probability of producing a block in a round of interaction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 depends on: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target 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miners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duration of round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If f becomes too small, parties do not progress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Chain growth slows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Liveness is hurt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If f becomes too large, parties “collide” often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Attacker can exploit network scheduling of message delivery to create forks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Consistency is hurt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To resolve this dynamically, Bitcoin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recalculates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T to keep f constant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recalculation</a:t>
            </a:r>
            <a:endParaRPr/>
          </a:p>
        </p:txBody>
      </p:sp>
      <p:sp>
        <p:nvSpPr>
          <p:cNvPr id="459" name="Google Shape;459;p65"/>
          <p:cNvSpPr txBox="1">
            <a:spLocks noGrp="1"/>
          </p:cNvSpPr>
          <p:nvPr>
            <p:ph type="body" idx="1"/>
          </p:nvPr>
        </p:nvSpPr>
        <p:spPr>
          <a:xfrm>
            <a:off x="311700" y="1737425"/>
            <a:ext cx="85206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Recalculation occurs at the end of every “epoch”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m: epoch length in blocks (in Bitcoin: 2016)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 baseline="-25000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estimation of number of ready parties at the system’s onset (party=CPU)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i="1" baseline="-25000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initial target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recalculation threshold parameter (in Bitcoin: 4)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target in effect</a:t>
            </a:r>
            <a:br>
              <a:rPr lang="en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n = m/(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pTM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the “effective” number of parties in the epoch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last epoch’s duration based on block timestamps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pT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probability of a single party being successful in PoW in a round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937" y="1083300"/>
            <a:ext cx="3452125" cy="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 pigeon shooting game</a:t>
            </a:r>
            <a:endParaRPr/>
          </a:p>
        </p:txBody>
      </p:sp>
      <p:pic>
        <p:nvPicPr>
          <p:cNvPr id="466" name="Google Shape;4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75" y="1571425"/>
            <a:ext cx="3612050" cy="29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 pigeon shooting game</a:t>
            </a:r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shoot on targets successively against an opponent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success probability: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opponent’s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success probability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shoot in sequence 1000 targets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winner is the one that got the most hits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your probability of winning?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09D-8094-1C1F-E6B1-A76F4ECA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0677-D446-1BE3-671E-E5ED0AB10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random variable Z</a:t>
            </a:r>
            <a:r>
              <a:rPr lang="en-US" baseline="-25000" dirty="0"/>
              <a:t>i</a:t>
            </a:r>
            <a:r>
              <a:rPr lang="en-US" dirty="0"/>
              <a:t> = X</a:t>
            </a:r>
            <a:r>
              <a:rPr lang="en-US" baseline="-25000" dirty="0"/>
              <a:t>i</a:t>
            </a:r>
            <a:r>
              <a:rPr lang="en-US" dirty="0"/>
              <a:t> + X</a:t>
            </a:r>
            <a:r>
              <a:rPr lang="en-US" baseline="-25000" dirty="0"/>
              <a:t>i-1 </a:t>
            </a:r>
            <a:r>
              <a:rPr lang="en-US" dirty="0"/>
              <a:t>+ … + X</a:t>
            </a:r>
            <a:r>
              <a:rPr lang="en-US" baseline="-25000" dirty="0"/>
              <a:t>1 </a:t>
            </a:r>
            <a:endParaRPr lang="en-US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=1 you get ahead, probability </a:t>
            </a:r>
            <a:r>
              <a:rPr lang="en-US" i="1" dirty="0"/>
              <a:t>p(1-q)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=-1 opponent gets ahead, probability </a:t>
            </a:r>
            <a:r>
              <a:rPr lang="en-US" i="1" dirty="0"/>
              <a:t>q(1-p)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=0 draw, probability </a:t>
            </a:r>
            <a:r>
              <a:rPr lang="en-US" i="1" dirty="0" err="1"/>
              <a:t>pq</a:t>
            </a:r>
            <a:r>
              <a:rPr lang="en-US" i="1" dirty="0"/>
              <a:t> + (1-p)(1-q)</a:t>
            </a:r>
          </a:p>
          <a:p>
            <a:r>
              <a:rPr lang="en-US" dirty="0"/>
              <a:t>E[X</a:t>
            </a:r>
            <a:r>
              <a:rPr lang="en-US" baseline="-25000" dirty="0"/>
              <a:t>i</a:t>
            </a:r>
            <a:r>
              <a:rPr lang="en-US" dirty="0"/>
              <a:t>] = </a:t>
            </a:r>
            <a:r>
              <a:rPr lang="en-US" i="1" dirty="0"/>
              <a:t>p(1-q) - q(1-p) = p – q &lt; 0</a:t>
            </a:r>
          </a:p>
          <a:p>
            <a:r>
              <a:rPr lang="en-US" dirty="0"/>
              <a:t>E[Z</a:t>
            </a:r>
            <a:r>
              <a:rPr lang="en-US" baseline="-25000" dirty="0"/>
              <a:t>n</a:t>
            </a:r>
            <a:r>
              <a:rPr lang="en-US" dirty="0"/>
              <a:t>] = n(</a:t>
            </a:r>
            <a:r>
              <a:rPr lang="en-US" i="1" dirty="0"/>
              <a:t>p – q) </a:t>
            </a:r>
          </a:p>
          <a:p>
            <a:r>
              <a:rPr lang="en-US" dirty="0" err="1"/>
              <a:t>Hoeffding</a:t>
            </a:r>
            <a:r>
              <a:rPr lang="en-US" dirty="0"/>
              <a:t> inequality states: </a:t>
            </a:r>
            <a:r>
              <a:rPr lang="en-US" dirty="0" err="1"/>
              <a:t>Pr</a:t>
            </a:r>
            <a:r>
              <a:rPr lang="en-US" dirty="0"/>
              <a:t>[Z</a:t>
            </a:r>
            <a:r>
              <a:rPr lang="en-US" baseline="-25000" dirty="0"/>
              <a:t>n</a:t>
            </a:r>
            <a:r>
              <a:rPr lang="en-US" i="1" dirty="0"/>
              <a:t> =&gt; </a:t>
            </a:r>
            <a:r>
              <a:rPr lang="el-GR" i="1" dirty="0"/>
              <a:t>ε</a:t>
            </a:r>
            <a:r>
              <a:rPr lang="en-US" i="1" dirty="0"/>
              <a:t> + </a:t>
            </a:r>
            <a:r>
              <a:rPr lang="en-US" dirty="0"/>
              <a:t>n(</a:t>
            </a:r>
            <a:r>
              <a:rPr lang="en-US" i="1" dirty="0"/>
              <a:t>p – q) </a:t>
            </a:r>
            <a:r>
              <a:rPr lang="en-US" dirty="0"/>
              <a:t>] &lt;= exp(- </a:t>
            </a:r>
            <a:r>
              <a:rPr lang="el-GR" dirty="0"/>
              <a:t>ε</a:t>
            </a:r>
            <a:r>
              <a:rPr lang="el-GR" baseline="30000" dirty="0"/>
              <a:t>2</a:t>
            </a:r>
            <a:r>
              <a:rPr lang="el-GR" dirty="0"/>
              <a:t> / 2</a:t>
            </a:r>
            <a:r>
              <a:rPr lang="en-US" dirty="0"/>
              <a:t>Bn), for </a:t>
            </a:r>
            <a:r>
              <a:rPr lang="en-US" dirty="0" err="1"/>
              <a:t>ε</a:t>
            </a:r>
            <a:r>
              <a:rPr lang="el-GR" dirty="0"/>
              <a:t>&gt;0</a:t>
            </a:r>
            <a:r>
              <a:rPr lang="en-US" dirty="0"/>
              <a:t> and -B &lt;= X</a:t>
            </a:r>
            <a:r>
              <a:rPr lang="en-US" baseline="-25000" dirty="0"/>
              <a:t>i </a:t>
            </a:r>
            <a:r>
              <a:rPr lang="en-US" dirty="0"/>
              <a:t> &lt;= B</a:t>
            </a:r>
          </a:p>
          <a:p>
            <a:r>
              <a:rPr lang="en-US" dirty="0"/>
              <a:t>Set </a:t>
            </a:r>
            <a:r>
              <a:rPr lang="el-GR" i="1" dirty="0"/>
              <a:t>ε </a:t>
            </a:r>
            <a:r>
              <a:rPr lang="en-US" i="1" dirty="0"/>
              <a:t> = </a:t>
            </a:r>
            <a:r>
              <a:rPr lang="en-US" dirty="0"/>
              <a:t>n(</a:t>
            </a:r>
            <a:r>
              <a:rPr lang="en-US" i="1" dirty="0"/>
              <a:t>q – p), </a:t>
            </a:r>
            <a:r>
              <a:rPr lang="en-US" dirty="0"/>
              <a:t>B=1, and we obtain </a:t>
            </a:r>
            <a:r>
              <a:rPr lang="en-US" dirty="0" err="1"/>
              <a:t>Pr</a:t>
            </a:r>
            <a:r>
              <a:rPr lang="en-US" dirty="0"/>
              <a:t>[Z</a:t>
            </a:r>
            <a:r>
              <a:rPr lang="en-US" baseline="-25000" dirty="0"/>
              <a:t>n</a:t>
            </a:r>
            <a:r>
              <a:rPr lang="en-US" i="1" dirty="0"/>
              <a:t> =&gt; </a:t>
            </a:r>
            <a:r>
              <a:rPr lang="en-US" dirty="0"/>
              <a:t>0] &lt;= exp(- (q-p)</a:t>
            </a:r>
            <a:r>
              <a:rPr lang="el-GR" baseline="30000" dirty="0"/>
              <a:t>2</a:t>
            </a:r>
            <a:r>
              <a:rPr lang="el-GR" dirty="0"/>
              <a:t> </a:t>
            </a:r>
            <a:r>
              <a:rPr lang="en-US" dirty="0"/>
              <a:t>n</a:t>
            </a:r>
            <a:r>
              <a:rPr lang="el-GR" dirty="0"/>
              <a:t>/ 2</a:t>
            </a:r>
            <a:r>
              <a:rPr lang="en-US" dirty="0"/>
              <a:t>)</a:t>
            </a:r>
          </a:p>
          <a:p>
            <a:r>
              <a:rPr lang="en-US" dirty="0"/>
              <a:t>For our numbers (q=0.4, p=0.3, n=1000), </a:t>
            </a:r>
            <a:r>
              <a:rPr lang="en-US" dirty="0" err="1"/>
              <a:t>Pr</a:t>
            </a:r>
            <a:r>
              <a:rPr lang="en-US" dirty="0"/>
              <a:t>[Z</a:t>
            </a:r>
            <a:r>
              <a:rPr lang="en-US" baseline="-25000" dirty="0"/>
              <a:t>n</a:t>
            </a:r>
            <a:r>
              <a:rPr lang="en-US" i="1" dirty="0"/>
              <a:t> =&gt; </a:t>
            </a:r>
            <a:r>
              <a:rPr lang="en-US" dirty="0"/>
              <a:t>0] &lt;= 0.007 &lt;= 1% 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6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Analysis, II</a:t>
            </a:r>
            <a:endParaRPr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you are given a choice: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the size of the clay pigeon target by a ratio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 your “kills” by multiplying with 1/β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accuracy is linear with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opponent will keep playing in the same way as before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prefer to play like this or it makes no difference?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5973-C734-E0A1-F99F-FA88AD3C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E065-61FD-5C69-8EDD-FBD07660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C890-BD7A-3D8E-E527-96B26DD97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random variable Z</a:t>
            </a:r>
            <a:r>
              <a:rPr lang="en-US" baseline="-25000" dirty="0"/>
              <a:t>i</a:t>
            </a:r>
            <a:r>
              <a:rPr lang="en-US" dirty="0"/>
              <a:t> = X</a:t>
            </a:r>
            <a:r>
              <a:rPr lang="en-US" baseline="-25000" dirty="0"/>
              <a:t>i</a:t>
            </a:r>
            <a:r>
              <a:rPr lang="en-US" dirty="0"/>
              <a:t> + X</a:t>
            </a:r>
            <a:r>
              <a:rPr lang="en-US" baseline="-25000" dirty="0"/>
              <a:t>i-1 </a:t>
            </a:r>
            <a:r>
              <a:rPr lang="en-US" dirty="0"/>
              <a:t>+ … + X</a:t>
            </a:r>
            <a:r>
              <a:rPr lang="en-US" baseline="-25000" dirty="0"/>
              <a:t>1 </a:t>
            </a:r>
            <a:endParaRPr lang="en-US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=1/</a:t>
            </a:r>
            <a:r>
              <a:rPr lang="el-GR" dirty="0"/>
              <a:t>β</a:t>
            </a:r>
            <a:r>
              <a:rPr lang="en-US" dirty="0"/>
              <a:t> you get ahead, probability </a:t>
            </a:r>
            <a:r>
              <a:rPr lang="el-GR" dirty="0"/>
              <a:t>β</a:t>
            </a:r>
            <a:r>
              <a:rPr lang="en-US" i="1" dirty="0"/>
              <a:t>p(1-q)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=-1 opponent gets ahead, probability </a:t>
            </a:r>
            <a:r>
              <a:rPr lang="en-US" i="1" dirty="0"/>
              <a:t>q(1-</a:t>
            </a:r>
            <a:r>
              <a:rPr lang="el-GR" i="1" dirty="0"/>
              <a:t>β</a:t>
            </a:r>
            <a:r>
              <a:rPr lang="en-US" i="1" dirty="0"/>
              <a:t>p)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l-GR" dirty="0"/>
              <a:t>1/β-1</a:t>
            </a:r>
            <a:r>
              <a:rPr lang="en-US" dirty="0"/>
              <a:t> both win, probability </a:t>
            </a:r>
            <a:r>
              <a:rPr lang="el-GR" dirty="0"/>
              <a:t>β</a:t>
            </a:r>
            <a:r>
              <a:rPr lang="en-US" i="1" dirty="0" err="1"/>
              <a:t>pq</a:t>
            </a:r>
            <a:r>
              <a:rPr lang="en-US" i="1" dirty="0"/>
              <a:t>,</a:t>
            </a:r>
            <a:r>
              <a:rPr lang="el-GR" i="1" dirty="0"/>
              <a:t> </a:t>
            </a:r>
            <a:r>
              <a:rPr lang="en-US" dirty="0"/>
              <a:t>and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l-GR" dirty="0"/>
              <a:t>0</a:t>
            </a:r>
            <a:r>
              <a:rPr lang="en-US" dirty="0"/>
              <a:t> both lose, probability</a:t>
            </a:r>
            <a:r>
              <a:rPr lang="en-US" i="1" dirty="0"/>
              <a:t> (1-</a:t>
            </a:r>
            <a:r>
              <a:rPr lang="el-GR" i="1" dirty="0"/>
              <a:t>β</a:t>
            </a:r>
            <a:r>
              <a:rPr lang="en-US" i="1" dirty="0"/>
              <a:t>p)(1-q)</a:t>
            </a:r>
          </a:p>
          <a:p>
            <a:r>
              <a:rPr lang="en-US" dirty="0"/>
              <a:t>E[X</a:t>
            </a:r>
            <a:r>
              <a:rPr lang="en-US" baseline="-25000" dirty="0"/>
              <a:t>i</a:t>
            </a:r>
            <a:r>
              <a:rPr lang="en-US" dirty="0"/>
              <a:t>] = </a:t>
            </a:r>
            <a:r>
              <a:rPr lang="el-GR" dirty="0"/>
              <a:t>(</a:t>
            </a:r>
            <a:r>
              <a:rPr lang="en-US" dirty="0"/>
              <a:t>1/</a:t>
            </a:r>
            <a:r>
              <a:rPr lang="el-GR" dirty="0"/>
              <a:t>β)β</a:t>
            </a:r>
            <a:r>
              <a:rPr lang="en-US" i="1" dirty="0"/>
              <a:t>p(1-q) - q(1-</a:t>
            </a:r>
            <a:r>
              <a:rPr lang="el-GR" i="1" dirty="0"/>
              <a:t>β</a:t>
            </a:r>
            <a:r>
              <a:rPr lang="en-US" i="1" dirty="0"/>
              <a:t>p) </a:t>
            </a:r>
            <a:r>
              <a:rPr lang="el-GR" i="1" dirty="0"/>
              <a:t>+ (1/β-1)β</a:t>
            </a:r>
            <a:r>
              <a:rPr lang="en-US" i="1" dirty="0" err="1"/>
              <a:t>pq</a:t>
            </a:r>
            <a:r>
              <a:rPr lang="en-US" i="1" dirty="0"/>
              <a:t> = p – q &lt; 0</a:t>
            </a:r>
          </a:p>
          <a:p>
            <a:r>
              <a:rPr lang="en-US" dirty="0"/>
              <a:t>E[Z</a:t>
            </a:r>
            <a:r>
              <a:rPr lang="en-US" baseline="-25000" dirty="0"/>
              <a:t>n</a:t>
            </a:r>
            <a:r>
              <a:rPr lang="en-US" dirty="0"/>
              <a:t>] = n(</a:t>
            </a:r>
            <a:r>
              <a:rPr lang="en-US" i="1" dirty="0"/>
              <a:t>p – q) </a:t>
            </a:r>
          </a:p>
          <a:p>
            <a:r>
              <a:rPr lang="en-US" dirty="0" err="1"/>
              <a:t>Hoeffding</a:t>
            </a:r>
            <a:r>
              <a:rPr lang="en-US" dirty="0"/>
              <a:t> inequality states: </a:t>
            </a:r>
            <a:r>
              <a:rPr lang="en-US" dirty="0" err="1"/>
              <a:t>Pr</a:t>
            </a:r>
            <a:r>
              <a:rPr lang="en-US" dirty="0"/>
              <a:t>[Z</a:t>
            </a:r>
            <a:r>
              <a:rPr lang="en-US" baseline="-25000" dirty="0"/>
              <a:t>n</a:t>
            </a:r>
            <a:r>
              <a:rPr lang="en-US" i="1" dirty="0"/>
              <a:t> =&gt; </a:t>
            </a:r>
            <a:r>
              <a:rPr lang="el-GR" i="1" dirty="0"/>
              <a:t>ε</a:t>
            </a:r>
            <a:r>
              <a:rPr lang="en-US" i="1" dirty="0"/>
              <a:t> + </a:t>
            </a:r>
            <a:r>
              <a:rPr lang="en-US" dirty="0"/>
              <a:t>n(</a:t>
            </a:r>
            <a:r>
              <a:rPr lang="en-US" i="1" dirty="0"/>
              <a:t>p – q) </a:t>
            </a:r>
            <a:r>
              <a:rPr lang="en-US" dirty="0"/>
              <a:t>] &lt;= exp(- </a:t>
            </a:r>
            <a:r>
              <a:rPr lang="el-GR" dirty="0"/>
              <a:t>ε</a:t>
            </a:r>
            <a:r>
              <a:rPr lang="el-GR" baseline="30000" dirty="0"/>
              <a:t>2</a:t>
            </a:r>
            <a:r>
              <a:rPr lang="el-GR" dirty="0"/>
              <a:t> / 2</a:t>
            </a:r>
            <a:r>
              <a:rPr lang="en-US" dirty="0"/>
              <a:t>Bn), for </a:t>
            </a:r>
            <a:r>
              <a:rPr lang="en-US" dirty="0" err="1"/>
              <a:t>ε</a:t>
            </a:r>
            <a:r>
              <a:rPr lang="el-GR" dirty="0"/>
              <a:t>&gt;0</a:t>
            </a:r>
            <a:r>
              <a:rPr lang="en-US" dirty="0"/>
              <a:t> and -B &lt;= X</a:t>
            </a:r>
            <a:r>
              <a:rPr lang="en-US" baseline="-25000" dirty="0"/>
              <a:t>i </a:t>
            </a:r>
            <a:r>
              <a:rPr lang="en-US" dirty="0"/>
              <a:t> &lt;= B</a:t>
            </a:r>
          </a:p>
          <a:p>
            <a:r>
              <a:rPr lang="en-US" dirty="0"/>
              <a:t>Set </a:t>
            </a:r>
            <a:r>
              <a:rPr lang="el-GR" i="1" dirty="0"/>
              <a:t>ε </a:t>
            </a:r>
            <a:r>
              <a:rPr lang="en-US" i="1" dirty="0"/>
              <a:t> = </a:t>
            </a:r>
            <a:r>
              <a:rPr lang="en-US" dirty="0"/>
              <a:t>n(</a:t>
            </a:r>
            <a:r>
              <a:rPr lang="en-US" i="1" dirty="0"/>
              <a:t>q – p), </a:t>
            </a:r>
            <a:r>
              <a:rPr lang="en-US" dirty="0"/>
              <a:t>B=1/</a:t>
            </a:r>
            <a:r>
              <a:rPr lang="el-GR" dirty="0"/>
              <a:t>β</a:t>
            </a:r>
            <a:r>
              <a:rPr lang="en-US" dirty="0"/>
              <a:t>, and we obtain </a:t>
            </a:r>
            <a:r>
              <a:rPr lang="en-US" dirty="0" err="1"/>
              <a:t>Pr</a:t>
            </a:r>
            <a:r>
              <a:rPr lang="en-US" dirty="0"/>
              <a:t>[Z</a:t>
            </a:r>
            <a:r>
              <a:rPr lang="en-US" baseline="-25000" dirty="0"/>
              <a:t>n</a:t>
            </a:r>
            <a:r>
              <a:rPr lang="en-US" i="1" dirty="0"/>
              <a:t> =&gt; </a:t>
            </a:r>
            <a:r>
              <a:rPr lang="en-US" dirty="0"/>
              <a:t>0] &lt;= exp(- </a:t>
            </a:r>
            <a:r>
              <a:rPr lang="el-GR" dirty="0"/>
              <a:t>β</a:t>
            </a:r>
            <a:r>
              <a:rPr lang="en-US" dirty="0"/>
              <a:t>(q-p)</a:t>
            </a:r>
            <a:r>
              <a:rPr lang="el-GR" baseline="30000" dirty="0"/>
              <a:t>2</a:t>
            </a:r>
            <a:r>
              <a:rPr lang="el-GR" dirty="0"/>
              <a:t> </a:t>
            </a:r>
            <a:r>
              <a:rPr lang="en-US" dirty="0"/>
              <a:t>n</a:t>
            </a:r>
            <a:r>
              <a:rPr lang="el-GR" dirty="0"/>
              <a:t>/ 2</a:t>
            </a:r>
            <a:r>
              <a:rPr lang="en-US" dirty="0"/>
              <a:t>)</a:t>
            </a:r>
          </a:p>
          <a:p>
            <a:r>
              <a:rPr lang="en-US" dirty="0"/>
              <a:t>Observe: as </a:t>
            </a:r>
            <a:r>
              <a:rPr lang="el-GR" dirty="0"/>
              <a:t>β</a:t>
            </a:r>
            <a:r>
              <a:rPr lang="en-US" dirty="0"/>
              <a:t> -&gt; 0, tail bound deteriorates to &lt;=1.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9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Difficulty Raising Attack</a:t>
            </a:r>
            <a:endParaRPr/>
          </a:p>
        </p:txBody>
      </p:sp>
      <p:sp>
        <p:nvSpPr>
          <p:cNvPr id="522" name="Google Shape;522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recalculation threshold (τ) is essential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it, an adversary that has a minority of hashing power: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reates a private, artificially difficult 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Similar to clay pigeon shooting game,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increases the variance in its block production 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vercoming the chain of the honest parties becomes a non-negligible event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4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400"/>
              <a:t>[B13] Lear Bahack. Theoretical Bitcoin Attacks with less than Half of the Computational Power (draft)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Consensus Layer, I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transaction history and/or state of the service needs to be </a:t>
            </a:r>
            <a:r>
              <a:rPr lang="en" b="1">
                <a:solidFill>
                  <a:srgbClr val="118119"/>
                </a:solidFill>
                <a:latin typeface="Arial"/>
                <a:ea typeface="Arial"/>
                <a:cs typeface="Arial"/>
                <a:sym typeface="Arial"/>
              </a:rPr>
              <a:t>agreed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all servers.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may be operated by participants with </a:t>
            </a:r>
            <a:r>
              <a:rPr lang="en" b="1">
                <a:solidFill>
                  <a:srgbClr val="710403"/>
                </a:solidFill>
                <a:latin typeface="Arial"/>
                <a:ea typeface="Arial"/>
                <a:cs typeface="Arial"/>
                <a:sym typeface="Arial"/>
              </a:rPr>
              <a:t>diverging interests</a:t>
            </a:r>
            <a:r>
              <a:rPr lang="en">
                <a:solidFill>
                  <a:srgbClr val="71040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terms of the history of transactions and/or state of the service.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Consensus Layer, II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105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: Problem Statement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participating entities can diverge from the protocol.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has been called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Byzantine behaviour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literature.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properties of the protocol are defined in the presence of this “malicious” coalition of parties that attempts to disrupt the process for the “honest” parties.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25" y="3585100"/>
            <a:ext cx="2390575" cy="4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consensus problem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400" y="1148875"/>
            <a:ext cx="5279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2475</Words>
  <Application>Microsoft Macintosh PowerPoint</Application>
  <PresentationFormat>On-screen Show (16:9)</PresentationFormat>
  <Paragraphs>326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Ubuntu</vt:lpstr>
      <vt:lpstr>Arial</vt:lpstr>
      <vt:lpstr>Blockchain Course Theme</vt:lpstr>
      <vt:lpstr>PowerPoint Presentation</vt:lpstr>
      <vt:lpstr>The Byzantine Generals Problem</vt:lpstr>
      <vt:lpstr>The Byzantine Generals Problem </vt:lpstr>
      <vt:lpstr>The Byzantine Generals Problem</vt:lpstr>
      <vt:lpstr>The Consensus Problem</vt:lpstr>
      <vt:lpstr>Motivation for the Consensus Layer, I</vt:lpstr>
      <vt:lpstr>Motivation for the Consensus Layer, II</vt:lpstr>
      <vt:lpstr>Consensus : Problem Statement</vt:lpstr>
      <vt:lpstr>The consensus problem</vt:lpstr>
      <vt:lpstr>Consensus Properties</vt:lpstr>
      <vt:lpstr>Consensus Properties</vt:lpstr>
      <vt:lpstr>Consensus Properties</vt:lpstr>
      <vt:lpstr>Consensus Properties</vt:lpstr>
      <vt:lpstr>Honest Majority is Necessary, I</vt:lpstr>
      <vt:lpstr>Honest Majority is Necessary, II</vt:lpstr>
      <vt:lpstr>Is Honest Majority Sufficient? </vt:lpstr>
      <vt:lpstr>Setup and Network</vt:lpstr>
      <vt:lpstr>The typical setup and network configuration in classical consensus protocols </vt:lpstr>
      <vt:lpstr>Ledger Consensus</vt:lpstr>
      <vt:lpstr>Ledger Consensus Properties</vt:lpstr>
      <vt:lpstr>Solving ledger consensus</vt:lpstr>
      <vt:lpstr>Solving ledger consensus, II </vt:lpstr>
      <vt:lpstr>Bitcoin Blockchain</vt:lpstr>
      <vt:lpstr>The Bitcoin “backbone”</vt:lpstr>
      <vt:lpstr>Model</vt:lpstr>
      <vt:lpstr>PowerPoint Presentation</vt:lpstr>
      <vt:lpstr>PowerPoint Presentation</vt:lpstr>
      <vt:lpstr>Blockchain</vt:lpstr>
      <vt:lpstr>PowerPoint Presentation</vt:lpstr>
      <vt:lpstr>PowerPoint Presentation</vt:lpstr>
      <vt:lpstr>PowerPoint Presentation</vt:lpstr>
      <vt:lpstr>PowerPoint Presentation</vt:lpstr>
      <vt:lpstr>Basic Properties</vt:lpstr>
      <vt:lpstr>Common Prefix, Ι</vt:lpstr>
      <vt:lpstr>Common Prefix, ΙΙ</vt:lpstr>
      <vt:lpstr>Racing Attacks</vt:lpstr>
      <vt:lpstr>Chain Growth, I</vt:lpstr>
      <vt:lpstr>Chain Growth, II</vt:lpstr>
      <vt:lpstr>Abstention Attacks</vt:lpstr>
      <vt:lpstr>Chain Quality, I</vt:lpstr>
      <vt:lpstr>Chain Quality, II</vt:lpstr>
      <vt:lpstr>Block Withholding Attacks</vt:lpstr>
      <vt:lpstr>Establishing a Ledger Consensus from a Blockchain</vt:lpstr>
      <vt:lpstr>Ledger Consensus vs. Consensus</vt:lpstr>
      <vt:lpstr>Hash operations</vt:lpstr>
      <vt:lpstr>Parallelising mining</vt:lpstr>
      <vt:lpstr>Bitcoin mining pools</vt:lpstr>
      <vt:lpstr>Recall: PoW algorithm</vt:lpstr>
      <vt:lpstr>Dynamic Availability</vt:lpstr>
      <vt:lpstr>Target difficulty / Total hash rate over time</vt:lpstr>
      <vt:lpstr>Adjusting the difficulty</vt:lpstr>
      <vt:lpstr>The f parameter [GKL15]</vt:lpstr>
      <vt:lpstr>Target recalculation</vt:lpstr>
      <vt:lpstr>Clay pigeon shooting game</vt:lpstr>
      <vt:lpstr>Clay pigeon shooting game</vt:lpstr>
      <vt:lpstr>Analysis, I</vt:lpstr>
      <vt:lpstr>Analysis, II</vt:lpstr>
      <vt:lpstr>Analysis, III</vt:lpstr>
      <vt:lpstr>The Difficulty Raising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64</cp:revision>
  <dcterms:modified xsi:type="dcterms:W3CDTF">2024-10-16T00:08:19Z</dcterms:modified>
</cp:coreProperties>
</file>