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5F607-9341-43B8-9D7E-2F5947A242B5}">
  <a:tblStyle styleId="{E3F5F607-9341-43B8-9D7E-2F5947A24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62257bd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62257bd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8d62d85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8d62d85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1686a8c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1686a8c1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1686a8c1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1686a8c10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510bf47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510bf47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510bf4784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510bf4784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b17f095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5b17f095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881db5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881db5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b17f09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5b17f09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b17f095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5b17f095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510bf478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510bf478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0659ea9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0659ea9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510bf478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510bf478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510bf47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510bf478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510bf478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510bf478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510bf4784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510bf4784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510bf47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510bf47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510bf478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510bf478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510bf478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510bf478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5b17f095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5b17f095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510bf4784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8510bf4784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881db53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f881db53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659ea9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659ea9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88d62d85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88d62d85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4ea0f32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4ea0f32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Signer does not get the message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Signer cannot link two published m, σ with which users requested them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4ea0f32e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4ea0f32e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ea0f32e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ea0f32e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ea0f32e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ea0f32e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84ea0f32e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84ea0f32e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4ea0f32e3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4ea0f32e3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84ea0f32e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84ea0f32e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84ea0f32e3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84ea0f32e3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84ea0f32e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84ea0f32e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659ea9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659ea9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5b17f095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5b17f095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881db532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881db532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88d62d85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88d62d85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5b17f095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65b17f095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84ea0f32e3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84ea0f32e3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84ea0f32e3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84ea0f32e3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84ea0f32e3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84ea0f32e3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5b17f095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5b17f095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5b17f09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65b17f09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5b17f095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5b17f095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b17f09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b17f09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00659ea9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00659ea9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84ea0f32e3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84ea0f32e3_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84ea0f32e3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84ea0f32e3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88d62d856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88d62d856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8d62d85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8d62d85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65b17f095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65b17f095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65b17f095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65b17f095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4ea0f32e3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4ea0f32e3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84ea0f32e3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84ea0f32e3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5b17f095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5b17f095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1686a8c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1686a8c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731dcc5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f731dcc5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731dcc5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731dcc5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f731dcc5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f731dcc5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731dcc5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731dcc5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f731dcc5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f731dcc5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731dcc53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731dcc53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f731dcc5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f731dcc5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f731dcc53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f731dcc53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f731dcc53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f731dcc53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731dcc53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731dcc53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686a8c1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686a8c1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f731dcc5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f731dcc5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f731dcc5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f731dcc5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f731dcc53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f731dcc53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f731dcc5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f731dcc5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f731dcc5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f731dcc53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84ea0f32e3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84ea0f32e3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84ea0f32e3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84ea0f32e3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84ea0f32e3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84ea0f32e3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731dcc53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731dcc53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f731dcc53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f731dcc53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686a8c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686a8c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f731dcc53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f731dcc53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1bf15c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1bf15c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f1bf15c7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f1bf15c7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f1bf15c78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f1bf15c78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f1bf15c78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f1bf15c78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bf15c78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bf15c78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1bf15c78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1bf15c78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f1bf15c78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f1bf15c78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f1bf15c78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f1bf15c78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f1bf15c78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f1bf15c78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b17f095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b17f095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f1bf15c7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f1bf15c7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1bf15c78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1bf15c78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f1bf15c7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f1bf15c78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f1bf15c78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f1bf15c78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f1bf15c7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f1bf15c7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7/1066.pdf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erebus-attack.comp.nus.edu.sg/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08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Dimitris Karakostas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DK, Aggelos Kiayias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Anonymization Techniques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Anonymising Transactions - Centralized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2160675" y="1382850"/>
            <a:ext cx="1599000" cy="359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Trusted</a:t>
            </a:r>
            <a:br>
              <a:rPr lang="en" sz="1800" b="1"/>
            </a:br>
            <a:r>
              <a:rPr lang="en" sz="1800" b="1"/>
              <a:t>Party</a:t>
            </a:r>
            <a:endParaRPr sz="1800" b="1"/>
          </a:p>
        </p:txBody>
      </p:sp>
      <p:sp>
        <p:nvSpPr>
          <p:cNvPr id="185" name="Google Shape;185;p23"/>
          <p:cNvSpPr/>
          <p:nvPr/>
        </p:nvSpPr>
        <p:spPr>
          <a:xfrm>
            <a:off x="5158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158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15875" y="37316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n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950575" y="1786875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9505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3"/>
          <p:cNvSpPr/>
          <p:nvPr/>
        </p:nvSpPr>
        <p:spPr>
          <a:xfrm>
            <a:off x="2742825" y="14617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209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20987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2098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9697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49697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969775" y="3731600"/>
            <a:ext cx="4839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m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37596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3"/>
          <p:cNvSpPr txBox="1"/>
          <p:nvPr/>
        </p:nvSpPr>
        <p:spPr>
          <a:xfrm>
            <a:off x="40189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375962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3"/>
          <p:cNvSpPr txBox="1"/>
          <p:nvPr/>
        </p:nvSpPr>
        <p:spPr>
          <a:xfrm>
            <a:off x="401892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3759575" y="17830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3"/>
          <p:cNvSpPr txBox="1"/>
          <p:nvPr/>
        </p:nvSpPr>
        <p:spPr>
          <a:xfrm>
            <a:off x="4018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95057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Anonymising Transactions - Centralized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160675" y="1382850"/>
            <a:ext cx="1599000" cy="359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Trusted</a:t>
            </a:r>
            <a:br>
              <a:rPr lang="en" sz="1800" b="1"/>
            </a:br>
            <a:r>
              <a:rPr lang="en" sz="1800" b="1"/>
              <a:t>Party</a:t>
            </a:r>
            <a:endParaRPr sz="1800" b="1"/>
          </a:p>
        </p:txBody>
      </p:sp>
      <p:sp>
        <p:nvSpPr>
          <p:cNvPr id="210" name="Google Shape;210;p24"/>
          <p:cNvSpPr/>
          <p:nvPr/>
        </p:nvSpPr>
        <p:spPr>
          <a:xfrm>
            <a:off x="5158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158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15875" y="37316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n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>
            <a:off x="950575" y="1786875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9505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4"/>
          <p:cNvSpPr/>
          <p:nvPr/>
        </p:nvSpPr>
        <p:spPr>
          <a:xfrm>
            <a:off x="2742825" y="14617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209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0987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2098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9697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9697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4969775" y="3731600"/>
            <a:ext cx="4839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m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>
            <a:off x="37596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4"/>
          <p:cNvSpPr txBox="1"/>
          <p:nvPr/>
        </p:nvSpPr>
        <p:spPr>
          <a:xfrm>
            <a:off x="40189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>
            <a:off x="375962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4"/>
          <p:cNvSpPr txBox="1"/>
          <p:nvPr/>
        </p:nvSpPr>
        <p:spPr>
          <a:xfrm>
            <a:off x="401892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3759575" y="17830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4"/>
          <p:cNvSpPr txBox="1"/>
          <p:nvPr/>
        </p:nvSpPr>
        <p:spPr>
          <a:xfrm>
            <a:off x="4018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421550" y="1694400"/>
            <a:ext cx="215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Anonymity set of size 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421550" y="3319825"/>
            <a:ext cx="215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TP may disappear with the money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>
            <a:off x="95057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Transactions - CoinJoin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25945" y="2131109"/>
            <a:ext cx="554079" cy="791531"/>
            <a:chOff x="483125" y="2131125"/>
            <a:chExt cx="693900" cy="1035900"/>
          </a:xfrm>
        </p:grpSpPr>
        <p:sp>
          <p:nvSpPr>
            <p:cNvPr id="237" name="Google Shape;237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39" name="Google Shape;239;p25"/>
          <p:cNvSpPr/>
          <p:nvPr/>
        </p:nvSpPr>
        <p:spPr>
          <a:xfrm>
            <a:off x="1074225" y="1858525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1322050" y="1870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100900" y="2271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049500" y="2271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049500" y="2771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4" name="Google Shape;244;p25"/>
          <p:cNvCxnSpPr>
            <a:stCxn id="237" idx="6"/>
          </p:cNvCxnSpPr>
          <p:nvPr/>
        </p:nvCxnSpPr>
        <p:spPr>
          <a:xfrm>
            <a:off x="540379" y="2349909"/>
            <a:ext cx="705600" cy="13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5"/>
          <p:cNvCxnSpPr>
            <a:endCxn id="246" idx="2"/>
          </p:cNvCxnSpPr>
          <p:nvPr/>
        </p:nvCxnSpPr>
        <p:spPr>
          <a:xfrm rot="10800000" flipH="1">
            <a:off x="3087541" y="2267409"/>
            <a:ext cx="589800" cy="20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5"/>
          <p:cNvSpPr/>
          <p:nvPr/>
        </p:nvSpPr>
        <p:spPr>
          <a:xfrm>
            <a:off x="1074213" y="3543113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1322038" y="3555513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2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100888" y="3955713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049488" y="39557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049488" y="44563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2" name="Google Shape;252;p25"/>
          <p:cNvCxnSpPr>
            <a:endCxn id="253" idx="2"/>
          </p:cNvCxnSpPr>
          <p:nvPr/>
        </p:nvCxnSpPr>
        <p:spPr>
          <a:xfrm rot="10800000" flipH="1">
            <a:off x="3059828" y="3989334"/>
            <a:ext cx="711600" cy="1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5"/>
          <p:cNvCxnSpPr>
            <a:stCxn id="255" idx="6"/>
          </p:cNvCxnSpPr>
          <p:nvPr/>
        </p:nvCxnSpPr>
        <p:spPr>
          <a:xfrm>
            <a:off x="540379" y="4022084"/>
            <a:ext cx="705600" cy="13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" name="Google Shape;256;p25"/>
          <p:cNvGrpSpPr/>
          <p:nvPr/>
        </p:nvGrpSpPr>
        <p:grpSpPr>
          <a:xfrm>
            <a:off x="-44000" y="3803284"/>
            <a:ext cx="693976" cy="810259"/>
            <a:chOff x="395529" y="2131125"/>
            <a:chExt cx="869100" cy="1060410"/>
          </a:xfrm>
        </p:grpSpPr>
        <p:sp>
          <p:nvSpPr>
            <p:cNvPr id="255" name="Google Shape;255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3637695" y="2048609"/>
            <a:ext cx="554079" cy="791531"/>
            <a:chOff x="483125" y="2131125"/>
            <a:chExt cx="693900" cy="1035900"/>
          </a:xfrm>
        </p:grpSpPr>
        <p:sp>
          <p:nvSpPr>
            <p:cNvPr id="246" name="Google Shape;246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3731783" y="3770534"/>
            <a:ext cx="554079" cy="778456"/>
            <a:chOff x="433469" y="2375007"/>
            <a:chExt cx="693900" cy="1018788"/>
          </a:xfrm>
        </p:grpSpPr>
        <p:sp>
          <p:nvSpPr>
            <p:cNvPr id="253" name="Google Shape;253;p25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262" name="Google Shape;262;p25"/>
          <p:cNvCxnSpPr>
            <a:stCxn id="243" idx="1"/>
            <a:endCxn id="238" idx="3"/>
          </p:cNvCxnSpPr>
          <p:nvPr/>
        </p:nvCxnSpPr>
        <p:spPr>
          <a:xfrm rot="10800000">
            <a:off x="580100" y="2745625"/>
            <a:ext cx="1469400" cy="22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5"/>
          <p:cNvCxnSpPr>
            <a:stCxn id="251" idx="1"/>
            <a:endCxn id="257" idx="3"/>
          </p:cNvCxnSpPr>
          <p:nvPr/>
        </p:nvCxnSpPr>
        <p:spPr>
          <a:xfrm rot="10800000">
            <a:off x="649988" y="4436513"/>
            <a:ext cx="1399500" cy="21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25"/>
          <p:cNvSpPr txBox="1"/>
          <p:nvPr/>
        </p:nvSpPr>
        <p:spPr>
          <a:xfrm>
            <a:off x="1390200" y="27048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1394650" y="43925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1399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Without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Transactions - CoinJoin</a:t>
            </a:r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25945" y="2131109"/>
            <a:ext cx="554079" cy="791531"/>
            <a:chOff x="483125" y="2131125"/>
            <a:chExt cx="693900" cy="1035900"/>
          </a:xfrm>
        </p:grpSpPr>
        <p:sp>
          <p:nvSpPr>
            <p:cNvPr id="273" name="Google Shape;273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75" name="Google Shape;275;p26"/>
          <p:cNvSpPr/>
          <p:nvPr/>
        </p:nvSpPr>
        <p:spPr>
          <a:xfrm>
            <a:off x="1074225" y="1858525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1322050" y="1870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1100900" y="2271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049500" y="2271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2049500" y="2771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0" name="Google Shape;280;p26"/>
          <p:cNvCxnSpPr>
            <a:stCxn id="273" idx="6"/>
          </p:cNvCxnSpPr>
          <p:nvPr/>
        </p:nvCxnSpPr>
        <p:spPr>
          <a:xfrm>
            <a:off x="540379" y="2349909"/>
            <a:ext cx="705600" cy="13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6"/>
          <p:cNvCxnSpPr>
            <a:endCxn id="282" idx="2"/>
          </p:cNvCxnSpPr>
          <p:nvPr/>
        </p:nvCxnSpPr>
        <p:spPr>
          <a:xfrm rot="10800000" flipH="1">
            <a:off x="3087541" y="2267409"/>
            <a:ext cx="589800" cy="20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26"/>
          <p:cNvSpPr/>
          <p:nvPr/>
        </p:nvSpPr>
        <p:spPr>
          <a:xfrm>
            <a:off x="1074213" y="3543113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1322038" y="3555513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2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100888" y="3955713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2049488" y="39557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2049488" y="44563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8" name="Google Shape;288;p26"/>
          <p:cNvCxnSpPr>
            <a:endCxn id="289" idx="2"/>
          </p:cNvCxnSpPr>
          <p:nvPr/>
        </p:nvCxnSpPr>
        <p:spPr>
          <a:xfrm rot="10800000" flipH="1">
            <a:off x="3059828" y="3989334"/>
            <a:ext cx="711600" cy="1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6"/>
          <p:cNvCxnSpPr>
            <a:stCxn id="291" idx="6"/>
          </p:cNvCxnSpPr>
          <p:nvPr/>
        </p:nvCxnSpPr>
        <p:spPr>
          <a:xfrm>
            <a:off x="540379" y="4022084"/>
            <a:ext cx="705600" cy="13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6"/>
          <p:cNvSpPr txBox="1"/>
          <p:nvPr/>
        </p:nvSpPr>
        <p:spPr>
          <a:xfrm>
            <a:off x="11399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Without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63048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94" name="Google Shape;294;p26"/>
          <p:cNvGrpSpPr/>
          <p:nvPr/>
        </p:nvGrpSpPr>
        <p:grpSpPr>
          <a:xfrm>
            <a:off x="-44000" y="3803284"/>
            <a:ext cx="693976" cy="810259"/>
            <a:chOff x="395529" y="2131125"/>
            <a:chExt cx="869100" cy="1060410"/>
          </a:xfrm>
        </p:grpSpPr>
        <p:sp>
          <p:nvSpPr>
            <p:cNvPr id="291" name="Google Shape;291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3637695" y="2048609"/>
            <a:ext cx="554079" cy="791531"/>
            <a:chOff x="483125" y="2131125"/>
            <a:chExt cx="693900" cy="1035900"/>
          </a:xfrm>
        </p:grpSpPr>
        <p:sp>
          <p:nvSpPr>
            <p:cNvPr id="282" name="Google Shape;282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731783" y="3770534"/>
            <a:ext cx="554079" cy="778456"/>
            <a:chOff x="433469" y="2375007"/>
            <a:chExt cx="693900" cy="1018788"/>
          </a:xfrm>
        </p:grpSpPr>
        <p:sp>
          <p:nvSpPr>
            <p:cNvPr id="289" name="Google Shape;289;p26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00" name="Google Shape;300;p26"/>
          <p:cNvSpPr/>
          <p:nvPr/>
        </p:nvSpPr>
        <p:spPr>
          <a:xfrm>
            <a:off x="6033175" y="1838850"/>
            <a:ext cx="2157600" cy="29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6055375" y="18388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Coinjoin Transaction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6059838" y="2251450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008438" y="22514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7008438" y="27520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049063" y="3499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6997663" y="3499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6997663" y="3999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8516345" y="2048609"/>
            <a:ext cx="554079" cy="791531"/>
            <a:chOff x="483125" y="2131125"/>
            <a:chExt cx="693900" cy="1035900"/>
          </a:xfrm>
        </p:grpSpPr>
        <p:sp>
          <p:nvSpPr>
            <p:cNvPr id="309" name="Google Shape;309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>
            <a:off x="8610433" y="3389534"/>
            <a:ext cx="554079" cy="778456"/>
            <a:chOff x="433469" y="2375007"/>
            <a:chExt cx="693900" cy="1018788"/>
          </a:xfrm>
        </p:grpSpPr>
        <p:sp>
          <p:nvSpPr>
            <p:cNvPr id="312" name="Google Shape;312;p26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4" name="Google Shape;314;p26"/>
          <p:cNvGrpSpPr/>
          <p:nvPr/>
        </p:nvGrpSpPr>
        <p:grpSpPr>
          <a:xfrm>
            <a:off x="5043983" y="2048609"/>
            <a:ext cx="554079" cy="791531"/>
            <a:chOff x="483125" y="2131125"/>
            <a:chExt cx="693900" cy="1035900"/>
          </a:xfrm>
        </p:grpSpPr>
        <p:sp>
          <p:nvSpPr>
            <p:cNvPr id="315" name="Google Shape;315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7" name="Google Shape;317;p26"/>
          <p:cNvGrpSpPr/>
          <p:nvPr/>
        </p:nvGrpSpPr>
        <p:grpSpPr>
          <a:xfrm>
            <a:off x="4974038" y="3339784"/>
            <a:ext cx="693976" cy="810259"/>
            <a:chOff x="395529" y="2131125"/>
            <a:chExt cx="869100" cy="1060410"/>
          </a:xfrm>
        </p:grpSpPr>
        <p:sp>
          <p:nvSpPr>
            <p:cNvPr id="318" name="Google Shape;318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320" name="Google Shape;320;p26"/>
          <p:cNvCxnSpPr/>
          <p:nvPr/>
        </p:nvCxnSpPr>
        <p:spPr>
          <a:xfrm>
            <a:off x="4610450" y="1169925"/>
            <a:ext cx="0" cy="395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6"/>
          <p:cNvCxnSpPr>
            <a:stCxn id="315" idx="6"/>
          </p:cNvCxnSpPr>
          <p:nvPr/>
        </p:nvCxnSpPr>
        <p:spPr>
          <a:xfrm>
            <a:off x="5558416" y="2267409"/>
            <a:ext cx="6441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6"/>
          <p:cNvCxnSpPr>
            <a:stCxn id="318" idx="6"/>
          </p:cNvCxnSpPr>
          <p:nvPr/>
        </p:nvCxnSpPr>
        <p:spPr>
          <a:xfrm>
            <a:off x="5558416" y="3558584"/>
            <a:ext cx="637200" cy="15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6"/>
          <p:cNvCxnSpPr>
            <a:endCxn id="309" idx="2"/>
          </p:cNvCxnSpPr>
          <p:nvPr/>
        </p:nvCxnSpPr>
        <p:spPr>
          <a:xfrm rot="10800000" flipH="1">
            <a:off x="8043891" y="2267409"/>
            <a:ext cx="512100" cy="17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6"/>
          <p:cNvCxnSpPr>
            <a:endCxn id="312" idx="2"/>
          </p:cNvCxnSpPr>
          <p:nvPr/>
        </p:nvCxnSpPr>
        <p:spPr>
          <a:xfrm rot="10800000" flipH="1">
            <a:off x="8030278" y="3608334"/>
            <a:ext cx="619800" cy="8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6"/>
          <p:cNvCxnSpPr>
            <a:stCxn id="279" idx="1"/>
            <a:endCxn id="274" idx="3"/>
          </p:cNvCxnSpPr>
          <p:nvPr/>
        </p:nvCxnSpPr>
        <p:spPr>
          <a:xfrm rot="10800000">
            <a:off x="580100" y="2745625"/>
            <a:ext cx="1469400" cy="22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6"/>
          <p:cNvCxnSpPr>
            <a:stCxn id="287" idx="1"/>
            <a:endCxn id="295" idx="3"/>
          </p:cNvCxnSpPr>
          <p:nvPr/>
        </p:nvCxnSpPr>
        <p:spPr>
          <a:xfrm rot="10800000">
            <a:off x="649988" y="4436513"/>
            <a:ext cx="1399500" cy="21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6"/>
          <p:cNvCxnSpPr>
            <a:stCxn id="304" idx="1"/>
            <a:endCxn id="316" idx="3"/>
          </p:cNvCxnSpPr>
          <p:nvPr/>
        </p:nvCxnSpPr>
        <p:spPr>
          <a:xfrm rot="10800000">
            <a:off x="5598138" y="2663250"/>
            <a:ext cx="1410300" cy="288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6"/>
          <p:cNvCxnSpPr>
            <a:stCxn id="307" idx="1"/>
            <a:endCxn id="319" idx="3"/>
          </p:cNvCxnSpPr>
          <p:nvPr/>
        </p:nvCxnSpPr>
        <p:spPr>
          <a:xfrm rot="10800000">
            <a:off x="5668063" y="3973025"/>
            <a:ext cx="1329600" cy="226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6"/>
          <p:cNvSpPr txBox="1"/>
          <p:nvPr/>
        </p:nvSpPr>
        <p:spPr>
          <a:xfrm>
            <a:off x="1390200" y="27048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1394650" y="43925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6418650" y="39174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6418650" y="2664050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 Transactions - Setup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designated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party sends to the leader: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recipient address b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return (change) address c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corresponding amounts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complete this step, the multiple input transaction is formed by the leader and sent to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sends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multiple input tx to the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signatures are received, the multiple input tx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blockchain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leader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of 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protocol, the transaction cannot be validated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 is adversarial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transaction cannot be published/validated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ensure that an adversary does not correlate b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an abort, is it possible to restart the protocol without the offending party?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types of adversaries can we protect against?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 Transactions - Sign and Publish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vs Active Attacks</a:t>
            </a:r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adversary just observes the network and the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anonymity set of size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participant, assuming equal amounts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adversary participates in a protocol execution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correlation between participants will be apparent to the leader in the multiple input transaction (even if communication with the leader is performed via an encrypted channel)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</a:t>
            </a:r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mix-net facilitates a sender-anonymous broadcast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mix-nets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Re-encryption mix-nets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</a:t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458450" y="1325750"/>
            <a:ext cx="1412400" cy="2453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919975" y="1977475"/>
            <a:ext cx="309600" cy="3099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874750" y="3026400"/>
            <a:ext cx="309600" cy="30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597825" y="161240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1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2000" b="1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610850" y="313517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1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2000"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2692375" y="25255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3650125" y="37791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4662400" y="25255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5535013" y="37791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7011025" y="1345050"/>
            <a:ext cx="1412400" cy="2453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7850450" y="2215675"/>
            <a:ext cx="309600" cy="30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2560425" y="212432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3592525" y="3977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4648250" y="212432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5477425" y="3977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7998625" y="185917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Ubuntu"/>
                <a:ea typeface="Ubuntu"/>
                <a:cs typeface="Ubuntu"/>
                <a:sym typeface="Ubuntu"/>
              </a:rPr>
              <a:t>R</a:t>
            </a:r>
            <a:endParaRPr sz="20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8" name="Google Shape;378;p31"/>
          <p:cNvCxnSpPr>
            <a:stCxn id="363" idx="6"/>
            <a:endCxn id="367" idx="2"/>
          </p:cNvCxnSpPr>
          <p:nvPr/>
        </p:nvCxnSpPr>
        <p:spPr>
          <a:xfrm>
            <a:off x="1229575" y="2132425"/>
            <a:ext cx="1462800" cy="5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31"/>
          <p:cNvSpPr txBox="1"/>
          <p:nvPr/>
        </p:nvSpPr>
        <p:spPr>
          <a:xfrm>
            <a:off x="1280213" y="18256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0" name="Google Shape;380;p31"/>
          <p:cNvCxnSpPr>
            <a:endCxn id="367" idx="3"/>
          </p:cNvCxnSpPr>
          <p:nvPr/>
        </p:nvCxnSpPr>
        <p:spPr>
          <a:xfrm rot="10800000" flipH="1">
            <a:off x="1184315" y="2790091"/>
            <a:ext cx="15534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1"/>
          <p:cNvSpPr txBox="1"/>
          <p:nvPr/>
        </p:nvSpPr>
        <p:spPr>
          <a:xfrm>
            <a:off x="1229563" y="3082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2" name="Google Shape;382;p31"/>
          <p:cNvCxnSpPr>
            <a:stCxn id="367" idx="4"/>
            <a:endCxn id="368" idx="2"/>
          </p:cNvCxnSpPr>
          <p:nvPr/>
        </p:nvCxnSpPr>
        <p:spPr>
          <a:xfrm>
            <a:off x="2847175" y="2835475"/>
            <a:ext cx="803100" cy="10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1"/>
          <p:cNvCxnSpPr/>
          <p:nvPr/>
        </p:nvCxnSpPr>
        <p:spPr>
          <a:xfrm>
            <a:off x="2945525" y="2770588"/>
            <a:ext cx="806400" cy="10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1"/>
          <p:cNvCxnSpPr>
            <a:stCxn id="368" idx="7"/>
            <a:endCxn id="369" idx="4"/>
          </p:cNvCxnSpPr>
          <p:nvPr/>
        </p:nvCxnSpPr>
        <p:spPr>
          <a:xfrm rot="10800000" flipH="1">
            <a:off x="3914385" y="2835434"/>
            <a:ext cx="902700" cy="9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1"/>
          <p:cNvCxnSpPr>
            <a:stCxn id="368" idx="6"/>
            <a:endCxn id="369" idx="3"/>
          </p:cNvCxnSpPr>
          <p:nvPr/>
        </p:nvCxnSpPr>
        <p:spPr>
          <a:xfrm rot="10800000" flipH="1">
            <a:off x="3959725" y="2790200"/>
            <a:ext cx="747900" cy="11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1"/>
          <p:cNvCxnSpPr>
            <a:stCxn id="369" idx="5"/>
            <a:endCxn id="370" idx="1"/>
          </p:cNvCxnSpPr>
          <p:nvPr/>
        </p:nvCxnSpPr>
        <p:spPr>
          <a:xfrm>
            <a:off x="4926660" y="2790091"/>
            <a:ext cx="653700" cy="10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1"/>
          <p:cNvCxnSpPr>
            <a:stCxn id="369" idx="6"/>
            <a:endCxn id="370" idx="0"/>
          </p:cNvCxnSpPr>
          <p:nvPr/>
        </p:nvCxnSpPr>
        <p:spPr>
          <a:xfrm>
            <a:off x="4972000" y="2680525"/>
            <a:ext cx="717900" cy="10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31"/>
          <p:cNvCxnSpPr/>
          <p:nvPr/>
        </p:nvCxnSpPr>
        <p:spPr>
          <a:xfrm rot="10800000" flipH="1">
            <a:off x="5844613" y="2614400"/>
            <a:ext cx="1849800" cy="131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1"/>
          <p:cNvCxnSpPr/>
          <p:nvPr/>
        </p:nvCxnSpPr>
        <p:spPr>
          <a:xfrm rot="10800000" flipH="1">
            <a:off x="5799273" y="2527634"/>
            <a:ext cx="1833000" cy="12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1"/>
          <p:cNvSpPr txBox="1"/>
          <p:nvPr/>
        </p:nvSpPr>
        <p:spPr>
          <a:xfrm>
            <a:off x="6958663" y="2321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24363" y="2874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1100550" y="4437400"/>
            <a:ext cx="694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Not possible to relate if S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sent 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or 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(and vice versa for S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) - as long as there is one hornest mix.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Eponymous system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action can be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user’s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- posts/comments are linked with the real-world name of the user who made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 blue check (pre-Musk) - accounts are verified w.r.t. real-world identification documents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UK parliament votes - the vote of each MP is (publicly) attributable to each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399" name="Google Shape;399;p32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00" name="Google Shape;400;p32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1" name="Google Shape;401;p32"/>
          <p:cNvCxnSpPr/>
          <p:nvPr/>
        </p:nvCxnSpPr>
        <p:spPr>
          <a:xfrm flipH="1">
            <a:off x="1031425" y="4142525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02" name="Google Shape;402;p32"/>
          <p:cNvSpPr txBox="1"/>
          <p:nvPr/>
        </p:nvSpPr>
        <p:spPr>
          <a:xfrm>
            <a:off x="443050" y="4210025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slock 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>
            <a:off x="8341900" y="2028450"/>
            <a:ext cx="20700" cy="26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04" name="Google Shape;404;p32"/>
          <p:cNvSpPr txBox="1"/>
          <p:nvPr/>
        </p:nvSpPr>
        <p:spPr>
          <a:xfrm>
            <a:off x="8362600" y="30736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>
            <a:off x="1106725" y="3731350"/>
            <a:ext cx="3097500" cy="118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412" name="Google Shape;412;p33"/>
          <p:cNvSpPr txBox="1"/>
          <p:nvPr/>
        </p:nvSpPr>
        <p:spPr>
          <a:xfrm>
            <a:off x="1242925" y="373135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1156225" y="2431075"/>
            <a:ext cx="2973600" cy="71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C;</a:t>
            </a:r>
            <a:r>
              <a:rPr lang="en" sz="1600"/>
              <a:t> sym_key2</a:t>
            </a:r>
            <a:endParaRPr sz="1600"/>
          </a:p>
        </p:txBody>
      </p:sp>
      <p:sp>
        <p:nvSpPr>
          <p:cNvPr id="414" name="Google Shape;414;p33"/>
          <p:cNvSpPr/>
          <p:nvPr/>
        </p:nvSpPr>
        <p:spPr>
          <a:xfrm>
            <a:off x="4745000" y="1563050"/>
            <a:ext cx="3416100" cy="328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16" name="Google Shape;416;p33"/>
          <p:cNvSpPr txBox="1"/>
          <p:nvPr/>
        </p:nvSpPr>
        <p:spPr>
          <a:xfrm>
            <a:off x="4738850" y="1585113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8" name="Google Shape;418;p33"/>
          <p:cNvCxnSpPr/>
          <p:nvPr/>
        </p:nvCxnSpPr>
        <p:spPr>
          <a:xfrm flipH="1">
            <a:off x="1059125" y="2445925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9" name="Google Shape;419;p33"/>
          <p:cNvSpPr txBox="1"/>
          <p:nvPr/>
        </p:nvSpPr>
        <p:spPr>
          <a:xfrm>
            <a:off x="470750" y="2513425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0" name="Google Shape;420;p33"/>
          <p:cNvCxnSpPr/>
          <p:nvPr/>
        </p:nvCxnSpPr>
        <p:spPr>
          <a:xfrm>
            <a:off x="1024613" y="3734200"/>
            <a:ext cx="0" cy="1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21" name="Google Shape;421;p33"/>
          <p:cNvSpPr txBox="1"/>
          <p:nvPr/>
        </p:nvSpPr>
        <p:spPr>
          <a:xfrm>
            <a:off x="436188" y="40312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>
            <a:off x="8418050" y="1577150"/>
            <a:ext cx="20700" cy="3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23" name="Google Shape;423;p33"/>
          <p:cNvSpPr txBox="1"/>
          <p:nvPr/>
        </p:nvSpPr>
        <p:spPr>
          <a:xfrm>
            <a:off x="8418050" y="27796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/>
          <p:nvPr/>
        </p:nvSpPr>
        <p:spPr>
          <a:xfrm>
            <a:off x="1019975" y="3396800"/>
            <a:ext cx="3246300" cy="1585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1106725" y="3731350"/>
            <a:ext cx="3097500" cy="118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432" name="Google Shape;432;p34"/>
          <p:cNvSpPr txBox="1"/>
          <p:nvPr/>
        </p:nvSpPr>
        <p:spPr>
          <a:xfrm>
            <a:off x="1242925" y="373135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1242925" y="339680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1019875" y="2028450"/>
            <a:ext cx="3246300" cy="1189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1156225" y="2431075"/>
            <a:ext cx="2973600" cy="71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C;</a:t>
            </a:r>
            <a:r>
              <a:rPr lang="en" sz="1600"/>
              <a:t> sym_key2</a:t>
            </a:r>
            <a:endParaRPr sz="1600"/>
          </a:p>
        </p:txBody>
      </p:sp>
      <p:sp>
        <p:nvSpPr>
          <p:cNvPr id="436" name="Google Shape;436;p34"/>
          <p:cNvSpPr/>
          <p:nvPr/>
        </p:nvSpPr>
        <p:spPr>
          <a:xfrm>
            <a:off x="1007575" y="1130800"/>
            <a:ext cx="3246300" cy="718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A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B;</a:t>
            </a:r>
            <a:r>
              <a:rPr lang="en" sz="1600"/>
              <a:t> sym_key1</a:t>
            </a:r>
            <a:endParaRPr sz="1600"/>
          </a:p>
        </p:txBody>
      </p:sp>
      <p:sp>
        <p:nvSpPr>
          <p:cNvPr id="437" name="Google Shape;437;p34"/>
          <p:cNvSpPr txBox="1"/>
          <p:nvPr/>
        </p:nvSpPr>
        <p:spPr>
          <a:xfrm>
            <a:off x="1242925" y="2042213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4621100" y="1130800"/>
            <a:ext cx="3651600" cy="38517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4745000" y="1563050"/>
            <a:ext cx="3416100" cy="328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41" name="Google Shape;441;p34"/>
          <p:cNvSpPr txBox="1"/>
          <p:nvPr/>
        </p:nvSpPr>
        <p:spPr>
          <a:xfrm>
            <a:off x="4741400" y="11417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4738850" y="1585113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4" name="Google Shape;444;p34"/>
          <p:cNvCxnSpPr/>
          <p:nvPr/>
        </p:nvCxnSpPr>
        <p:spPr>
          <a:xfrm flipH="1">
            <a:off x="802975" y="1152300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5" name="Google Shape;445;p34"/>
          <p:cNvSpPr txBox="1"/>
          <p:nvPr/>
        </p:nvSpPr>
        <p:spPr>
          <a:xfrm>
            <a:off x="214600" y="12198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6" name="Google Shape;446;p34"/>
          <p:cNvCxnSpPr/>
          <p:nvPr/>
        </p:nvCxnSpPr>
        <p:spPr>
          <a:xfrm>
            <a:off x="803025" y="2049100"/>
            <a:ext cx="0" cy="1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7" name="Google Shape;447;p34"/>
          <p:cNvSpPr txBox="1"/>
          <p:nvPr/>
        </p:nvSpPr>
        <p:spPr>
          <a:xfrm>
            <a:off x="214600" y="23461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8" name="Google Shape;448;p34"/>
          <p:cNvCxnSpPr/>
          <p:nvPr/>
        </p:nvCxnSpPr>
        <p:spPr>
          <a:xfrm>
            <a:off x="803025" y="3419775"/>
            <a:ext cx="0" cy="15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9" name="Google Shape;449;p34"/>
          <p:cNvSpPr txBox="1"/>
          <p:nvPr/>
        </p:nvSpPr>
        <p:spPr>
          <a:xfrm>
            <a:off x="216950" y="38948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>
            <a:off x="8424825" y="1163000"/>
            <a:ext cx="20700" cy="3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1" name="Google Shape;451;p34"/>
          <p:cNvSpPr txBox="1"/>
          <p:nvPr/>
        </p:nvSpPr>
        <p:spPr>
          <a:xfrm>
            <a:off x="8418050" y="27796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67" name="Google Shape;467;p35"/>
          <p:cNvCxnSpPr>
            <a:stCxn id="466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6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36"/>
          <p:cNvCxnSpPr>
            <a:stCxn id="483" idx="6"/>
            <a:endCxn id="488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36"/>
          <p:cNvCxnSpPr>
            <a:stCxn id="479" idx="3"/>
            <a:endCxn id="483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36"/>
          <p:cNvCxnSpPr>
            <a:stCxn id="482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6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1853650" y="3851700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Send to B; </a:t>
            </a:r>
            <a:r>
              <a:rPr lang="en">
                <a:solidFill>
                  <a:schemeClr val="dk1"/>
                </a:solidFill>
              </a:rPr>
              <a:t>sym_key1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3607575" y="3327813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3665775" y="3387613"/>
            <a:ext cx="577500" cy="40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3607563" y="2544288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1" name="Google Shape;511;p37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7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37"/>
          <p:cNvCxnSpPr>
            <a:stCxn id="511" idx="6"/>
            <a:endCxn id="516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7"/>
          <p:cNvSpPr/>
          <p:nvPr/>
        </p:nvSpPr>
        <p:spPr>
          <a:xfrm>
            <a:off x="6008925" y="265830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7"/>
          <p:cNvSpPr txBox="1"/>
          <p:nvPr/>
        </p:nvSpPr>
        <p:spPr>
          <a:xfrm>
            <a:off x="5951325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6890625" y="255127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6890625" y="177932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37"/>
          <p:cNvSpPr/>
          <p:nvPr/>
        </p:nvSpPr>
        <p:spPr>
          <a:xfrm>
            <a:off x="7720775" y="1779325"/>
            <a:ext cx="991200" cy="20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" name="Google Shape;522;p37"/>
          <p:cNvCxnSpPr>
            <a:stCxn id="507" idx="3"/>
            <a:endCxn id="511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37"/>
          <p:cNvCxnSpPr>
            <a:stCxn id="513" idx="3"/>
            <a:endCxn id="517" idx="2"/>
          </p:cNvCxnSpPr>
          <p:nvPr/>
        </p:nvCxnSpPr>
        <p:spPr>
          <a:xfrm>
            <a:off x="5436825" y="2813238"/>
            <a:ext cx="5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37"/>
          <p:cNvCxnSpPr>
            <a:stCxn id="517" idx="6"/>
            <a:endCxn id="519" idx="1"/>
          </p:cNvCxnSpPr>
          <p:nvPr/>
        </p:nvCxnSpPr>
        <p:spPr>
          <a:xfrm rot="10800000" flipH="1">
            <a:off x="6318525" y="2811450"/>
            <a:ext cx="572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37"/>
          <p:cNvCxnSpPr>
            <a:stCxn id="510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6" name="Google Shape;526;p37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5156475" y="3954175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Send to C; </a:t>
            </a:r>
            <a:r>
              <a:rPr lang="en">
                <a:solidFill>
                  <a:schemeClr val="dk1"/>
                </a:solidFill>
              </a:rPr>
              <a:t>sym_key2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6890625" y="3323213"/>
            <a:ext cx="693900" cy="52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3607563" y="2544288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3607575" y="3327813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3665775" y="3387613"/>
            <a:ext cx="577500" cy="40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1" name="Google Shape;551;p38"/>
          <p:cNvCxnSpPr>
            <a:stCxn id="547" idx="6"/>
            <a:endCxn id="552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38"/>
          <p:cNvSpPr/>
          <p:nvPr/>
        </p:nvSpPr>
        <p:spPr>
          <a:xfrm>
            <a:off x="6008925" y="265830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 txBox="1"/>
          <p:nvPr/>
        </p:nvSpPr>
        <p:spPr>
          <a:xfrm>
            <a:off x="5951325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6890625" y="255127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6890625" y="177932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7720775" y="1779325"/>
            <a:ext cx="991200" cy="20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5791050" y="42750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5733450" y="3865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0" name="Google Shape;560;p38"/>
          <p:cNvCxnSpPr>
            <a:stCxn id="558" idx="2"/>
            <a:endCxn id="561" idx="3"/>
          </p:cNvCxnSpPr>
          <p:nvPr/>
        </p:nvCxnSpPr>
        <p:spPr>
          <a:xfrm rot="10800000">
            <a:off x="3271650" y="4430025"/>
            <a:ext cx="25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38"/>
          <p:cNvSpPr txBox="1"/>
          <p:nvPr/>
        </p:nvSpPr>
        <p:spPr>
          <a:xfrm>
            <a:off x="2069575" y="4199175"/>
            <a:ext cx="120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receiver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2" name="Google Shape;562;p38"/>
          <p:cNvCxnSpPr>
            <a:stCxn id="557" idx="2"/>
            <a:endCxn id="558" idx="6"/>
          </p:cNvCxnSpPr>
          <p:nvPr/>
        </p:nvCxnSpPr>
        <p:spPr>
          <a:xfrm flipH="1">
            <a:off x="6100775" y="3856225"/>
            <a:ext cx="2115600" cy="5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38"/>
          <p:cNvCxnSpPr>
            <a:stCxn id="543" idx="3"/>
            <a:endCxn id="547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38"/>
          <p:cNvCxnSpPr>
            <a:stCxn id="549" idx="3"/>
            <a:endCxn id="553" idx="2"/>
          </p:cNvCxnSpPr>
          <p:nvPr/>
        </p:nvCxnSpPr>
        <p:spPr>
          <a:xfrm>
            <a:off x="5436825" y="2813238"/>
            <a:ext cx="5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38"/>
          <p:cNvCxnSpPr>
            <a:stCxn id="553" idx="6"/>
            <a:endCxn id="555" idx="1"/>
          </p:cNvCxnSpPr>
          <p:nvPr/>
        </p:nvCxnSpPr>
        <p:spPr>
          <a:xfrm rot="10800000" flipH="1">
            <a:off x="6318525" y="2811450"/>
            <a:ext cx="572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38"/>
          <p:cNvCxnSpPr>
            <a:stCxn id="546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38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3665763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665763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757413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 txBox="1"/>
          <p:nvPr/>
        </p:nvSpPr>
        <p:spPr>
          <a:xfrm>
            <a:off x="4938600" y="4584975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Deliver to R; </a:t>
            </a:r>
            <a:r>
              <a:rPr lang="en">
                <a:solidFill>
                  <a:schemeClr val="dk1"/>
                </a:solidFill>
              </a:rPr>
              <a:t>sym_key3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6890625" y="3323213"/>
            <a:ext cx="693900" cy="52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 for Coinjoin transactions</a:t>
            </a:r>
            <a:endParaRPr/>
          </a:p>
        </p:txBody>
      </p:sp>
      <p:sp>
        <p:nvSpPr>
          <p:cNvPr id="578" name="Google Shape;57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share with all parties their public-keys (PKI setup)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association between public-keys and accounts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public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engage in a decryption mix-net in sequence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obtains all the relevant information to assemble the multiple input transaction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tx is then sent to all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each step is performed by a designated party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identifiable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can be attributed to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repeat session may exclude the offending party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send their signatures to the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Coin Balances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3535900" y="1268900"/>
            <a:ext cx="2157600" cy="29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 txBox="1"/>
          <p:nvPr/>
        </p:nvSpPr>
        <p:spPr>
          <a:xfrm>
            <a:off x="3558100" y="126890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Coinjoin Transaction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562563" y="1681500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4511163" y="16815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4511163" y="21821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3551788" y="292917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4500388" y="292917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500388" y="342977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2" name="Google Shape;592;p40"/>
          <p:cNvGrpSpPr/>
          <p:nvPr/>
        </p:nvGrpSpPr>
        <p:grpSpPr>
          <a:xfrm>
            <a:off x="6019070" y="1478659"/>
            <a:ext cx="554079" cy="791531"/>
            <a:chOff x="483125" y="2131125"/>
            <a:chExt cx="693900" cy="1035900"/>
          </a:xfrm>
        </p:grpSpPr>
        <p:sp>
          <p:nvSpPr>
            <p:cNvPr id="593" name="Google Shape;593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6113158" y="2819584"/>
            <a:ext cx="554079" cy="778456"/>
            <a:chOff x="433469" y="2375007"/>
            <a:chExt cx="693900" cy="1018788"/>
          </a:xfrm>
        </p:grpSpPr>
        <p:sp>
          <p:nvSpPr>
            <p:cNvPr id="596" name="Google Shape;596;p40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2546708" y="1478659"/>
            <a:ext cx="554079" cy="791531"/>
            <a:chOff x="483125" y="2131125"/>
            <a:chExt cx="693900" cy="1035900"/>
          </a:xfrm>
        </p:grpSpPr>
        <p:sp>
          <p:nvSpPr>
            <p:cNvPr id="599" name="Google Shape;599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476763" y="2769834"/>
            <a:ext cx="693976" cy="810259"/>
            <a:chOff x="395529" y="2131125"/>
            <a:chExt cx="869100" cy="1060410"/>
          </a:xfrm>
        </p:grpSpPr>
        <p:sp>
          <p:nvSpPr>
            <p:cNvPr id="602" name="Google Shape;602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604" name="Google Shape;604;p40"/>
          <p:cNvCxnSpPr>
            <a:stCxn id="599" idx="6"/>
          </p:cNvCxnSpPr>
          <p:nvPr/>
        </p:nvCxnSpPr>
        <p:spPr>
          <a:xfrm>
            <a:off x="3061141" y="1697459"/>
            <a:ext cx="6441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40"/>
          <p:cNvCxnSpPr>
            <a:stCxn id="602" idx="6"/>
          </p:cNvCxnSpPr>
          <p:nvPr/>
        </p:nvCxnSpPr>
        <p:spPr>
          <a:xfrm>
            <a:off x="3061141" y="2988634"/>
            <a:ext cx="637200" cy="15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40"/>
          <p:cNvCxnSpPr>
            <a:endCxn id="593" idx="2"/>
          </p:cNvCxnSpPr>
          <p:nvPr/>
        </p:nvCxnSpPr>
        <p:spPr>
          <a:xfrm rot="10800000" flipH="1">
            <a:off x="5546616" y="1697459"/>
            <a:ext cx="512100" cy="17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40"/>
          <p:cNvCxnSpPr>
            <a:endCxn id="596" idx="2"/>
          </p:cNvCxnSpPr>
          <p:nvPr/>
        </p:nvCxnSpPr>
        <p:spPr>
          <a:xfrm rot="10800000" flipH="1">
            <a:off x="5533003" y="3038384"/>
            <a:ext cx="619800" cy="8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40"/>
          <p:cNvCxnSpPr>
            <a:stCxn id="588" idx="1"/>
            <a:endCxn id="600" idx="3"/>
          </p:cNvCxnSpPr>
          <p:nvPr/>
        </p:nvCxnSpPr>
        <p:spPr>
          <a:xfrm rot="10800000">
            <a:off x="3100863" y="2093300"/>
            <a:ext cx="1410300" cy="288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40"/>
          <p:cNvCxnSpPr>
            <a:stCxn id="591" idx="1"/>
            <a:endCxn id="603" idx="3"/>
          </p:cNvCxnSpPr>
          <p:nvPr/>
        </p:nvCxnSpPr>
        <p:spPr>
          <a:xfrm rot="10800000">
            <a:off x="3170788" y="3403075"/>
            <a:ext cx="1329600" cy="226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40"/>
          <p:cNvSpPr txBox="1"/>
          <p:nvPr/>
        </p:nvSpPr>
        <p:spPr>
          <a:xfrm>
            <a:off x="3921375" y="33475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3921375" y="2094100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2409250" y="4496750"/>
            <a:ext cx="44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Balances are visible!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Mimblewimble </a:t>
            </a:r>
            <a:endParaRPr/>
          </a:p>
        </p:txBody>
      </p:sp>
      <p:sp>
        <p:nvSpPr>
          <p:cNvPr id="618" name="Google Shape;61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homomorphic property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Com(x) * Com(y) = Com(x+y)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revealing the balance transferred, commit to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Pedersen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Hiding: commitment does not reveal any information about the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Binding: user cannot open/reveal a value other than the committed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value preservation value via the homomorphic property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Com(x) * Com(-x) = Com(0)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1625525" y="4728125"/>
            <a:ext cx="7231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Georg Fuchsbauer, Michele Orrù, Yannick Seurin. Aggregate Cash Systems: A Cryptographic Investigation of Mimblewimble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Pseudonymous system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Identities are represented as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tag is independently assigned to each identity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be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multiple tags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Twitter/Reddit - posts/comments are linked to an (arbitrary) username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- each message is linked with an email address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Graffiti - each piece is signed by a tag/pseudonym (e.g., Banksy)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Coordination </a:t>
            </a:r>
            <a:endParaRPr/>
          </a:p>
        </p:txBody>
      </p:sp>
      <p:sp>
        <p:nvSpPr>
          <p:cNvPr id="625" name="Google Shape;62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CoinJoin and similar techniques require: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passing between multiple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parties find each other?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prevent DoS attacks?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improve with more advanced cryptographic techniques?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Blind-Signatures</a:t>
            </a:r>
            <a:endParaRPr/>
          </a:p>
        </p:txBody>
      </p:sp>
      <p:sp>
        <p:nvSpPr>
          <p:cNvPr id="631" name="Google Shape;631;p43"/>
          <p:cNvSpPr/>
          <p:nvPr/>
        </p:nvSpPr>
        <p:spPr>
          <a:xfrm>
            <a:off x="1251425" y="1474450"/>
            <a:ext cx="1598400" cy="12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Signer</a:t>
            </a:r>
            <a:endParaRPr sz="1800"/>
          </a:p>
        </p:txBody>
      </p:sp>
      <p:cxnSp>
        <p:nvCxnSpPr>
          <p:cNvPr id="632" name="Google Shape;632;p43"/>
          <p:cNvCxnSpPr>
            <a:endCxn id="631" idx="1"/>
          </p:cNvCxnSpPr>
          <p:nvPr/>
        </p:nvCxnSpPr>
        <p:spPr>
          <a:xfrm>
            <a:off x="309725" y="20815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" name="Google Shape;633;p43"/>
          <p:cNvSpPr txBox="1"/>
          <p:nvPr/>
        </p:nvSpPr>
        <p:spPr>
          <a:xfrm>
            <a:off x="309700" y="1474450"/>
            <a:ext cx="89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key (sk)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4" name="Google Shape;634;p43"/>
          <p:cNvSpPr/>
          <p:nvPr/>
        </p:nvSpPr>
        <p:spPr>
          <a:xfrm>
            <a:off x="6149275" y="1474450"/>
            <a:ext cx="1598400" cy="12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635" name="Google Shape;635;p43"/>
          <p:cNvCxnSpPr/>
          <p:nvPr/>
        </p:nvCxnSpPr>
        <p:spPr>
          <a:xfrm flipH="1">
            <a:off x="7747675" y="20814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43"/>
          <p:cNvSpPr txBox="1"/>
          <p:nvPr/>
        </p:nvSpPr>
        <p:spPr>
          <a:xfrm>
            <a:off x="7772425" y="168120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message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7" name="Google Shape;637;p43"/>
          <p:cNvCxnSpPr/>
          <p:nvPr/>
        </p:nvCxnSpPr>
        <p:spPr>
          <a:xfrm>
            <a:off x="2849825" y="1859200"/>
            <a:ext cx="32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3"/>
          <p:cNvCxnSpPr/>
          <p:nvPr/>
        </p:nvCxnSpPr>
        <p:spPr>
          <a:xfrm>
            <a:off x="2849825" y="2392600"/>
            <a:ext cx="32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43"/>
          <p:cNvSpPr txBox="1"/>
          <p:nvPr/>
        </p:nvSpPr>
        <p:spPr>
          <a:xfrm>
            <a:off x="3700350" y="1243600"/>
            <a:ext cx="159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protocol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0" name="Google Shape;640;p43"/>
          <p:cNvCxnSpPr/>
          <p:nvPr/>
        </p:nvCxnSpPr>
        <p:spPr>
          <a:xfrm flipH="1">
            <a:off x="1587125" y="2701150"/>
            <a:ext cx="6300" cy="7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3"/>
          <p:cNvSpPr txBox="1"/>
          <p:nvPr/>
        </p:nvSpPr>
        <p:spPr>
          <a:xfrm>
            <a:off x="1144175" y="3432250"/>
            <a:ext cx="89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public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key (vk)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2" name="Google Shape;642;p43"/>
          <p:cNvCxnSpPr/>
          <p:nvPr/>
        </p:nvCxnSpPr>
        <p:spPr>
          <a:xfrm rot="-5400000" flipH="1">
            <a:off x="4039250" y="2440850"/>
            <a:ext cx="1932900" cy="13878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3" name="Google Shape;643;p43"/>
          <p:cNvSpPr txBox="1"/>
          <p:nvPr/>
        </p:nvSpPr>
        <p:spPr>
          <a:xfrm>
            <a:off x="5687125" y="3617950"/>
            <a:ext cx="3367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 σ that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can be verified against m, vk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Signer doesn’t see the message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Signer cannot link two published (m, σ) with which users requested them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49" name="Google Shape;649;p44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50" name="Google Shape;650;p44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51" name="Google Shape;651;p44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52" name="Google Shape;652;p44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53" name="Google Shape;653;p44"/>
          <p:cNvCxnSpPr>
            <a:stCxn id="651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4" name="Google Shape;654;p44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60" name="Google Shape;660;p45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61" name="Google Shape;661;p45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62" name="Google Shape;662;p45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63" name="Google Shape;663;p45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64" name="Google Shape;664;p45"/>
          <p:cNvCxnSpPr>
            <a:stCxn id="662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45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6" name="Google Shape;666;p45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7" name="Google Shape;667;p45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74" name="Google Shape;674;p46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76" name="Google Shape;676;p46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77" name="Google Shape;677;p46"/>
          <p:cNvCxnSpPr>
            <a:stCxn id="675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46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79" name="Google Shape;679;p46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46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81" name="Google Shape;681;p46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2" name="Google Shape;682;p46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88" name="Google Shape;688;p47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89" name="Google Shape;689;p47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91" name="Google Shape;691;p47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92" name="Google Shape;692;p47"/>
          <p:cNvCxnSpPr>
            <a:stCxn id="690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47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4" name="Google Shape;694;p47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5" name="Google Shape;695;p47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6" name="Google Shape;696;p47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47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8" name="Google Shape;698;p47"/>
          <p:cNvCxnSpPr>
            <a:stCxn id="691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9" name="Google Shape;699;p47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706" name="Google Shape;706;p48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08" name="Google Shape;708;p48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09" name="Google Shape;709;p48"/>
          <p:cNvCxnSpPr>
            <a:stCxn id="707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48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1" name="Google Shape;711;p48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48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3" name="Google Shape;713;p48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48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5" name="Google Shape;715;p48"/>
          <p:cNvCxnSpPr>
            <a:stCxn id="708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48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7" name="Google Shape;717;p48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8" name="Google Shape;718;p48"/>
          <p:cNvSpPr txBox="1"/>
          <p:nvPr/>
        </p:nvSpPr>
        <p:spPr>
          <a:xfrm>
            <a:off x="7545650" y="268867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E-coin’s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725" name="Google Shape;725;p49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27" name="Google Shape;727;p49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28" name="Google Shape;728;p49"/>
          <p:cNvCxnSpPr>
            <a:stCxn id="726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9" name="Google Shape;729;p49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0" name="Google Shape;730;p49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1" name="Google Shape;731;p49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2" name="Google Shape;732;p49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733;p49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4" name="Google Shape;734;p49"/>
          <p:cNvCxnSpPr>
            <a:stCxn id="727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49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6" name="Google Shape;736;p49"/>
          <p:cNvSpPr txBox="1"/>
          <p:nvPr/>
        </p:nvSpPr>
        <p:spPr>
          <a:xfrm>
            <a:off x="7545650" y="268867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E-coin’s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7" name="Google Shape;737;p49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8" name="Google Shape;738;p49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Finalize payment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9" name="Google Shape;739;p49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Bitcoin Payments via E-cash</a:t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Trustee</a:t>
            </a:r>
            <a:endParaRPr sz="1800"/>
          </a:p>
        </p:txBody>
      </p:sp>
      <p:sp>
        <p:nvSpPr>
          <p:cNvPr id="746" name="Google Shape;746;p50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48" name="Google Shape;748;p50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49" name="Google Shape;749;p50"/>
          <p:cNvCxnSpPr>
            <a:stCxn id="747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0" name="Google Shape;750;p50"/>
          <p:cNvSpPr txBox="1"/>
          <p:nvPr/>
        </p:nvSpPr>
        <p:spPr>
          <a:xfrm>
            <a:off x="950875" y="2695475"/>
            <a:ext cx="1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Give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1" name="Google Shape;751;p50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50"/>
          <p:cNvSpPr txBox="1"/>
          <p:nvPr/>
        </p:nvSpPr>
        <p:spPr>
          <a:xfrm>
            <a:off x="2481775" y="3100788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Receive E-Coin (worth 1BTC)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3" name="Google Shape;753;p50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4" name="Google Shape;754;p50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5" name="Google Shape;755;p50"/>
          <p:cNvCxnSpPr>
            <a:stCxn id="748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50"/>
          <p:cNvSpPr txBox="1"/>
          <p:nvPr/>
        </p:nvSpPr>
        <p:spPr>
          <a:xfrm>
            <a:off x="5090500" y="30604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has not been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7" name="Google Shape;757;p50"/>
          <p:cNvSpPr txBox="1"/>
          <p:nvPr/>
        </p:nvSpPr>
        <p:spPr>
          <a:xfrm>
            <a:off x="7458900" y="3100800"/>
            <a:ext cx="15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Send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8" name="Google Shape;758;p50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50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Receive service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0" name="Google Shape;760;p50"/>
          <p:cNvSpPr/>
          <p:nvPr/>
        </p:nvSpPr>
        <p:spPr>
          <a:xfrm>
            <a:off x="1672800" y="3149013"/>
            <a:ext cx="743400" cy="73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Fair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</a:t>
            </a:r>
            <a:endParaRPr sz="1000"/>
          </a:p>
        </p:txBody>
      </p:sp>
      <p:sp>
        <p:nvSpPr>
          <p:cNvPr id="761" name="Google Shape;761;p50"/>
          <p:cNvSpPr txBox="1"/>
          <p:nvPr/>
        </p:nvSpPr>
        <p:spPr>
          <a:xfrm>
            <a:off x="7234200" y="1606500"/>
            <a:ext cx="19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Trustee is trusted to honor its E-coins.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62" name="Google Shape;762;p50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Credentials</a:t>
            </a:r>
            <a:endParaRPr/>
          </a:p>
        </p:txBody>
      </p:sp>
      <p:sp>
        <p:nvSpPr>
          <p:cNvPr id="768" name="Google Shape;768;p51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Authority</a:t>
            </a:r>
            <a:endParaRPr sz="1800"/>
          </a:p>
        </p:txBody>
      </p:sp>
      <p:sp>
        <p:nvSpPr>
          <p:cNvPr id="769" name="Google Shape;769;p51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71" name="Google Shape;771;p51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Gateway</a:t>
            </a:r>
            <a:endParaRPr sz="1800"/>
          </a:p>
        </p:txBody>
      </p:sp>
      <p:cxnSp>
        <p:nvCxnSpPr>
          <p:cNvPr id="772" name="Google Shape;772;p51"/>
          <p:cNvCxnSpPr>
            <a:stCxn id="770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51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credential,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4" name="Google Shape;774;p51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51"/>
          <p:cNvSpPr txBox="1"/>
          <p:nvPr/>
        </p:nvSpPr>
        <p:spPr>
          <a:xfrm>
            <a:off x="2481775" y="3016475"/>
            <a:ext cx="1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Authority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(cred)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6" name="Google Shape;776;p51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7" name="Google Shape;777;p51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credential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8" name="Google Shape;778;p51"/>
          <p:cNvCxnSpPr>
            <a:stCxn id="771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51"/>
          <p:cNvSpPr txBox="1"/>
          <p:nvPr/>
        </p:nvSpPr>
        <p:spPr>
          <a:xfrm>
            <a:off x="5090500" y="30604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credential has not been used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0" name="Google Shape;780;p51"/>
          <p:cNvSpPr txBox="1"/>
          <p:nvPr/>
        </p:nvSpPr>
        <p:spPr>
          <a:xfrm>
            <a:off x="7545650" y="2688675"/>
            <a:ext cx="1598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credential’s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1" name="Google Shape;781;p51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2" name="Google Shape;782;p51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Receive service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3" name="Google Shape;783;p51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system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performed action is manifested within a set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indistinguishably-acting participants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indistinguishable participants is called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anonymity set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 in public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election voting - e.g., ~14M of 47.6M eligible voters voted Conservatives in 2019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 browsing - website/hidden service sees only number of Tor connections (not name/IP)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would like to exchange secrets s.t.: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none of them gets their output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both do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Classical problem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Impossible to solve under standard network assumptions!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around the impossibility: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fair exchange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resource-based fair exchange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swaps with penalties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blockchain that supports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 that both parties fund to accept their secrets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parties are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security argument will be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theoretic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requirements: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lock up some funds in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submission should be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the contract’s 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 variation: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both parties get their output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offending party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penalized financially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Swaps - Construction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Digital Signatures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Digital Signatures</a:t>
            </a:r>
            <a:endParaRPr/>
          </a:p>
        </p:txBody>
      </p:sp>
      <p:sp>
        <p:nvSpPr>
          <p:cNvPr id="806" name="Google Shape;80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 all digital signatures identify the signer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hide the sender within a group?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Signatures</a:t>
            </a:r>
            <a:endParaRPr/>
          </a:p>
        </p:txBody>
      </p:sp>
      <p:sp>
        <p:nvSpPr>
          <p:cNvPr id="812" name="Google Shape;812;p56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3568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Manager</a:t>
            </a:r>
            <a:endParaRPr sz="1800"/>
          </a:p>
        </p:txBody>
      </p:sp>
      <p:cxnSp>
        <p:nvCxnSpPr>
          <p:cNvPr id="814" name="Google Shape;814;p56"/>
          <p:cNvCxnSpPr>
            <a:endCxn id="813" idx="1"/>
          </p:cNvCxnSpPr>
          <p:nvPr/>
        </p:nvCxnSpPr>
        <p:spPr>
          <a:xfrm rot="10800000" flipH="1">
            <a:off x="2775500" y="1697400"/>
            <a:ext cx="792900" cy="10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56"/>
          <p:cNvSpPr/>
          <p:nvPr/>
        </p:nvSpPr>
        <p:spPr>
          <a:xfrm>
            <a:off x="4237450" y="37666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16" name="Google Shape;816;p56"/>
          <p:cNvSpPr txBox="1"/>
          <p:nvPr/>
        </p:nvSpPr>
        <p:spPr>
          <a:xfrm>
            <a:off x="4218850" y="2787800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message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7" name="Google Shape;817;p56"/>
          <p:cNvCxnSpPr>
            <a:stCxn id="816" idx="2"/>
            <a:endCxn id="815" idx="0"/>
          </p:cNvCxnSpPr>
          <p:nvPr/>
        </p:nvCxnSpPr>
        <p:spPr>
          <a:xfrm>
            <a:off x="4856950" y="3218900"/>
            <a:ext cx="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56"/>
          <p:cNvSpPr txBox="1"/>
          <p:nvPr/>
        </p:nvSpPr>
        <p:spPr>
          <a:xfrm>
            <a:off x="5934850" y="3805050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9" name="Google Shape;819;p56"/>
          <p:cNvCxnSpPr>
            <a:stCxn id="815" idx="3"/>
            <a:endCxn id="818" idx="1"/>
          </p:cNvCxnSpPr>
          <p:nvPr/>
        </p:nvCxnSpPr>
        <p:spPr>
          <a:xfrm>
            <a:off x="5476450" y="4020600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56"/>
          <p:cNvSpPr/>
          <p:nvPr/>
        </p:nvSpPr>
        <p:spPr>
          <a:xfrm>
            <a:off x="7041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Opening Authority</a:t>
            </a:r>
            <a:endParaRPr sz="1800"/>
          </a:p>
        </p:txBody>
      </p:sp>
      <p:cxnSp>
        <p:nvCxnSpPr>
          <p:cNvPr id="821" name="Google Shape;821;p56"/>
          <p:cNvCxnSpPr>
            <a:stCxn id="818" idx="0"/>
            <a:endCxn id="820" idx="2"/>
          </p:cNvCxnSpPr>
          <p:nvPr/>
        </p:nvCxnSpPr>
        <p:spPr>
          <a:xfrm rot="10800000" flipH="1">
            <a:off x="6517300" y="2118750"/>
            <a:ext cx="1211700" cy="16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56"/>
          <p:cNvCxnSpPr>
            <a:stCxn id="820" idx="0"/>
            <a:endCxn id="823" idx="2"/>
          </p:cNvCxnSpPr>
          <p:nvPr/>
        </p:nvCxnSpPr>
        <p:spPr>
          <a:xfrm rot="10800000" flipH="1">
            <a:off x="7729000" y="706200"/>
            <a:ext cx="2367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3" name="Google Shape;823;p56"/>
          <p:cNvSpPr txBox="1"/>
          <p:nvPr/>
        </p:nvSpPr>
        <p:spPr>
          <a:xfrm>
            <a:off x="7099750" y="306000"/>
            <a:ext cx="17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member = </a:t>
            </a:r>
            <a:r>
              <a:rPr lang="en" i="1">
                <a:solidFill>
                  <a:srgbClr val="E44545"/>
                </a:solidFill>
                <a:latin typeface="Ubuntu"/>
                <a:ea typeface="Ubuntu"/>
                <a:cs typeface="Ubuntu"/>
                <a:sym typeface="Ubuntu"/>
              </a:rPr>
              <a:t>Charlie</a:t>
            </a:r>
            <a:endParaRPr i="1">
              <a:solidFill>
                <a:srgbClr val="E4454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4" name="Google Shape;824;p56"/>
          <p:cNvSpPr/>
          <p:nvPr/>
        </p:nvSpPr>
        <p:spPr>
          <a:xfrm>
            <a:off x="7634350" y="37666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25" name="Google Shape;825;p56"/>
          <p:cNvCxnSpPr>
            <a:stCxn id="818" idx="3"/>
            <a:endCxn id="824" idx="1"/>
          </p:cNvCxnSpPr>
          <p:nvPr/>
        </p:nvCxnSpPr>
        <p:spPr>
          <a:xfrm>
            <a:off x="7099750" y="4020600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56"/>
          <p:cNvSpPr txBox="1"/>
          <p:nvPr/>
        </p:nvSpPr>
        <p:spPr>
          <a:xfrm>
            <a:off x="7275000" y="4347400"/>
            <a:ext cx="18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Traceable Signatures</a:t>
            </a:r>
            <a:endParaRPr/>
          </a:p>
        </p:txBody>
      </p:sp>
      <p:sp>
        <p:nvSpPr>
          <p:cNvPr id="832" name="Google Shape;832;p57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3" name="Google Shape;833;p57"/>
          <p:cNvSpPr/>
          <p:nvPr/>
        </p:nvSpPr>
        <p:spPr>
          <a:xfrm>
            <a:off x="3568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Manager</a:t>
            </a:r>
            <a:endParaRPr sz="1800"/>
          </a:p>
        </p:txBody>
      </p:sp>
      <p:cxnSp>
        <p:nvCxnSpPr>
          <p:cNvPr id="834" name="Google Shape;834;p57"/>
          <p:cNvCxnSpPr>
            <a:endCxn id="833" idx="1"/>
          </p:cNvCxnSpPr>
          <p:nvPr/>
        </p:nvCxnSpPr>
        <p:spPr>
          <a:xfrm rot="10800000" flipH="1">
            <a:off x="2775500" y="1697400"/>
            <a:ext cx="792900" cy="10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57"/>
          <p:cNvSpPr/>
          <p:nvPr/>
        </p:nvSpPr>
        <p:spPr>
          <a:xfrm>
            <a:off x="3513550" y="32348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36" name="Google Shape;836;p57"/>
          <p:cNvSpPr txBox="1"/>
          <p:nvPr/>
        </p:nvSpPr>
        <p:spPr>
          <a:xfrm>
            <a:off x="5210950" y="327327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37" name="Google Shape;837;p57"/>
          <p:cNvCxnSpPr>
            <a:stCxn id="835" idx="3"/>
            <a:endCxn id="836" idx="1"/>
          </p:cNvCxnSpPr>
          <p:nvPr/>
        </p:nvCxnSpPr>
        <p:spPr>
          <a:xfrm>
            <a:off x="4752550" y="348882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Google Shape;838;p57"/>
          <p:cNvSpPr/>
          <p:nvPr/>
        </p:nvSpPr>
        <p:spPr>
          <a:xfrm>
            <a:off x="7041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Tracing Authority</a:t>
            </a:r>
            <a:endParaRPr sz="1800"/>
          </a:p>
        </p:txBody>
      </p:sp>
      <p:cxnSp>
        <p:nvCxnSpPr>
          <p:cNvPr id="839" name="Google Shape;839;p57"/>
          <p:cNvCxnSpPr/>
          <p:nvPr/>
        </p:nvCxnSpPr>
        <p:spPr>
          <a:xfrm flipH="1">
            <a:off x="7729000" y="706200"/>
            <a:ext cx="5514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0" name="Google Shape;840;p57"/>
          <p:cNvSpPr txBox="1"/>
          <p:nvPr/>
        </p:nvSpPr>
        <p:spPr>
          <a:xfrm>
            <a:off x="7729000" y="306000"/>
            <a:ext cx="11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44545"/>
                </a:solidFill>
                <a:latin typeface="Ubuntu"/>
                <a:ea typeface="Ubuntu"/>
                <a:cs typeface="Ubuntu"/>
                <a:sym typeface="Ubuntu"/>
              </a:rPr>
              <a:t>Charlie</a:t>
            </a:r>
            <a:endParaRPr i="1">
              <a:solidFill>
                <a:srgbClr val="E4454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1" name="Google Shape;841;p57"/>
          <p:cNvSpPr/>
          <p:nvPr/>
        </p:nvSpPr>
        <p:spPr>
          <a:xfrm>
            <a:off x="6910450" y="32348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42" name="Google Shape;842;p57"/>
          <p:cNvCxnSpPr>
            <a:stCxn id="836" idx="3"/>
            <a:endCxn id="841" idx="1"/>
          </p:cNvCxnSpPr>
          <p:nvPr/>
        </p:nvCxnSpPr>
        <p:spPr>
          <a:xfrm>
            <a:off x="6375850" y="348882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57"/>
          <p:cNvSpPr/>
          <p:nvPr/>
        </p:nvSpPr>
        <p:spPr>
          <a:xfrm>
            <a:off x="3513550" y="38775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44" name="Google Shape;844;p57"/>
          <p:cNvSpPr txBox="1"/>
          <p:nvPr/>
        </p:nvSpPr>
        <p:spPr>
          <a:xfrm>
            <a:off x="5210950" y="3915950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45" name="Google Shape;845;p57"/>
          <p:cNvCxnSpPr>
            <a:stCxn id="843" idx="3"/>
            <a:endCxn id="844" idx="1"/>
          </p:cNvCxnSpPr>
          <p:nvPr/>
        </p:nvCxnSpPr>
        <p:spPr>
          <a:xfrm>
            <a:off x="4752550" y="4131500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57"/>
          <p:cNvSpPr/>
          <p:nvPr/>
        </p:nvSpPr>
        <p:spPr>
          <a:xfrm>
            <a:off x="6910450" y="38775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47" name="Google Shape;847;p57"/>
          <p:cNvCxnSpPr>
            <a:stCxn id="844" idx="3"/>
            <a:endCxn id="846" idx="1"/>
          </p:cNvCxnSpPr>
          <p:nvPr/>
        </p:nvCxnSpPr>
        <p:spPr>
          <a:xfrm>
            <a:off x="6375850" y="4131500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57"/>
          <p:cNvSpPr/>
          <p:nvPr/>
        </p:nvSpPr>
        <p:spPr>
          <a:xfrm>
            <a:off x="3513550" y="452022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49" name="Google Shape;849;p57"/>
          <p:cNvSpPr txBox="1"/>
          <p:nvPr/>
        </p:nvSpPr>
        <p:spPr>
          <a:xfrm>
            <a:off x="5210950" y="455862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50" name="Google Shape;850;p57"/>
          <p:cNvCxnSpPr>
            <a:stCxn id="848" idx="3"/>
            <a:endCxn id="849" idx="1"/>
          </p:cNvCxnSpPr>
          <p:nvPr/>
        </p:nvCxnSpPr>
        <p:spPr>
          <a:xfrm>
            <a:off x="4752550" y="477417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57"/>
          <p:cNvSpPr/>
          <p:nvPr/>
        </p:nvSpPr>
        <p:spPr>
          <a:xfrm>
            <a:off x="6910450" y="452022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52" name="Google Shape;852;p57"/>
          <p:cNvCxnSpPr>
            <a:stCxn id="849" idx="3"/>
            <a:endCxn id="851" idx="1"/>
          </p:cNvCxnSpPr>
          <p:nvPr/>
        </p:nvCxnSpPr>
        <p:spPr>
          <a:xfrm>
            <a:off x="6375850" y="477417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3" name="Google Shape;853;p57"/>
          <p:cNvCxnSpPr/>
          <p:nvPr/>
        </p:nvCxnSpPr>
        <p:spPr>
          <a:xfrm flipH="1">
            <a:off x="6008950" y="2076975"/>
            <a:ext cx="1087800" cy="10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4" name="Google Shape;854;p57"/>
          <p:cNvSpPr/>
          <p:nvPr/>
        </p:nvSpPr>
        <p:spPr>
          <a:xfrm>
            <a:off x="4368375" y="2320663"/>
            <a:ext cx="8406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Opening Authority</a:t>
            </a:r>
            <a:endParaRPr sz="1100"/>
          </a:p>
        </p:txBody>
      </p:sp>
      <p:sp>
        <p:nvSpPr>
          <p:cNvPr id="855" name="Google Shape;855;p57"/>
          <p:cNvSpPr txBox="1"/>
          <p:nvPr/>
        </p:nvSpPr>
        <p:spPr>
          <a:xfrm>
            <a:off x="8149450" y="2994075"/>
            <a:ext cx="95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Signatures</a:t>
            </a:r>
            <a:endParaRPr/>
          </a:p>
        </p:txBody>
      </p:sp>
      <p:sp>
        <p:nvSpPr>
          <p:cNvPr id="861" name="Google Shape;861;p58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2" name="Google Shape;862;p58"/>
          <p:cNvSpPr/>
          <p:nvPr/>
        </p:nvSpPr>
        <p:spPr>
          <a:xfrm>
            <a:off x="3730700" y="32522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63" name="Google Shape;863;p58"/>
          <p:cNvSpPr txBox="1"/>
          <p:nvPr/>
        </p:nvSpPr>
        <p:spPr>
          <a:xfrm>
            <a:off x="3712100" y="2273425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message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4" name="Google Shape;864;p58"/>
          <p:cNvCxnSpPr>
            <a:stCxn id="863" idx="2"/>
            <a:endCxn id="862" idx="0"/>
          </p:cNvCxnSpPr>
          <p:nvPr/>
        </p:nvCxnSpPr>
        <p:spPr>
          <a:xfrm>
            <a:off x="4350200" y="2704525"/>
            <a:ext cx="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58"/>
          <p:cNvSpPr txBox="1"/>
          <p:nvPr/>
        </p:nvSpPr>
        <p:spPr>
          <a:xfrm>
            <a:off x="5428100" y="329067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6" name="Google Shape;866;p58"/>
          <p:cNvCxnSpPr>
            <a:stCxn id="862" idx="3"/>
            <a:endCxn id="865" idx="1"/>
          </p:cNvCxnSpPr>
          <p:nvPr/>
        </p:nvCxnSpPr>
        <p:spPr>
          <a:xfrm>
            <a:off x="4969700" y="350622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58"/>
          <p:cNvSpPr/>
          <p:nvPr/>
        </p:nvSpPr>
        <p:spPr>
          <a:xfrm>
            <a:off x="7127600" y="32522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68" name="Google Shape;868;p58"/>
          <p:cNvCxnSpPr>
            <a:stCxn id="865" idx="3"/>
            <a:endCxn id="867" idx="1"/>
          </p:cNvCxnSpPr>
          <p:nvPr/>
        </p:nvCxnSpPr>
        <p:spPr>
          <a:xfrm>
            <a:off x="6593000" y="350622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9" name="Google Shape;869;p58"/>
          <p:cNvSpPr txBox="1"/>
          <p:nvPr/>
        </p:nvSpPr>
        <p:spPr>
          <a:xfrm>
            <a:off x="6559250" y="3833025"/>
            <a:ext cx="23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of a </a:t>
            </a:r>
            <a:r>
              <a:rPr lang="en" sz="10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subset</a:t>
            </a: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(e.g., Eric, Frank, or Bob)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Linkable ring signatures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“Stealth” addresses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payment, an anonymity set is selected with accounts of the same monetary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ring signature is issued on behalf of that set: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suitably restricted s.t. an account can only be used once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output is used twice, it is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Stealth addresses enable: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sender to create unlinkable addresses for the receiver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 to detect said addresses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Monero/Cryptonote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Monero Anonymous?</a:t>
            </a:r>
            <a:endParaRPr/>
          </a:p>
        </p:txBody>
      </p:sp>
      <p:sp>
        <p:nvSpPr>
          <p:cNvPr id="881" name="Google Shape;88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potentially more uncertainty in the Monero blockchain compared to a Bitcoin-like blockchain (even with Coinjoin 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is not obvious how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quantify the level of anonymization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De-anonymization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reasonable real-world threat models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attacker “sprays” the ledger with transactions s.t. it commands a good number of selected accounts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the anonymity set</a:t>
            </a:r>
            <a:endParaRPr/>
          </a:p>
        </p:txBody>
      </p:sp>
      <p:pic>
        <p:nvPicPr>
          <p:cNvPr id="887" name="Google Shape;8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5" y="1203475"/>
            <a:ext cx="3646825" cy="17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38" y="3173150"/>
            <a:ext cx="3603800" cy="9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450" y="2237900"/>
            <a:ext cx="3437200" cy="1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125" y="4019375"/>
            <a:ext cx="4026175" cy="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in Bitcoin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create multiple accounts/addresses: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cost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association to previous accounts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Essentially, users can create 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unlimited number of pseudonyms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896" name="Google Shape;89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anonymity set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most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preferable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techniques seen so far, transaction preparation work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linearly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anonymity 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set of all possible Unspent Transaction Outputs (UTxOs)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02" name="Google Shape;90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sn</a:t>
            </a: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serial number of a valid $1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commitment value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ledger deposit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coin for $1 is “minted”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Spending a coin requires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had been committed in the ledger: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existential quantifier over all ledger commitments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∃i : 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08" name="Google Shape;90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all commitments and serial numbers in a Merkle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there is a leaf in the Merkle tree that contains the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representation and witness size logarithmic in the number of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14" name="Google Shape;91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all commitments and serial numbers in a Merkle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there is a leaf in the Merkle tree that contains the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representation and witness size logarithmic in the number of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prove efficiently a statement referring to the leaf of a Merkle tree?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solution: use “ZK-SNARKs”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SNARK: Succinct Non-interactive ARgument of Knowledge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transfer a coin from one user to another?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cannot simply transfer ρ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6"/>
          <p:cNvSpPr txBox="1">
            <a:spLocks noGrp="1"/>
          </p:cNvSpPr>
          <p:nvPr>
            <p:ph type="ctrTitle"/>
          </p:nvPr>
        </p:nvSpPr>
        <p:spPr>
          <a:xfrm>
            <a:off x="311700" y="2074200"/>
            <a:ext cx="8520600" cy="9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Zero-knowledge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ZK-Snarks</a:t>
            </a:r>
            <a:endParaRPr/>
          </a:p>
        </p:txBody>
      </p:sp>
      <p:sp>
        <p:nvSpPr>
          <p:cNvPr id="925" name="Google Shape;925;p67"/>
          <p:cNvSpPr txBox="1">
            <a:spLocks noGrp="1"/>
          </p:cNvSpPr>
          <p:nvPr>
            <p:ph type="body" idx="1"/>
          </p:nvPr>
        </p:nvSpPr>
        <p:spPr>
          <a:xfrm>
            <a:off x="311700" y="949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Zero-knowledge succinct arguments of knowledge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“zero-knowledge proofs”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prove possession of a witness for any public statement / predicate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soundness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the security of a “common reference string” (a structured cryptographic information that is assumed to be honestly sampled)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Succinctness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proof size and the verifier’s running time is efficient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 to the statement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ZK-SNARKs</a:t>
            </a:r>
            <a:endParaRPr/>
          </a:p>
        </p:txBody>
      </p:sp>
      <p:sp>
        <p:nvSpPr>
          <p:cNvPr id="931" name="Google Shape;93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 a SNARK for any NP-relation R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 = { L | exists R: x in L iff (x, w) in R; R is polynomial time}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actual proof sizes are small (hundreds of bytes)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depend on the running time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Zerocash</a:t>
            </a:r>
            <a:endParaRPr/>
          </a:p>
        </p:txBody>
      </p:sp>
      <p:sp>
        <p:nvSpPr>
          <p:cNvPr id="937" name="Google Shape;937;p69"/>
          <p:cNvSpPr txBox="1">
            <a:spLocks noGrp="1"/>
          </p:cNvSpPr>
          <p:nvPr>
            <p:ph type="body" idx="1"/>
          </p:nvPr>
        </p:nvSpPr>
        <p:spPr>
          <a:xfrm>
            <a:off x="311700" y="79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&lt;vk, v, ρ&gt;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vk||ρ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s’, vk||k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(vk, v, ρ, s, s’, ψ)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(vk, sk)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account’s public/private key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value,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 (seed for serial number),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 (nonces for commitments)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PRF: pseudorandom function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Commit: commitment function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double commitment enables verifying that the value v is properly encoded in the coin without revealing the user’s information.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Zerocash “Pour” Operation</a:t>
            </a:r>
            <a:endParaRPr/>
          </a:p>
        </p:txBody>
      </p:sp>
      <p:sp>
        <p:nvSpPr>
          <p:cNvPr id="943" name="Google Shape;943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coin: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(vk, v, s, ρ, ρ’, ψ)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two new coins with values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v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keys vk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vk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number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spent coin is revealed and marked as spent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vk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||s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v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Reveal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prove that the Merkle tree has a commitment corresponding to a coin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(vk, v, s, ρ, ρ’, ψ)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that coin split properly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that serial number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public-key encryption of opening the commitment that the recipient can use to decrypt the coin’s secret values.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Reference Strings</a:t>
            </a:r>
            <a:endParaRPr/>
          </a:p>
        </p:txBody>
      </p:sp>
      <p:sp>
        <p:nvSpPr>
          <p:cNvPr id="949" name="Google Shape;94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SNARKs require a “common reference string”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trusted computation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needed to produce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updateable reference strings (URS)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and outsource the update operation to miners/blockchain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 to SNARKs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do not require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worse performance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Bulletproofs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Graph Analysis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479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TX1</a:t>
            </a:r>
            <a:endParaRPr/>
          </a:p>
        </p:txBody>
      </p:sp>
      <p:cxnSp>
        <p:nvCxnSpPr>
          <p:cNvPr id="90" name="Google Shape;90;p18"/>
          <p:cNvCxnSpPr>
            <a:endCxn id="89" idx="2"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8"/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890900" y="15036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890900" y="26532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5" name="Google Shape;95;p18"/>
          <p:cNvCxnSpPr>
            <a:stCxn id="89" idx="5"/>
            <a:endCxn id="94" idx="1"/>
          </p:cNvCxnSpPr>
          <p:nvPr/>
        </p:nvCxnSpPr>
        <p:spPr>
          <a:xfrm>
            <a:off x="4239598" y="25279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8"/>
          <p:cNvCxnSpPr>
            <a:stCxn id="89" idx="7"/>
            <a:endCxn id="93" idx="1"/>
          </p:cNvCxnSpPr>
          <p:nvPr/>
        </p:nvCxnSpPr>
        <p:spPr>
          <a:xfrm rot="10800000" flipH="1">
            <a:off x="4239598" y="16505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3929300" y="1425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000800" y="26001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36750" y="2800375"/>
            <a:ext cx="150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coinbase transaction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29300" y="3405375"/>
            <a:ext cx="190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account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moves 50 BTC to accounts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(minus fees)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Networks</a:t>
            </a:r>
            <a:endParaRPr/>
          </a:p>
        </p:txBody>
      </p:sp>
      <p:sp>
        <p:nvSpPr>
          <p:cNvPr id="960" name="Google Shape;96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reliable network is critical for blockchains and distributed ledger protocols to operate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they utilize 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overlay network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 built on top of another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links connect the participating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Networks</a:t>
            </a:r>
            <a:endParaRPr/>
          </a:p>
        </p:txBody>
      </p:sp>
      <p:sp>
        <p:nvSpPr>
          <p:cNvPr id="966" name="Google Shape;96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network, we would like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to be fully connected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7" name="Google Shape;9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63" y="1152463"/>
            <a:ext cx="29051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74"/>
          <p:cNvSpPr txBox="1"/>
          <p:nvPr/>
        </p:nvSpPr>
        <p:spPr>
          <a:xfrm>
            <a:off x="436450" y="3749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operations 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point-to-point communication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broadcast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Requirements</a:t>
            </a:r>
            <a:endParaRPr/>
          </a:p>
        </p:txBody>
      </p:sp>
      <p:sp>
        <p:nvSpPr>
          <p:cNvPr id="974" name="Google Shape;97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Synchronicity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message transmission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Broadcast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P2P Network</a:t>
            </a:r>
            <a:endParaRPr/>
          </a:p>
        </p:txBody>
      </p:sp>
      <p:sp>
        <p:nvSpPr>
          <p:cNvPr id="980" name="Google Shape;98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(P2P) network over TCP/IP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are identified by their IP address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can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diffuse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messages to be propagated to the whole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initiate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outgoing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receive a limited number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public IP “lives” in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private IP “lives” in a private network and communicates with the Internet via a router that performs Network Address Translation (NAT)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vs. Private networks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Networks</a:t>
            </a:r>
            <a:endParaRPr/>
          </a:p>
        </p:txBody>
      </p:sp>
      <p:sp>
        <p:nvSpPr>
          <p:cNvPr id="992" name="Google Shape;99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 the case of Bitcoin) The requesting node contacts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Seeder</a:t>
            </a:r>
            <a:r>
              <a:rPr lang="en" b="1">
                <a:solidFill>
                  <a:srgbClr val="E4454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E4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 a public IP address that can serve a list of IP addresses for Bitcoin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Obtains those addresses via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crawling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connection fails, the node has a hardcoded set of IP addresses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exchange node IP addresses via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 messages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contain a selection of a peer’s address book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maintenance </a:t>
            </a:r>
            <a:endParaRPr/>
          </a:p>
        </p:txBody>
      </p:sp>
      <p:sp>
        <p:nvSpPr>
          <p:cNvPr id="998" name="Google Shape;9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maintain tables of peers that they have learned: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that have proven to be operational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for which the node has been informed about their existence, but they have not been contacted yet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are updated on a regular basis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 information is stored from the last connection attempt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new or tried peers?</a:t>
            </a:r>
            <a:endParaRPr/>
          </a:p>
        </p:txBody>
      </p:sp>
      <p:sp>
        <p:nvSpPr>
          <p:cNvPr id="1004" name="Google Shape;1004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“new” and “tried”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 ω ∈ {0, ..., 7} outgoing connections will select the ω+1 connection from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probability: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ρ: ratio between #(addresses in tried) and #(addresses in new)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from the selected table an address to connect, biasing towards addresses with fresher timestamps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5" name="Google Shape;100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50" y="1781475"/>
            <a:ext cx="1148325" cy="4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473475"/>
            <a:ext cx="2647968" cy="1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000" y="3473475"/>
            <a:ext cx="2647950" cy="1670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80"/>
          <p:cNvSpPr txBox="1"/>
          <p:nvPr/>
        </p:nvSpPr>
        <p:spPr>
          <a:xfrm>
            <a:off x="2384025" y="311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ρ=0.9</a:t>
            </a:r>
            <a:endParaRPr/>
          </a:p>
        </p:txBody>
      </p:sp>
      <p:sp>
        <p:nvSpPr>
          <p:cNvPr id="1009" name="Google Shape;1009;p80"/>
          <p:cNvSpPr txBox="1"/>
          <p:nvPr/>
        </p:nvSpPr>
        <p:spPr>
          <a:xfrm>
            <a:off x="5124375" y="311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ρ=0.1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the P2P layer - Key Observations</a:t>
            </a:r>
            <a:endParaRPr/>
          </a:p>
        </p:txBody>
      </p:sp>
      <p:sp>
        <p:nvSpPr>
          <p:cNvPr id="1015" name="Google Shape;1015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will add an address to the ‘tried' table if it receives an incoming connection from another node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will accept unsolicited ADDR messages; these will be added to the ‘new’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odes rarely solicit information from DNS seeders and other nodes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Graph Analysis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479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TX1</a:t>
            </a:r>
            <a:endParaRPr/>
          </a:p>
        </p:txBody>
      </p:sp>
      <p:cxnSp>
        <p:nvCxnSpPr>
          <p:cNvPr id="108" name="Google Shape;108;p19"/>
          <p:cNvCxnSpPr>
            <a:endCxn id="107" idx="2"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890900" y="15036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890900" y="26532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13" name="Google Shape;113;p19"/>
          <p:cNvCxnSpPr>
            <a:stCxn id="107" idx="5"/>
            <a:endCxn id="112" idx="1"/>
          </p:cNvCxnSpPr>
          <p:nvPr/>
        </p:nvCxnSpPr>
        <p:spPr>
          <a:xfrm>
            <a:off x="4239598" y="25279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>
            <a:stCxn id="107" idx="7"/>
            <a:endCxn id="111" idx="1"/>
          </p:cNvCxnSpPr>
          <p:nvPr/>
        </p:nvCxnSpPr>
        <p:spPr>
          <a:xfrm rot="10800000" flipH="1">
            <a:off x="4239598" y="16505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9"/>
          <p:cNvSpPr txBox="1"/>
          <p:nvPr/>
        </p:nvSpPr>
        <p:spPr>
          <a:xfrm>
            <a:off x="3929300" y="1425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000800" y="26001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36750" y="2800375"/>
            <a:ext cx="150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coinbase transaction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29300" y="3405375"/>
            <a:ext cx="190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account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moves 50 BTC to accounts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(minus fees)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6309175" y="872925"/>
            <a:ext cx="0" cy="419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/>
          <p:nvPr/>
        </p:nvSpPr>
        <p:spPr>
          <a:xfrm>
            <a:off x="8512500" y="15567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512500" y="27063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521475" y="2225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646250" y="2225475"/>
            <a:ext cx="2844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.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24" name="Google Shape;124;p19"/>
          <p:cNvCxnSpPr>
            <a:stCxn id="123" idx="3"/>
            <a:endCxn id="122" idx="1"/>
          </p:cNvCxnSpPr>
          <p:nvPr/>
        </p:nvCxnSpPr>
        <p:spPr>
          <a:xfrm>
            <a:off x="6930650" y="2372475"/>
            <a:ext cx="59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22" idx="3"/>
            <a:endCxn id="120" idx="1"/>
          </p:cNvCxnSpPr>
          <p:nvPr/>
        </p:nvCxnSpPr>
        <p:spPr>
          <a:xfrm rot="10800000" flipH="1">
            <a:off x="7841275" y="1703775"/>
            <a:ext cx="671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22" idx="3"/>
            <a:endCxn id="121" idx="1"/>
          </p:cNvCxnSpPr>
          <p:nvPr/>
        </p:nvCxnSpPr>
        <p:spPr>
          <a:xfrm>
            <a:off x="7841275" y="2372475"/>
            <a:ext cx="671100" cy="4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7521350" y="16505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579900" y="2464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780950" y="20253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21" name="Google Shape;1021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 is a node with a public 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makes outgoing connection to the node using adversarial nodes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‘tried’ table gets full with fresh adversarial IP’s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uses ADDR messages to insert trash IP’s into the ‘new’ table of the victim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ttacker waits for the victim node to restart (nodes maintain existing outgoing connections)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Restarts can happen because of a software update or even deliberately by the attacker via a DOS attack</a:t>
            </a:r>
            <a:endParaRPr sz="9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27" name="Google Shape;1027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attacker can repetitively connect to victim node to ensure timestamps of adversarial nodes are fresh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‘new’ address is selected: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injection of trash IPs ensures that, with some probability, the new node will not be responsive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coin flip will be attempted for the connection, which can result to an adversarial 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33" name="Google Shape;1033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saturates the incoming connections of the victim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protocol allows for the same IP to occupy all 117 incoming TCP/IP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becomes impossible for other nodes to connect to the victim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maximum number of connections is reached, the victim will deny any other incoming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39" name="Google Shape;103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eclipse takes place, all (incoming/outgoing) communication of the victim is routed via the attacker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transactions may be censored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blocks can be dropped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blockchain could be populated almost entirely by adversarial blocks!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rest of the network will eventually completely forget about the victim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isTerrible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 periodically on the tables to remove any node that has an over-30-days old timestamp and too many failed connection attempts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Countermeasures</a:t>
            </a:r>
            <a:endParaRPr/>
          </a:p>
        </p:txBody>
      </p:sp>
      <p:sp>
        <p:nvSpPr>
          <p:cNvPr id="1045" name="Google Shape;1045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mitigation techniques can be used: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 unsolicited ADDR messages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diversify incoming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before evicting addresses from the tried table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possibility of an attack cannot be zeroed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propagation in Bitcoin</a:t>
            </a:r>
            <a:endParaRPr/>
          </a:p>
        </p:txBody>
      </p:sp>
      <p:sp>
        <p:nvSpPr>
          <p:cNvPr id="1051" name="Google Shape;1051;p87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52" name="Google Shape;1052;p87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cxnSp>
        <p:nvCxnSpPr>
          <p:cNvPr id="1053" name="Google Shape;1053;p87"/>
          <p:cNvCxnSpPr>
            <a:stCxn id="1051" idx="3"/>
            <a:endCxn id="1052" idx="1"/>
          </p:cNvCxnSpPr>
          <p:nvPr/>
        </p:nvCxnSpPr>
        <p:spPr>
          <a:xfrm>
            <a:off x="1714175" y="25345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4" name="Google Shape;1054;p87"/>
          <p:cNvSpPr txBox="1"/>
          <p:nvPr/>
        </p:nvSpPr>
        <p:spPr>
          <a:xfrm>
            <a:off x="2224050" y="2072875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Inventory message: “I have data for you”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55" name="Google Shape;1055;p87"/>
          <p:cNvGraphicFramePr/>
          <p:nvPr/>
        </p:nvGraphicFramePr>
        <p:xfrm>
          <a:off x="837725" y="3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{E3F5F607-9341-43B8-9D7E-2F5947A242B5}</a:tableStyleId>
              </a:tblPr>
              <a:tblGrid>
                <a:gridCol w="10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Field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type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Comments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uint32_t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Identifies the object type linked to this inventory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char[32]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of the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propagation in Bitcoin</a:t>
            </a:r>
            <a:endParaRPr/>
          </a:p>
        </p:txBody>
      </p:sp>
      <p:sp>
        <p:nvSpPr>
          <p:cNvPr id="1061" name="Google Shape;1061;p88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62" name="Google Shape;1062;p88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cxnSp>
        <p:nvCxnSpPr>
          <p:cNvPr id="1063" name="Google Shape;1063;p88"/>
          <p:cNvCxnSpPr/>
          <p:nvPr/>
        </p:nvCxnSpPr>
        <p:spPr>
          <a:xfrm>
            <a:off x="1714175" y="23821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4" name="Google Shape;1064;p88"/>
          <p:cNvSpPr txBox="1"/>
          <p:nvPr/>
        </p:nvSpPr>
        <p:spPr>
          <a:xfrm>
            <a:off x="2224050" y="1920475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getdata message: “I want data”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65" name="Google Shape;1065;p88"/>
          <p:cNvCxnSpPr/>
          <p:nvPr/>
        </p:nvCxnSpPr>
        <p:spPr>
          <a:xfrm rot="10800000">
            <a:off x="1714200" y="2726000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88"/>
          <p:cNvSpPr txBox="1"/>
          <p:nvPr/>
        </p:nvSpPr>
        <p:spPr>
          <a:xfrm>
            <a:off x="2224050" y="2726000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reply: “here is the data”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7" name="Google Shape;1067;p88"/>
          <p:cNvSpPr txBox="1"/>
          <p:nvPr/>
        </p:nvSpPr>
        <p:spPr>
          <a:xfrm>
            <a:off x="1730550" y="4311800"/>
            <a:ext cx="56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20-minute window before connection is dropped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Man-in-the-Middle attacks</a:t>
            </a:r>
            <a:endParaRPr/>
          </a:p>
        </p:txBody>
      </p:sp>
      <p:sp>
        <p:nvSpPr>
          <p:cNvPr id="1073" name="Google Shape;1073;p89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74" name="Google Shape;1074;p89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75" name="Google Shape;1075;p89"/>
          <p:cNvSpPr/>
          <p:nvPr/>
        </p:nvSpPr>
        <p:spPr>
          <a:xfrm>
            <a:off x="3772800" y="1400875"/>
            <a:ext cx="1598400" cy="226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Attacker</a:t>
            </a:r>
            <a:endParaRPr sz="1800"/>
          </a:p>
        </p:txBody>
      </p:sp>
      <p:sp>
        <p:nvSpPr>
          <p:cNvPr id="1076" name="Google Shape;1076;p89"/>
          <p:cNvSpPr txBox="1"/>
          <p:nvPr/>
        </p:nvSpPr>
        <p:spPr>
          <a:xfrm>
            <a:off x="1127500" y="3952500"/>
            <a:ext cx="729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If attacker manipulates message contents on either direction, it can delay information propagation by 20 minutes.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Such delays can be extremely detrimental for security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77" name="Google Shape;1077;p89"/>
          <p:cNvCxnSpPr/>
          <p:nvPr/>
        </p:nvCxnSpPr>
        <p:spPr>
          <a:xfrm>
            <a:off x="1714175" y="23821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89"/>
          <p:cNvCxnSpPr/>
          <p:nvPr/>
        </p:nvCxnSpPr>
        <p:spPr>
          <a:xfrm rot="10800000">
            <a:off x="1714200" y="2726000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partitioning attacks</a:t>
            </a:r>
            <a:endParaRPr/>
          </a:p>
        </p:txBody>
      </p:sp>
      <p:sp>
        <p:nvSpPr>
          <p:cNvPr id="1084" name="Google Shape;1084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traffic is routed via the Border Gateway Protocol (BGP)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 is the primary interdomain routing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between networks need to be updated constantly, as the Internet is an evolving infrastructure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 is run by Internet Service Providers and other large networks that are connected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Participating nodes are called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systems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 Highjacking</a:t>
            </a:r>
            <a:endParaRPr/>
          </a:p>
        </p:txBody>
      </p:sp>
      <p:sp>
        <p:nvSpPr>
          <p:cNvPr id="1090" name="Google Shape;1090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attacker running an AS, can announce it can route a certain network path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actual validation performed of such announcements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malicious AS can even advertise a non-existent path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traffic can be filtered by the malicious AS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Downside: such attacks leave evidence in routing tables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advanced attacks exist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Erebus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Behaviours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42825" y="16259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142825" y="25281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151800" y="22946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38" name="Google Shape;138;p20"/>
          <p:cNvCxnSpPr>
            <a:stCxn id="137" idx="3"/>
            <a:endCxn id="135" idx="1"/>
          </p:cNvCxnSpPr>
          <p:nvPr/>
        </p:nvCxnSpPr>
        <p:spPr>
          <a:xfrm rot="10800000" flipH="1">
            <a:off x="1471600" y="1772925"/>
            <a:ext cx="671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stCxn id="137" idx="3"/>
            <a:endCxn id="136" idx="1"/>
          </p:cNvCxnSpPr>
          <p:nvPr/>
        </p:nvCxnSpPr>
        <p:spPr>
          <a:xfrm>
            <a:off x="1471600" y="2441625"/>
            <a:ext cx="6711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1555800" y="1772925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11700" y="22946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42" name="Google Shape;142;p20"/>
          <p:cNvCxnSpPr>
            <a:endCxn id="137" idx="1"/>
          </p:cNvCxnSpPr>
          <p:nvPr/>
        </p:nvCxnSpPr>
        <p:spPr>
          <a:xfrm>
            <a:off x="631600" y="2441625"/>
            <a:ext cx="52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0"/>
          <p:cNvSpPr txBox="1"/>
          <p:nvPr/>
        </p:nvSpPr>
        <p:spPr>
          <a:xfrm>
            <a:off x="731750" y="2371650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427963" y="24516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012575" y="27718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779225" y="20352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47" name="Google Shape;147;p20"/>
          <p:cNvCxnSpPr>
            <a:stCxn id="136" idx="3"/>
            <a:endCxn id="145" idx="1"/>
          </p:cNvCxnSpPr>
          <p:nvPr/>
        </p:nvCxnSpPr>
        <p:spPr>
          <a:xfrm>
            <a:off x="2462625" y="2675125"/>
            <a:ext cx="549900" cy="2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0"/>
          <p:cNvCxnSpPr>
            <a:stCxn id="136" idx="3"/>
            <a:endCxn id="146" idx="1"/>
          </p:cNvCxnSpPr>
          <p:nvPr/>
        </p:nvCxnSpPr>
        <p:spPr>
          <a:xfrm rot="10800000" flipH="1">
            <a:off x="2462625" y="2182225"/>
            <a:ext cx="3165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0"/>
          <p:cNvSpPr txBox="1"/>
          <p:nvPr/>
        </p:nvSpPr>
        <p:spPr>
          <a:xfrm>
            <a:off x="2365050" y="2182225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60763" y="2718750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910800" y="29917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677450" y="22550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53" name="Google Shape;153;p20"/>
          <p:cNvCxnSpPr>
            <a:stCxn id="145" idx="3"/>
            <a:endCxn id="151" idx="1"/>
          </p:cNvCxnSpPr>
          <p:nvPr/>
        </p:nvCxnSpPr>
        <p:spPr>
          <a:xfrm>
            <a:off x="3332375" y="2918850"/>
            <a:ext cx="57840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0"/>
          <p:cNvCxnSpPr>
            <a:stCxn id="145" idx="3"/>
            <a:endCxn id="152" idx="1"/>
          </p:cNvCxnSpPr>
          <p:nvPr/>
        </p:nvCxnSpPr>
        <p:spPr>
          <a:xfrm rot="10800000" flipH="1">
            <a:off x="3332375" y="2401950"/>
            <a:ext cx="3450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0"/>
          <p:cNvSpPr txBox="1"/>
          <p:nvPr/>
        </p:nvSpPr>
        <p:spPr>
          <a:xfrm>
            <a:off x="3293575" y="2371650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309988" y="2938600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539750" y="4125775"/>
            <a:ext cx="19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peeling chain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203100" y="22233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043200" y="12927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043200" y="19898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043200" y="26869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043200" y="33839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63" name="Google Shape;163;p20"/>
          <p:cNvCxnSpPr>
            <a:stCxn id="158" idx="3"/>
            <a:endCxn id="159" idx="1"/>
          </p:cNvCxnSpPr>
          <p:nvPr/>
        </p:nvCxnSpPr>
        <p:spPr>
          <a:xfrm rot="10800000" flipH="1">
            <a:off x="6522900" y="1439725"/>
            <a:ext cx="520200" cy="9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>
            <a:endCxn id="160" idx="1"/>
          </p:cNvCxnSpPr>
          <p:nvPr/>
        </p:nvCxnSpPr>
        <p:spPr>
          <a:xfrm rot="10800000" flipH="1">
            <a:off x="6523000" y="2136825"/>
            <a:ext cx="5202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>
            <a:stCxn id="158" idx="3"/>
            <a:endCxn id="161" idx="1"/>
          </p:cNvCxnSpPr>
          <p:nvPr/>
        </p:nvCxnSpPr>
        <p:spPr>
          <a:xfrm>
            <a:off x="6522900" y="2370325"/>
            <a:ext cx="52020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0"/>
          <p:cNvCxnSpPr>
            <a:stCxn id="158" idx="3"/>
            <a:endCxn id="162" idx="1"/>
          </p:cNvCxnSpPr>
          <p:nvPr/>
        </p:nvCxnSpPr>
        <p:spPr>
          <a:xfrm>
            <a:off x="6522900" y="2370325"/>
            <a:ext cx="520200" cy="11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0"/>
          <p:cNvSpPr txBox="1"/>
          <p:nvPr/>
        </p:nvSpPr>
        <p:spPr>
          <a:xfrm>
            <a:off x="6319050" y="4125775"/>
            <a:ext cx="9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star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partitioning due to software error</a:t>
            </a:r>
            <a:endParaRPr/>
          </a:p>
        </p:txBody>
      </p:sp>
      <p:sp>
        <p:nvSpPr>
          <p:cNvPr id="1096" name="Google Shape;109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software upgrade causes upgraded clients to drop old blocks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bitcoin version 0.8 in March 2013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clients were forced into their own 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wallets maintain the whole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nodes: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whole blockchain history (~187 GB)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whole UTxO 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each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each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every tx and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nodes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52400"/>
            <a:ext cx="61672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: Merkle trees of transactions</a:t>
            </a:r>
            <a:endParaRPr/>
          </a:p>
        </p:txBody>
      </p:sp>
      <p:sp>
        <p:nvSpPr>
          <p:cNvPr id="1118" name="Google Shape;1118;p96"/>
          <p:cNvSpPr txBox="1">
            <a:spLocks noGrp="1"/>
          </p:cNvSpPr>
          <p:nvPr>
            <p:ph type="body" idx="1"/>
          </p:nvPr>
        </p:nvSpPr>
        <p:spPr>
          <a:xfrm>
            <a:off x="311700" y="1169200"/>
            <a:ext cx="576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not yet confirmed, but received by a full node are collected into a data structure called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mempool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build a block, the mempool transactions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collected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Merkle Tree in an (arbitrary, but valid) order defined by the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data in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header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which the Proof-of-Work equation is solved, only contain the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Merkle Tree: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050" y="1369725"/>
            <a:ext cx="2508575" cy="26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a Merkle tree</a:t>
            </a:r>
            <a:endParaRPr/>
          </a:p>
        </p:txBody>
      </p:sp>
      <p:sp>
        <p:nvSpPr>
          <p:cNvPr id="1125" name="Google Shape;1125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Proof-of-Work difficulty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depend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number of confirmed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miner is incentivized to include all transactions they can, which have a non-zero fee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 difficulty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depends on the target 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better control of the mining 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SPV wallets!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</a:t>
            </a:r>
            <a:endParaRPr/>
          </a:p>
        </p:txBody>
      </p:sp>
      <p:sp>
        <p:nvSpPr>
          <p:cNvPr id="1131" name="Google Shape;1131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Payment Verification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different type of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mobile, laptops etc.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need to download the whole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download all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faster than standard (full)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block headers from genesis till today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multiple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untrusted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is a full node which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SPV wallet each claim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</a:t>
            </a:r>
            <a:endParaRPr/>
          </a:p>
        </p:txBody>
      </p:sp>
      <p:sp>
        <p:nvSpPr>
          <p:cNvPr id="1137" name="Google Shape;1137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sends to the SPV server the bitcoin addresses they have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private keys!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SPV server knows which transactions to send to the SPV client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are shared via a Bloom filter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block’s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authenticated ancestry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a longest chain as usual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keep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verifies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transaction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receives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of conservation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verifies that the transaction belongs to the Merkle Tree root of a block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 Security</a:t>
            </a:r>
            <a:endParaRPr/>
          </a:p>
        </p:txBody>
      </p:sp>
      <p:sp>
        <p:nvSpPr>
          <p:cNvPr id="1143" name="Google Shape;1143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SPV wallets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keep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UTXO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verify or receive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they are not interested 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verify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coinbase validity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level of security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regular full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honest majority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 malicious SPV server achieve?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fork to invalid block (invalid coinbase, transactions, non-existing UTXO, double spending...)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seeds and HD wallets</a:t>
            </a:r>
            <a:endParaRPr/>
          </a:p>
        </p:txBody>
      </p:sp>
      <p:sp>
        <p:nvSpPr>
          <p:cNvPr id="1149" name="Google Shape;1149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Deterministic (HD)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infinite sequence of wallet private keys can be generated from a single “master private key” (BIP-32)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private key can be encoded as a human-readable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is sufficient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the private keys of a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backed up on paper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 encrypted with password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Example: </a:t>
            </a: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smooth awful edit virtual monitor term sign start home shrimp wrestle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Fungibility and Privacy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Fungibility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Coins are interchangeable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each “satoshi” has its whole history in the Bitcoin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satoshi fungibility is debatable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classification</a:t>
            </a:r>
            <a:endParaRPr/>
          </a:p>
        </p:txBody>
      </p:sp>
      <p:sp>
        <p:nvSpPr>
          <p:cNvPr id="1155" name="Google Shape;1155;p102"/>
          <p:cNvSpPr/>
          <p:nvPr/>
        </p:nvSpPr>
        <p:spPr>
          <a:xfrm>
            <a:off x="3868600" y="938325"/>
            <a:ext cx="1137300" cy="113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156" name="Google Shape;1156;p102"/>
          <p:cNvSpPr/>
          <p:nvPr/>
        </p:nvSpPr>
        <p:spPr>
          <a:xfrm>
            <a:off x="2209900" y="2191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7" name="Google Shape;1157;p102"/>
          <p:cNvSpPr/>
          <p:nvPr/>
        </p:nvSpPr>
        <p:spPr>
          <a:xfrm>
            <a:off x="5629525" y="21918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cold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58" name="Google Shape;1158;p102"/>
          <p:cNvCxnSpPr>
            <a:stCxn id="1155" idx="3"/>
            <a:endCxn id="1156" idx="7"/>
          </p:cNvCxnSpPr>
          <p:nvPr/>
        </p:nvCxnSpPr>
        <p:spPr>
          <a:xfrm flipH="1">
            <a:off x="3180754" y="1909071"/>
            <a:ext cx="8544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9" name="Google Shape;1159;p102"/>
          <p:cNvCxnSpPr>
            <a:stCxn id="1155" idx="5"/>
            <a:endCxn id="1157" idx="1"/>
          </p:cNvCxnSpPr>
          <p:nvPr/>
        </p:nvCxnSpPr>
        <p:spPr>
          <a:xfrm>
            <a:off x="4839346" y="1909071"/>
            <a:ext cx="9567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and cold wallets</a:t>
            </a:r>
            <a:endParaRPr/>
          </a:p>
        </p:txBody>
      </p:sp>
      <p:sp>
        <p:nvSpPr>
          <p:cNvPr id="1165" name="Google Shape;1165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on an Internet-connected computer: </a:t>
            </a:r>
            <a:r>
              <a:rPr lang="en" b="1">
                <a:solidFill>
                  <a:srgbClr val="E44545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wallet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always spend my money immediately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keys offline: </a:t>
            </a:r>
            <a:r>
              <a:rPr lang="en" b="1">
                <a:solidFill>
                  <a:srgbClr val="4394F8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 on a computer not connected to the Internet or a hard drive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cannot easily be stolen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can be moved to a hot wallet when needed to spend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 see balance and how much money they have using public keys kept (safely) online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to store cold wallets</a:t>
            </a:r>
            <a:endParaRPr/>
          </a:p>
        </p:txBody>
      </p:sp>
      <p:sp>
        <p:nvSpPr>
          <p:cNvPr id="1171" name="Google Shape;1171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wallet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printed on a piece of paper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optionally be encrypted with a secret password (which is remembered)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 wallet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SHA256(“my dog’s name is Barbie”) or some other passphrase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private key can be recovered by memory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unsafe!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$100,000 stolen due to low entropy passwords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wallets</a:t>
            </a:r>
            <a:endParaRPr/>
          </a:p>
        </p:txBody>
      </p:sp>
      <p:sp>
        <p:nvSpPr>
          <p:cNvPr id="1177" name="Google Shape;1177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hardware device used to store private keys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ones: Trezor, Ledger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Cold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a computer via USB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never leave the device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signs transaction and sends it to computer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transacting, addresses are verified by looking at a screen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hardware/software is specialized, much harder to “hack” or have bugs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safely even if host computer is compromised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can censor transactions! (eclipse)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by a pin in case of theft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backed up into paper and/or other hardware wallets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classification</a:t>
            </a:r>
            <a:endParaRPr/>
          </a:p>
        </p:txBody>
      </p:sp>
      <p:sp>
        <p:nvSpPr>
          <p:cNvPr id="1183" name="Google Shape;1183;p106"/>
          <p:cNvSpPr/>
          <p:nvPr/>
        </p:nvSpPr>
        <p:spPr>
          <a:xfrm>
            <a:off x="3868600" y="938325"/>
            <a:ext cx="1137300" cy="113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184" name="Google Shape;1184;p106"/>
          <p:cNvSpPr/>
          <p:nvPr/>
        </p:nvSpPr>
        <p:spPr>
          <a:xfrm>
            <a:off x="2209900" y="2191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85" name="Google Shape;1185;p106"/>
          <p:cNvSpPr/>
          <p:nvPr/>
        </p:nvSpPr>
        <p:spPr>
          <a:xfrm>
            <a:off x="5629525" y="21918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cold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86" name="Google Shape;1186;p106"/>
          <p:cNvCxnSpPr>
            <a:stCxn id="1183" idx="3"/>
            <a:endCxn id="1184" idx="7"/>
          </p:cNvCxnSpPr>
          <p:nvPr/>
        </p:nvCxnSpPr>
        <p:spPr>
          <a:xfrm flipH="1">
            <a:off x="3180754" y="1909071"/>
            <a:ext cx="8544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106"/>
          <p:cNvCxnSpPr>
            <a:stCxn id="1183" idx="5"/>
            <a:endCxn id="1185" idx="1"/>
          </p:cNvCxnSpPr>
          <p:nvPr/>
        </p:nvCxnSpPr>
        <p:spPr>
          <a:xfrm>
            <a:off x="4839346" y="1909071"/>
            <a:ext cx="9567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8" name="Google Shape;1188;p106"/>
          <p:cNvCxnSpPr>
            <a:stCxn id="1185" idx="2"/>
            <a:endCxn id="1189" idx="7"/>
          </p:cNvCxnSpPr>
          <p:nvPr/>
        </p:nvCxnSpPr>
        <p:spPr>
          <a:xfrm flipH="1">
            <a:off x="4586425" y="2760500"/>
            <a:ext cx="1043100" cy="10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Google Shape;1190;p106"/>
          <p:cNvCxnSpPr>
            <a:stCxn id="1185" idx="3"/>
          </p:cNvCxnSpPr>
          <p:nvPr/>
        </p:nvCxnSpPr>
        <p:spPr>
          <a:xfrm flipH="1">
            <a:off x="5661679" y="3162596"/>
            <a:ext cx="134400" cy="5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1" name="Google Shape;1191;p106"/>
          <p:cNvCxnSpPr>
            <a:stCxn id="1185" idx="5"/>
            <a:endCxn id="1192" idx="0"/>
          </p:cNvCxnSpPr>
          <p:nvPr/>
        </p:nvCxnSpPr>
        <p:spPr>
          <a:xfrm>
            <a:off x="6600271" y="3162596"/>
            <a:ext cx="333300" cy="4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9" name="Google Shape;1189;p106"/>
          <p:cNvSpPr/>
          <p:nvPr/>
        </p:nvSpPr>
        <p:spPr>
          <a:xfrm>
            <a:off x="3615825" y="361710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hard drive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3" name="Google Shape;1193;p106"/>
          <p:cNvSpPr/>
          <p:nvPr/>
        </p:nvSpPr>
        <p:spPr>
          <a:xfrm>
            <a:off x="4934250" y="36627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brain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2" name="Google Shape;1192;p106"/>
          <p:cNvSpPr/>
          <p:nvPr/>
        </p:nvSpPr>
        <p:spPr>
          <a:xfrm>
            <a:off x="6364975" y="361710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paper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4" name="Google Shape;1194;p106"/>
          <p:cNvSpPr/>
          <p:nvPr/>
        </p:nvSpPr>
        <p:spPr>
          <a:xfrm>
            <a:off x="7669075" y="3617100"/>
            <a:ext cx="1180800" cy="10989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hardware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1195" name="Google Shape;1195;p106"/>
          <p:cNvCxnSpPr>
            <a:stCxn id="1185" idx="6"/>
            <a:endCxn id="1194" idx="1"/>
          </p:cNvCxnSpPr>
          <p:nvPr/>
        </p:nvCxnSpPr>
        <p:spPr>
          <a:xfrm>
            <a:off x="6766825" y="2760500"/>
            <a:ext cx="1075200" cy="10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106"/>
          <p:cNvSpPr/>
          <p:nvPr/>
        </p:nvSpPr>
        <p:spPr>
          <a:xfrm>
            <a:off x="294125" y="3354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Personal computer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1197" name="Google Shape;1197;p106"/>
          <p:cNvCxnSpPr>
            <a:stCxn id="1184" idx="3"/>
            <a:endCxn id="1196" idx="7"/>
          </p:cNvCxnSpPr>
          <p:nvPr/>
        </p:nvCxnSpPr>
        <p:spPr>
          <a:xfrm flipH="1">
            <a:off x="1264954" y="3162596"/>
            <a:ext cx="1111500" cy="3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8" name="Google Shape;1198;p106"/>
          <p:cNvCxnSpPr>
            <a:stCxn id="1184" idx="4"/>
          </p:cNvCxnSpPr>
          <p:nvPr/>
        </p:nvCxnSpPr>
        <p:spPr>
          <a:xfrm flipH="1">
            <a:off x="2353450" y="3329150"/>
            <a:ext cx="425100" cy="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106"/>
          <p:cNvSpPr/>
          <p:nvPr/>
        </p:nvSpPr>
        <p:spPr>
          <a:xfrm>
            <a:off x="1499500" y="3810800"/>
            <a:ext cx="1350300" cy="1098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smartphone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4672</Words>
  <Application>Microsoft Macintosh PowerPoint</Application>
  <PresentationFormat>On-screen Show (16:9)</PresentationFormat>
  <Paragraphs>810</Paragraphs>
  <Slides>94</Slides>
  <Notes>94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Ubuntu</vt:lpstr>
      <vt:lpstr>Arial</vt:lpstr>
      <vt:lpstr>Blockchain Course Theme</vt:lpstr>
      <vt:lpstr>PowerPoint Presentation</vt:lpstr>
      <vt:lpstr>Eponymous system</vt:lpstr>
      <vt:lpstr>Pseudonymous system</vt:lpstr>
      <vt:lpstr>Anonymous system</vt:lpstr>
      <vt:lpstr>Privacy in Bitcoin</vt:lpstr>
      <vt:lpstr>Transaction Graph Analysis</vt:lpstr>
      <vt:lpstr>Transaction Graph Analysis</vt:lpstr>
      <vt:lpstr>Common Behaviours</vt:lpstr>
      <vt:lpstr>Fungibility and Privacy</vt:lpstr>
      <vt:lpstr>Transaction Anonymization Techniques</vt:lpstr>
      <vt:lpstr>Anonymising Transactions - Centralized</vt:lpstr>
      <vt:lpstr>Anonymising Transactions - Centralized</vt:lpstr>
      <vt:lpstr>Anonymizing Transactions - CoinJoin</vt:lpstr>
      <vt:lpstr>Anonymizing Transactions - CoinJoin</vt:lpstr>
      <vt:lpstr>Multiple Input Transactions - Setup</vt:lpstr>
      <vt:lpstr>Multiple Input Transactions - Sign and Publish</vt:lpstr>
      <vt:lpstr>Passive vs Active Attacks</vt:lpstr>
      <vt:lpstr>Mix-net</vt:lpstr>
      <vt:lpstr>Mix-net</vt:lpstr>
      <vt:lpstr>Decryption Mix-net</vt:lpstr>
      <vt:lpstr>Decryption Mix-net</vt:lpstr>
      <vt:lpstr>Decryption Mix-net</vt:lpstr>
      <vt:lpstr>Routing via a Mix-net</vt:lpstr>
      <vt:lpstr>Routing via a Mix-net</vt:lpstr>
      <vt:lpstr>Routing via a Mix-net</vt:lpstr>
      <vt:lpstr>Routing via a Mix-net</vt:lpstr>
      <vt:lpstr>Mix-net for Coinjoin transactions</vt:lpstr>
      <vt:lpstr>Hiding Coin Balances</vt:lpstr>
      <vt:lpstr>Mimblewimble </vt:lpstr>
      <vt:lpstr>Coordination </vt:lpstr>
      <vt:lpstr>Blind-Signatures</vt:lpstr>
      <vt:lpstr>Chaum’s E-cash</vt:lpstr>
      <vt:lpstr>Chaum’s E-cash</vt:lpstr>
      <vt:lpstr>Chaum’s E-cash</vt:lpstr>
      <vt:lpstr>Chaum’s E-cash</vt:lpstr>
      <vt:lpstr>Chaum’s E-cash</vt:lpstr>
      <vt:lpstr>Chaum’s E-cash</vt:lpstr>
      <vt:lpstr>Anonymizing Bitcoin Payments via E-cash</vt:lpstr>
      <vt:lpstr>Anonymous Credentials</vt:lpstr>
      <vt:lpstr>Fair Swaps</vt:lpstr>
      <vt:lpstr>Fair Swaps - Construction</vt:lpstr>
      <vt:lpstr>Anonymity and Digital Signatures</vt:lpstr>
      <vt:lpstr>Anonymity and Digital Signatures</vt:lpstr>
      <vt:lpstr>Group Signatures</vt:lpstr>
      <vt:lpstr>Traceable Signatures</vt:lpstr>
      <vt:lpstr>Ring Signatures</vt:lpstr>
      <vt:lpstr>Monero/Cryptonote</vt:lpstr>
      <vt:lpstr>Is Monero Anonymous?</vt:lpstr>
      <vt:lpstr>The importance of the anonymity set</vt:lpstr>
      <vt:lpstr>Increasing and Safeguarding the anonymity set</vt:lpstr>
      <vt:lpstr>Increasing and Safeguarding the anonymity set</vt:lpstr>
      <vt:lpstr>Increasing and Safeguarding the anonymity set</vt:lpstr>
      <vt:lpstr>Increasing and Safeguarding the anonymity set</vt:lpstr>
      <vt:lpstr>Zero-knowledge</vt:lpstr>
      <vt:lpstr>ZK-Snarks</vt:lpstr>
      <vt:lpstr>Constructing ZK-SNARKs</vt:lpstr>
      <vt:lpstr>Zerocash</vt:lpstr>
      <vt:lpstr>Zerocash “Pour” Operation</vt:lpstr>
      <vt:lpstr>Common Reference Strings</vt:lpstr>
      <vt:lpstr>Network security</vt:lpstr>
      <vt:lpstr>Overlay Networks</vt:lpstr>
      <vt:lpstr>Overlay Networks</vt:lpstr>
      <vt:lpstr>Network Requirements</vt:lpstr>
      <vt:lpstr>Bitcoin’s P2P Network</vt:lpstr>
      <vt:lpstr>Public vs. Private networks</vt:lpstr>
      <vt:lpstr>P2P Networks</vt:lpstr>
      <vt:lpstr>Table maintenance </vt:lpstr>
      <vt:lpstr>Connect to new or tried peers?</vt:lpstr>
      <vt:lpstr>Attacking the P2P layer - Key Observations</vt:lpstr>
      <vt:lpstr>Eclipse Attack</vt:lpstr>
      <vt:lpstr>Eclipse Attack</vt:lpstr>
      <vt:lpstr>Eclipse Attack</vt:lpstr>
      <vt:lpstr>Eclipse Attack</vt:lpstr>
      <vt:lpstr>Attack Countermeasures</vt:lpstr>
      <vt:lpstr>Information propagation in Bitcoin</vt:lpstr>
      <vt:lpstr>Information propagation in Bitcoin</vt:lpstr>
      <vt:lpstr>Man-in-the-Middle attacks</vt:lpstr>
      <vt:lpstr>Network partitioning attacks</vt:lpstr>
      <vt:lpstr>BGP Highjacking</vt:lpstr>
      <vt:lpstr>Network partitioning due to software error</vt:lpstr>
      <vt:lpstr>Wallets</vt:lpstr>
      <vt:lpstr>Full nodes</vt:lpstr>
      <vt:lpstr>PowerPoint Presentation</vt:lpstr>
      <vt:lpstr>Recall : Merkle trees of transactions</vt:lpstr>
      <vt:lpstr>Advantages of using a Merkle tree</vt:lpstr>
      <vt:lpstr>SPV</vt:lpstr>
      <vt:lpstr>SPV</vt:lpstr>
      <vt:lpstr>SPV Security</vt:lpstr>
      <vt:lpstr>Wallet seeds and HD wallets</vt:lpstr>
      <vt:lpstr>Wallet classification</vt:lpstr>
      <vt:lpstr>Hot and cold wallets</vt:lpstr>
      <vt:lpstr>Other ways to store cold wallets</vt:lpstr>
      <vt:lpstr>Hardware wallets</vt:lpstr>
      <vt:lpstr>Wallet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1</cp:revision>
  <dcterms:modified xsi:type="dcterms:W3CDTF">2024-10-24T12:46:03Z</dcterms:modified>
</cp:coreProperties>
</file>