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75350F-5796-47B3-82E3-BDB731841EFD}">
  <a:tblStyle styleId="{E075350F-5796-47B3-82E3-BDB731841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99C6BB-AF24-47EF-903B-26117E8116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1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0598f6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0598f6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a013614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a013614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a013614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a013614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695c2bd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695c2bd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a013614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a013614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0ec9a48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0ec9a48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0ec9a48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0ec9a48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695c2bd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695c2bd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a013614f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a013614f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20a0b57e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20a0b57e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a013614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a013614f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695c2bd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695c2bd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695c2bd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695c2bd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a013614f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a013614f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20a0b57e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20a0b57e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a013614f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a013614f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20a0b57e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20a0b57e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a013614f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a013614f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a013614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a013614f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0ce0c3b2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0ce0c3b2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a013614f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a013614f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0ce0c3b2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0ce0c3b2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695c2bd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695c2bd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a013614f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a013614f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a013614f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a013614f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a013614f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a013614f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a013614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a013614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a013614f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a013614f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90ce0c3b2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90ce0c3b2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0ce0c3b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0ce0c3b2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0ce0c3b2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90ce0c3b2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0ce0c3b2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0ce0c3b2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a013614f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a013614f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695c2bd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695c2bd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90ce0c3b2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90ce0c3b2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20a0b57e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20a0b57e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20a0b57e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20a0b57e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20a0b57e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20a0b57e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5695c2bd3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5695c2bd3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20a0b57e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20a0b57e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20a0b57e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20a0b57e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20a0b57e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20a0b57e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90ce0c3b2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90ce0c3b2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bbbe85a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bbbe85a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695c2bd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695c2bd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20a0b57e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20a0b57e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90ec9a48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90ec9a48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90ec9a48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90ec9a48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0ec9a48b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0ec9a48b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bbbe85a5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bbbe85a5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bbbe85a5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bbbe85a5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20a0b57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20a0b57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90ec9a48b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90ec9a48b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90ec9a48b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90ec9a48b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fbbbe85a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fbbbe85a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695c2bd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695c2bd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bbbe85a5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bbbe85a5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bbbe85a59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fbbbe85a59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bbbe85a5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bbbe85a59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bbbe85a59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bbbe85a59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fbbbe85a59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fbbbe85a59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bbbe85a5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bbbe85a5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bbbe85a5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fbbbe85a5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20a0b57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20a0b57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695c2b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695c2b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a013614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a013614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1-spaltig">
  <p:cSld name="Inhalt 1-spaltig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23850" y="1518048"/>
            <a:ext cx="84963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0400" tIns="0" rIns="144000" bIns="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572007" y="4731545"/>
            <a:ext cx="32085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26351" y="4731545"/>
            <a:ext cx="2667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3850" y="465536"/>
            <a:ext cx="8496300" cy="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54000" rIns="14400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937626" y="4731545"/>
            <a:ext cx="612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38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coinmarketcap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erkeley-defi.github.io/f21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ethermine-adds-front-running-software-to-help-miners-offset-eip-1559-revenue-losses-2021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daq.com/articles/ethermine-adds-front-running-software-to-help-miners-offset-eip-1559-revenue-losses-2021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ftc.gov/media/5796/enfcoinbaseorder031921/download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eb.archive.org/web/20211009155412/https:/btiverified.com/crypto-market-data-report-2020/" TargetMode="External"/><Relationship Id="rId4" Type="http://schemas.openxmlformats.org/officeDocument/2006/relationships/hyperlink" Target="https://www.sec.gov/comments/sr-nysearca-2019-01/srnysearca201901-5164833-183434.pdf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g.ny.gov/sites/default/files/2021.02.17_-_settlement_agreement_-_execution_version.b-t_signed-c2_oag_signed.pdf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cftc.gov/PressRoom/PressReleases/8450-21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09</a:t>
            </a:r>
            <a:endParaRPr sz="2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Dimitris Karakostas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288625" y="4635300"/>
            <a:ext cx="47130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Slide credits: DK, Aggelos Kiayias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4756599"/>
            <a:ext cx="759125" cy="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as in the case of colored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registry (on a blockchain)</a:t>
            </a:r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register names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the context of DNS (domain name system) and public-key directories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Censorship-resistant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Namecoin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blockchain, based on Bitcoin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Blockstack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piggybacking on the Bitcoin blockchain, as in the case of colored coins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 (Ethereum Name Service)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domain registry implemented as an Ethereum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connect blockchain-issued names with the rest of the internet?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some domains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taken down?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ownership (on a blockchain)</a:t>
            </a:r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 new digital asset linked to land title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 in the digital asset that links to an information resource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insert a URL to real-world registry or an identifier for a torrent file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asset becomes representation of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who controls the asset can prove or transfer ownership of the linked land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idea can be extended to any real-world asset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the information source is no longer available (e.g., the URL breaks)?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legal system does not recognize on-chain representation?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and art collection (on a blockchain)</a:t>
            </a:r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currency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Ethereum-based game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collectibles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trading cards, virtual animans (CryptoKitties), NFTs (Non-Fungible Tokens) of art works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On-chain games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strategy games, social network games,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Gaming companies typically want control of in-game economy - why would decentralization benefit them?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some aspects are off-chain (e.g., game graphics or real-world art work), what happens if the company does not support the token system anymore?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users pay fees to play, when centralized options are free (or, at worst, pay-to-win)?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 (on a blockchain)</a:t>
            </a:r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tracking (on a blockchain)</a:t>
            </a:r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2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products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clothes, shoes, meat, olive oil, even diamonds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digital fingerprint of the object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fingerprint on a blockchain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every change in the object’s state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creation at source, transportation, selling/buying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create a fingerprint (unique digital representation) of a physical object?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make sure that people that handle the object actually record its state changes? What if someone bribes someone to insert false data on the chain?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075" y="1152475"/>
            <a:ext cx="3127300" cy="19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 (on a blockchain)</a:t>
            </a: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Philanthropy (on a blockchain)</a:t>
            </a:r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NGO/philanthropic organization creates a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 collect funds for building a school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send funds to the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contract keeps the funds in escrow: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proof that the project is complete is provided, the contract releases the 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deadline passes, the remaining funds are returned to the participants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 of (secure) proofs of real-world actions could be understandable by a smart contract?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you prevent embezzlement, i.e., a corrupted official publishing incorrect proofs?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(Possible) Applications of DLT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00" y="1177300"/>
            <a:ext cx="56949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0" name="Google Shape;23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“10 tornadoes will hit USA in 2020”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favour or against the event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Profit of YES = pX - αΧ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markes for: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Markets</a:t>
            </a:r>
            <a:endParaRPr/>
          </a:p>
        </p:txBody>
      </p:sp>
      <p:sp>
        <p:nvSpPr>
          <p:cNvPr id="236" name="Google Shape;23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market that enables trading on future events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Oracles provide real-world information on whether an event occurred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“10 tornadoes will hit USA in 2020”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bet in favour or against the event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shares: YES = α, NO = 1-α; total investment: X; probability of event happening: 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Profit of YES = pX - αΧ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prediction markes for: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Gambling, insurance purposes, 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in the oracle? Can a decentralized oracle for real-world information exist?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may not be well-defined (e.g., is Puerto Rico part of the USA?)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 (on a blockchain)</a:t>
            </a:r>
            <a:endParaRPr/>
          </a:p>
        </p:txBody>
      </p:sp>
      <p:sp>
        <p:nvSpPr>
          <p:cNvPr id="242" name="Google Shape;242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micropayments (on a blockchain)</a:t>
            </a:r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 connected to the internet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smart fridges, sensors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meters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electricity or water consumption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pays in real-time with multiple “micro”-payments to the service provider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subscription model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Monetization of user data: User gets income for selling their personal data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Blockchains don’t scale - fees increase dramatically as usage tends to congestion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Blockchains are not private - why would you share your daily data with the whole world?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you got paid for it, would you want to sell your personal life?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 (on a blockchain)</a:t>
            </a:r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platform that the project creates (utility tokens)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resold, offer yield (securities)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Crowdfunding (on a blockchain)</a:t>
            </a:r>
            <a:endParaRPr/>
          </a:p>
        </p:txBody>
      </p:sp>
      <p:sp>
        <p:nvSpPr>
          <p:cNvPr id="260" name="Google Shape;260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creates a smart contract that issues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Coin Offering (ICO), ERC20 Ethereum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coins in exchange for tokens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tokens with ETH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 can: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in a future platform that the project creates (utility tokens)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used as investment, resold, offer yield (securities)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How to guarantee that project will not run away with the funds (i.e., exit scam)?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What if project tries to scam investors and authorities, e.g., claim a security is utility token?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Are the promises of the project verified/regulated? Will the project face penalties for lying?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ᐧ &lt;price&gt;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53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{9199C6BB-AF24-47EF-903B-26117E811624}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9" name="Google Shape;279;p53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4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88" name="Google Shape;288;p54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{9199C6BB-AF24-47EF-903B-26117E811624}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Bitcoin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independent DL or piggyback on existing?</a:t>
            </a:r>
            <a:endParaRPr/>
          </a:p>
        </p:txBody>
      </p:sp>
      <p:graphicFrame>
        <p:nvGraphicFramePr>
          <p:cNvPr id="121" name="Google Shape;121;p28"/>
          <p:cNvGraphicFramePr/>
          <p:nvPr/>
        </p:nvGraphicFramePr>
        <p:xfrm>
          <a:off x="311700" y="143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{E075350F-5796-47B3-82E3-BDB731841EFD}</a:tableStyleId>
              </a:tblPr>
              <a:tblGrid>
                <a:gridCol w="27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Scheme</a:t>
                      </a:r>
                      <a:endParaRPr sz="1800" b="1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Advantage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Disadvantage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Piggybacking</a:t>
                      </a:r>
                      <a:endParaRPr sz="1800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Potential for higher assurance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Need to engineer or program protocol rules into existing ledger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Independent</a:t>
                      </a:r>
                      <a:endParaRPr sz="1800" i="1"/>
                    </a:p>
                  </a:txBody>
                  <a:tcPr marL="38100" marR="38100" marT="38100" marB="38100">
                    <a:lnL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Ability to customise protocol &amp; enforce individual properties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Might attract a small set of initial nodes and initially be less trustworthy</a:t>
                      </a:r>
                      <a:endParaRPr sz="1800"/>
                    </a:p>
                  </a:txBody>
                  <a:tcPr marL="38100" marR="38100" marT="38100" marB="38100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D4D4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5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96" name="Google Shape;296;p55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55"/>
          <p:cNvSpPr txBox="1"/>
          <p:nvPr/>
        </p:nvSpPr>
        <p:spPr>
          <a:xfrm>
            <a:off x="3371388" y="658050"/>
            <a:ext cx="18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98" name="Google Shape;298;p55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{9199C6BB-AF24-47EF-903B-26117E811624}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9" name="Google Shape;299;p55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💰💰💰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6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7" name="Google Shape;307;p56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08" name="Google Shape;308;p56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{9199C6BB-AF24-47EF-903B-26117E811624}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7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6" name="Google Shape;31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7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19" name="Google Shape;319;p57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{9199C6BB-AF24-47EF-903B-26117E811624}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Ethereum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8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27" name="Google Shape;32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8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9" name="Google Shape;329;p58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30" name="Google Shape;330;p58"/>
          <p:cNvCxnSpPr>
            <a:stCxn id="327" idx="3"/>
            <a:endCxn id="325" idx="1"/>
          </p:cNvCxnSpPr>
          <p:nvPr/>
        </p:nvCxnSpPr>
        <p:spPr>
          <a:xfrm rot="10800000" flipH="1">
            <a:off x="4609874" y="1052262"/>
            <a:ext cx="1691700" cy="17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58"/>
          <p:cNvSpPr txBox="1"/>
          <p:nvPr/>
        </p:nvSpPr>
        <p:spPr>
          <a:xfrm>
            <a:off x="4563463" y="1346300"/>
            <a:ext cx="189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Sell 1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32" name="Google Shape;332;p58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{9199C6BB-AF24-47EF-903B-26117E811624}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40" name="Google Shape;34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9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2" name="Google Shape;342;p59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43" name="Google Shape;343;p59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{9199C6BB-AF24-47EF-903B-26117E811624}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r>
                        <a:rPr lang="en"/>
                        <a:t> (1 ETH=1BTC)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$1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p60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{9199C6BB-AF24-47EF-903B-26117E811624}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52" name="Google Shape;352;p60"/>
          <p:cNvCxnSpPr>
            <a:stCxn id="350" idx="3"/>
          </p:cNvCxnSpPr>
          <p:nvPr/>
        </p:nvCxnSpPr>
        <p:spPr>
          <a:xfrm rot="10800000" flipH="1">
            <a:off x="4609874" y="1231662"/>
            <a:ext cx="1420500" cy="15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60"/>
          <p:cNvSpPr txBox="1"/>
          <p:nvPr/>
        </p:nvSpPr>
        <p:spPr>
          <a:xfrm>
            <a:off x="4373939" y="1407425"/>
            <a:ext cx="213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 0.5 ETH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for 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4" name="Google Shape;354;p60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5" name="Google Shape;355;p60"/>
          <p:cNvSpPr txBox="1"/>
          <p:nvPr/>
        </p:nvSpPr>
        <p:spPr>
          <a:xfrm>
            <a:off x="63016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6" name="Google Shape;356;p60"/>
          <p:cNvSpPr txBox="1"/>
          <p:nvPr/>
        </p:nvSpPr>
        <p:spPr>
          <a:xfrm>
            <a:off x="3859538" y="3408913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1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64" name="Google Shape;36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1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6" name="Google Shape;366;p61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67" name="Google Shape;367;p61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{9199C6BB-AF24-47EF-903B-26117E811624}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$3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 </a:t>
                      </a:r>
                      <a:r>
                        <a:rPr lang="en"/>
                        <a:t>(1ETH=2BTC)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2"/>
          <p:cNvSpPr txBox="1"/>
          <p:nvPr/>
        </p:nvSpPr>
        <p:spPr>
          <a:xfrm>
            <a:off x="6301688" y="1914450"/>
            <a:ext cx="89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 BTC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76" name="Google Shape;376;p62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{9199C6BB-AF24-47EF-903B-26117E811624}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dk1"/>
                          </a:solidFill>
                        </a:rPr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7" name="Google Shape;377;p62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8" name="Google Shape;378;p62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79" name="Google Shape;379;p62"/>
          <p:cNvCxnSpPr/>
          <p:nvPr/>
        </p:nvCxnSpPr>
        <p:spPr>
          <a:xfrm>
            <a:off x="2605938" y="1204600"/>
            <a:ext cx="3424500" cy="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0" name="Google Shape;380;p62"/>
          <p:cNvSpPr txBox="1"/>
          <p:nvPr/>
        </p:nvSpPr>
        <p:spPr>
          <a:xfrm>
            <a:off x="3371401" y="658050"/>
            <a:ext cx="201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Buy 0.5 BTC for $1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4425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452808"/>
            <a:ext cx="899700" cy="119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3"/>
          <p:cNvSpPr txBox="1"/>
          <p:nvPr/>
        </p:nvSpPr>
        <p:spPr>
          <a:xfrm>
            <a:off x="1540588" y="1914450"/>
            <a:ext cx="8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0.5 BTC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88" name="Google Shape;38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934" y="2162250"/>
            <a:ext cx="600940" cy="11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3"/>
          <p:cNvSpPr txBox="1"/>
          <p:nvPr/>
        </p:nvSpPr>
        <p:spPr>
          <a:xfrm>
            <a:off x="3680905" y="3408913"/>
            <a:ext cx="12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390" name="Google Shape;390;p63"/>
          <p:cNvGraphicFramePr/>
          <p:nvPr/>
        </p:nvGraphicFramePr>
        <p:xfrm>
          <a:off x="217250" y="38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{9199C6BB-AF24-47EF-903B-26117E811624}</a:tableStyleId>
              </a:tblPr>
              <a:tblGrid>
                <a:gridCol w="174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Product name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Circulating Tokens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Price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Market Cap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Total MC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Bitcoin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$2</a:t>
                      </a:r>
                      <a:endParaRPr b="1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$6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Ethereum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$4</a:t>
                      </a:r>
                      <a:endParaRPr b="1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Google Shape;391;p63"/>
          <p:cNvSpPr txBox="1"/>
          <p:nvPr/>
        </p:nvSpPr>
        <p:spPr>
          <a:xfrm>
            <a:off x="6301688" y="1914450"/>
            <a:ext cx="89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ETH,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0.5 BTC,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$1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925" y="0"/>
            <a:ext cx="5272149" cy="4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4"/>
          <p:cNvSpPr txBox="1"/>
          <p:nvPr/>
        </p:nvSpPr>
        <p:spPr>
          <a:xfrm>
            <a:off x="6118950" y="4639450"/>
            <a:ext cx="30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https://coinmarketcap.com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98" name="Google Shape;39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41" y="566150"/>
            <a:ext cx="9107108" cy="407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27" name="Google Shape;127;p29"/>
          <p:cNvSpPr/>
          <p:nvPr/>
        </p:nvSpPr>
        <p:spPr>
          <a:xfrm>
            <a:off x="2143125" y="3857625"/>
            <a:ext cx="894000" cy="44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</p:txBody>
      </p:sp>
      <p:sp>
        <p:nvSpPr>
          <p:cNvPr id="128" name="Google Shape;128;p29"/>
          <p:cNvSpPr/>
          <p:nvPr/>
        </p:nvSpPr>
        <p:spPr>
          <a:xfrm>
            <a:off x="4051500" y="2986850"/>
            <a:ext cx="894000" cy="442500"/>
          </a:xfrm>
          <a:prstGeom prst="rect">
            <a:avLst/>
          </a:prstGeom>
          <a:solidFill>
            <a:srgbClr val="60B6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output1</a:t>
            </a:r>
            <a:endParaRPr/>
          </a:p>
        </p:txBody>
      </p:sp>
      <p:sp>
        <p:nvSpPr>
          <p:cNvPr id="129" name="Google Shape;129;p29"/>
          <p:cNvSpPr/>
          <p:nvPr/>
        </p:nvSpPr>
        <p:spPr>
          <a:xfrm>
            <a:off x="4793925" y="3857625"/>
            <a:ext cx="894000" cy="442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output2</a:t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4051500" y="4601100"/>
            <a:ext cx="894000" cy="442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output3</a:t>
            </a:r>
            <a:endParaRPr/>
          </a:p>
        </p:txBody>
      </p:sp>
      <p:cxnSp>
        <p:nvCxnSpPr>
          <p:cNvPr id="131" name="Google Shape;131;p29"/>
          <p:cNvCxnSpPr>
            <a:stCxn id="127" idx="3"/>
            <a:endCxn id="128" idx="1"/>
          </p:cNvCxnSpPr>
          <p:nvPr/>
        </p:nvCxnSpPr>
        <p:spPr>
          <a:xfrm rot="10800000" flipH="1">
            <a:off x="3037125" y="3207975"/>
            <a:ext cx="1014300" cy="8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9"/>
          <p:cNvCxnSpPr>
            <a:stCxn id="127" idx="3"/>
            <a:endCxn id="129" idx="1"/>
          </p:cNvCxnSpPr>
          <p:nvPr/>
        </p:nvCxnSpPr>
        <p:spPr>
          <a:xfrm>
            <a:off x="3037125" y="4078875"/>
            <a:ext cx="175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9"/>
          <p:cNvCxnSpPr>
            <a:stCxn id="127" idx="3"/>
            <a:endCxn id="130" idx="1"/>
          </p:cNvCxnSpPr>
          <p:nvPr/>
        </p:nvCxnSpPr>
        <p:spPr>
          <a:xfrm>
            <a:off x="3037125" y="4078875"/>
            <a:ext cx="10143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11700" y="1203150"/>
            <a:ext cx="8520600" cy="17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Bitcoin can be treated as fungible, it is not: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smallest Bitcoin denomination (satoshi) can be tracked following some convention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“Colouring" outputs so they represent specific assets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capitalization (of cryptocurrencies)</a:t>
            </a:r>
            <a:endParaRPr/>
          </a:p>
        </p:txBody>
      </p:sp>
      <p:sp>
        <p:nvSpPr>
          <p:cNvPr id="404" name="Google Shape;40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exchanges are sources of price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of X: the latest price for which a single X token was sold (in exchange for USD/GBP/Bitcoin/altcoins/…)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cap: &lt;number of coins in circulation&gt; ᐧ &lt;price&gt;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cap may be artificially increased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tokens or dubious “coins” sold for other cryptocurrency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What is the ratio of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money to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 cap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In other words, how much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 is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actually </a:t>
            </a:r>
            <a:r>
              <a:rPr lang="en"/>
              <a:t>in the market?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</a:t>
            </a:r>
            <a:endParaRPr/>
          </a:p>
        </p:txBody>
      </p:sp>
      <p:sp>
        <p:nvSpPr>
          <p:cNvPr id="415" name="Google Shape;41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{creation, management, investment} of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assets: non-physical assets whose value is derived by contractual claim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deposits, stocks, bonds, loans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services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Lending/borrowing, issuing securities, managing funds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markets: marketplace for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trading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financial assets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sp>
        <p:nvSpPr>
          <p:cNvPr id="421" name="Google Shape;42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products and services on decentralized infrastructure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Ethereum-based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rely on centralized intermediaries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exchanges, banks, brokers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 the security of an underlying blockchain system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to hazards and attacks that stem from public/decentralized nature of blockchains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Securities</a:t>
            </a:r>
            <a:endParaRPr/>
          </a:p>
        </p:txBody>
      </p:sp>
      <p:sp>
        <p:nvSpPr>
          <p:cNvPr id="427" name="Google Shape;427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Security: a fungible, negotiable, financial instrument that has some value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(representing ownership of company) -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equity security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 (representing a creditor relationship with company/government) -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debt security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US (cf. Securities and Exchange Commission (SEC) v. W.J. Howey Co) a security is: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contract, transaction, or scheme whereby a person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his money in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enterprise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assets are joined and they share the risk and benefits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 commonality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Investors’ fortunes are linked and dependent upon the efforts of those seeking the investment (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narrow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rise and fall together with promoter’s) vs. 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(investors’ profits depend on promoter’s expertise and performance))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and is led to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profits solely from the efforts of the promoter or a third party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Finance (DeFi)</a:t>
            </a:r>
            <a:endParaRPr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388" y="1137850"/>
            <a:ext cx="5339225" cy="34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0"/>
          <p:cNvSpPr txBox="1"/>
          <p:nvPr/>
        </p:nvSpPr>
        <p:spPr>
          <a:xfrm>
            <a:off x="3770050" y="4779400"/>
            <a:ext cx="418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https://berkeley-defi.github.io</a:t>
            </a: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/f21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Exchanges/Marketplaces</a:t>
            </a:r>
            <a:endParaRPr/>
          </a:p>
        </p:txBody>
      </p:sp>
      <p:sp>
        <p:nvSpPr>
          <p:cNvPr id="440" name="Google Shape;440;p71"/>
          <p:cNvSpPr/>
          <p:nvPr/>
        </p:nvSpPr>
        <p:spPr>
          <a:xfrm>
            <a:off x="5150175" y="1910850"/>
            <a:ext cx="14778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71"/>
          <p:cNvSpPr/>
          <p:nvPr/>
        </p:nvSpPr>
        <p:spPr>
          <a:xfrm flipH="1">
            <a:off x="2332800" y="1910850"/>
            <a:ext cx="14778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1"/>
          <p:cNvSpPr txBox="1"/>
          <p:nvPr/>
        </p:nvSpPr>
        <p:spPr>
          <a:xfrm>
            <a:off x="2366325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5 </a:t>
            </a:r>
            <a:r>
              <a:rPr lang="en">
                <a:solidFill>
                  <a:schemeClr val="dk1"/>
                </a:solidFill>
              </a:rPr>
              <a:t>ETH</a:t>
            </a:r>
            <a:endParaRPr sz="1700"/>
          </a:p>
        </p:txBody>
      </p:sp>
      <p:sp>
        <p:nvSpPr>
          <p:cNvPr id="443" name="Google Shape;443;p71"/>
          <p:cNvSpPr txBox="1"/>
          <p:nvPr/>
        </p:nvSpPr>
        <p:spPr>
          <a:xfrm>
            <a:off x="2366325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1 BTC</a:t>
            </a:r>
            <a:endParaRPr/>
          </a:p>
        </p:txBody>
      </p:sp>
      <p:sp>
        <p:nvSpPr>
          <p:cNvPr id="444" name="Google Shape;444;p71"/>
          <p:cNvSpPr txBox="1"/>
          <p:nvPr/>
        </p:nvSpPr>
        <p:spPr>
          <a:xfrm>
            <a:off x="5383650" y="159147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1 BTC</a:t>
            </a:r>
            <a:endParaRPr/>
          </a:p>
        </p:txBody>
      </p:sp>
      <p:sp>
        <p:nvSpPr>
          <p:cNvPr id="445" name="Google Shape;445;p71"/>
          <p:cNvSpPr txBox="1"/>
          <p:nvPr/>
        </p:nvSpPr>
        <p:spPr>
          <a:xfrm>
            <a:off x="5383650" y="2301750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3</a:t>
            </a:r>
            <a:r>
              <a:rPr lang="en">
                <a:solidFill>
                  <a:schemeClr val="dk1"/>
                </a:solidFill>
              </a:rPr>
              <a:t> ETH</a:t>
            </a:r>
            <a:endParaRPr sz="1700"/>
          </a:p>
        </p:txBody>
      </p:sp>
      <p:sp>
        <p:nvSpPr>
          <p:cNvPr id="446" name="Google Shape;446;p71"/>
          <p:cNvSpPr/>
          <p:nvPr/>
        </p:nvSpPr>
        <p:spPr>
          <a:xfrm>
            <a:off x="3810600" y="1393800"/>
            <a:ext cx="1339500" cy="1425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Exchange</a:t>
            </a:r>
            <a:endParaRPr sz="1800"/>
          </a:p>
        </p:txBody>
      </p:sp>
      <p:sp>
        <p:nvSpPr>
          <p:cNvPr id="447" name="Google Shape;447;p71"/>
          <p:cNvSpPr/>
          <p:nvPr/>
        </p:nvSpPr>
        <p:spPr>
          <a:xfrm rot="5400000">
            <a:off x="4035600" y="3078100"/>
            <a:ext cx="889500" cy="39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71"/>
          <p:cNvSpPr txBox="1"/>
          <p:nvPr/>
        </p:nvSpPr>
        <p:spPr>
          <a:xfrm>
            <a:off x="3055950" y="318672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Want: </a:t>
            </a:r>
            <a:r>
              <a:rPr lang="en">
                <a:solidFill>
                  <a:schemeClr val="dk1"/>
                </a:solidFill>
              </a:rPr>
              <a:t>1 BTC</a:t>
            </a:r>
            <a:endParaRPr sz="1700"/>
          </a:p>
        </p:txBody>
      </p:sp>
      <p:sp>
        <p:nvSpPr>
          <p:cNvPr id="449" name="Google Shape;449;p71"/>
          <p:cNvSpPr txBox="1"/>
          <p:nvPr/>
        </p:nvSpPr>
        <p:spPr>
          <a:xfrm>
            <a:off x="4586375" y="3186738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Have: </a:t>
            </a:r>
            <a:r>
              <a:rPr lang="en">
                <a:solidFill>
                  <a:schemeClr val="dk1"/>
                </a:solidFill>
              </a:rPr>
              <a:t>4 ETH</a:t>
            </a:r>
            <a:endParaRPr sz="1700"/>
          </a:p>
        </p:txBody>
      </p:sp>
      <p:pic>
        <p:nvPicPr>
          <p:cNvPr id="450" name="Google Shape;45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84" y="3954875"/>
            <a:ext cx="600940" cy="118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637" y="1459075"/>
            <a:ext cx="688475" cy="1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601" y="1506820"/>
            <a:ext cx="899700" cy="119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</a:t>
            </a:r>
            <a:endParaRPr/>
          </a:p>
        </p:txBody>
      </p:sp>
      <p:sp>
        <p:nvSpPr>
          <p:cNvPr id="458" name="Google Shape;458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on-chain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Trades between native chain currency (e.g., ETH) and on-chain tokens (e.g., ERC20)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Censorship resistance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depends on underlying blockchain’s safety &amp; liveness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 from centralized (server-based) exchanges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creating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(Blockchain) fees for cancelled orders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Slower matching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KYC and AML provisions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(DEXs), Attacks</a:t>
            </a:r>
            <a:endParaRPr/>
          </a:p>
        </p:txBody>
      </p:sp>
      <p:sp>
        <p:nvSpPr>
          <p:cNvPr id="464" name="Google Shape;464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tx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tx ordering → can front-run plain users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txs, control execution order, and increase/decrease price arbitrarily to “burn” customers (both short and long)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Ethermine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Exchanges (DEXs), Attacks</a:t>
            </a:r>
            <a:endParaRPr/>
          </a:p>
        </p:txBody>
      </p:sp>
      <p:sp>
        <p:nvSpPr>
          <p:cNvPr id="470" name="Google Shape;470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Front-running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use gas price to front-run a trading tx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choose tx ordering → can front-run plain users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exists in centralized exchanges (esp. if unregulated)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owner can see all txs, control execution order, and increase/decrease price arbitrarily to “burn” customers (both short and long)</a:t>
            </a:r>
            <a:endParaRPr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mining pools offer front-running </a:t>
            </a:r>
            <a:r>
              <a:rPr lang="en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feature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Ethermine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(aka sandwitching) attack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creates a “buy” order TX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e.g., buy BTC for ETH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 before TX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(front-running) a “sell” order and gets x BTC for y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ETH,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the price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BTC-ETH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U’s order is executed for the decreased price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inserts a “buy” order after TX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gets back y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ETH for x BTC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 profit: y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y</a:t>
            </a:r>
            <a:r>
              <a:rPr lang="en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the OP_RETURN opcode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OP_RETURN signifies that a transaction output is invalid (and unspendable)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followed by 80 bytes of data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Paying to an OP_RETURN enables storing personal data on the blockchain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 one output to define colouring information for the (rest of the)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transaction fees still apply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have to be formed with OP_RETURN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 amount of storage permitted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secret-key of the coloured account controls asset ownership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Marker outputs (via OP_RETURN) can be used to further specify quantities transferred etc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should hold a balance to ensure the ability to transfer them onwards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76" name="Google Shape;476;p75"/>
          <p:cNvSpPr txBox="1"/>
          <p:nvPr/>
        </p:nvSpPr>
        <p:spPr>
          <a:xfrm>
            <a:off x="727135" y="3516922"/>
            <a:ext cx="1363434" cy="40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77" name="Google Shape;477;p75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78" name="Google Shape;478;p75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9" name="Google Shape;479;p75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80" name="Google Shape;48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487" name="Google Shape;487;p76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488" name="Google Shape;488;p76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489" name="Google Shape;489;p76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90" name="Google Shape;490;p76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1" name="Google Shape;491;p76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492" name="Google Shape;492;p76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pic>
        <p:nvPicPr>
          <p:cNvPr id="493" name="Google Shape;49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00" name="Google Shape;500;p77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01" name="Google Shape;501;p77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02" name="Google Shape;502;p77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3" name="Google Shape;503;p77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4" name="Google Shape;504;p77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05" name="Google Shape;505;p77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06" name="Google Shape;506;p77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7" name="Google Shape;507;p77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08" name="Google Shape;50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(Real-world) Loans</a:t>
            </a:r>
            <a:endParaRPr/>
          </a:p>
        </p:txBody>
      </p:sp>
      <p:sp>
        <p:nvSpPr>
          <p:cNvPr id="515" name="Google Shape;515;p78"/>
          <p:cNvSpPr txBox="1"/>
          <p:nvPr/>
        </p:nvSpPr>
        <p:spPr>
          <a:xfrm>
            <a:off x="727135" y="3516922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</a:t>
            </a:r>
            <a:endParaRPr/>
          </a:p>
        </p:txBody>
      </p:sp>
      <p:sp>
        <p:nvSpPr>
          <p:cNvPr id="516" name="Google Shape;516;p78"/>
          <p:cNvSpPr txBox="1"/>
          <p:nvPr/>
        </p:nvSpPr>
        <p:spPr>
          <a:xfrm>
            <a:off x="7181673" y="3487679"/>
            <a:ext cx="97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Lender </a:t>
            </a:r>
            <a:br>
              <a:rPr lang="en"/>
            </a:br>
            <a:r>
              <a:rPr lang="en"/>
              <a:t>(Bank)</a:t>
            </a:r>
            <a:endParaRPr/>
          </a:p>
        </p:txBody>
      </p:sp>
      <p:cxnSp>
        <p:nvCxnSpPr>
          <p:cNvPr id="517" name="Google Shape;517;p78"/>
          <p:cNvCxnSpPr/>
          <p:nvPr/>
        </p:nvCxnSpPr>
        <p:spPr>
          <a:xfrm>
            <a:off x="1967001" y="2241773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8" name="Google Shape;518;p78"/>
          <p:cNvCxnSpPr/>
          <p:nvPr/>
        </p:nvCxnSpPr>
        <p:spPr>
          <a:xfrm flipH="1">
            <a:off x="1967001" y="2719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19" name="Google Shape;519;p78"/>
          <p:cNvSpPr txBox="1"/>
          <p:nvPr/>
        </p:nvSpPr>
        <p:spPr>
          <a:xfrm>
            <a:off x="1967000" y="2395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Check, estimate default risk, (perhaps) require collateral</a:t>
            </a:r>
            <a:endParaRPr/>
          </a:p>
        </p:txBody>
      </p:sp>
      <p:sp>
        <p:nvSpPr>
          <p:cNvPr id="520" name="Google Shape;520;p78"/>
          <p:cNvSpPr txBox="1"/>
          <p:nvPr/>
        </p:nvSpPr>
        <p:spPr>
          <a:xfrm>
            <a:off x="1967000" y="1850875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loan for $x</a:t>
            </a:r>
            <a:endParaRPr/>
          </a:p>
        </p:txBody>
      </p:sp>
      <p:cxnSp>
        <p:nvCxnSpPr>
          <p:cNvPr id="521" name="Google Shape;521;p78"/>
          <p:cNvCxnSpPr/>
          <p:nvPr/>
        </p:nvCxnSpPr>
        <p:spPr>
          <a:xfrm>
            <a:off x="1967001" y="37907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78"/>
          <p:cNvSpPr txBox="1"/>
          <p:nvPr/>
        </p:nvSpPr>
        <p:spPr>
          <a:xfrm>
            <a:off x="1967000" y="33999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back $(x + y) </a:t>
            </a:r>
            <a:r>
              <a:rPr lang="en" i="1"/>
              <a:t>or</a:t>
            </a:r>
            <a:r>
              <a:rPr lang="en"/>
              <a:t> default (pay back less than x+y)</a:t>
            </a:r>
            <a:endParaRPr/>
          </a:p>
        </p:txBody>
      </p:sp>
      <p:cxnSp>
        <p:nvCxnSpPr>
          <p:cNvPr id="523" name="Google Shape;523;p78"/>
          <p:cNvCxnSpPr/>
          <p:nvPr/>
        </p:nvCxnSpPr>
        <p:spPr>
          <a:xfrm flipH="1">
            <a:off x="1967001" y="3194498"/>
            <a:ext cx="50430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4" name="Google Shape;524;p78"/>
          <p:cNvSpPr txBox="1"/>
          <p:nvPr/>
        </p:nvSpPr>
        <p:spPr>
          <a:xfrm>
            <a:off x="1967000" y="2870500"/>
            <a:ext cx="50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out loan of $x with y interest (y ~ risk)</a:t>
            </a:r>
            <a:endParaRPr/>
          </a:p>
        </p:txBody>
      </p:sp>
      <p:pic>
        <p:nvPicPr>
          <p:cNvPr id="525" name="Google Shape;52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13" y="1935350"/>
            <a:ext cx="839075" cy="157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475" y="2022262"/>
            <a:ext cx="1053396" cy="14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Loans</a:t>
            </a:r>
            <a:endParaRPr/>
          </a:p>
        </p:txBody>
      </p:sp>
      <p:sp>
        <p:nvSpPr>
          <p:cNvPr id="532" name="Google Shape;532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reports (real-world) asset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USD prices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semi or completely centralized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deposits principal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“vault”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vault is simply the service’s smart contract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deposits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borrow from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over-collateralized: value(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collateral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(in real prices) &gt; value(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collateral value drops significantly, loan can be automatically liquidated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Liquidator repays debt and gets the collateral at a discount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returns loan + interest to vault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can withdraw principal capital and received interest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Loans</a:t>
            </a:r>
            <a:endParaRPr/>
          </a:p>
        </p:txBody>
      </p:sp>
      <p:sp>
        <p:nvSpPr>
          <p:cNvPr id="538" name="Google Shape;53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loan that occurs in a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atomic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transaction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Lender adds principal capital (“liquidity”) to a smart contract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single transaction: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contract pool transfers x assets from the pool to borrower’s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uses x assets as they want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Borrower transfers x assets plus some fee to the pool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step of the above fails (e.g., borrower cannot repay the pool), tx fails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default risk!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44" name="Google Shape;544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0" name="Google Shape;550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Decentralized/Flash Loans, Attacks</a:t>
            </a:r>
            <a:endParaRPr/>
          </a:p>
        </p:txBody>
      </p:sp>
      <p:sp>
        <p:nvSpPr>
          <p:cNvPr id="556" name="Google Shape;556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oracle manipulation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collateral requirements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Risk-free arbitrage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DEXs may offer different prices on the same trading pair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flash loan to: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i) buy on one DEX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ii) sell on the other (at higher price)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iii) repay loan+fees and profit depending on price difference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Washtrading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 and buy the same asset to create misleading activity, e.g., to artificially increase trading volume and show “demand”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cryptocurrency exchanges often perform washtrading (e.g., [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Illegal in USA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markets since 1936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Stablecoins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 Example - Coloured Coins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Bitcoin miners do not enforce proper rules of colouring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Coloured transactions are treated as regular transactions by “colour-blind” miners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Colouring rules might not be respected by an indifferent or malicious miner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algorithms for colours should take this into account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67" name="Google Shape;567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issuer of “stable price” tokens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deposits $1 to service’s bank account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issues 1 token in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As long as</a:t>
            </a:r>
            <a:r>
              <a:rPr lang="en"/>
              <a:t> token remains in circulation, the service keeps $1 in escrow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Whenever</a:t>
            </a:r>
            <a:r>
              <a:rPr lang="en"/>
              <a:t> user wants, they can redeem 1 token for $1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Why use such stablecoins instead of USD directly?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Exchanges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avoid regulation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settle inter-exchange transfers faster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bypass capital controls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avoid KYC/AML requirements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launder illegal profit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Fiat-backed stablecoins</a:t>
            </a:r>
            <a:endParaRPr/>
          </a:p>
        </p:txBody>
      </p:sp>
      <p:sp>
        <p:nvSpPr>
          <p:cNvPr id="573" name="Google Shape;573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1-1 promise (silently) breaks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Service issues loans (fractional reserve), assuming default risk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 can insert (artificial) liquidity into the market (to pump price/market cap of assets)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regulation tightens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broken 1-1 promise becomes public knowledge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Trust in the system decreases, “stable” price no longer stable (reflecting default risk)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Liquidity evaporates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Tether (</a:t>
            </a:r>
            <a:r>
              <a:rPr lang="en" i="1">
                <a:solidFill>
                  <a:schemeClr val="dk1"/>
                </a:solidFill>
              </a:rPr>
              <a:t>by far</a:t>
            </a:r>
            <a:r>
              <a:rPr lang="en">
                <a:solidFill>
                  <a:schemeClr val="dk1"/>
                </a:solidFill>
              </a:rPr>
              <a:t> the largest “stablecoin”)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Opaque (</a:t>
            </a:r>
            <a:r>
              <a:rPr lang="en" i="1">
                <a:solidFill>
                  <a:schemeClr val="dk1"/>
                </a:solidFill>
              </a:rPr>
              <a:t>no audits, </a:t>
            </a:r>
            <a:r>
              <a:rPr lang="en">
                <a:solidFill>
                  <a:schemeClr val="dk1"/>
                </a:solidFill>
              </a:rPr>
              <a:t>unknown reserves, unknown affiliations, can refuse redemptions at will)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Repeatedly misleading behaviour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NYAG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CFTC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i="1">
                <a:solidFill>
                  <a:schemeClr val="dk1"/>
                </a:solidFill>
              </a:rPr>
              <a:t>It is known</a:t>
            </a:r>
            <a:r>
              <a:rPr lang="en">
                <a:solidFill>
                  <a:schemeClr val="dk1"/>
                </a:solidFill>
              </a:rPr>
              <a:t> that Tether does not have $1 for every USDT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Circulation: $4B until 2019, $21B end of 2020, $74B in Nov 2021, $65.9B in Nov 2022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“Daily trading volume” across all exchanges: $87B (&gt;2x Bitcoin’s)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Almost every major exchange trades Tether (and is open to Tether collapse risk)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79" name="Google Shape;579;p87"/>
          <p:cNvSpPr txBox="1">
            <a:spLocks noGrp="1"/>
          </p:cNvSpPr>
          <p:nvPr>
            <p:ph type="body" idx="1"/>
          </p:nvPr>
        </p:nvSpPr>
        <p:spPr>
          <a:xfrm>
            <a:off x="311700" y="1171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(1+x)-1 backing by crypto reserves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(Centralized) price oracles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Assume: 1 ETH = $1, x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Deposit 2 ETH and get 1 stablecoin (over-collateralized)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price(ETH) &gt; $0.5: stablecoin’s price unchanged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price(ETH) &lt; $0.5: stablecoin liquidated, investor receives 2 ETH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Dai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Crypto-backed stablecoins</a:t>
            </a:r>
            <a:endParaRPr/>
          </a:p>
        </p:txBody>
      </p:sp>
      <p:sp>
        <p:nvSpPr>
          <p:cNvPr id="585" name="Google Shape;585;p88"/>
          <p:cNvSpPr txBox="1">
            <a:spLocks noGrp="1"/>
          </p:cNvSpPr>
          <p:nvPr>
            <p:ph type="body" idx="1"/>
          </p:nvPr>
        </p:nvSpPr>
        <p:spPr>
          <a:xfrm>
            <a:off x="311700" y="1171350"/>
            <a:ext cx="8520600" cy="3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Leveraged investment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Buy 1 coin with 2 ETH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Buy 1 ETH with 1 coin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Increased demand for ETH → ETH price ↑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ETH price ↑ (eg. 1 ETH = $2)→sell 0.5 ETH for 1 coin, redeem coin for 2 ETH (profit: 0.5 ETH)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Go to (a) (perpetual motion machine)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if ETH price drops?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Stablecoins liquidated for ETH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Investors sell ETH to cut losses → Uncertainty from liquidations, ETH supply ↑ → price ↓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Go to (a) (death spiral)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Example: March 2020, MakerDAO had to </a:t>
            </a:r>
            <a:r>
              <a:rPr lang="en" i="1">
                <a:solidFill>
                  <a:schemeClr val="dk1"/>
                </a:solidFill>
              </a:rPr>
              <a:t>centrally intervene and inject liquidity</a:t>
            </a:r>
            <a:r>
              <a:rPr lang="en">
                <a:solidFill>
                  <a:schemeClr val="dk1"/>
                </a:solidFill>
              </a:rPr>
              <a:t> to avoid complete shutdown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What happens if market collapses and external pockets not deep enough?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(Centralized) price oracle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idea: </a:t>
            </a:r>
            <a:r>
              <a:rPr lang="en" i="1"/>
              <a:t>Quantity Theory of Money</a:t>
            </a:r>
            <a:r>
              <a:rPr lang="en"/>
              <a:t>*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MV = PT ( [Money supply] * [Velocity] = [weighted Price average] * [sum of all Transactions] 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V, T remain the same, P (prices, i.e., inflation) follow M (money supply)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definition true in a snapshot, </a:t>
            </a:r>
            <a:r>
              <a:rPr lang="en" i="1"/>
              <a:t>cannot</a:t>
            </a:r>
            <a:r>
              <a:rPr lang="en"/>
              <a:t> be relied on for predictions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types of assets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“stable” coins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coin price &gt; $1: automatically issue and distribute new coins (coin supply </a:t>
            </a:r>
            <a:r>
              <a:rPr lang="en">
                <a:solidFill>
                  <a:schemeClr val="dk1"/>
                </a:solidFill>
              </a:rPr>
              <a:t>↑ → price ↓)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coin price &lt; $1: sell bonds for coins (coin supply ↓ → price ↑)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Bonds: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Buy bond in auction (face value: $1, auction price: y)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trike="sngStrike">
                <a:solidFill>
                  <a:schemeClr val="dk1"/>
                </a:solidFill>
              </a:rPr>
              <a:t>When</a:t>
            </a:r>
            <a:r>
              <a:rPr lang="en">
                <a:solidFill>
                  <a:schemeClr val="dk1"/>
                </a:solidFill>
              </a:rPr>
              <a:t> If coin price gets above $1 again, redeem bond to receive new coins (profit = 1 - 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1" name="Google Shape;591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  <p:sp>
        <p:nvSpPr>
          <p:cNvPr id="592" name="Google Shape;592;p89"/>
          <p:cNvSpPr txBox="1"/>
          <p:nvPr/>
        </p:nvSpPr>
        <p:spPr>
          <a:xfrm>
            <a:off x="2875950" y="4721275"/>
            <a:ext cx="51057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* Irving Fisher. “The Purchasing Power of Money” (1911)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such project has survived for long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Nubits (</a:t>
            </a:r>
            <a:r>
              <a:rPr lang="en" i="1">
                <a:solidFill>
                  <a:schemeClr val="dk1"/>
                </a:solidFill>
              </a:rPr>
              <a:t>“World's Best Stable Digital Currencies”</a:t>
            </a:r>
            <a:r>
              <a:rPr lang="en">
                <a:solidFill>
                  <a:schemeClr val="dk1"/>
                </a:solidFill>
              </a:rPr>
              <a:t>): $0.12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Basis (</a:t>
            </a:r>
            <a:r>
              <a:rPr lang="en" i="1">
                <a:solidFill>
                  <a:schemeClr val="dk1"/>
                </a:solidFill>
              </a:rPr>
              <a:t>“an Algorithmic Stablecoin Pegged to 1 USD”</a:t>
            </a:r>
            <a:r>
              <a:rPr lang="en">
                <a:solidFill>
                  <a:schemeClr val="dk1"/>
                </a:solidFill>
              </a:rPr>
              <a:t>): $0.04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Terra (</a:t>
            </a:r>
            <a:r>
              <a:rPr lang="en" i="1">
                <a:solidFill>
                  <a:schemeClr val="dk1"/>
                </a:solidFill>
              </a:rPr>
              <a:t>“stable rewards in all economic conditions”</a:t>
            </a:r>
            <a:r>
              <a:rPr lang="en">
                <a:solidFill>
                  <a:schemeClr val="dk1"/>
                </a:solidFill>
              </a:rPr>
              <a:t>): $0.02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fail?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 </a:t>
            </a:r>
            <a:r>
              <a:rPr lang="en">
                <a:solidFill>
                  <a:schemeClr val="dk1"/>
                </a:solidFill>
              </a:rPr>
              <a:t>↑ → bond-holders and investors receive newly issued coins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price ↓ → investors can only buy bonds and </a:t>
            </a:r>
            <a:r>
              <a:rPr lang="en" i="1">
                <a:solidFill>
                  <a:schemeClr val="dk1"/>
                </a:solidFill>
              </a:rPr>
              <a:t>have faith</a:t>
            </a:r>
            <a:r>
              <a:rPr lang="en">
                <a:solidFill>
                  <a:schemeClr val="dk1"/>
                </a:solidFill>
              </a:rPr>
              <a:t> that price will go up again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price does not go up quickly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lost profit (opportunity cost) ↑ 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if lost profit &gt; bond profit, no reason to remain invested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8" name="Google Shape;598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stablecoins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 Daian et al. “Flash Boys 2.0: Frontrunning in Decentralized Exchanges, Miner Extractable Value, and Consensus Instability”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Eskandari S., Moosavi S., Clark J. “SoK: Transparent Dishonesty: Front-Running Attacks on Blockchain”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Qin, K., Zhou, L., Livshits,  B. and Gervais,  A. “Attacking the defi ecosystem with  flash loans for fun and profit” 2021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Douglas Arner, Raphael Auer and Jon Frost. “Stablecoins: risks, potential and regulation” 2020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Golumbia, David. “The politics of Bitcoin: software as right-wing extremism” 2016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Graeber. “Debt: The first 5000 years” 2012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Robert Skidelsky. “Money and Government: A Challenge to Mainstream Economics” 2018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(on a blockchain)</a:t>
            </a:r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4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economy (on a blockchain)</a:t>
            </a:r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blockchain to record monetary transactions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money based on pre-determined algorithm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br>
              <a:rPr lang="en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would people use on-chain tokens as </a:t>
            </a:r>
            <a:r>
              <a:rPr lang="en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as commodities? Why would someone sell BTC, if they expect its (USD) price to increase?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accurately valuate a blockchain-based economy? (e.g., market capitalization)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ckchain Cours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4231</Words>
  <Application>Microsoft Macintosh PowerPoint</Application>
  <PresentationFormat>On-screen Show (16:9)</PresentationFormat>
  <Paragraphs>600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Ubuntu</vt:lpstr>
      <vt:lpstr>Arial</vt:lpstr>
      <vt:lpstr>Blockchain Course Theme</vt:lpstr>
      <vt:lpstr>Simple Light</vt:lpstr>
      <vt:lpstr>PowerPoint Presentation</vt:lpstr>
      <vt:lpstr>(Possible) Applications of DLT</vt:lpstr>
      <vt:lpstr>Use an independent DL or piggyback on existing?</vt:lpstr>
      <vt:lpstr>Piggybacking Example - Coloured Coins</vt:lpstr>
      <vt:lpstr>Piggybacking Example - Coloured Coins</vt:lpstr>
      <vt:lpstr>Piggybacking Example - Coloured Coins</vt:lpstr>
      <vt:lpstr>Applications</vt:lpstr>
      <vt:lpstr>Digital economy (on a blockchain)</vt:lpstr>
      <vt:lpstr>Digital economy (on a blockchain)</vt:lpstr>
      <vt:lpstr>Name registry (on a blockchain)</vt:lpstr>
      <vt:lpstr>Name registry (on a blockchain)</vt:lpstr>
      <vt:lpstr>Land ownership (on a blockchain)</vt:lpstr>
      <vt:lpstr>Land ownership (on a blockchain)</vt:lpstr>
      <vt:lpstr>Gaming and art collection (on a blockchain)</vt:lpstr>
      <vt:lpstr>Gaming and art collection (on a blockchain)</vt:lpstr>
      <vt:lpstr>Supply chain tracking (on a blockchain)</vt:lpstr>
      <vt:lpstr>Supply chain tracking (on a blockchain)</vt:lpstr>
      <vt:lpstr>Philanthropy (on a blockchain)</vt:lpstr>
      <vt:lpstr>Philanthropy (on a blockchain)</vt:lpstr>
      <vt:lpstr>Prediction Markets</vt:lpstr>
      <vt:lpstr>Prediction Markets</vt:lpstr>
      <vt:lpstr>IoT and micropayments (on a blockchain)</vt:lpstr>
      <vt:lpstr>IoT and micropayments (on a blockchain)</vt:lpstr>
      <vt:lpstr>Crowdfunding (on a blockchain)</vt:lpstr>
      <vt:lpstr>Crowdfunding (on a blockchain)</vt:lpstr>
      <vt:lpstr>Market Capitalization</vt:lpstr>
      <vt:lpstr>Market capitalization (of cryptocurrencies)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capitalization (of cryptocurrencies)</vt:lpstr>
      <vt:lpstr>Decentralized Finance</vt:lpstr>
      <vt:lpstr>Finance</vt:lpstr>
      <vt:lpstr>Decentralized Finance (DeFi)</vt:lpstr>
      <vt:lpstr>Securities</vt:lpstr>
      <vt:lpstr>Decentralized Finance (DeFi)</vt:lpstr>
      <vt:lpstr>Exchanges/Marketplaces</vt:lpstr>
      <vt:lpstr>Decentralized Exchanges (DEXs)</vt:lpstr>
      <vt:lpstr>Decentralized Exchanges (DEXs), Attacks</vt:lpstr>
      <vt:lpstr>Decentralized Exchanges (DEXs), Attacks</vt:lpstr>
      <vt:lpstr>(Real-world) Loans</vt:lpstr>
      <vt:lpstr>(Real-world) Loans</vt:lpstr>
      <vt:lpstr>(Real-world) Loans</vt:lpstr>
      <vt:lpstr>(Real-world) Loans</vt:lpstr>
      <vt:lpstr>Decentralized Loans</vt:lpstr>
      <vt:lpstr>Flash Loans</vt:lpstr>
      <vt:lpstr>Decentralized/Flash Loans, Attacks</vt:lpstr>
      <vt:lpstr>Decentralized/Flash Loans, Attacks</vt:lpstr>
      <vt:lpstr>Decentralized/Flash Loans, Attacks</vt:lpstr>
      <vt:lpstr>Stablecoins</vt:lpstr>
      <vt:lpstr>Fiat-backed stablecoins</vt:lpstr>
      <vt:lpstr>Fiat-backed stablecoins</vt:lpstr>
      <vt:lpstr>Crypto-backed stablecoins</vt:lpstr>
      <vt:lpstr>Crypto-backed stablecoins</vt:lpstr>
      <vt:lpstr>Algorithmic stablecoins</vt:lpstr>
      <vt:lpstr>Algorithmic stablecoins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1</cp:revision>
  <dcterms:modified xsi:type="dcterms:W3CDTF">2024-10-24T12:46:59Z</dcterms:modified>
</cp:coreProperties>
</file>