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77" autoAdjust="0"/>
  </p:normalViewPr>
  <p:slideViewPr>
    <p:cSldViewPr>
      <p:cViewPr varScale="1">
        <p:scale>
          <a:sx n="71" d="100"/>
          <a:sy n="71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5E024-90A2-4F98-937F-F17417EEFC7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FC036-B165-4A34-994C-3113C5A57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C036-B165-4A34-994C-3113C5A57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5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C036-B165-4A34-994C-3113C5A57E1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5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C036-B165-4A34-994C-3113C5A57E1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5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C036-B165-4A34-994C-3113C5A57E1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FC036-B165-4A34-994C-3113C5A57E1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5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8A8AFE-AFC7-4322-8333-63AA8E71AB2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9756705-B163-4B57-906C-C6604D7592B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 algn="ctr">
              <a:spcBef>
                <a:spcPct val="20000"/>
              </a:spcBef>
            </a:pPr>
            <a:r>
              <a:rPr lang="en-US" sz="4400" dirty="0" smtClean="0"/>
              <a:t>Accounting Software for Dealers, Traders and Brokers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pPr algn="l"/>
            <a:r>
              <a:rPr lang="en-US" sz="3900" b="1" dirty="0" smtClean="0">
                <a:latin typeface="+mj-lt"/>
              </a:rPr>
              <a:t>The purpose of this project is </a:t>
            </a:r>
            <a:r>
              <a:rPr lang="en-US" sz="3900" b="1" dirty="0" smtClean="0">
                <a:latin typeface="+mj-lt"/>
                <a:ea typeface="Calibri"/>
              </a:rPr>
              <a:t>to control daily financial transactions and business deals by using an accounting software based on Microsoft Excel. </a:t>
            </a:r>
            <a:r>
              <a:rPr lang="en-US" sz="3900" b="1" dirty="0" smtClean="0">
                <a:latin typeface="+mj-lt"/>
              </a:rPr>
              <a:t> </a:t>
            </a:r>
          </a:p>
          <a:p>
            <a:pPr algn="l"/>
            <a:r>
              <a:rPr lang="en-US" sz="3900" b="1" dirty="0">
                <a:latin typeface="+mj-lt"/>
              </a:rPr>
              <a:t>Suppose you are managing a network of the customers, deals and financial transactions just like below examples: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394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 algn="ctr">
              <a:spcBef>
                <a:spcPct val="20000"/>
              </a:spcBef>
            </a:pPr>
            <a:r>
              <a:rPr lang="en-US" sz="3600" dirty="0"/>
              <a:t>Accounting Software for Dealers, Traders and Brokers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382000" cy="5257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/>
              <a:t>You are agreed with your customer (X) who will transfer behalf of you EUR 350,000 due to your Performa </a:t>
            </a:r>
            <a:r>
              <a:rPr lang="en-US" b="1" dirty="0"/>
              <a:t>I</a:t>
            </a:r>
            <a:r>
              <a:rPr lang="en-US" b="1" dirty="0" smtClean="0"/>
              <a:t>nvoice (Buying some industrial machinery) while you will pay him Dirham (AED). Your deal is as follows:</a:t>
            </a:r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Company “X” will charge you the fee of 0.2% for your EUR remittance (1- 0.0002 = 0.998) and also this company consider  the ask – bid spread  of  29 pips on rate of EUR / AED = 4.0044</a:t>
            </a:r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We should record  this deal just like below cited into a cell of excel:</a:t>
            </a:r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Purchase 350,000*0.998 EUR @ 4.0044+0.0029 AED</a:t>
            </a:r>
          </a:p>
          <a:p>
            <a:pPr algn="l"/>
            <a:r>
              <a:rPr lang="en-US" b="1" dirty="0" smtClean="0"/>
              <a:t>Or</a:t>
            </a:r>
          </a:p>
          <a:p>
            <a:pPr algn="l"/>
            <a:r>
              <a:rPr lang="en-US" b="1" dirty="0"/>
              <a:t>Purchase </a:t>
            </a:r>
            <a:r>
              <a:rPr lang="en-US" b="1" dirty="0" smtClean="0"/>
              <a:t>350,000/1.002 </a:t>
            </a:r>
            <a:r>
              <a:rPr lang="en-US" b="1" dirty="0"/>
              <a:t>EUR @ 4.0044+0.0029 AED</a:t>
            </a:r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As you can see, this software automatically calculates the amounts of Sell, Purchase and Profit / Loss where:</a:t>
            </a:r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Your purchase (Received) of EUR =  EUR 349,300</a:t>
            </a:r>
          </a:p>
          <a:p>
            <a:pPr algn="l"/>
            <a:r>
              <a:rPr lang="en-US" b="1" dirty="0" smtClean="0"/>
              <a:t>Your sell (Paid) of AED = AED 1,399,750</a:t>
            </a:r>
          </a:p>
          <a:p>
            <a:pPr algn="l"/>
            <a:r>
              <a:rPr lang="en-US" b="1" dirty="0" smtClean="0"/>
              <a:t>Your loss is = AED 1,013</a:t>
            </a:r>
          </a:p>
          <a:p>
            <a:pPr algn="l"/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347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 algn="ctr">
              <a:spcBef>
                <a:spcPct val="20000"/>
              </a:spcBef>
            </a:pPr>
            <a:r>
              <a:rPr lang="en-US" sz="3600" dirty="0"/>
              <a:t>Accounting Software for Dealers, Traders and Brokers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382000" cy="5257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100" b="1" dirty="0" smtClean="0"/>
              <a:t>Now, suppose you will sell this industrial machinery to company “Y” by 2% profit plus a ask – bid spread of 45 pips where you will receive Russian Ruble (RUB) from company “Y”. The deal will be:</a:t>
            </a:r>
          </a:p>
          <a:p>
            <a:pPr algn="l"/>
            <a:endParaRPr lang="en-US" sz="2100" b="1" dirty="0" smtClean="0"/>
          </a:p>
          <a:p>
            <a:pPr algn="l"/>
            <a:r>
              <a:rPr lang="de-DE" sz="2100" b="1" dirty="0"/>
              <a:t>Sell 350,000*1.02 EUR @ 89.3441+0.0045 </a:t>
            </a:r>
            <a:r>
              <a:rPr lang="de-DE" sz="2100" b="1" dirty="0" smtClean="0"/>
              <a:t>RUB</a:t>
            </a:r>
          </a:p>
          <a:p>
            <a:pPr algn="l"/>
            <a:endParaRPr lang="de-DE" sz="2100" b="1" dirty="0"/>
          </a:p>
          <a:p>
            <a:pPr algn="l"/>
            <a:r>
              <a:rPr lang="en-US" sz="2100" b="1" dirty="0" smtClean="0"/>
              <a:t>Then, Mr. “Z” will pay you CAD for all amounts of your RUB by 0.25% less than the rate of CAD/RUB = 60.2529</a:t>
            </a:r>
          </a:p>
          <a:p>
            <a:pPr algn="l"/>
            <a:r>
              <a:rPr lang="en-US" sz="2100" b="1" dirty="0" smtClean="0"/>
              <a:t>This deal will be:</a:t>
            </a:r>
          </a:p>
          <a:p>
            <a:pPr algn="l"/>
            <a:endParaRPr lang="en-US" sz="2100" b="1" dirty="0" smtClean="0"/>
          </a:p>
          <a:p>
            <a:pPr algn="l"/>
            <a:r>
              <a:rPr lang="en-US" sz="2100" b="1" dirty="0"/>
              <a:t>Sell 31,897,450.2 RUB @ 60.2529/1.0025 </a:t>
            </a:r>
            <a:r>
              <a:rPr lang="en-US" sz="2100" b="1" dirty="0" smtClean="0"/>
              <a:t>CAD</a:t>
            </a:r>
          </a:p>
          <a:p>
            <a:pPr algn="l"/>
            <a:endParaRPr lang="en-US" sz="2100" b="1" dirty="0"/>
          </a:p>
          <a:p>
            <a:pPr lvl="0" algn="l">
              <a:buClr>
                <a:srgbClr val="6EA0B0"/>
              </a:buClr>
            </a:pPr>
            <a:r>
              <a:rPr lang="en-US" sz="2100" b="1" dirty="0" smtClean="0"/>
              <a:t>Finally, You will sell amounts of CAD to Mr. “W” and will receive AED by </a:t>
            </a:r>
            <a:r>
              <a:rPr lang="en-US" sz="2100" b="1" dirty="0" smtClean="0">
                <a:solidFill>
                  <a:prstClr val="white"/>
                </a:solidFill>
              </a:rPr>
              <a:t>ask </a:t>
            </a:r>
            <a:r>
              <a:rPr lang="en-US" sz="2100" b="1" dirty="0">
                <a:solidFill>
                  <a:prstClr val="white"/>
                </a:solidFill>
              </a:rPr>
              <a:t>– bid spread  of  </a:t>
            </a:r>
            <a:r>
              <a:rPr lang="en-US" sz="2100" b="1" dirty="0" smtClean="0">
                <a:solidFill>
                  <a:prstClr val="white"/>
                </a:solidFill>
              </a:rPr>
              <a:t>35 </a:t>
            </a:r>
            <a:r>
              <a:rPr lang="en-US" sz="2100" b="1" dirty="0">
                <a:solidFill>
                  <a:prstClr val="white"/>
                </a:solidFill>
              </a:rPr>
              <a:t>pips on rate of </a:t>
            </a:r>
            <a:r>
              <a:rPr lang="en-US" sz="2100" b="1" dirty="0" smtClean="0">
                <a:solidFill>
                  <a:prstClr val="white"/>
                </a:solidFill>
              </a:rPr>
              <a:t>CAD </a:t>
            </a:r>
            <a:r>
              <a:rPr lang="en-US" sz="2100" b="1" dirty="0">
                <a:solidFill>
                  <a:prstClr val="white"/>
                </a:solidFill>
              </a:rPr>
              <a:t>/ AED </a:t>
            </a:r>
            <a:r>
              <a:rPr lang="en-US" sz="2100" b="1" dirty="0" smtClean="0">
                <a:solidFill>
                  <a:prstClr val="white"/>
                </a:solidFill>
              </a:rPr>
              <a:t>= 2.7178 as follows:</a:t>
            </a:r>
          </a:p>
          <a:p>
            <a:pPr lvl="0" algn="l">
              <a:buClr>
                <a:srgbClr val="6EA0B0"/>
              </a:buClr>
            </a:pPr>
            <a:endParaRPr lang="en-US" sz="2100" b="1" dirty="0">
              <a:solidFill>
                <a:prstClr val="white"/>
              </a:solidFill>
            </a:endParaRPr>
          </a:p>
          <a:p>
            <a:pPr lvl="0" algn="l">
              <a:buClr>
                <a:srgbClr val="6EA0B0"/>
              </a:buClr>
            </a:pPr>
            <a:r>
              <a:rPr lang="en-US" sz="2100" b="1" dirty="0"/>
              <a:t>Sell 530,716.26 CAD @ 2.7178+0.0035 </a:t>
            </a:r>
            <a:r>
              <a:rPr lang="en-US" sz="2100" b="1" dirty="0" smtClean="0"/>
              <a:t>AED</a:t>
            </a:r>
          </a:p>
          <a:p>
            <a:pPr lvl="0" algn="l">
              <a:buClr>
                <a:srgbClr val="6EA0B0"/>
              </a:buClr>
            </a:pPr>
            <a:endParaRPr lang="en-US" sz="2100" b="1" dirty="0"/>
          </a:p>
          <a:p>
            <a:pPr lvl="0" algn="l">
              <a:buClr>
                <a:srgbClr val="6EA0B0"/>
              </a:buClr>
            </a:pPr>
            <a:r>
              <a:rPr lang="en-US" sz="2100" b="1" dirty="0" smtClean="0"/>
              <a:t>In the result, your total profit will </a:t>
            </a:r>
            <a:r>
              <a:rPr lang="en-US" sz="2100" b="1" dirty="0"/>
              <a:t>be equal to AED </a:t>
            </a:r>
            <a:r>
              <a:rPr lang="en-US" sz="2100" b="1" dirty="0" smtClean="0"/>
              <a:t>44,488.27</a:t>
            </a:r>
          </a:p>
          <a:p>
            <a:pPr lvl="0" algn="l">
              <a:buClr>
                <a:srgbClr val="6EA0B0"/>
              </a:buClr>
            </a:pPr>
            <a:endParaRPr lang="en-US" sz="2100" b="1" dirty="0"/>
          </a:p>
          <a:p>
            <a:pPr lvl="0" algn="l">
              <a:buClr>
                <a:srgbClr val="6EA0B0"/>
              </a:buClr>
            </a:pPr>
            <a:r>
              <a:rPr lang="en-US" sz="2100" b="1" dirty="0"/>
              <a:t>Profit = </a:t>
            </a:r>
            <a:r>
              <a:rPr lang="en-US" sz="2100" b="1" dirty="0" smtClean="0"/>
              <a:t>1,444,238.16 </a:t>
            </a:r>
            <a:r>
              <a:rPr lang="en-US" sz="2100" b="1" dirty="0"/>
              <a:t>-  </a:t>
            </a:r>
            <a:r>
              <a:rPr lang="en-US" sz="2100" b="1" dirty="0" smtClean="0"/>
              <a:t>1,399,749.89 </a:t>
            </a:r>
            <a:r>
              <a:rPr lang="en-US" sz="2100" b="1" dirty="0"/>
              <a:t>= </a:t>
            </a:r>
            <a:r>
              <a:rPr lang="en-US" sz="2100" b="1" dirty="0" smtClean="0"/>
              <a:t>AED 44,488.27</a:t>
            </a:r>
            <a:endParaRPr lang="de-DE" sz="2100" b="1" dirty="0" smtClean="0"/>
          </a:p>
          <a:p>
            <a:pPr algn="l"/>
            <a:endParaRPr lang="de-DE" b="1" dirty="0"/>
          </a:p>
          <a:p>
            <a:pPr algn="l"/>
            <a:endParaRPr lang="en-US" b="1" dirty="0"/>
          </a:p>
          <a:p>
            <a:r>
              <a:rPr lang="en-US" b="1" dirty="0" smtClean="0"/>
              <a:t>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22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 algn="ctr">
              <a:spcBef>
                <a:spcPct val="20000"/>
              </a:spcBef>
            </a:pPr>
            <a:r>
              <a:rPr lang="en-US" sz="3600" dirty="0"/>
              <a:t>Accounting Software for Dealers, Traders and </a:t>
            </a:r>
            <a:r>
              <a:rPr lang="en-US" sz="3600" dirty="0" smtClean="0"/>
              <a:t>Brokers</a:t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382000" cy="45720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b="1" dirty="0" smtClean="0"/>
              <a:t>Here, I added two more deals:</a:t>
            </a:r>
          </a:p>
          <a:p>
            <a:pPr algn="l"/>
            <a:endParaRPr lang="en-US" sz="2400" b="1" dirty="0" smtClean="0"/>
          </a:p>
          <a:p>
            <a:pPr algn="l"/>
            <a:r>
              <a:rPr lang="en-US" sz="2400" b="1" dirty="0"/>
              <a:t>Purchase 2000 OMR @ 17.8472 </a:t>
            </a:r>
            <a:r>
              <a:rPr lang="en-US" sz="2400" b="1" dirty="0" smtClean="0"/>
              <a:t>CNY</a:t>
            </a:r>
          </a:p>
          <a:p>
            <a:pPr algn="l"/>
            <a:r>
              <a:rPr lang="en-US" sz="2400" b="1" dirty="0"/>
              <a:t>Sell 50,000*1.0065 USD @ 19.2366+0.0066 </a:t>
            </a:r>
            <a:r>
              <a:rPr lang="en-US" sz="2400" b="1" dirty="0" smtClean="0"/>
              <a:t>Lira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b="1" dirty="0"/>
              <a:t>you only need </a:t>
            </a:r>
            <a:r>
              <a:rPr lang="en-US" sz="2400" b="1" dirty="0" smtClean="0"/>
              <a:t>to record  the deals by mentioned format into </a:t>
            </a:r>
            <a:r>
              <a:rPr lang="en-US" sz="2400" b="1" dirty="0"/>
              <a:t>a cell then you will have automatically all account balances on a sheet of excel. I have named this model Artificial Intelligence by Microsoft Excel. </a:t>
            </a:r>
            <a:endParaRPr lang="en-US" sz="2400" b="1" dirty="0" smtClean="0"/>
          </a:p>
          <a:p>
            <a:pPr algn="l"/>
            <a:endParaRPr lang="en-US" sz="2400" b="1" dirty="0" smtClean="0"/>
          </a:p>
          <a:p>
            <a:pPr algn="l"/>
            <a:r>
              <a:rPr lang="en-US" sz="2400" b="1" dirty="0" smtClean="0"/>
              <a:t>The next step is to record the received and the paid accounts done by your customers to update the balances. </a:t>
            </a:r>
          </a:p>
          <a:p>
            <a:pPr algn="l"/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22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 algn="ctr">
              <a:spcBef>
                <a:spcPct val="20000"/>
              </a:spcBef>
            </a:pPr>
            <a:r>
              <a:rPr lang="en-US" sz="3600" dirty="0"/>
              <a:t>Accounting Software for Dealers, Traders and </a:t>
            </a:r>
            <a:r>
              <a:rPr lang="en-US" sz="3600" dirty="0" smtClean="0"/>
              <a:t>Brokers</a:t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82000" cy="4419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For clearing,  Mr. “W” will transfer  the amount of AED 1,399,750  behalf of you to banking account of company “X” and also will pay you by cash </a:t>
            </a:r>
            <a:r>
              <a:rPr lang="en-US" b="1" dirty="0"/>
              <a:t>the amount of AED </a:t>
            </a:r>
            <a:r>
              <a:rPr lang="en-US" b="1" dirty="0" smtClean="0"/>
              <a:t>44,488.27</a:t>
            </a:r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When you deliver the machinery to company “Y”,  </a:t>
            </a:r>
            <a:r>
              <a:rPr lang="en-US" b="1" dirty="0"/>
              <a:t>the amounts of EUR </a:t>
            </a:r>
            <a:r>
              <a:rPr lang="en-US" b="1" dirty="0" smtClean="0"/>
              <a:t>349,301.39 and EUR 357,000 will be settled </a:t>
            </a:r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The company  “y” will pay </a:t>
            </a:r>
            <a:r>
              <a:rPr lang="en-US" b="1" dirty="0"/>
              <a:t>the amount of RUB </a:t>
            </a:r>
            <a:r>
              <a:rPr lang="en-US" b="1" dirty="0" smtClean="0"/>
              <a:t>31,897,450.2 to Mr. “Z” and he will pay </a:t>
            </a:r>
            <a:r>
              <a:rPr lang="en-US" b="1" dirty="0"/>
              <a:t>the amount of CAD </a:t>
            </a:r>
            <a:r>
              <a:rPr lang="en-US" b="1" dirty="0" smtClean="0"/>
              <a:t>530,716.26  to Mr. “W” behalf of you. </a:t>
            </a:r>
            <a:endParaRPr lang="en-US" b="1" dirty="0"/>
          </a:p>
          <a:p>
            <a:pPr algn="l"/>
            <a:r>
              <a:rPr lang="en-US" b="1" dirty="0" smtClean="0"/>
              <a:t>Now, you will have the new updated balances for all your customers.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115590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1040</TotalTime>
  <Words>595</Words>
  <Application>Microsoft Office PowerPoint</Application>
  <PresentationFormat>On-screen Show (4:3)</PresentationFormat>
  <Paragraphs>62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Accounting Software for Dealers, Traders and Brokers  </vt:lpstr>
      <vt:lpstr>Accounting Software for Dealers, Traders and Brokers </vt:lpstr>
      <vt:lpstr>Accounting Software for Dealers, Traders and Brokers </vt:lpstr>
      <vt:lpstr>Accounting Software for Dealers, Traders and Brokers  </vt:lpstr>
      <vt:lpstr>Accounting Software for Dealers, Traders and Brokers  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sepehrpc</dc:creator>
  <cp:lastModifiedBy>sepehrpc</cp:lastModifiedBy>
  <cp:revision>51</cp:revision>
  <dcterms:created xsi:type="dcterms:W3CDTF">2023-03-27T15:59:52Z</dcterms:created>
  <dcterms:modified xsi:type="dcterms:W3CDTF">2023-04-09T04:06:04Z</dcterms:modified>
</cp:coreProperties>
</file>