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60" r:id="rId6"/>
    <p:sldId id="262" r:id="rId7"/>
    <p:sldId id="264" r:id="rId8"/>
    <p:sldId id="265" r:id="rId9"/>
    <p:sldId id="268" r:id="rId10"/>
    <p:sldId id="266" r:id="rId11"/>
    <p:sldId id="273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70C0"/>
    <a:srgbClr val="94A088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21B73-03DF-4B35-B48F-227C1EECB2DF}" type="datetimeFigureOut">
              <a:rPr lang="en-GB" smtClean="0"/>
              <a:t>25/08/2018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81AF3-19B6-4057-8FCC-5A37F2CCF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67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9AD1-2C41-4F8E-A07E-033BC219C208}" type="datetime1">
              <a:rPr lang="en-GB" smtClean="0"/>
              <a:t>25/08/2018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B60D-DB20-4488-ABE4-36DD19892CC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54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34FE-4DFF-4C7D-991F-33DE5C05F76C}" type="datetime1">
              <a:rPr lang="en-GB" smtClean="0"/>
              <a:t>25/08/2018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B60D-DB20-4488-ABE4-36DD19892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3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CEBA-AF40-4301-9F8C-9C60059A0774}" type="datetime1">
              <a:rPr lang="en-GB" smtClean="0"/>
              <a:t>25/08/2018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B60D-DB20-4488-ABE4-36DD19892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5B2-5BCE-42B2-921F-7E4AB54E5295}" type="datetime1">
              <a:rPr lang="en-GB" smtClean="0"/>
              <a:t>25/08/2018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B60D-DB20-4488-ABE4-36DD19892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3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3393-B1FB-4D9D-8654-A1513F60E704}" type="datetime1">
              <a:rPr lang="en-GB" smtClean="0"/>
              <a:t>25/08/2018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B60D-DB20-4488-ABE4-36DD19892CC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06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AFD6-6B68-4C27-8342-B09247D0A1FD}" type="datetime1">
              <a:rPr lang="en-GB" smtClean="0"/>
              <a:t>25/08/2018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B60D-DB20-4488-ABE4-36DD19892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83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9045-88F2-485D-A7A2-3F54B1C18805}" type="datetime1">
              <a:rPr lang="en-GB" smtClean="0"/>
              <a:t>25/08/2018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B60D-DB20-4488-ABE4-36DD19892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8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B918-93BE-4EB7-8453-084ED5B025D2}" type="datetime1">
              <a:rPr lang="en-GB" smtClean="0"/>
              <a:t>25/08/2018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B60D-DB20-4488-ABE4-36DD19892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93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5FF8-0321-4528-8AC0-7934513D05D5}" type="datetime1">
              <a:rPr lang="en-GB" smtClean="0"/>
              <a:t>25/08/2018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B60D-DB20-4488-ABE4-36DD19892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74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E09119-9E06-4B75-95E0-9977EF1F63EC}" type="datetime1">
              <a:rPr lang="en-GB" smtClean="0"/>
              <a:t>25/08/2018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DFB60D-DB20-4488-ABE4-36DD19892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37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76C2-8051-48EA-887F-A54C51E0A3A7}" type="datetime1">
              <a:rPr lang="en-GB" smtClean="0"/>
              <a:t>25/08/2018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B60D-DB20-4488-ABE4-36DD19892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62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A6D0F7-12D7-4E36-A566-892AE3E2B6F5}" type="datetime1">
              <a:rPr lang="en-GB" smtClean="0"/>
              <a:t>25/08/2018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DFB60D-DB20-4488-ABE4-36DD19892CC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12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Infer &amp; Predict Gender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John </a:t>
            </a:r>
            <a:r>
              <a:rPr lang="en-GB" dirty="0" err="1" smtClean="0"/>
              <a:t>soler</a:t>
            </a:r>
            <a:r>
              <a:rPr lang="en-GB" dirty="0" smtClean="0"/>
              <a:t> – data scientist</a:t>
            </a:r>
          </a:p>
          <a:p>
            <a:r>
              <a:rPr lang="en-GB" dirty="0" smtClean="0"/>
              <a:t>2018/08/27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1205454" y="2259530"/>
            <a:ext cx="4583707" cy="3455376"/>
            <a:chOff x="1205454" y="2259530"/>
            <a:chExt cx="4583707" cy="3455376"/>
          </a:xfrm>
        </p:grpSpPr>
        <p:sp>
          <p:nvSpPr>
            <p:cNvPr id="6" name="Oval 5"/>
            <p:cNvSpPr/>
            <p:nvPr/>
          </p:nvSpPr>
          <p:spPr>
            <a:xfrm>
              <a:off x="1385454" y="2597718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1290727" y="3135212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1911709" y="2491435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1965036" y="3160211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2632254" y="3010348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1205454" y="4045508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1706363" y="3484518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2461872" y="4169041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2036454" y="4398854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3276654" y="2791039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052781" y="3340211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1946454" y="3707220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2991697" y="4325104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2724509" y="4731318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3650618" y="3664518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3976254" y="4488854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3150714" y="4883952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4149381" y="4048861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3923579" y="3965104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4064108" y="4959157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3664906" y="4289411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4410797" y="4469411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/>
            <p:nvPr/>
          </p:nvSpPr>
          <p:spPr>
            <a:xfrm>
              <a:off x="3184724" y="5534906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/>
            <p:cNvSpPr/>
            <p:nvPr/>
          </p:nvSpPr>
          <p:spPr>
            <a:xfrm>
              <a:off x="5011324" y="4145104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/>
            <p:cNvSpPr/>
            <p:nvPr/>
          </p:nvSpPr>
          <p:spPr>
            <a:xfrm>
              <a:off x="4371515" y="4863949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5011324" y="4944935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/>
            <p:nvPr/>
          </p:nvSpPr>
          <p:spPr>
            <a:xfrm>
              <a:off x="5609161" y="4469411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/>
            <p:nvPr/>
          </p:nvSpPr>
          <p:spPr>
            <a:xfrm>
              <a:off x="1560918" y="4853564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1380918" y="5507734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2205318" y="4634255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1981445" y="5183427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/>
            <p:cNvSpPr/>
            <p:nvPr/>
          </p:nvSpPr>
          <p:spPr>
            <a:xfrm>
              <a:off x="3935615" y="3408217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/>
            <p:cNvSpPr/>
            <p:nvPr/>
          </p:nvSpPr>
          <p:spPr>
            <a:xfrm>
              <a:off x="2579282" y="5507734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/>
            <p:cNvSpPr/>
            <p:nvPr/>
          </p:nvSpPr>
          <p:spPr>
            <a:xfrm>
              <a:off x="4859088" y="3757029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/>
            <p:cNvSpPr/>
            <p:nvPr/>
          </p:nvSpPr>
          <p:spPr>
            <a:xfrm>
              <a:off x="4393114" y="3704305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/>
            <p:cNvSpPr/>
            <p:nvPr/>
          </p:nvSpPr>
          <p:spPr>
            <a:xfrm>
              <a:off x="5032215" y="3317036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/>
            <p:cNvSpPr/>
            <p:nvPr/>
          </p:nvSpPr>
          <p:spPr>
            <a:xfrm>
              <a:off x="1583927" y="3730439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/>
            <p:cNvSpPr/>
            <p:nvPr/>
          </p:nvSpPr>
          <p:spPr>
            <a:xfrm>
              <a:off x="1403927" y="4384609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/>
            <p:cNvSpPr/>
            <p:nvPr/>
          </p:nvSpPr>
          <p:spPr>
            <a:xfrm>
              <a:off x="1598271" y="2777718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/>
            <p:cNvSpPr/>
            <p:nvPr/>
          </p:nvSpPr>
          <p:spPr>
            <a:xfrm>
              <a:off x="2004454" y="4060302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/>
            <p:cNvSpPr/>
            <p:nvPr/>
          </p:nvSpPr>
          <p:spPr>
            <a:xfrm>
              <a:off x="2542254" y="5003427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/>
            <p:cNvSpPr/>
            <p:nvPr/>
          </p:nvSpPr>
          <p:spPr>
            <a:xfrm>
              <a:off x="4521688" y="3142428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/>
            <p:cNvSpPr/>
            <p:nvPr/>
          </p:nvSpPr>
          <p:spPr>
            <a:xfrm>
              <a:off x="2927927" y="5208945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2288146" y="5361172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/>
            <p:cNvSpPr/>
            <p:nvPr/>
          </p:nvSpPr>
          <p:spPr>
            <a:xfrm>
              <a:off x="3470618" y="5044990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/>
            <p:cNvSpPr/>
            <p:nvPr/>
          </p:nvSpPr>
          <p:spPr>
            <a:xfrm>
              <a:off x="3641762" y="2478839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3461762" y="3133009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/>
            <p:cNvSpPr/>
            <p:nvPr/>
          </p:nvSpPr>
          <p:spPr>
            <a:xfrm>
              <a:off x="4286162" y="2259530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4062289" y="2808702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/>
            <p:cNvSpPr/>
            <p:nvPr/>
          </p:nvSpPr>
          <p:spPr>
            <a:xfrm>
              <a:off x="3065006" y="3740273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Oval 112"/>
            <p:cNvSpPr/>
            <p:nvPr/>
          </p:nvSpPr>
          <p:spPr>
            <a:xfrm>
              <a:off x="3413651" y="3441484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Oval 113"/>
            <p:cNvSpPr/>
            <p:nvPr/>
          </p:nvSpPr>
          <p:spPr>
            <a:xfrm>
              <a:off x="2259947" y="3408217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Predicting </a:t>
            </a:r>
            <a:r>
              <a:rPr lang="en-GB" dirty="0"/>
              <a:t>the Inferred Gender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B60D-DB20-4488-ABE4-36DD19892CC4}" type="slidenum">
              <a:rPr lang="en-GB" sz="1800" b="1" smtClean="0"/>
              <a:t>10</a:t>
            </a:fld>
            <a:endParaRPr lang="en-GB" sz="1800" b="1" dirty="0"/>
          </a:p>
        </p:txBody>
      </p:sp>
      <p:sp>
        <p:nvSpPr>
          <p:cNvPr id="110" name="Content Placeholder 2"/>
          <p:cNvSpPr>
            <a:spLocks noGrp="1"/>
          </p:cNvSpPr>
          <p:nvPr>
            <p:ph idx="1"/>
          </p:nvPr>
        </p:nvSpPr>
        <p:spPr>
          <a:xfrm>
            <a:off x="6119960" y="2050472"/>
            <a:ext cx="5804185" cy="415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Once the gender of every customer in the data set was inferred, algorithms were applied to predict the inferred gender, including Neural Networks (Deep Learning).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Before applying the algorithms,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</a:t>
            </a:r>
            <a:r>
              <a:rPr lang="en-GB" dirty="0" smtClean="0"/>
              <a:t>the data was cleaned and prepared,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</a:t>
            </a:r>
            <a:r>
              <a:rPr lang="en-GB" dirty="0" smtClean="0"/>
              <a:t>some features were engineered,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</a:t>
            </a:r>
            <a:r>
              <a:rPr lang="en-GB" dirty="0" smtClean="0"/>
              <a:t>a subset of most relevant features was selected, and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 all features were normalised</a:t>
            </a:r>
          </a:p>
        </p:txBody>
      </p:sp>
    </p:spTree>
    <p:extLst>
      <p:ext uri="{BB962C8B-B14F-4D97-AF65-F5344CB8AC3E}">
        <p14:creationId xmlns:p14="http://schemas.microsoft.com/office/powerpoint/2010/main" val="388747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Predicting </a:t>
            </a:r>
            <a:r>
              <a:rPr lang="en-GB" dirty="0"/>
              <a:t>the Inferred Gender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B60D-DB20-4488-ABE4-36DD19892CC4}" type="slidenum">
              <a:rPr lang="en-GB" sz="1800" b="1" smtClean="0"/>
              <a:t>11</a:t>
            </a:fld>
            <a:endParaRPr lang="en-GB" sz="1800" b="1" dirty="0"/>
          </a:p>
        </p:txBody>
      </p:sp>
      <p:sp>
        <p:nvSpPr>
          <p:cNvPr id="110" name="Content Placeholder 2"/>
          <p:cNvSpPr>
            <a:spLocks noGrp="1"/>
          </p:cNvSpPr>
          <p:nvPr>
            <p:ph idx="1"/>
          </p:nvPr>
        </p:nvSpPr>
        <p:spPr>
          <a:xfrm>
            <a:off x="1097280" y="1901377"/>
            <a:ext cx="10863811" cy="415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The algorithms were trained on 90% of the data set, with the following selected features:</a:t>
            </a:r>
            <a:endParaRPr lang="en-GB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973962"/>
              </p:ext>
            </p:extLst>
          </p:nvPr>
        </p:nvGraphicFramePr>
        <p:xfrm>
          <a:off x="411480" y="2355569"/>
          <a:ext cx="5320145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829">
                  <a:extLst>
                    <a:ext uri="{9D8B030D-6E8A-4147-A177-3AD203B41FA5}">
                      <a16:colId xmlns:a16="http://schemas.microsoft.com/office/drawing/2014/main" val="2778108143"/>
                    </a:ext>
                  </a:extLst>
                </a:gridCol>
                <a:gridCol w="3570316">
                  <a:extLst>
                    <a:ext uri="{9D8B030D-6E8A-4147-A177-3AD203B41FA5}">
                      <a16:colId xmlns:a16="http://schemas.microsoft.com/office/drawing/2014/main" val="3501166096"/>
                    </a:ext>
                  </a:extLst>
                </a:gridCol>
              </a:tblGrid>
              <a:tr h="196560">
                <a:tc>
                  <a:txBody>
                    <a:bodyPr/>
                    <a:lstStyle/>
                    <a:p>
                      <a:r>
                        <a:rPr lang="en-GB" dirty="0" smtClean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739302"/>
                  </a:ext>
                </a:extLst>
              </a:tr>
              <a:tr h="153494"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Perc_male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Percentage of items purchased being male items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36028"/>
                  </a:ext>
                </a:extLst>
              </a:tr>
              <a:tr h="153494"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Perc_unisex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Percentage of items purchased being unisex items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716192"/>
                  </a:ext>
                </a:extLst>
              </a:tr>
              <a:tr h="153494"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Is_newsletter_subscriber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Flag for a newsletter subscriber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440788"/>
                  </a:ext>
                </a:extLst>
              </a:tr>
              <a:tr h="153494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Items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Normalised</a:t>
                      </a:r>
                      <a:r>
                        <a:rPr lang="en-GB" sz="1100" baseline="0" dirty="0" smtClean="0"/>
                        <a:t> number of items purchased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732397"/>
                  </a:ext>
                </a:extLst>
              </a:tr>
              <a:tr h="153494"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Different_addresses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Normalised</a:t>
                      </a:r>
                      <a:r>
                        <a:rPr lang="en-GB" sz="1100" baseline="0" dirty="0" smtClean="0"/>
                        <a:t> number of times a different billing and shipping address was used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76414"/>
                  </a:ext>
                </a:extLst>
              </a:tr>
              <a:tr h="153494"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Shipping_addresses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Normalised</a:t>
                      </a:r>
                      <a:r>
                        <a:rPr lang="en-GB" sz="1100" baseline="0" dirty="0" smtClean="0"/>
                        <a:t> n</a:t>
                      </a:r>
                      <a:r>
                        <a:rPr lang="en-GB" sz="1100" dirty="0" smtClean="0"/>
                        <a:t>umber of different shipping addresses used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053099"/>
                  </a:ext>
                </a:extLst>
              </a:tr>
              <a:tr h="153494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Devices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Normalised number of unique devices used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34708"/>
                  </a:ext>
                </a:extLst>
              </a:tr>
              <a:tr h="153494"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Cc_payments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Flag for a credit card payment user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543101"/>
                  </a:ext>
                </a:extLst>
              </a:tr>
              <a:tr h="153494"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Afterpay_payments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Flag for an</a:t>
                      </a:r>
                      <a:r>
                        <a:rPr lang="en-GB" sz="1100" baseline="0" dirty="0" smtClean="0"/>
                        <a:t> </a:t>
                      </a:r>
                      <a:r>
                        <a:rPr lang="en-GB" sz="1100" baseline="0" dirty="0" err="1" smtClean="0"/>
                        <a:t>Afterpay</a:t>
                      </a:r>
                      <a:r>
                        <a:rPr lang="en-GB" sz="1100" baseline="0" dirty="0" smtClean="0"/>
                        <a:t> payment </a:t>
                      </a:r>
                      <a:r>
                        <a:rPr lang="en-GB" sz="1100" dirty="0" smtClean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128793"/>
                  </a:ext>
                </a:extLst>
              </a:tr>
              <a:tr h="153494"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Apple_payments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Flag for an</a:t>
                      </a:r>
                      <a:r>
                        <a:rPr lang="en-GB" sz="1100" baseline="0" dirty="0" smtClean="0"/>
                        <a:t> apple payment </a:t>
                      </a:r>
                      <a:r>
                        <a:rPr lang="en-GB" sz="1100" dirty="0" smtClean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07608"/>
                  </a:ext>
                </a:extLst>
              </a:tr>
              <a:tr h="153494"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Average_discount_used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Average discount rate of items typically purchased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131715"/>
                  </a:ext>
                </a:extLst>
              </a:tr>
              <a:tr h="153494"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Items_per_order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Normalised number of items purchased</a:t>
                      </a:r>
                      <a:r>
                        <a:rPr lang="en-GB" sz="1100" baseline="0" dirty="0" smtClean="0"/>
                        <a:t> per order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16445"/>
                  </a:ext>
                </a:extLst>
              </a:tr>
              <a:tr h="153494"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Revenue_per_item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Normalised total</a:t>
                      </a:r>
                      <a:r>
                        <a:rPr lang="en-GB" sz="1100" baseline="0" dirty="0" smtClean="0"/>
                        <a:t> revenue per item purchased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29794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881428"/>
              </p:ext>
            </p:extLst>
          </p:nvPr>
        </p:nvGraphicFramePr>
        <p:xfrm>
          <a:off x="6126480" y="2355569"/>
          <a:ext cx="573578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673">
                  <a:extLst>
                    <a:ext uri="{9D8B030D-6E8A-4147-A177-3AD203B41FA5}">
                      <a16:colId xmlns:a16="http://schemas.microsoft.com/office/drawing/2014/main" val="2778108143"/>
                    </a:ext>
                  </a:extLst>
                </a:gridCol>
                <a:gridCol w="4414107">
                  <a:extLst>
                    <a:ext uri="{9D8B030D-6E8A-4147-A177-3AD203B41FA5}">
                      <a16:colId xmlns:a16="http://schemas.microsoft.com/office/drawing/2014/main" val="3501166096"/>
                    </a:ext>
                  </a:extLst>
                </a:gridCol>
              </a:tblGrid>
              <a:tr h="196560">
                <a:tc>
                  <a:txBody>
                    <a:bodyPr/>
                    <a:lstStyle/>
                    <a:p>
                      <a:r>
                        <a:rPr lang="en-GB" dirty="0" smtClean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739302"/>
                  </a:ext>
                </a:extLst>
              </a:tr>
              <a:tr h="153494"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Perc_ftw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Number</a:t>
                      </a:r>
                      <a:r>
                        <a:rPr lang="en-GB" sz="1100" baseline="0" dirty="0" smtClean="0"/>
                        <a:t> of footwear items purchased as percentage of total items purchased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36028"/>
                  </a:ext>
                </a:extLst>
              </a:tr>
              <a:tr h="153494"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Perc_acc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Number</a:t>
                      </a:r>
                      <a:r>
                        <a:rPr lang="en-GB" sz="1100" baseline="0" dirty="0" smtClean="0"/>
                        <a:t> of accessory items purchased as percentage of total items purchased</a:t>
                      </a:r>
                      <a:endParaRPr lang="en-GB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716192"/>
                  </a:ext>
                </a:extLst>
              </a:tr>
              <a:tr h="153494"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Perc_spt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Number</a:t>
                      </a:r>
                      <a:r>
                        <a:rPr lang="en-GB" sz="1100" baseline="0" dirty="0" smtClean="0"/>
                        <a:t> of sport items purchased as percentage of total items purchased</a:t>
                      </a:r>
                      <a:endParaRPr lang="en-GB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440788"/>
                  </a:ext>
                </a:extLst>
              </a:tr>
              <a:tr h="153494"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Distinct_item_types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Normalised number of distinct item types purchased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732397"/>
                  </a:ext>
                </a:extLst>
              </a:tr>
              <a:tr h="153494"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Perc_cancels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Percentage</a:t>
                      </a:r>
                      <a:r>
                        <a:rPr lang="en-GB" sz="1100" baseline="0" dirty="0" smtClean="0"/>
                        <a:t> of orders cancelled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76414"/>
                  </a:ext>
                </a:extLst>
              </a:tr>
              <a:tr h="153494"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Perc_returns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Percentage of orders returned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053099"/>
                  </a:ext>
                </a:extLst>
              </a:tr>
              <a:tr h="153494"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Perc_vouchers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Number</a:t>
                      </a:r>
                      <a:r>
                        <a:rPr lang="en-GB" sz="1100" baseline="0" dirty="0" smtClean="0"/>
                        <a:t> of vouchers used as percentage of total items purchased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34708"/>
                  </a:ext>
                </a:extLst>
              </a:tr>
              <a:tr h="153494"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Multiple_payments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Normalised number of different payment methods used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543101"/>
                  </a:ext>
                </a:extLst>
              </a:tr>
              <a:tr h="153494"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Perc_mobile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Percentage of</a:t>
                      </a:r>
                      <a:r>
                        <a:rPr lang="en-GB" sz="1100" baseline="0" dirty="0" smtClean="0"/>
                        <a:t> orders via mobile (</a:t>
                      </a:r>
                      <a:r>
                        <a:rPr lang="en-GB" sz="1100" baseline="0" dirty="0" err="1" smtClean="0"/>
                        <a:t>Msite</a:t>
                      </a:r>
                      <a:r>
                        <a:rPr lang="en-GB" sz="1100" baseline="0" dirty="0" smtClean="0"/>
                        <a:t>, Android and iOS)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128793"/>
                  </a:ext>
                </a:extLst>
              </a:tr>
              <a:tr h="153494"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Perc_work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Percentage of orders</a:t>
                      </a:r>
                      <a:r>
                        <a:rPr lang="en-GB" sz="1100" baseline="0" dirty="0" smtClean="0"/>
                        <a:t> delivered to work place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07608"/>
                  </a:ext>
                </a:extLst>
              </a:tr>
              <a:tr h="153494"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Perc_home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Percentage of orders</a:t>
                      </a:r>
                      <a:r>
                        <a:rPr lang="en-GB" sz="1100" baseline="0" dirty="0" smtClean="0"/>
                        <a:t> delivered to home</a:t>
                      </a:r>
                      <a:endParaRPr lang="en-GB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131715"/>
                  </a:ext>
                </a:extLst>
              </a:tr>
              <a:tr h="153494"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Perc_ppt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Percentage of orders</a:t>
                      </a:r>
                      <a:r>
                        <a:rPr lang="en-GB" sz="1100" baseline="0" dirty="0" smtClean="0"/>
                        <a:t> delivered to a parcel point</a:t>
                      </a:r>
                      <a:endParaRPr lang="en-GB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16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5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Predicting </a:t>
            </a:r>
            <a:r>
              <a:rPr lang="en-GB" dirty="0"/>
              <a:t>the Inferred Gender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B60D-DB20-4488-ABE4-36DD19892CC4}" type="slidenum">
              <a:rPr lang="en-GB" sz="1800" b="1" smtClean="0"/>
              <a:t>12</a:t>
            </a:fld>
            <a:endParaRPr lang="en-GB" sz="1800" b="1" dirty="0"/>
          </a:p>
        </p:txBody>
      </p:sp>
      <p:sp>
        <p:nvSpPr>
          <p:cNvPr id="110" name="Content Placeholder 2"/>
          <p:cNvSpPr>
            <a:spLocks noGrp="1"/>
          </p:cNvSpPr>
          <p:nvPr>
            <p:ph idx="1"/>
          </p:nvPr>
        </p:nvSpPr>
        <p:spPr>
          <a:xfrm>
            <a:off x="1097280" y="2050472"/>
            <a:ext cx="10863811" cy="415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The algorithms tested were: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 smtClean="0"/>
              <a:t> Logistic Regression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 smtClean="0"/>
              <a:t> Support-Vector-Machines (SVM)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dirty="0" smtClean="0"/>
              <a:t> Neural Networks</a:t>
            </a:r>
            <a:endParaRPr lang="en-GB" dirty="0"/>
          </a:p>
          <a:p>
            <a:pPr marL="0" indent="0">
              <a:spcAft>
                <a:spcPts val="1200"/>
              </a:spcAft>
              <a:buNone/>
            </a:pPr>
            <a:r>
              <a:rPr lang="en-GB" dirty="0" smtClean="0"/>
              <a:t>The best performing algorithm was the </a:t>
            </a:r>
            <a:r>
              <a:rPr lang="en-GB" sz="2400" b="1" dirty="0" smtClean="0">
                <a:solidFill>
                  <a:schemeClr val="accent1"/>
                </a:solidFill>
              </a:rPr>
              <a:t>Neural Network</a:t>
            </a:r>
            <a:r>
              <a:rPr lang="en-GB" dirty="0" smtClean="0"/>
              <a:t>, with the following </a:t>
            </a:r>
            <a:r>
              <a:rPr lang="en-GB" dirty="0" smtClean="0"/>
              <a:t>results</a:t>
            </a:r>
            <a:br>
              <a:rPr lang="en-GB" dirty="0" smtClean="0"/>
            </a:br>
            <a:r>
              <a:rPr lang="en-GB" dirty="0" smtClean="0">
                <a:solidFill>
                  <a:schemeClr val="accent1"/>
                </a:solidFill>
              </a:rPr>
              <a:t>on a 10% </a:t>
            </a:r>
            <a:r>
              <a:rPr lang="en-GB" dirty="0" smtClean="0">
                <a:solidFill>
                  <a:schemeClr val="accent1"/>
                </a:solidFill>
              </a:rPr>
              <a:t>test </a:t>
            </a:r>
            <a:r>
              <a:rPr lang="en-GB" dirty="0" smtClean="0">
                <a:solidFill>
                  <a:schemeClr val="accent1"/>
                </a:solidFill>
              </a:rPr>
              <a:t>set</a:t>
            </a:r>
            <a:r>
              <a:rPr lang="en-GB" dirty="0" smtClean="0"/>
              <a:t>: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				        Accuracy = </a:t>
            </a:r>
            <a:r>
              <a:rPr lang="en-GB" dirty="0" smtClean="0"/>
              <a:t>98.8%</a:t>
            </a:r>
            <a:r>
              <a:rPr lang="en-GB" dirty="0" smtClean="0"/>
              <a:t>	</a:t>
            </a:r>
            <a:r>
              <a:rPr lang="en-GB" sz="1400" i="1" dirty="0"/>
              <a:t>(% correct predictions)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	        Sensitivity = 98.4%	</a:t>
            </a:r>
            <a:r>
              <a:rPr lang="en-GB" sz="1400" i="1" dirty="0" smtClean="0"/>
              <a:t>(% of inferred females predicted as females)</a:t>
            </a:r>
          </a:p>
          <a:p>
            <a:pPr marL="0" indent="0">
              <a:buNone/>
            </a:pPr>
            <a:r>
              <a:rPr lang="en-GB" dirty="0" smtClean="0"/>
              <a:t>					        Specificity </a:t>
            </a:r>
            <a:r>
              <a:rPr lang="en-GB" dirty="0"/>
              <a:t>= </a:t>
            </a:r>
            <a:r>
              <a:rPr lang="en-GB" dirty="0" smtClean="0"/>
              <a:t>99.7%</a:t>
            </a:r>
            <a:r>
              <a:rPr lang="en-GB" dirty="0"/>
              <a:t>	</a:t>
            </a:r>
            <a:r>
              <a:rPr lang="en-GB" sz="1400" i="1" dirty="0"/>
              <a:t>(% </a:t>
            </a:r>
            <a:r>
              <a:rPr lang="en-GB" sz="1400" i="1" dirty="0" smtClean="0"/>
              <a:t>of inferred males </a:t>
            </a:r>
            <a:r>
              <a:rPr lang="en-GB" sz="1400" i="1" dirty="0"/>
              <a:t>predicted as </a:t>
            </a:r>
            <a:r>
              <a:rPr lang="en-GB" sz="1400" i="1" dirty="0" smtClean="0"/>
              <a:t>males)</a:t>
            </a:r>
            <a:endParaRPr lang="en-GB" i="1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74217"/>
              </p:ext>
            </p:extLst>
          </p:nvPr>
        </p:nvGraphicFramePr>
        <p:xfrm>
          <a:off x="1228437" y="4349557"/>
          <a:ext cx="4378035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9345">
                  <a:extLst>
                    <a:ext uri="{9D8B030D-6E8A-4147-A177-3AD203B41FA5}">
                      <a16:colId xmlns:a16="http://schemas.microsoft.com/office/drawing/2014/main" val="657708808"/>
                    </a:ext>
                  </a:extLst>
                </a:gridCol>
                <a:gridCol w="1459345">
                  <a:extLst>
                    <a:ext uri="{9D8B030D-6E8A-4147-A177-3AD203B41FA5}">
                      <a16:colId xmlns:a16="http://schemas.microsoft.com/office/drawing/2014/main" val="2534151858"/>
                    </a:ext>
                  </a:extLst>
                </a:gridCol>
                <a:gridCol w="1459345">
                  <a:extLst>
                    <a:ext uri="{9D8B030D-6E8A-4147-A177-3AD203B41FA5}">
                      <a16:colId xmlns:a16="http://schemas.microsoft.com/office/drawing/2014/main" val="116666382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Predicted Gender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Inferred Gender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89232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Female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Male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01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Female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3,476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061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Male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1,067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6696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97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6036"/>
            <a:ext cx="12192000" cy="1976582"/>
          </a:xfrm>
        </p:spPr>
        <p:txBody>
          <a:bodyPr>
            <a:normAutofit/>
          </a:bodyPr>
          <a:lstStyle/>
          <a:p>
            <a:pPr algn="ctr"/>
            <a:r>
              <a:rPr lang="en-GB" sz="7200" dirty="0" smtClean="0"/>
              <a:t>Conclusion</a:t>
            </a:r>
            <a:endParaRPr lang="en-GB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9DFB60D-DB20-4488-ABE4-36DD19892CC4}" type="slidenum">
              <a:rPr lang="en-GB" sz="1800" b="1"/>
              <a:pPr/>
              <a:t>13</a:t>
            </a:fld>
            <a:endParaRPr lang="en-GB" sz="1800" b="1"/>
          </a:p>
        </p:txBody>
      </p:sp>
    </p:spTree>
    <p:extLst>
      <p:ext uri="{BB962C8B-B14F-4D97-AF65-F5344CB8AC3E}">
        <p14:creationId xmlns:p14="http://schemas.microsoft.com/office/powerpoint/2010/main" val="243327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988" y="1845734"/>
            <a:ext cx="10058400" cy="40233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The </a:t>
            </a:r>
            <a:r>
              <a:rPr lang="en-GB" dirty="0"/>
              <a:t>final outcome from this project is a Neural Network which predicts the gender of a customer, with an Accuracy </a:t>
            </a:r>
            <a:r>
              <a:rPr lang="en-GB" dirty="0" smtClean="0"/>
              <a:t>of 98.8% over the inferred gender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The </a:t>
            </a:r>
            <a:r>
              <a:rPr lang="en-GB" dirty="0"/>
              <a:t>Neural Network was trained on a set of customers with the inferred </a:t>
            </a:r>
            <a:r>
              <a:rPr lang="en-GB" dirty="0" smtClean="0"/>
              <a:t>gender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The </a:t>
            </a:r>
            <a:r>
              <a:rPr lang="en-GB" dirty="0"/>
              <a:t>methodology to infer the gender was based on a combination of heuristics and </a:t>
            </a:r>
            <a:r>
              <a:rPr lang="en-GB" dirty="0" smtClean="0"/>
              <a:t>the KNN algorithm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dirty="0" smtClean="0"/>
              <a:t> Throughout </a:t>
            </a:r>
            <a:r>
              <a:rPr lang="en-GB" dirty="0"/>
              <a:t>the process, frequent checks against a baseline model were made to ensure consistency and relevance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B60D-DB20-4488-ABE4-36DD19892CC4}" type="slidenum">
              <a:rPr lang="en-GB" sz="1800" b="1" smtClean="0"/>
              <a:t>14</a:t>
            </a:fld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49175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Problem Definition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 smtClean="0"/>
              <a:t>Inferring the Gender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Baseline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Refined Model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Predicting the Inferred Gender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B60D-DB20-4488-ABE4-36DD19892CC4}" type="slidenum">
              <a:rPr lang="en-GB" sz="1800" b="1" smtClean="0"/>
              <a:t>2</a:t>
            </a:fld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753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GB" sz="3600" dirty="0" smtClean="0"/>
              <a:t>Using the dataset given,</a:t>
            </a:r>
          </a:p>
          <a:p>
            <a:pPr algn="ctr"/>
            <a:endParaRPr lang="en-GB" sz="2400" dirty="0" smtClean="0"/>
          </a:p>
          <a:p>
            <a:pPr algn="ctr"/>
            <a:r>
              <a:rPr lang="en-GB" sz="3600" dirty="0" smtClean="0">
                <a:solidFill>
                  <a:schemeClr val="accent1"/>
                </a:solidFill>
              </a:rPr>
              <a:t>Infer the gender</a:t>
            </a:r>
            <a:r>
              <a:rPr lang="en-GB" sz="3600" dirty="0" smtClean="0"/>
              <a:t> of our customers</a:t>
            </a:r>
          </a:p>
          <a:p>
            <a:pPr algn="ctr"/>
            <a:r>
              <a:rPr lang="en-GB" sz="2400" dirty="0" smtClean="0"/>
              <a:t>&amp;</a:t>
            </a:r>
            <a:endParaRPr lang="en-GB" sz="3600" dirty="0" smtClean="0"/>
          </a:p>
          <a:p>
            <a:pPr algn="ctr"/>
            <a:r>
              <a:rPr lang="en-GB" sz="3600" dirty="0" smtClean="0"/>
              <a:t>Build a Deep Learning Model to </a:t>
            </a:r>
            <a:r>
              <a:rPr lang="en-GB" sz="3600" dirty="0" smtClean="0">
                <a:solidFill>
                  <a:schemeClr val="accent1"/>
                </a:solidFill>
              </a:rPr>
              <a:t>Predict</a:t>
            </a:r>
            <a:r>
              <a:rPr lang="en-GB" sz="3600" dirty="0" smtClean="0"/>
              <a:t> it</a:t>
            </a: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9DFB60D-DB20-4488-ABE4-36DD19892CC4}" type="slidenum">
              <a:rPr lang="en-GB" sz="1800" b="1"/>
              <a:pPr/>
              <a:t>3</a:t>
            </a:fld>
            <a:endParaRPr lang="en-GB" sz="1800" b="1"/>
          </a:p>
        </p:txBody>
      </p:sp>
    </p:spTree>
    <p:extLst>
      <p:ext uri="{BB962C8B-B14F-4D97-AF65-F5344CB8AC3E}">
        <p14:creationId xmlns:p14="http://schemas.microsoft.com/office/powerpoint/2010/main" val="206413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6036"/>
            <a:ext cx="12192000" cy="1976582"/>
          </a:xfrm>
        </p:spPr>
        <p:txBody>
          <a:bodyPr>
            <a:normAutofit/>
          </a:bodyPr>
          <a:lstStyle/>
          <a:p>
            <a:pPr algn="ctr"/>
            <a:r>
              <a:rPr lang="en-GB" sz="7200" dirty="0" smtClean="0"/>
              <a:t>Inferring the Gender</a:t>
            </a:r>
            <a:endParaRPr lang="en-GB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9DFB60D-DB20-4488-ABE4-36DD19892CC4}" type="slidenum">
              <a:rPr lang="en-GB" sz="1800" b="1"/>
              <a:pPr/>
              <a:t>4</a:t>
            </a:fld>
            <a:endParaRPr lang="en-GB" sz="1800" b="1"/>
          </a:p>
        </p:txBody>
      </p:sp>
    </p:spTree>
    <p:extLst>
      <p:ext uri="{BB962C8B-B14F-4D97-AF65-F5344CB8AC3E}">
        <p14:creationId xmlns:p14="http://schemas.microsoft.com/office/powerpoint/2010/main" val="22706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/>
                </a:solidFill>
              </a:rPr>
              <a:t>Baseline</a:t>
            </a:r>
            <a:r>
              <a:rPr lang="en-GB" dirty="0" smtClean="0"/>
              <a:t> Model to Infer Gender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B60D-DB20-4488-ABE4-36DD19892CC4}" type="slidenum">
              <a:rPr lang="en-GB" sz="1800" b="1" smtClean="0"/>
              <a:t>5</a:t>
            </a:fld>
            <a:endParaRPr lang="en-GB" sz="1800" b="1" dirty="0"/>
          </a:p>
        </p:txBody>
      </p:sp>
      <p:grpSp>
        <p:nvGrpSpPr>
          <p:cNvPr id="167" name="Group 166"/>
          <p:cNvGrpSpPr/>
          <p:nvPr/>
        </p:nvGrpSpPr>
        <p:grpSpPr>
          <a:xfrm>
            <a:off x="1205454" y="2259530"/>
            <a:ext cx="4583707" cy="3455376"/>
            <a:chOff x="1205454" y="2259530"/>
            <a:chExt cx="4583707" cy="3455376"/>
          </a:xfrm>
        </p:grpSpPr>
        <p:sp>
          <p:nvSpPr>
            <p:cNvPr id="6" name="Oval 5"/>
            <p:cNvSpPr/>
            <p:nvPr/>
          </p:nvSpPr>
          <p:spPr>
            <a:xfrm>
              <a:off x="1385454" y="259771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1290727" y="3135212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1911709" y="2491435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1965036" y="3160211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2632254" y="301034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1205454" y="404550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1706363" y="348451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2461872" y="4169041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2036454" y="439885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3276654" y="279103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052781" y="3340211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1946454" y="3707220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2991697" y="432510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2724509" y="473131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3650618" y="366451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3976254" y="448885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3150714" y="4883952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4149381" y="4048861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3923579" y="396510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4064108" y="4959157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3664906" y="4289411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4410797" y="4469411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/>
            <p:nvPr/>
          </p:nvSpPr>
          <p:spPr>
            <a:xfrm>
              <a:off x="3184724" y="5534906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/>
            <p:cNvSpPr/>
            <p:nvPr/>
          </p:nvSpPr>
          <p:spPr>
            <a:xfrm>
              <a:off x="5011324" y="414510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/>
            <p:cNvSpPr/>
            <p:nvPr/>
          </p:nvSpPr>
          <p:spPr>
            <a:xfrm>
              <a:off x="4371515" y="486394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5011324" y="4944935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/>
            <p:nvPr/>
          </p:nvSpPr>
          <p:spPr>
            <a:xfrm>
              <a:off x="5609161" y="4469411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/>
            <p:nvPr/>
          </p:nvSpPr>
          <p:spPr>
            <a:xfrm>
              <a:off x="1560918" y="485356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1380918" y="550773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2205318" y="4634255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1981445" y="5183427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/>
            <p:cNvSpPr/>
            <p:nvPr/>
          </p:nvSpPr>
          <p:spPr>
            <a:xfrm>
              <a:off x="3935615" y="3408217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/>
            <p:cNvSpPr/>
            <p:nvPr/>
          </p:nvSpPr>
          <p:spPr>
            <a:xfrm>
              <a:off x="2579282" y="550773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/>
            <p:cNvSpPr/>
            <p:nvPr/>
          </p:nvSpPr>
          <p:spPr>
            <a:xfrm>
              <a:off x="4859088" y="375702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/>
            <p:cNvSpPr/>
            <p:nvPr/>
          </p:nvSpPr>
          <p:spPr>
            <a:xfrm>
              <a:off x="4393114" y="3704305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/>
            <p:cNvSpPr/>
            <p:nvPr/>
          </p:nvSpPr>
          <p:spPr>
            <a:xfrm>
              <a:off x="5032215" y="3317036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/>
            <p:cNvSpPr/>
            <p:nvPr/>
          </p:nvSpPr>
          <p:spPr>
            <a:xfrm>
              <a:off x="1583927" y="373043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/>
            <p:cNvSpPr/>
            <p:nvPr/>
          </p:nvSpPr>
          <p:spPr>
            <a:xfrm>
              <a:off x="1403927" y="438460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/>
            <p:cNvSpPr/>
            <p:nvPr/>
          </p:nvSpPr>
          <p:spPr>
            <a:xfrm>
              <a:off x="1598271" y="277771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/>
            <p:cNvSpPr/>
            <p:nvPr/>
          </p:nvSpPr>
          <p:spPr>
            <a:xfrm>
              <a:off x="2004454" y="4060302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/>
            <p:cNvSpPr/>
            <p:nvPr/>
          </p:nvSpPr>
          <p:spPr>
            <a:xfrm>
              <a:off x="2542254" y="5003427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/>
            <p:cNvSpPr/>
            <p:nvPr/>
          </p:nvSpPr>
          <p:spPr>
            <a:xfrm>
              <a:off x="4521688" y="314242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/>
            <p:cNvSpPr/>
            <p:nvPr/>
          </p:nvSpPr>
          <p:spPr>
            <a:xfrm>
              <a:off x="2927927" y="5208945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2288146" y="5361172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/>
            <p:cNvSpPr/>
            <p:nvPr/>
          </p:nvSpPr>
          <p:spPr>
            <a:xfrm>
              <a:off x="3470618" y="5044990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/>
            <p:cNvSpPr/>
            <p:nvPr/>
          </p:nvSpPr>
          <p:spPr>
            <a:xfrm>
              <a:off x="3641762" y="247883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3461762" y="313300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/>
            <p:cNvSpPr/>
            <p:nvPr/>
          </p:nvSpPr>
          <p:spPr>
            <a:xfrm>
              <a:off x="4286162" y="2259530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4062289" y="2808702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/>
            <p:cNvSpPr/>
            <p:nvPr/>
          </p:nvSpPr>
          <p:spPr>
            <a:xfrm>
              <a:off x="3065006" y="3740273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Oval 112"/>
            <p:cNvSpPr/>
            <p:nvPr/>
          </p:nvSpPr>
          <p:spPr>
            <a:xfrm>
              <a:off x="3413651" y="344148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Oval 113"/>
            <p:cNvSpPr/>
            <p:nvPr/>
          </p:nvSpPr>
          <p:spPr>
            <a:xfrm>
              <a:off x="2259947" y="3408217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0" name="Content Placeholder 2"/>
          <p:cNvSpPr>
            <a:spLocks noGrp="1"/>
          </p:cNvSpPr>
          <p:nvPr>
            <p:ph idx="1"/>
          </p:nvPr>
        </p:nvSpPr>
        <p:spPr>
          <a:xfrm>
            <a:off x="6251902" y="1845733"/>
            <a:ext cx="5330498" cy="437957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This is our customer base, of whom we do not know the gender</a:t>
            </a:r>
          </a:p>
          <a:p>
            <a:pPr marL="0" indent="0">
              <a:buNone/>
            </a:pPr>
            <a:r>
              <a:rPr lang="en-GB" dirty="0" smtClean="0"/>
              <a:t>Intuition and Business Knowledge are usually enough to set a fairly good Baseline Model</a:t>
            </a:r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 smtClean="0"/>
              <a:t>Baseline </a:t>
            </a:r>
            <a:r>
              <a:rPr lang="en-GB" dirty="0" smtClean="0"/>
              <a:t>Model chosen is:</a:t>
            </a:r>
          </a:p>
          <a:p>
            <a:pPr marL="0" indent="0" algn="ctr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If more than 50% of a customer’s purchased items are male items, then the customer is male</a:t>
            </a:r>
          </a:p>
          <a:p>
            <a:pPr marL="0" indent="0">
              <a:buNone/>
            </a:pPr>
            <a:r>
              <a:rPr lang="en-GB" dirty="0" smtClean="0"/>
              <a:t>This is a very straightforward logic, yet it should provide a good guide for the analysis to follow</a:t>
            </a:r>
          </a:p>
          <a:p>
            <a:pPr marL="0" indent="0">
              <a:buNone/>
            </a:pPr>
            <a:r>
              <a:rPr lang="en-GB" dirty="0" smtClean="0"/>
              <a:t>It is important to note that this Baseline Model splits the customers </a:t>
            </a:r>
            <a:r>
              <a:rPr lang="en-GB" dirty="0" smtClean="0"/>
              <a:t>76.9% </a:t>
            </a:r>
            <a:r>
              <a:rPr lang="en-GB" dirty="0" smtClean="0"/>
              <a:t>Female and </a:t>
            </a:r>
            <a:r>
              <a:rPr lang="en-GB" dirty="0" smtClean="0"/>
              <a:t>23.1% </a:t>
            </a:r>
            <a:r>
              <a:rPr lang="en-GB" dirty="0" smtClean="0"/>
              <a:t>Male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74236" y="1906878"/>
            <a:ext cx="5475336" cy="4296450"/>
            <a:chOff x="474236" y="1906878"/>
            <a:chExt cx="5475336" cy="4296450"/>
          </a:xfrm>
        </p:grpSpPr>
        <p:sp>
          <p:nvSpPr>
            <p:cNvPr id="35" name="Rectangle 34"/>
            <p:cNvSpPr/>
            <p:nvPr/>
          </p:nvSpPr>
          <p:spPr>
            <a:xfrm>
              <a:off x="474236" y="1906879"/>
              <a:ext cx="2000054" cy="4296449"/>
            </a:xfrm>
            <a:prstGeom prst="rect">
              <a:avLst/>
            </a:prstGeom>
            <a:solidFill>
              <a:srgbClr val="0070C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461872" y="1906878"/>
              <a:ext cx="3487700" cy="4296449"/>
            </a:xfrm>
            <a:prstGeom prst="rect">
              <a:avLst/>
            </a:prstGeom>
            <a:solidFill>
              <a:srgbClr val="FF0066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461872" y="1948873"/>
              <a:ext cx="0" cy="4193309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68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211797" y="2259530"/>
            <a:ext cx="4583707" cy="3455376"/>
            <a:chOff x="1205454" y="2259530"/>
            <a:chExt cx="4583707" cy="3455376"/>
          </a:xfrm>
        </p:grpSpPr>
        <p:sp>
          <p:nvSpPr>
            <p:cNvPr id="63" name="Oval 62"/>
            <p:cNvSpPr/>
            <p:nvPr/>
          </p:nvSpPr>
          <p:spPr>
            <a:xfrm>
              <a:off x="1385454" y="259771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/>
            <p:cNvSpPr/>
            <p:nvPr/>
          </p:nvSpPr>
          <p:spPr>
            <a:xfrm>
              <a:off x="1290727" y="3135212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/>
            <p:cNvSpPr/>
            <p:nvPr/>
          </p:nvSpPr>
          <p:spPr>
            <a:xfrm>
              <a:off x="1911709" y="2491435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/>
            <p:cNvSpPr/>
            <p:nvPr/>
          </p:nvSpPr>
          <p:spPr>
            <a:xfrm>
              <a:off x="1965036" y="3160211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Oval 66"/>
            <p:cNvSpPr/>
            <p:nvPr/>
          </p:nvSpPr>
          <p:spPr>
            <a:xfrm>
              <a:off x="2632254" y="301034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 67"/>
            <p:cNvSpPr/>
            <p:nvPr/>
          </p:nvSpPr>
          <p:spPr>
            <a:xfrm>
              <a:off x="1205454" y="404550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/>
            <p:cNvSpPr/>
            <p:nvPr/>
          </p:nvSpPr>
          <p:spPr>
            <a:xfrm>
              <a:off x="1706363" y="348451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/>
            <p:cNvSpPr/>
            <p:nvPr/>
          </p:nvSpPr>
          <p:spPr>
            <a:xfrm>
              <a:off x="2461872" y="4169041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/>
            <p:cNvSpPr/>
            <p:nvPr/>
          </p:nvSpPr>
          <p:spPr>
            <a:xfrm>
              <a:off x="2036454" y="439885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/>
            <p:cNvSpPr/>
            <p:nvPr/>
          </p:nvSpPr>
          <p:spPr>
            <a:xfrm>
              <a:off x="3276654" y="279103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/>
            <p:cNvSpPr/>
            <p:nvPr/>
          </p:nvSpPr>
          <p:spPr>
            <a:xfrm>
              <a:off x="3052781" y="3340211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/>
            <p:cNvSpPr/>
            <p:nvPr/>
          </p:nvSpPr>
          <p:spPr>
            <a:xfrm>
              <a:off x="1946454" y="3707220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/>
            <p:cNvSpPr/>
            <p:nvPr/>
          </p:nvSpPr>
          <p:spPr>
            <a:xfrm>
              <a:off x="2991697" y="432510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Oval 75"/>
            <p:cNvSpPr/>
            <p:nvPr/>
          </p:nvSpPr>
          <p:spPr>
            <a:xfrm>
              <a:off x="2724509" y="473131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/>
            <p:cNvSpPr/>
            <p:nvPr/>
          </p:nvSpPr>
          <p:spPr>
            <a:xfrm>
              <a:off x="3650618" y="366451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/>
            <p:cNvSpPr/>
            <p:nvPr/>
          </p:nvSpPr>
          <p:spPr>
            <a:xfrm>
              <a:off x="3976254" y="448885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/>
            <p:cNvSpPr/>
            <p:nvPr/>
          </p:nvSpPr>
          <p:spPr>
            <a:xfrm>
              <a:off x="3150714" y="4883952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/>
            <p:cNvSpPr/>
            <p:nvPr/>
          </p:nvSpPr>
          <p:spPr>
            <a:xfrm>
              <a:off x="4149381" y="4048861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/>
            <p:cNvSpPr/>
            <p:nvPr/>
          </p:nvSpPr>
          <p:spPr>
            <a:xfrm>
              <a:off x="3923579" y="396510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/>
            <p:cNvSpPr/>
            <p:nvPr/>
          </p:nvSpPr>
          <p:spPr>
            <a:xfrm>
              <a:off x="4064108" y="4959157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Oval 82"/>
            <p:cNvSpPr/>
            <p:nvPr/>
          </p:nvSpPr>
          <p:spPr>
            <a:xfrm>
              <a:off x="3664906" y="4289411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83"/>
            <p:cNvSpPr/>
            <p:nvPr/>
          </p:nvSpPr>
          <p:spPr>
            <a:xfrm>
              <a:off x="4410797" y="4469411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/>
            <p:cNvSpPr/>
            <p:nvPr/>
          </p:nvSpPr>
          <p:spPr>
            <a:xfrm>
              <a:off x="3184724" y="5534906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/>
            <p:cNvSpPr/>
            <p:nvPr/>
          </p:nvSpPr>
          <p:spPr>
            <a:xfrm>
              <a:off x="5011324" y="414510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/>
            <p:cNvSpPr/>
            <p:nvPr/>
          </p:nvSpPr>
          <p:spPr>
            <a:xfrm>
              <a:off x="4371515" y="486394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/>
            <p:cNvSpPr/>
            <p:nvPr/>
          </p:nvSpPr>
          <p:spPr>
            <a:xfrm>
              <a:off x="5011324" y="4944935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/>
            <p:cNvSpPr/>
            <p:nvPr/>
          </p:nvSpPr>
          <p:spPr>
            <a:xfrm>
              <a:off x="5609161" y="4469411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/>
            <p:cNvSpPr/>
            <p:nvPr/>
          </p:nvSpPr>
          <p:spPr>
            <a:xfrm>
              <a:off x="1560918" y="485356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/>
            <p:cNvSpPr/>
            <p:nvPr/>
          </p:nvSpPr>
          <p:spPr>
            <a:xfrm>
              <a:off x="1380918" y="550773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/>
            <p:cNvSpPr/>
            <p:nvPr/>
          </p:nvSpPr>
          <p:spPr>
            <a:xfrm>
              <a:off x="2205318" y="4634255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/>
            <p:cNvSpPr/>
            <p:nvPr/>
          </p:nvSpPr>
          <p:spPr>
            <a:xfrm>
              <a:off x="1981445" y="5183427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/>
            <p:cNvSpPr/>
            <p:nvPr/>
          </p:nvSpPr>
          <p:spPr>
            <a:xfrm>
              <a:off x="3935615" y="3408217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/>
            <p:cNvSpPr/>
            <p:nvPr/>
          </p:nvSpPr>
          <p:spPr>
            <a:xfrm>
              <a:off x="2579282" y="550773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Oval 95"/>
            <p:cNvSpPr/>
            <p:nvPr/>
          </p:nvSpPr>
          <p:spPr>
            <a:xfrm>
              <a:off x="4859088" y="375702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 96"/>
            <p:cNvSpPr/>
            <p:nvPr/>
          </p:nvSpPr>
          <p:spPr>
            <a:xfrm>
              <a:off x="4393114" y="3704305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/>
            <p:cNvSpPr/>
            <p:nvPr/>
          </p:nvSpPr>
          <p:spPr>
            <a:xfrm>
              <a:off x="5032215" y="3317036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/>
            <p:cNvSpPr/>
            <p:nvPr/>
          </p:nvSpPr>
          <p:spPr>
            <a:xfrm>
              <a:off x="1583927" y="373043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/>
            <p:cNvSpPr/>
            <p:nvPr/>
          </p:nvSpPr>
          <p:spPr>
            <a:xfrm>
              <a:off x="1403927" y="438460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/>
            <p:cNvSpPr/>
            <p:nvPr/>
          </p:nvSpPr>
          <p:spPr>
            <a:xfrm>
              <a:off x="1598271" y="277771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04454" y="4060302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 102"/>
            <p:cNvSpPr/>
            <p:nvPr/>
          </p:nvSpPr>
          <p:spPr>
            <a:xfrm>
              <a:off x="2542254" y="5003427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/>
            <p:cNvSpPr/>
            <p:nvPr/>
          </p:nvSpPr>
          <p:spPr>
            <a:xfrm>
              <a:off x="4521688" y="314242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/>
            <p:cNvSpPr/>
            <p:nvPr/>
          </p:nvSpPr>
          <p:spPr>
            <a:xfrm>
              <a:off x="2927927" y="5208945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/>
            <p:nvPr/>
          </p:nvSpPr>
          <p:spPr>
            <a:xfrm>
              <a:off x="2288146" y="5361172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/>
            <p:cNvSpPr/>
            <p:nvPr/>
          </p:nvSpPr>
          <p:spPr>
            <a:xfrm>
              <a:off x="3470618" y="5044990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Oval 107"/>
            <p:cNvSpPr/>
            <p:nvPr/>
          </p:nvSpPr>
          <p:spPr>
            <a:xfrm>
              <a:off x="3641762" y="247883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Oval 108"/>
            <p:cNvSpPr/>
            <p:nvPr/>
          </p:nvSpPr>
          <p:spPr>
            <a:xfrm>
              <a:off x="3461762" y="313300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/>
            <p:cNvSpPr/>
            <p:nvPr/>
          </p:nvSpPr>
          <p:spPr>
            <a:xfrm>
              <a:off x="4286162" y="2259530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Oval 114"/>
            <p:cNvSpPr/>
            <p:nvPr/>
          </p:nvSpPr>
          <p:spPr>
            <a:xfrm>
              <a:off x="4062289" y="2808702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Oval 115"/>
            <p:cNvSpPr/>
            <p:nvPr/>
          </p:nvSpPr>
          <p:spPr>
            <a:xfrm>
              <a:off x="3065006" y="3740273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/>
            <p:cNvSpPr/>
            <p:nvPr/>
          </p:nvSpPr>
          <p:spPr>
            <a:xfrm>
              <a:off x="3413651" y="344148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Oval 117"/>
            <p:cNvSpPr/>
            <p:nvPr/>
          </p:nvSpPr>
          <p:spPr>
            <a:xfrm>
              <a:off x="2259947" y="3408217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4236" y="1906878"/>
            <a:ext cx="5475336" cy="4296450"/>
            <a:chOff x="474236" y="1906878"/>
            <a:chExt cx="5475336" cy="4296450"/>
          </a:xfrm>
        </p:grpSpPr>
        <p:sp>
          <p:nvSpPr>
            <p:cNvPr id="35" name="Rectangle 34"/>
            <p:cNvSpPr/>
            <p:nvPr/>
          </p:nvSpPr>
          <p:spPr>
            <a:xfrm>
              <a:off x="474236" y="1906879"/>
              <a:ext cx="2000054" cy="4296449"/>
            </a:xfrm>
            <a:prstGeom prst="rect">
              <a:avLst/>
            </a:prstGeom>
            <a:solidFill>
              <a:srgbClr val="0070C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461872" y="1906878"/>
              <a:ext cx="3487700" cy="4296449"/>
            </a:xfrm>
            <a:prstGeom prst="rect">
              <a:avLst/>
            </a:prstGeom>
            <a:solidFill>
              <a:srgbClr val="FF0066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461872" y="1948873"/>
              <a:ext cx="0" cy="4193309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/>
                </a:solidFill>
              </a:rPr>
              <a:t>Refined</a:t>
            </a:r>
            <a:r>
              <a:rPr lang="en-GB" dirty="0" smtClean="0"/>
              <a:t> Model to Infer Gender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B60D-DB20-4488-ABE4-36DD19892CC4}" type="slidenum">
              <a:rPr lang="en-GB" sz="1800" b="1" smtClean="0"/>
              <a:t>6</a:t>
            </a:fld>
            <a:endParaRPr lang="en-GB" sz="1800" b="1" dirty="0"/>
          </a:p>
        </p:txBody>
      </p:sp>
      <p:sp>
        <p:nvSpPr>
          <p:cNvPr id="110" name="Content Placeholder 2"/>
          <p:cNvSpPr>
            <a:spLocks noGrp="1"/>
          </p:cNvSpPr>
          <p:nvPr>
            <p:ph idx="1"/>
          </p:nvPr>
        </p:nvSpPr>
        <p:spPr>
          <a:xfrm>
            <a:off x="6251903" y="1845734"/>
            <a:ext cx="5478280" cy="4357594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dirty="0" smtClean="0"/>
              <a:t>Now let’s put the Baseline Model to the side, and try to refine the reasoning.</a:t>
            </a:r>
          </a:p>
          <a:p>
            <a:pPr marL="0" indent="0">
              <a:buNone/>
            </a:pPr>
            <a:r>
              <a:rPr lang="en-GB" dirty="0" smtClean="0"/>
              <a:t>Research shows that: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GB" dirty="0" smtClean="0">
                <a:solidFill>
                  <a:schemeClr val="accent1"/>
                </a:solidFill>
              </a:rPr>
              <a:t>Female shoppers look for discounts more than males do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GB" dirty="0" smtClean="0">
                <a:solidFill>
                  <a:schemeClr val="accent1"/>
                </a:solidFill>
              </a:rPr>
              <a:t>Female shoppers return/cancel orders more than males do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en-GB" dirty="0" smtClean="0">
              <a:solidFill>
                <a:schemeClr val="accent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GB" dirty="0" smtClean="0"/>
              <a:t>Using these 2 criteria and the ‘% male items’ criteria (so 3 criteria in total) combined, we identify a subset of customers for which we are more confident of their gender.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1507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211797" y="2259530"/>
            <a:ext cx="4583707" cy="3455376"/>
            <a:chOff x="1205454" y="2259530"/>
            <a:chExt cx="4583707" cy="3455376"/>
          </a:xfrm>
        </p:grpSpPr>
        <p:sp>
          <p:nvSpPr>
            <p:cNvPr id="63" name="Oval 62"/>
            <p:cNvSpPr/>
            <p:nvPr/>
          </p:nvSpPr>
          <p:spPr>
            <a:xfrm>
              <a:off x="1385454" y="259771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/>
            <p:cNvSpPr/>
            <p:nvPr/>
          </p:nvSpPr>
          <p:spPr>
            <a:xfrm>
              <a:off x="1290727" y="3135212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/>
            <p:cNvSpPr/>
            <p:nvPr/>
          </p:nvSpPr>
          <p:spPr>
            <a:xfrm>
              <a:off x="1911709" y="2491435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/>
            <p:cNvSpPr/>
            <p:nvPr/>
          </p:nvSpPr>
          <p:spPr>
            <a:xfrm>
              <a:off x="1965036" y="3160211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Oval 66"/>
            <p:cNvSpPr/>
            <p:nvPr/>
          </p:nvSpPr>
          <p:spPr>
            <a:xfrm>
              <a:off x="2632254" y="301034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 67"/>
            <p:cNvSpPr/>
            <p:nvPr/>
          </p:nvSpPr>
          <p:spPr>
            <a:xfrm>
              <a:off x="1205454" y="404550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/>
            <p:cNvSpPr/>
            <p:nvPr/>
          </p:nvSpPr>
          <p:spPr>
            <a:xfrm>
              <a:off x="1706363" y="348451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/>
            <p:cNvSpPr/>
            <p:nvPr/>
          </p:nvSpPr>
          <p:spPr>
            <a:xfrm>
              <a:off x="2461872" y="4169041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/>
            <p:cNvSpPr/>
            <p:nvPr/>
          </p:nvSpPr>
          <p:spPr>
            <a:xfrm>
              <a:off x="2036454" y="439885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/>
            <p:cNvSpPr/>
            <p:nvPr/>
          </p:nvSpPr>
          <p:spPr>
            <a:xfrm>
              <a:off x="3276654" y="279103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/>
            <p:cNvSpPr/>
            <p:nvPr/>
          </p:nvSpPr>
          <p:spPr>
            <a:xfrm>
              <a:off x="3052781" y="3340211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/>
            <p:cNvSpPr/>
            <p:nvPr/>
          </p:nvSpPr>
          <p:spPr>
            <a:xfrm>
              <a:off x="1946454" y="3707220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/>
            <p:cNvSpPr/>
            <p:nvPr/>
          </p:nvSpPr>
          <p:spPr>
            <a:xfrm>
              <a:off x="2991697" y="432510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Oval 75"/>
            <p:cNvSpPr/>
            <p:nvPr/>
          </p:nvSpPr>
          <p:spPr>
            <a:xfrm>
              <a:off x="2724509" y="473131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/>
            <p:cNvSpPr/>
            <p:nvPr/>
          </p:nvSpPr>
          <p:spPr>
            <a:xfrm>
              <a:off x="3650618" y="366451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/>
            <p:cNvSpPr/>
            <p:nvPr/>
          </p:nvSpPr>
          <p:spPr>
            <a:xfrm>
              <a:off x="3976254" y="448885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/>
            <p:cNvSpPr/>
            <p:nvPr/>
          </p:nvSpPr>
          <p:spPr>
            <a:xfrm>
              <a:off x="3150714" y="4883952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/>
            <p:cNvSpPr/>
            <p:nvPr/>
          </p:nvSpPr>
          <p:spPr>
            <a:xfrm>
              <a:off x="4149381" y="4048861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/>
            <p:cNvSpPr/>
            <p:nvPr/>
          </p:nvSpPr>
          <p:spPr>
            <a:xfrm>
              <a:off x="3923579" y="396510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/>
            <p:cNvSpPr/>
            <p:nvPr/>
          </p:nvSpPr>
          <p:spPr>
            <a:xfrm>
              <a:off x="4064108" y="4959157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Oval 82"/>
            <p:cNvSpPr/>
            <p:nvPr/>
          </p:nvSpPr>
          <p:spPr>
            <a:xfrm>
              <a:off x="3664906" y="4289411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83"/>
            <p:cNvSpPr/>
            <p:nvPr/>
          </p:nvSpPr>
          <p:spPr>
            <a:xfrm>
              <a:off x="4410797" y="4469411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/>
            <p:cNvSpPr/>
            <p:nvPr/>
          </p:nvSpPr>
          <p:spPr>
            <a:xfrm>
              <a:off x="3184724" y="5534906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/>
            <p:cNvSpPr/>
            <p:nvPr/>
          </p:nvSpPr>
          <p:spPr>
            <a:xfrm>
              <a:off x="5011324" y="414510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/>
            <p:cNvSpPr/>
            <p:nvPr/>
          </p:nvSpPr>
          <p:spPr>
            <a:xfrm>
              <a:off x="4371515" y="486394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/>
            <p:cNvSpPr/>
            <p:nvPr/>
          </p:nvSpPr>
          <p:spPr>
            <a:xfrm>
              <a:off x="5011324" y="4944935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/>
            <p:cNvSpPr/>
            <p:nvPr/>
          </p:nvSpPr>
          <p:spPr>
            <a:xfrm>
              <a:off x="5609161" y="4469411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/>
            <p:cNvSpPr/>
            <p:nvPr/>
          </p:nvSpPr>
          <p:spPr>
            <a:xfrm>
              <a:off x="1560918" y="485356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/>
            <p:cNvSpPr/>
            <p:nvPr/>
          </p:nvSpPr>
          <p:spPr>
            <a:xfrm>
              <a:off x="1380918" y="550773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/>
            <p:cNvSpPr/>
            <p:nvPr/>
          </p:nvSpPr>
          <p:spPr>
            <a:xfrm>
              <a:off x="2205318" y="4634255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/>
            <p:cNvSpPr/>
            <p:nvPr/>
          </p:nvSpPr>
          <p:spPr>
            <a:xfrm>
              <a:off x="1981445" y="5183427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/>
            <p:cNvSpPr/>
            <p:nvPr/>
          </p:nvSpPr>
          <p:spPr>
            <a:xfrm>
              <a:off x="3935615" y="3408217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/>
            <p:cNvSpPr/>
            <p:nvPr/>
          </p:nvSpPr>
          <p:spPr>
            <a:xfrm>
              <a:off x="2579282" y="550773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Oval 95"/>
            <p:cNvSpPr/>
            <p:nvPr/>
          </p:nvSpPr>
          <p:spPr>
            <a:xfrm>
              <a:off x="4859088" y="375702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 96"/>
            <p:cNvSpPr/>
            <p:nvPr/>
          </p:nvSpPr>
          <p:spPr>
            <a:xfrm>
              <a:off x="4393114" y="3704305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/>
            <p:cNvSpPr/>
            <p:nvPr/>
          </p:nvSpPr>
          <p:spPr>
            <a:xfrm>
              <a:off x="5032215" y="3317036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/>
            <p:cNvSpPr/>
            <p:nvPr/>
          </p:nvSpPr>
          <p:spPr>
            <a:xfrm>
              <a:off x="1583927" y="373043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/>
            <p:cNvSpPr/>
            <p:nvPr/>
          </p:nvSpPr>
          <p:spPr>
            <a:xfrm>
              <a:off x="1403927" y="438460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/>
            <p:cNvSpPr/>
            <p:nvPr/>
          </p:nvSpPr>
          <p:spPr>
            <a:xfrm>
              <a:off x="1598271" y="277771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04454" y="4060302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 102"/>
            <p:cNvSpPr/>
            <p:nvPr/>
          </p:nvSpPr>
          <p:spPr>
            <a:xfrm>
              <a:off x="2542254" y="5003427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/>
            <p:cNvSpPr/>
            <p:nvPr/>
          </p:nvSpPr>
          <p:spPr>
            <a:xfrm>
              <a:off x="4521688" y="314242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/>
            <p:cNvSpPr/>
            <p:nvPr/>
          </p:nvSpPr>
          <p:spPr>
            <a:xfrm>
              <a:off x="2927927" y="5208945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/>
            <p:nvPr/>
          </p:nvSpPr>
          <p:spPr>
            <a:xfrm>
              <a:off x="2288146" y="5361172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/>
            <p:cNvSpPr/>
            <p:nvPr/>
          </p:nvSpPr>
          <p:spPr>
            <a:xfrm>
              <a:off x="3470618" y="5044990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Oval 107"/>
            <p:cNvSpPr/>
            <p:nvPr/>
          </p:nvSpPr>
          <p:spPr>
            <a:xfrm>
              <a:off x="3641762" y="247883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Oval 108"/>
            <p:cNvSpPr/>
            <p:nvPr/>
          </p:nvSpPr>
          <p:spPr>
            <a:xfrm>
              <a:off x="3461762" y="313300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/>
            <p:cNvSpPr/>
            <p:nvPr/>
          </p:nvSpPr>
          <p:spPr>
            <a:xfrm>
              <a:off x="4286162" y="2259530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Oval 114"/>
            <p:cNvSpPr/>
            <p:nvPr/>
          </p:nvSpPr>
          <p:spPr>
            <a:xfrm>
              <a:off x="4062289" y="2808702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Oval 115"/>
            <p:cNvSpPr/>
            <p:nvPr/>
          </p:nvSpPr>
          <p:spPr>
            <a:xfrm>
              <a:off x="3065006" y="3740273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/>
            <p:cNvSpPr/>
            <p:nvPr/>
          </p:nvSpPr>
          <p:spPr>
            <a:xfrm>
              <a:off x="3413651" y="344148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Oval 117"/>
            <p:cNvSpPr/>
            <p:nvPr/>
          </p:nvSpPr>
          <p:spPr>
            <a:xfrm>
              <a:off x="2259947" y="3408217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1205454" y="2259530"/>
            <a:ext cx="4583707" cy="3455376"/>
            <a:chOff x="1205454" y="2259530"/>
            <a:chExt cx="4583707" cy="3455376"/>
          </a:xfrm>
        </p:grpSpPr>
        <p:sp>
          <p:nvSpPr>
            <p:cNvPr id="6" name="Oval 5"/>
            <p:cNvSpPr/>
            <p:nvPr/>
          </p:nvSpPr>
          <p:spPr>
            <a:xfrm>
              <a:off x="1385454" y="259771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1290727" y="3135212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1911709" y="2491435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1965036" y="3160211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2632254" y="301034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1205454" y="4045508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1706363" y="3484518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2461872" y="4169041"/>
              <a:ext cx="180000" cy="180000"/>
            </a:xfrm>
            <a:prstGeom prst="ellipse">
              <a:avLst/>
            </a:prstGeom>
            <a:solidFill>
              <a:srgbClr val="94A088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2036454" y="439885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3276654" y="279103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052781" y="3340211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1946454" y="3707220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2991697" y="4325104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2724509" y="473131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3650618" y="3664518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3976254" y="448885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3150714" y="4883952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4149381" y="4048861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3923579" y="396510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4064108" y="4959157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3664906" y="4289411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4410797" y="4469411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/>
            <p:nvPr/>
          </p:nvSpPr>
          <p:spPr>
            <a:xfrm>
              <a:off x="3184724" y="5534906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/>
            <p:cNvSpPr/>
            <p:nvPr/>
          </p:nvSpPr>
          <p:spPr>
            <a:xfrm>
              <a:off x="5011324" y="414510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/>
            <p:cNvSpPr/>
            <p:nvPr/>
          </p:nvSpPr>
          <p:spPr>
            <a:xfrm>
              <a:off x="4371515" y="486394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5011324" y="4944935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/>
            <p:nvPr/>
          </p:nvSpPr>
          <p:spPr>
            <a:xfrm>
              <a:off x="5609161" y="4469411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/>
            <p:nvPr/>
          </p:nvSpPr>
          <p:spPr>
            <a:xfrm>
              <a:off x="1560918" y="485356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1380918" y="5507734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2205318" y="4634255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1981445" y="5183427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/>
            <p:cNvSpPr/>
            <p:nvPr/>
          </p:nvSpPr>
          <p:spPr>
            <a:xfrm>
              <a:off x="3935615" y="3408217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/>
            <p:cNvSpPr/>
            <p:nvPr/>
          </p:nvSpPr>
          <p:spPr>
            <a:xfrm>
              <a:off x="2579282" y="550773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/>
            <p:cNvSpPr/>
            <p:nvPr/>
          </p:nvSpPr>
          <p:spPr>
            <a:xfrm>
              <a:off x="4859088" y="375702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/>
            <p:cNvSpPr/>
            <p:nvPr/>
          </p:nvSpPr>
          <p:spPr>
            <a:xfrm>
              <a:off x="4393114" y="3704305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/>
            <p:cNvSpPr/>
            <p:nvPr/>
          </p:nvSpPr>
          <p:spPr>
            <a:xfrm>
              <a:off x="5032215" y="3317036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/>
            <p:cNvSpPr/>
            <p:nvPr/>
          </p:nvSpPr>
          <p:spPr>
            <a:xfrm>
              <a:off x="1583927" y="373043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/>
            <p:cNvSpPr/>
            <p:nvPr/>
          </p:nvSpPr>
          <p:spPr>
            <a:xfrm>
              <a:off x="1403927" y="438460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/>
            <p:cNvSpPr/>
            <p:nvPr/>
          </p:nvSpPr>
          <p:spPr>
            <a:xfrm>
              <a:off x="1598271" y="2777718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/>
            <p:cNvSpPr/>
            <p:nvPr/>
          </p:nvSpPr>
          <p:spPr>
            <a:xfrm>
              <a:off x="2004454" y="4060302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/>
            <p:cNvSpPr/>
            <p:nvPr/>
          </p:nvSpPr>
          <p:spPr>
            <a:xfrm>
              <a:off x="2542254" y="5003427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/>
            <p:cNvSpPr/>
            <p:nvPr/>
          </p:nvSpPr>
          <p:spPr>
            <a:xfrm>
              <a:off x="4521688" y="314242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/>
            <p:cNvSpPr/>
            <p:nvPr/>
          </p:nvSpPr>
          <p:spPr>
            <a:xfrm>
              <a:off x="2927927" y="5208945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2288146" y="5361172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/>
            <p:cNvSpPr/>
            <p:nvPr/>
          </p:nvSpPr>
          <p:spPr>
            <a:xfrm>
              <a:off x="3470618" y="5044990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/>
            <p:cNvSpPr/>
            <p:nvPr/>
          </p:nvSpPr>
          <p:spPr>
            <a:xfrm>
              <a:off x="3641762" y="247883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3461762" y="313300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/>
            <p:cNvSpPr/>
            <p:nvPr/>
          </p:nvSpPr>
          <p:spPr>
            <a:xfrm>
              <a:off x="4286162" y="2259530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4062289" y="2808702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/>
            <p:cNvSpPr/>
            <p:nvPr/>
          </p:nvSpPr>
          <p:spPr>
            <a:xfrm>
              <a:off x="3065006" y="3740273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Oval 112"/>
            <p:cNvSpPr/>
            <p:nvPr/>
          </p:nvSpPr>
          <p:spPr>
            <a:xfrm>
              <a:off x="3413651" y="344148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Oval 113"/>
            <p:cNvSpPr/>
            <p:nvPr/>
          </p:nvSpPr>
          <p:spPr>
            <a:xfrm>
              <a:off x="2259947" y="3408217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/>
                </a:solidFill>
              </a:rPr>
              <a:t>Refined</a:t>
            </a:r>
            <a:r>
              <a:rPr lang="en-GB" dirty="0" smtClean="0"/>
              <a:t> Model to Infer Gender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B60D-DB20-4488-ABE4-36DD19892CC4}" type="slidenum">
              <a:rPr lang="en-GB" sz="1800" b="1" smtClean="0"/>
              <a:t>7</a:t>
            </a:fld>
            <a:endParaRPr lang="en-GB" sz="1800" b="1" dirty="0"/>
          </a:p>
        </p:txBody>
      </p:sp>
      <p:sp>
        <p:nvSpPr>
          <p:cNvPr id="110" name="Content Placeholder 2"/>
          <p:cNvSpPr>
            <a:spLocks noGrp="1"/>
          </p:cNvSpPr>
          <p:nvPr>
            <p:ph idx="1"/>
          </p:nvPr>
        </p:nvSpPr>
        <p:spPr>
          <a:xfrm>
            <a:off x="6251903" y="1845734"/>
            <a:ext cx="5478280" cy="4357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For example, a customer who: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 smtClean="0"/>
              <a:t> Never took any discounts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 smtClean="0"/>
              <a:t> Never cancelled an order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/>
              <a:t> </a:t>
            </a:r>
            <a:r>
              <a:rPr lang="en-GB" dirty="0" smtClean="0"/>
              <a:t>Purchased only male items</a:t>
            </a:r>
          </a:p>
          <a:p>
            <a:pPr marL="0" indent="0">
              <a:buNone/>
            </a:pPr>
            <a:r>
              <a:rPr lang="en-GB" dirty="0"/>
              <a:t>i</a:t>
            </a:r>
            <a:r>
              <a:rPr lang="en-GB" dirty="0" smtClean="0"/>
              <a:t>s most likely male.</a:t>
            </a:r>
          </a:p>
          <a:p>
            <a:pPr marL="0" indent="0">
              <a:buNone/>
            </a:pPr>
            <a:r>
              <a:rPr lang="en-GB" dirty="0" smtClean="0"/>
              <a:t>Other customers whose gender is likely to be </a:t>
            </a:r>
            <a:r>
              <a:rPr lang="en-GB" dirty="0" smtClean="0"/>
              <a:t>known (such as the customer above) </a:t>
            </a:r>
            <a:r>
              <a:rPr lang="en-GB" dirty="0" smtClean="0"/>
              <a:t>are also labelled accordingly. This labelled set of customers forms 10% of the total customer base.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33" name="Group 32"/>
          <p:cNvGrpSpPr/>
          <p:nvPr/>
        </p:nvGrpSpPr>
        <p:grpSpPr>
          <a:xfrm>
            <a:off x="7756718" y="4883952"/>
            <a:ext cx="2468649" cy="1380472"/>
            <a:chOff x="7250545" y="3844518"/>
            <a:chExt cx="2468649" cy="1380472"/>
          </a:xfrm>
        </p:grpSpPr>
        <p:sp>
          <p:nvSpPr>
            <p:cNvPr id="23" name="Rectangle 22"/>
            <p:cNvSpPr/>
            <p:nvPr/>
          </p:nvSpPr>
          <p:spPr>
            <a:xfrm>
              <a:off x="7250545" y="3844518"/>
              <a:ext cx="2468649" cy="138047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spcBef>
                  <a:spcPts val="600"/>
                </a:spcBef>
                <a:spcAft>
                  <a:spcPts val="600"/>
                </a:spcAft>
              </a:pPr>
              <a:r>
                <a:rPr lang="en-GB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Most likely Male</a:t>
              </a:r>
            </a:p>
            <a:p>
              <a:pPr lvl="1">
                <a:spcBef>
                  <a:spcPts val="600"/>
                </a:spcBef>
                <a:spcAft>
                  <a:spcPts val="600"/>
                </a:spcAft>
              </a:pPr>
              <a:r>
                <a:rPr lang="en-GB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Most likely Female</a:t>
              </a:r>
            </a:p>
            <a:p>
              <a:pPr lvl="1">
                <a:spcBef>
                  <a:spcPts val="600"/>
                </a:spcBef>
                <a:spcAft>
                  <a:spcPts val="600"/>
                </a:spcAft>
              </a:pPr>
              <a:r>
                <a:rPr lang="en-GB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Uncertain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7443924" y="4469411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Oval 174"/>
            <p:cNvSpPr/>
            <p:nvPr/>
          </p:nvSpPr>
          <p:spPr>
            <a:xfrm>
              <a:off x="7437976" y="4032954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Oval 175"/>
            <p:cNvSpPr/>
            <p:nvPr/>
          </p:nvSpPr>
          <p:spPr>
            <a:xfrm>
              <a:off x="7439691" y="4888422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5827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1205454" y="2259530"/>
            <a:ext cx="4583707" cy="3455376"/>
            <a:chOff x="1205454" y="2259530"/>
            <a:chExt cx="4583707" cy="3455376"/>
          </a:xfrm>
        </p:grpSpPr>
        <p:sp>
          <p:nvSpPr>
            <p:cNvPr id="6" name="Oval 5"/>
            <p:cNvSpPr/>
            <p:nvPr/>
          </p:nvSpPr>
          <p:spPr>
            <a:xfrm>
              <a:off x="1385454" y="259771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1290727" y="3135212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1911709" y="2491435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1965036" y="3160211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2632254" y="301034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1205454" y="4045508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1706363" y="3484518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2461872" y="4169041"/>
              <a:ext cx="180000" cy="180000"/>
            </a:xfrm>
            <a:prstGeom prst="ellipse">
              <a:avLst/>
            </a:prstGeom>
            <a:solidFill>
              <a:srgbClr val="94A088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2036454" y="439885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3276654" y="279103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052781" y="3340211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1946454" y="3707220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2991697" y="4325104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2724509" y="473131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3650618" y="3664518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3976254" y="448885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3150714" y="4883952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4149381" y="4048861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3923579" y="396510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4064108" y="4959157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3664906" y="4289411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4410797" y="4469411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/>
            <p:nvPr/>
          </p:nvSpPr>
          <p:spPr>
            <a:xfrm>
              <a:off x="3184724" y="5534906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/>
            <p:cNvSpPr/>
            <p:nvPr/>
          </p:nvSpPr>
          <p:spPr>
            <a:xfrm>
              <a:off x="5011324" y="414510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/>
            <p:cNvSpPr/>
            <p:nvPr/>
          </p:nvSpPr>
          <p:spPr>
            <a:xfrm>
              <a:off x="4371515" y="486394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5011324" y="4944935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/>
            <p:nvPr/>
          </p:nvSpPr>
          <p:spPr>
            <a:xfrm>
              <a:off x="5609161" y="4469411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/>
            <p:nvPr/>
          </p:nvSpPr>
          <p:spPr>
            <a:xfrm>
              <a:off x="1560918" y="485356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1380918" y="5507734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2205318" y="4634255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1981445" y="5183427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/>
            <p:cNvSpPr/>
            <p:nvPr/>
          </p:nvSpPr>
          <p:spPr>
            <a:xfrm>
              <a:off x="3935615" y="3408217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/>
            <p:cNvSpPr/>
            <p:nvPr/>
          </p:nvSpPr>
          <p:spPr>
            <a:xfrm>
              <a:off x="2579282" y="550773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/>
            <p:cNvSpPr/>
            <p:nvPr/>
          </p:nvSpPr>
          <p:spPr>
            <a:xfrm>
              <a:off x="4859088" y="375702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/>
            <p:cNvSpPr/>
            <p:nvPr/>
          </p:nvSpPr>
          <p:spPr>
            <a:xfrm>
              <a:off x="4393114" y="3704305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/>
            <p:cNvSpPr/>
            <p:nvPr/>
          </p:nvSpPr>
          <p:spPr>
            <a:xfrm>
              <a:off x="5032215" y="3317036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/>
            <p:cNvSpPr/>
            <p:nvPr/>
          </p:nvSpPr>
          <p:spPr>
            <a:xfrm>
              <a:off x="1583927" y="373043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/>
            <p:cNvSpPr/>
            <p:nvPr/>
          </p:nvSpPr>
          <p:spPr>
            <a:xfrm>
              <a:off x="1403927" y="438460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/>
            <p:cNvSpPr/>
            <p:nvPr/>
          </p:nvSpPr>
          <p:spPr>
            <a:xfrm>
              <a:off x="1598271" y="2777718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/>
            <p:cNvSpPr/>
            <p:nvPr/>
          </p:nvSpPr>
          <p:spPr>
            <a:xfrm>
              <a:off x="2004454" y="4060302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/>
            <p:cNvSpPr/>
            <p:nvPr/>
          </p:nvSpPr>
          <p:spPr>
            <a:xfrm>
              <a:off x="2542254" y="5003427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/>
            <p:cNvSpPr/>
            <p:nvPr/>
          </p:nvSpPr>
          <p:spPr>
            <a:xfrm>
              <a:off x="4521688" y="314242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/>
            <p:cNvSpPr/>
            <p:nvPr/>
          </p:nvSpPr>
          <p:spPr>
            <a:xfrm>
              <a:off x="2927927" y="5208945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2288146" y="5361172"/>
              <a:ext cx="180000" cy="18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/>
            <p:cNvSpPr/>
            <p:nvPr/>
          </p:nvSpPr>
          <p:spPr>
            <a:xfrm>
              <a:off x="3470618" y="5044990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/>
            <p:cNvSpPr/>
            <p:nvPr/>
          </p:nvSpPr>
          <p:spPr>
            <a:xfrm>
              <a:off x="3641762" y="247883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3461762" y="3133009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/>
            <p:cNvSpPr/>
            <p:nvPr/>
          </p:nvSpPr>
          <p:spPr>
            <a:xfrm>
              <a:off x="4286162" y="2259530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4062289" y="2808702"/>
              <a:ext cx="180000" cy="180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/>
            <p:cNvSpPr/>
            <p:nvPr/>
          </p:nvSpPr>
          <p:spPr>
            <a:xfrm>
              <a:off x="3065006" y="3740273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Oval 112"/>
            <p:cNvSpPr/>
            <p:nvPr/>
          </p:nvSpPr>
          <p:spPr>
            <a:xfrm>
              <a:off x="3413651" y="344148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Oval 113"/>
            <p:cNvSpPr/>
            <p:nvPr/>
          </p:nvSpPr>
          <p:spPr>
            <a:xfrm>
              <a:off x="2259947" y="3408217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748145" y="2022764"/>
            <a:ext cx="5277846" cy="4063076"/>
            <a:chOff x="748145" y="2022764"/>
            <a:chExt cx="5277846" cy="4063076"/>
          </a:xfrm>
        </p:grpSpPr>
        <p:sp>
          <p:nvSpPr>
            <p:cNvPr id="119" name="Freeform 118"/>
            <p:cNvSpPr/>
            <p:nvPr/>
          </p:nvSpPr>
          <p:spPr>
            <a:xfrm>
              <a:off x="2243324" y="2050473"/>
              <a:ext cx="1746065" cy="4028660"/>
            </a:xfrm>
            <a:custGeom>
              <a:avLst/>
              <a:gdLst>
                <a:gd name="connsiteX0" fmla="*/ 9626 w 1746065"/>
                <a:gd name="connsiteY0" fmla="*/ 0 h 4028660"/>
                <a:gd name="connsiteX1" fmla="*/ 9626 w 1746065"/>
                <a:gd name="connsiteY1" fmla="*/ 0 h 4028660"/>
                <a:gd name="connsiteX2" fmla="*/ 46571 w 1746065"/>
                <a:gd name="connsiteY2" fmla="*/ 314036 h 4028660"/>
                <a:gd name="connsiteX3" fmla="*/ 83517 w 1746065"/>
                <a:gd name="connsiteY3" fmla="*/ 369454 h 4028660"/>
                <a:gd name="connsiteX4" fmla="*/ 120462 w 1746065"/>
                <a:gd name="connsiteY4" fmla="*/ 424872 h 4028660"/>
                <a:gd name="connsiteX5" fmla="*/ 148171 w 1746065"/>
                <a:gd name="connsiteY5" fmla="*/ 461818 h 4028660"/>
                <a:gd name="connsiteX6" fmla="*/ 166644 w 1746065"/>
                <a:gd name="connsiteY6" fmla="*/ 517236 h 4028660"/>
                <a:gd name="connsiteX7" fmla="*/ 175880 w 1746065"/>
                <a:gd name="connsiteY7" fmla="*/ 544945 h 4028660"/>
                <a:gd name="connsiteX8" fmla="*/ 203589 w 1746065"/>
                <a:gd name="connsiteY8" fmla="*/ 563418 h 4028660"/>
                <a:gd name="connsiteX9" fmla="*/ 212826 w 1746065"/>
                <a:gd name="connsiteY9" fmla="*/ 609600 h 4028660"/>
                <a:gd name="connsiteX10" fmla="*/ 231298 w 1746065"/>
                <a:gd name="connsiteY10" fmla="*/ 637309 h 4028660"/>
                <a:gd name="connsiteX11" fmla="*/ 240535 w 1746065"/>
                <a:gd name="connsiteY11" fmla="*/ 692727 h 4028660"/>
                <a:gd name="connsiteX12" fmla="*/ 249771 w 1746065"/>
                <a:gd name="connsiteY12" fmla="*/ 720436 h 4028660"/>
                <a:gd name="connsiteX13" fmla="*/ 259008 w 1746065"/>
                <a:gd name="connsiteY13" fmla="*/ 822036 h 4028660"/>
                <a:gd name="connsiteX14" fmla="*/ 268244 w 1746065"/>
                <a:gd name="connsiteY14" fmla="*/ 849745 h 4028660"/>
                <a:gd name="connsiteX15" fmla="*/ 277480 w 1746065"/>
                <a:gd name="connsiteY15" fmla="*/ 932872 h 4028660"/>
                <a:gd name="connsiteX16" fmla="*/ 295953 w 1746065"/>
                <a:gd name="connsiteY16" fmla="*/ 997527 h 4028660"/>
                <a:gd name="connsiteX17" fmla="*/ 314426 w 1746065"/>
                <a:gd name="connsiteY17" fmla="*/ 1062182 h 4028660"/>
                <a:gd name="connsiteX18" fmla="*/ 342135 w 1746065"/>
                <a:gd name="connsiteY18" fmla="*/ 1274618 h 4028660"/>
                <a:gd name="connsiteX19" fmla="*/ 369844 w 1746065"/>
                <a:gd name="connsiteY19" fmla="*/ 1293091 h 4028660"/>
                <a:gd name="connsiteX20" fmla="*/ 397553 w 1746065"/>
                <a:gd name="connsiteY20" fmla="*/ 1320800 h 4028660"/>
                <a:gd name="connsiteX21" fmla="*/ 452971 w 1746065"/>
                <a:gd name="connsiteY21" fmla="*/ 1357745 h 4028660"/>
                <a:gd name="connsiteX22" fmla="*/ 480680 w 1746065"/>
                <a:gd name="connsiteY22" fmla="*/ 1413163 h 4028660"/>
                <a:gd name="connsiteX23" fmla="*/ 499153 w 1746065"/>
                <a:gd name="connsiteY23" fmla="*/ 1468582 h 4028660"/>
                <a:gd name="connsiteX24" fmla="*/ 536098 w 1746065"/>
                <a:gd name="connsiteY24" fmla="*/ 1524000 h 4028660"/>
                <a:gd name="connsiteX25" fmla="*/ 545335 w 1746065"/>
                <a:gd name="connsiteY25" fmla="*/ 1551709 h 4028660"/>
                <a:gd name="connsiteX26" fmla="*/ 582280 w 1746065"/>
                <a:gd name="connsiteY26" fmla="*/ 1607127 h 4028660"/>
                <a:gd name="connsiteX27" fmla="*/ 591517 w 1746065"/>
                <a:gd name="connsiteY27" fmla="*/ 1634836 h 4028660"/>
                <a:gd name="connsiteX28" fmla="*/ 609989 w 1746065"/>
                <a:gd name="connsiteY28" fmla="*/ 1708727 h 4028660"/>
                <a:gd name="connsiteX29" fmla="*/ 600753 w 1746065"/>
                <a:gd name="connsiteY29" fmla="*/ 1939636 h 4028660"/>
                <a:gd name="connsiteX30" fmla="*/ 545335 w 1746065"/>
                <a:gd name="connsiteY30" fmla="*/ 1976582 h 4028660"/>
                <a:gd name="connsiteX31" fmla="*/ 517626 w 1746065"/>
                <a:gd name="connsiteY31" fmla="*/ 1995054 h 4028660"/>
                <a:gd name="connsiteX32" fmla="*/ 360608 w 1746065"/>
                <a:gd name="connsiteY32" fmla="*/ 2013527 h 4028660"/>
                <a:gd name="connsiteX33" fmla="*/ 314426 w 1746065"/>
                <a:gd name="connsiteY33" fmla="*/ 2050472 h 4028660"/>
                <a:gd name="connsiteX34" fmla="*/ 259008 w 1746065"/>
                <a:gd name="connsiteY34" fmla="*/ 2096654 h 4028660"/>
                <a:gd name="connsiteX35" fmla="*/ 231298 w 1746065"/>
                <a:gd name="connsiteY35" fmla="*/ 2105891 h 4028660"/>
                <a:gd name="connsiteX36" fmla="*/ 203589 w 1746065"/>
                <a:gd name="connsiteY36" fmla="*/ 2124363 h 4028660"/>
                <a:gd name="connsiteX37" fmla="*/ 194353 w 1746065"/>
                <a:gd name="connsiteY37" fmla="*/ 2152072 h 4028660"/>
                <a:gd name="connsiteX38" fmla="*/ 166644 w 1746065"/>
                <a:gd name="connsiteY38" fmla="*/ 2170545 h 4028660"/>
                <a:gd name="connsiteX39" fmla="*/ 138935 w 1746065"/>
                <a:gd name="connsiteY39" fmla="*/ 2198254 h 4028660"/>
                <a:gd name="connsiteX40" fmla="*/ 101989 w 1746065"/>
                <a:gd name="connsiteY40" fmla="*/ 2253672 h 4028660"/>
                <a:gd name="connsiteX41" fmla="*/ 83517 w 1746065"/>
                <a:gd name="connsiteY41" fmla="*/ 2281382 h 4028660"/>
                <a:gd name="connsiteX42" fmla="*/ 74280 w 1746065"/>
                <a:gd name="connsiteY42" fmla="*/ 2309091 h 4028660"/>
                <a:gd name="connsiteX43" fmla="*/ 83517 w 1746065"/>
                <a:gd name="connsiteY43" fmla="*/ 2373745 h 4028660"/>
                <a:gd name="connsiteX44" fmla="*/ 120462 w 1746065"/>
                <a:gd name="connsiteY44" fmla="*/ 2392218 h 4028660"/>
                <a:gd name="connsiteX45" fmla="*/ 138935 w 1746065"/>
                <a:gd name="connsiteY45" fmla="*/ 2447636 h 4028660"/>
                <a:gd name="connsiteX46" fmla="*/ 157408 w 1746065"/>
                <a:gd name="connsiteY46" fmla="*/ 2503054 h 4028660"/>
                <a:gd name="connsiteX47" fmla="*/ 166644 w 1746065"/>
                <a:gd name="connsiteY47" fmla="*/ 2530763 h 4028660"/>
                <a:gd name="connsiteX48" fmla="*/ 185117 w 1746065"/>
                <a:gd name="connsiteY48" fmla="*/ 2558472 h 4028660"/>
                <a:gd name="connsiteX49" fmla="*/ 222062 w 1746065"/>
                <a:gd name="connsiteY49" fmla="*/ 2613891 h 4028660"/>
                <a:gd name="connsiteX50" fmla="*/ 231298 w 1746065"/>
                <a:gd name="connsiteY50" fmla="*/ 2641600 h 4028660"/>
                <a:gd name="connsiteX51" fmla="*/ 295953 w 1746065"/>
                <a:gd name="connsiteY51" fmla="*/ 2715491 h 4028660"/>
                <a:gd name="connsiteX52" fmla="*/ 323662 w 1746065"/>
                <a:gd name="connsiteY52" fmla="*/ 2724727 h 4028660"/>
                <a:gd name="connsiteX53" fmla="*/ 379080 w 1746065"/>
                <a:gd name="connsiteY53" fmla="*/ 2780145 h 4028660"/>
                <a:gd name="connsiteX54" fmla="*/ 406789 w 1746065"/>
                <a:gd name="connsiteY54" fmla="*/ 2835563 h 4028660"/>
                <a:gd name="connsiteX55" fmla="*/ 499153 w 1746065"/>
                <a:gd name="connsiteY55" fmla="*/ 2890982 h 4028660"/>
                <a:gd name="connsiteX56" fmla="*/ 526862 w 1746065"/>
                <a:gd name="connsiteY56" fmla="*/ 2900218 h 4028660"/>
                <a:gd name="connsiteX57" fmla="*/ 573044 w 1746065"/>
                <a:gd name="connsiteY57" fmla="*/ 2937163 h 4028660"/>
                <a:gd name="connsiteX58" fmla="*/ 656171 w 1746065"/>
                <a:gd name="connsiteY58" fmla="*/ 2983345 h 4028660"/>
                <a:gd name="connsiteX59" fmla="*/ 822426 w 1746065"/>
                <a:gd name="connsiteY59" fmla="*/ 2992582 h 4028660"/>
                <a:gd name="connsiteX60" fmla="*/ 850135 w 1746065"/>
                <a:gd name="connsiteY60" fmla="*/ 3011054 h 4028660"/>
                <a:gd name="connsiteX61" fmla="*/ 896317 w 1746065"/>
                <a:gd name="connsiteY61" fmla="*/ 3066472 h 4028660"/>
                <a:gd name="connsiteX62" fmla="*/ 951735 w 1746065"/>
                <a:gd name="connsiteY62" fmla="*/ 3084945 h 4028660"/>
                <a:gd name="connsiteX63" fmla="*/ 1007153 w 1746065"/>
                <a:gd name="connsiteY63" fmla="*/ 3112654 h 4028660"/>
                <a:gd name="connsiteX64" fmla="*/ 1034862 w 1746065"/>
                <a:gd name="connsiteY64" fmla="*/ 3131127 h 4028660"/>
                <a:gd name="connsiteX65" fmla="*/ 1071808 w 1746065"/>
                <a:gd name="connsiteY65" fmla="*/ 3140363 h 4028660"/>
                <a:gd name="connsiteX66" fmla="*/ 1099517 w 1746065"/>
                <a:gd name="connsiteY66" fmla="*/ 3149600 h 4028660"/>
                <a:gd name="connsiteX67" fmla="*/ 1145698 w 1746065"/>
                <a:gd name="connsiteY67" fmla="*/ 3195782 h 4028660"/>
                <a:gd name="connsiteX68" fmla="*/ 1191880 w 1746065"/>
                <a:gd name="connsiteY68" fmla="*/ 3241963 h 4028660"/>
                <a:gd name="connsiteX69" fmla="*/ 1228826 w 1746065"/>
                <a:gd name="connsiteY69" fmla="*/ 3288145 h 4028660"/>
                <a:gd name="connsiteX70" fmla="*/ 1238062 w 1746065"/>
                <a:gd name="connsiteY70" fmla="*/ 3315854 h 4028660"/>
                <a:gd name="connsiteX71" fmla="*/ 1265771 w 1746065"/>
                <a:gd name="connsiteY71" fmla="*/ 3343563 h 4028660"/>
                <a:gd name="connsiteX72" fmla="*/ 1311953 w 1746065"/>
                <a:gd name="connsiteY72" fmla="*/ 3398982 h 4028660"/>
                <a:gd name="connsiteX73" fmla="*/ 1339662 w 1746065"/>
                <a:gd name="connsiteY73" fmla="*/ 3408218 h 4028660"/>
                <a:gd name="connsiteX74" fmla="*/ 1395080 w 1746065"/>
                <a:gd name="connsiteY74" fmla="*/ 3445163 h 4028660"/>
                <a:gd name="connsiteX75" fmla="*/ 1422789 w 1746065"/>
                <a:gd name="connsiteY75" fmla="*/ 3463636 h 4028660"/>
                <a:gd name="connsiteX76" fmla="*/ 1478208 w 1746065"/>
                <a:gd name="connsiteY76" fmla="*/ 3482109 h 4028660"/>
                <a:gd name="connsiteX77" fmla="*/ 1505917 w 1746065"/>
                <a:gd name="connsiteY77" fmla="*/ 3491345 h 4028660"/>
                <a:gd name="connsiteX78" fmla="*/ 1524389 w 1746065"/>
                <a:gd name="connsiteY78" fmla="*/ 3519054 h 4028660"/>
                <a:gd name="connsiteX79" fmla="*/ 1552098 w 1746065"/>
                <a:gd name="connsiteY79" fmla="*/ 3528291 h 4028660"/>
                <a:gd name="connsiteX80" fmla="*/ 1561335 w 1746065"/>
                <a:gd name="connsiteY80" fmla="*/ 3556000 h 4028660"/>
                <a:gd name="connsiteX81" fmla="*/ 1579808 w 1746065"/>
                <a:gd name="connsiteY81" fmla="*/ 3583709 h 4028660"/>
                <a:gd name="connsiteX82" fmla="*/ 1598280 w 1746065"/>
                <a:gd name="connsiteY82" fmla="*/ 3639127 h 4028660"/>
                <a:gd name="connsiteX83" fmla="*/ 1607517 w 1746065"/>
                <a:gd name="connsiteY83" fmla="*/ 3666836 h 4028660"/>
                <a:gd name="connsiteX84" fmla="*/ 1616753 w 1746065"/>
                <a:gd name="connsiteY84" fmla="*/ 3703782 h 4028660"/>
                <a:gd name="connsiteX85" fmla="*/ 1625989 w 1746065"/>
                <a:gd name="connsiteY85" fmla="*/ 3749963 h 4028660"/>
                <a:gd name="connsiteX86" fmla="*/ 1644462 w 1746065"/>
                <a:gd name="connsiteY86" fmla="*/ 3777672 h 4028660"/>
                <a:gd name="connsiteX87" fmla="*/ 1662935 w 1746065"/>
                <a:gd name="connsiteY87" fmla="*/ 3833091 h 4028660"/>
                <a:gd name="connsiteX88" fmla="*/ 1699880 w 1746065"/>
                <a:gd name="connsiteY88" fmla="*/ 3888509 h 4028660"/>
                <a:gd name="connsiteX89" fmla="*/ 1736826 w 1746065"/>
                <a:gd name="connsiteY89" fmla="*/ 3953163 h 4028660"/>
                <a:gd name="connsiteX90" fmla="*/ 1746062 w 1746065"/>
                <a:gd name="connsiteY90" fmla="*/ 3999345 h 4028660"/>
                <a:gd name="connsiteX91" fmla="*/ 1736826 w 1746065"/>
                <a:gd name="connsiteY91" fmla="*/ 4027054 h 4028660"/>
                <a:gd name="connsiteX92" fmla="*/ 1505917 w 1746065"/>
                <a:gd name="connsiteY92" fmla="*/ 4017818 h 4028660"/>
                <a:gd name="connsiteX93" fmla="*/ 1450498 w 1746065"/>
                <a:gd name="connsiteY93" fmla="*/ 4008582 h 4028660"/>
                <a:gd name="connsiteX94" fmla="*/ 1385844 w 1746065"/>
                <a:gd name="connsiteY94" fmla="*/ 3999345 h 4028660"/>
                <a:gd name="connsiteX95" fmla="*/ 1358135 w 1746065"/>
                <a:gd name="connsiteY95" fmla="*/ 3990109 h 4028660"/>
                <a:gd name="connsiteX96" fmla="*/ 1321189 w 1746065"/>
                <a:gd name="connsiteY96" fmla="*/ 3980872 h 4028660"/>
                <a:gd name="connsiteX97" fmla="*/ 905553 w 1746065"/>
                <a:gd name="connsiteY97" fmla="*/ 3990109 h 4028660"/>
                <a:gd name="connsiteX98" fmla="*/ 877844 w 1746065"/>
                <a:gd name="connsiteY98" fmla="*/ 3999345 h 4028660"/>
                <a:gd name="connsiteX99" fmla="*/ 369844 w 1746065"/>
                <a:gd name="connsiteY99" fmla="*/ 3990109 h 4028660"/>
                <a:gd name="connsiteX100" fmla="*/ 55808 w 1746065"/>
                <a:gd name="connsiteY100" fmla="*/ 3990109 h 4028660"/>
                <a:gd name="connsiteX101" fmla="*/ 28098 w 1746065"/>
                <a:gd name="connsiteY101" fmla="*/ 3999345 h 4028660"/>
                <a:gd name="connsiteX102" fmla="*/ 389 w 1746065"/>
                <a:gd name="connsiteY102" fmla="*/ 3971636 h 4028660"/>
                <a:gd name="connsiteX103" fmla="*/ 9626 w 1746065"/>
                <a:gd name="connsiteY103" fmla="*/ 0 h 402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1746065" h="4028660">
                  <a:moveTo>
                    <a:pt x="9626" y="0"/>
                  </a:moveTo>
                  <a:lnTo>
                    <a:pt x="9626" y="0"/>
                  </a:lnTo>
                  <a:cubicBezTo>
                    <a:pt x="65640" y="168041"/>
                    <a:pt x="25763" y="22728"/>
                    <a:pt x="46571" y="314036"/>
                  </a:cubicBezTo>
                  <a:cubicBezTo>
                    <a:pt x="48953" y="347379"/>
                    <a:pt x="63663" y="343927"/>
                    <a:pt x="83517" y="369454"/>
                  </a:cubicBezTo>
                  <a:cubicBezTo>
                    <a:pt x="97147" y="386979"/>
                    <a:pt x="107141" y="407111"/>
                    <a:pt x="120462" y="424872"/>
                  </a:cubicBezTo>
                  <a:lnTo>
                    <a:pt x="148171" y="461818"/>
                  </a:lnTo>
                  <a:lnTo>
                    <a:pt x="166644" y="517236"/>
                  </a:lnTo>
                  <a:cubicBezTo>
                    <a:pt x="169723" y="526472"/>
                    <a:pt x="167779" y="539544"/>
                    <a:pt x="175880" y="544945"/>
                  </a:cubicBezTo>
                  <a:lnTo>
                    <a:pt x="203589" y="563418"/>
                  </a:lnTo>
                  <a:cubicBezTo>
                    <a:pt x="206668" y="578812"/>
                    <a:pt x="207314" y="594901"/>
                    <a:pt x="212826" y="609600"/>
                  </a:cubicBezTo>
                  <a:cubicBezTo>
                    <a:pt x="216724" y="619994"/>
                    <a:pt x="227788" y="626778"/>
                    <a:pt x="231298" y="637309"/>
                  </a:cubicBezTo>
                  <a:cubicBezTo>
                    <a:pt x="237220" y="655075"/>
                    <a:pt x="236472" y="674445"/>
                    <a:pt x="240535" y="692727"/>
                  </a:cubicBezTo>
                  <a:cubicBezTo>
                    <a:pt x="242647" y="702231"/>
                    <a:pt x="246692" y="711200"/>
                    <a:pt x="249771" y="720436"/>
                  </a:cubicBezTo>
                  <a:cubicBezTo>
                    <a:pt x="252850" y="754303"/>
                    <a:pt x="254199" y="788371"/>
                    <a:pt x="259008" y="822036"/>
                  </a:cubicBezTo>
                  <a:cubicBezTo>
                    <a:pt x="260385" y="831674"/>
                    <a:pt x="266643" y="840142"/>
                    <a:pt x="268244" y="849745"/>
                  </a:cubicBezTo>
                  <a:cubicBezTo>
                    <a:pt x="272827" y="877245"/>
                    <a:pt x="273241" y="905317"/>
                    <a:pt x="277480" y="932872"/>
                  </a:cubicBezTo>
                  <a:cubicBezTo>
                    <a:pt x="282292" y="964147"/>
                    <a:pt x="287908" y="969369"/>
                    <a:pt x="295953" y="997527"/>
                  </a:cubicBezTo>
                  <a:cubicBezTo>
                    <a:pt x="319143" y="1078693"/>
                    <a:pt x="292283" y="995756"/>
                    <a:pt x="314426" y="1062182"/>
                  </a:cubicBezTo>
                  <a:cubicBezTo>
                    <a:pt x="316519" y="1104038"/>
                    <a:pt x="290849" y="1223332"/>
                    <a:pt x="342135" y="1274618"/>
                  </a:cubicBezTo>
                  <a:cubicBezTo>
                    <a:pt x="349984" y="1282467"/>
                    <a:pt x="361316" y="1285984"/>
                    <a:pt x="369844" y="1293091"/>
                  </a:cubicBezTo>
                  <a:cubicBezTo>
                    <a:pt x="379879" y="1301453"/>
                    <a:pt x="387242" y="1312781"/>
                    <a:pt x="397553" y="1320800"/>
                  </a:cubicBezTo>
                  <a:cubicBezTo>
                    <a:pt x="415078" y="1334430"/>
                    <a:pt x="452971" y="1357745"/>
                    <a:pt x="452971" y="1357745"/>
                  </a:cubicBezTo>
                  <a:cubicBezTo>
                    <a:pt x="486664" y="1458816"/>
                    <a:pt x="432927" y="1305716"/>
                    <a:pt x="480680" y="1413163"/>
                  </a:cubicBezTo>
                  <a:cubicBezTo>
                    <a:pt x="488588" y="1430957"/>
                    <a:pt x="488352" y="1452380"/>
                    <a:pt x="499153" y="1468582"/>
                  </a:cubicBezTo>
                  <a:cubicBezTo>
                    <a:pt x="511468" y="1487055"/>
                    <a:pt x="529077" y="1502938"/>
                    <a:pt x="536098" y="1524000"/>
                  </a:cubicBezTo>
                  <a:cubicBezTo>
                    <a:pt x="539177" y="1533236"/>
                    <a:pt x="540607" y="1543198"/>
                    <a:pt x="545335" y="1551709"/>
                  </a:cubicBezTo>
                  <a:cubicBezTo>
                    <a:pt x="556117" y="1571116"/>
                    <a:pt x="575259" y="1586065"/>
                    <a:pt x="582280" y="1607127"/>
                  </a:cubicBezTo>
                  <a:cubicBezTo>
                    <a:pt x="585359" y="1616363"/>
                    <a:pt x="589156" y="1625391"/>
                    <a:pt x="591517" y="1634836"/>
                  </a:cubicBezTo>
                  <a:cubicBezTo>
                    <a:pt x="613812" y="1724016"/>
                    <a:pt x="588874" y="1645379"/>
                    <a:pt x="609989" y="1708727"/>
                  </a:cubicBezTo>
                  <a:cubicBezTo>
                    <a:pt x="606910" y="1785697"/>
                    <a:pt x="618827" y="1864755"/>
                    <a:pt x="600753" y="1939636"/>
                  </a:cubicBezTo>
                  <a:cubicBezTo>
                    <a:pt x="595544" y="1961218"/>
                    <a:pt x="563808" y="1964267"/>
                    <a:pt x="545335" y="1976582"/>
                  </a:cubicBezTo>
                  <a:cubicBezTo>
                    <a:pt x="536099" y="1982739"/>
                    <a:pt x="528157" y="1991543"/>
                    <a:pt x="517626" y="1995054"/>
                  </a:cubicBezTo>
                  <a:cubicBezTo>
                    <a:pt x="448922" y="2017957"/>
                    <a:pt x="499628" y="2003597"/>
                    <a:pt x="360608" y="2013527"/>
                  </a:cubicBezTo>
                  <a:cubicBezTo>
                    <a:pt x="329467" y="2060238"/>
                    <a:pt x="359040" y="2028165"/>
                    <a:pt x="314426" y="2050472"/>
                  </a:cubicBezTo>
                  <a:cubicBezTo>
                    <a:pt x="253991" y="2080690"/>
                    <a:pt x="320286" y="2055802"/>
                    <a:pt x="259008" y="2096654"/>
                  </a:cubicBezTo>
                  <a:cubicBezTo>
                    <a:pt x="250907" y="2102055"/>
                    <a:pt x="240006" y="2101537"/>
                    <a:pt x="231298" y="2105891"/>
                  </a:cubicBezTo>
                  <a:cubicBezTo>
                    <a:pt x="221369" y="2110855"/>
                    <a:pt x="212825" y="2118206"/>
                    <a:pt x="203589" y="2124363"/>
                  </a:cubicBezTo>
                  <a:cubicBezTo>
                    <a:pt x="200510" y="2133599"/>
                    <a:pt x="200435" y="2144469"/>
                    <a:pt x="194353" y="2152072"/>
                  </a:cubicBezTo>
                  <a:cubicBezTo>
                    <a:pt x="187418" y="2160740"/>
                    <a:pt x="175172" y="2163438"/>
                    <a:pt x="166644" y="2170545"/>
                  </a:cubicBezTo>
                  <a:cubicBezTo>
                    <a:pt x="156609" y="2178907"/>
                    <a:pt x="146954" y="2187943"/>
                    <a:pt x="138935" y="2198254"/>
                  </a:cubicBezTo>
                  <a:cubicBezTo>
                    <a:pt x="125305" y="2215779"/>
                    <a:pt x="114304" y="2235199"/>
                    <a:pt x="101989" y="2253672"/>
                  </a:cubicBezTo>
                  <a:cubicBezTo>
                    <a:pt x="95831" y="2262908"/>
                    <a:pt x="87028" y="2270851"/>
                    <a:pt x="83517" y="2281382"/>
                  </a:cubicBezTo>
                  <a:lnTo>
                    <a:pt x="74280" y="2309091"/>
                  </a:lnTo>
                  <a:cubicBezTo>
                    <a:pt x="77359" y="2330642"/>
                    <a:pt x="72944" y="2354714"/>
                    <a:pt x="83517" y="2373745"/>
                  </a:cubicBezTo>
                  <a:cubicBezTo>
                    <a:pt x="90204" y="2385781"/>
                    <a:pt x="112201" y="2381203"/>
                    <a:pt x="120462" y="2392218"/>
                  </a:cubicBezTo>
                  <a:cubicBezTo>
                    <a:pt x="132145" y="2407796"/>
                    <a:pt x="132777" y="2429163"/>
                    <a:pt x="138935" y="2447636"/>
                  </a:cubicBezTo>
                  <a:lnTo>
                    <a:pt x="157408" y="2503054"/>
                  </a:lnTo>
                  <a:cubicBezTo>
                    <a:pt x="160487" y="2512290"/>
                    <a:pt x="161243" y="2522662"/>
                    <a:pt x="166644" y="2530763"/>
                  </a:cubicBezTo>
                  <a:lnTo>
                    <a:pt x="185117" y="2558472"/>
                  </a:lnTo>
                  <a:cubicBezTo>
                    <a:pt x="207078" y="2624358"/>
                    <a:pt x="175939" y="2544705"/>
                    <a:pt x="222062" y="2613891"/>
                  </a:cubicBezTo>
                  <a:cubicBezTo>
                    <a:pt x="227462" y="2621992"/>
                    <a:pt x="226570" y="2633089"/>
                    <a:pt x="231298" y="2641600"/>
                  </a:cubicBezTo>
                  <a:cubicBezTo>
                    <a:pt x="252612" y="2679964"/>
                    <a:pt x="260666" y="2697848"/>
                    <a:pt x="295953" y="2715491"/>
                  </a:cubicBezTo>
                  <a:cubicBezTo>
                    <a:pt x="304661" y="2719845"/>
                    <a:pt x="314426" y="2721648"/>
                    <a:pt x="323662" y="2724727"/>
                  </a:cubicBezTo>
                  <a:cubicBezTo>
                    <a:pt x="342135" y="2743200"/>
                    <a:pt x="370818" y="2755361"/>
                    <a:pt x="379080" y="2780145"/>
                  </a:cubicBezTo>
                  <a:cubicBezTo>
                    <a:pt x="385668" y="2799908"/>
                    <a:pt x="389939" y="2820819"/>
                    <a:pt x="406789" y="2835563"/>
                  </a:cubicBezTo>
                  <a:cubicBezTo>
                    <a:pt x="427798" y="2853946"/>
                    <a:pt x="470795" y="2878828"/>
                    <a:pt x="499153" y="2890982"/>
                  </a:cubicBezTo>
                  <a:cubicBezTo>
                    <a:pt x="508102" y="2894817"/>
                    <a:pt x="517626" y="2897139"/>
                    <a:pt x="526862" y="2900218"/>
                  </a:cubicBezTo>
                  <a:cubicBezTo>
                    <a:pt x="560996" y="2951418"/>
                    <a:pt x="525805" y="2910919"/>
                    <a:pt x="573044" y="2937163"/>
                  </a:cubicBezTo>
                  <a:cubicBezTo>
                    <a:pt x="594374" y="2949013"/>
                    <a:pt x="625901" y="2980462"/>
                    <a:pt x="656171" y="2983345"/>
                  </a:cubicBezTo>
                  <a:cubicBezTo>
                    <a:pt x="711425" y="2988607"/>
                    <a:pt x="767008" y="2989503"/>
                    <a:pt x="822426" y="2992582"/>
                  </a:cubicBezTo>
                  <a:cubicBezTo>
                    <a:pt x="831662" y="2998739"/>
                    <a:pt x="842286" y="3003205"/>
                    <a:pt x="850135" y="3011054"/>
                  </a:cubicBezTo>
                  <a:cubicBezTo>
                    <a:pt x="874568" y="3035487"/>
                    <a:pt x="862271" y="3047558"/>
                    <a:pt x="896317" y="3066472"/>
                  </a:cubicBezTo>
                  <a:cubicBezTo>
                    <a:pt x="913339" y="3075928"/>
                    <a:pt x="951735" y="3084945"/>
                    <a:pt x="951735" y="3084945"/>
                  </a:cubicBezTo>
                  <a:cubicBezTo>
                    <a:pt x="1031146" y="3137886"/>
                    <a:pt x="930673" y="3074414"/>
                    <a:pt x="1007153" y="3112654"/>
                  </a:cubicBezTo>
                  <a:cubicBezTo>
                    <a:pt x="1017082" y="3117618"/>
                    <a:pt x="1024659" y="3126754"/>
                    <a:pt x="1034862" y="3131127"/>
                  </a:cubicBezTo>
                  <a:cubicBezTo>
                    <a:pt x="1046530" y="3136127"/>
                    <a:pt x="1059602" y="3136876"/>
                    <a:pt x="1071808" y="3140363"/>
                  </a:cubicBezTo>
                  <a:cubicBezTo>
                    <a:pt x="1081169" y="3143038"/>
                    <a:pt x="1090281" y="3146521"/>
                    <a:pt x="1099517" y="3149600"/>
                  </a:cubicBezTo>
                  <a:cubicBezTo>
                    <a:pt x="1148773" y="3223486"/>
                    <a:pt x="1084126" y="3134210"/>
                    <a:pt x="1145698" y="3195782"/>
                  </a:cubicBezTo>
                  <a:cubicBezTo>
                    <a:pt x="1207270" y="3257354"/>
                    <a:pt x="1117994" y="3192707"/>
                    <a:pt x="1191880" y="3241963"/>
                  </a:cubicBezTo>
                  <a:cubicBezTo>
                    <a:pt x="1215098" y="3311613"/>
                    <a:pt x="1181078" y="3228459"/>
                    <a:pt x="1228826" y="3288145"/>
                  </a:cubicBezTo>
                  <a:cubicBezTo>
                    <a:pt x="1234908" y="3295748"/>
                    <a:pt x="1232662" y="3307753"/>
                    <a:pt x="1238062" y="3315854"/>
                  </a:cubicBezTo>
                  <a:cubicBezTo>
                    <a:pt x="1245308" y="3326722"/>
                    <a:pt x="1257409" y="3333528"/>
                    <a:pt x="1265771" y="3343563"/>
                  </a:cubicBezTo>
                  <a:cubicBezTo>
                    <a:pt x="1287068" y="3369119"/>
                    <a:pt x="1281598" y="3378745"/>
                    <a:pt x="1311953" y="3398982"/>
                  </a:cubicBezTo>
                  <a:cubicBezTo>
                    <a:pt x="1320054" y="3404383"/>
                    <a:pt x="1330426" y="3405139"/>
                    <a:pt x="1339662" y="3408218"/>
                  </a:cubicBezTo>
                  <a:cubicBezTo>
                    <a:pt x="1392190" y="3460746"/>
                    <a:pt x="1341611" y="3418429"/>
                    <a:pt x="1395080" y="3445163"/>
                  </a:cubicBezTo>
                  <a:cubicBezTo>
                    <a:pt x="1405009" y="3450127"/>
                    <a:pt x="1412645" y="3459128"/>
                    <a:pt x="1422789" y="3463636"/>
                  </a:cubicBezTo>
                  <a:cubicBezTo>
                    <a:pt x="1440583" y="3471544"/>
                    <a:pt x="1459735" y="3475951"/>
                    <a:pt x="1478208" y="3482109"/>
                  </a:cubicBezTo>
                  <a:lnTo>
                    <a:pt x="1505917" y="3491345"/>
                  </a:lnTo>
                  <a:cubicBezTo>
                    <a:pt x="1512074" y="3500581"/>
                    <a:pt x="1515721" y="3512119"/>
                    <a:pt x="1524389" y="3519054"/>
                  </a:cubicBezTo>
                  <a:cubicBezTo>
                    <a:pt x="1531991" y="3525136"/>
                    <a:pt x="1545214" y="3521407"/>
                    <a:pt x="1552098" y="3528291"/>
                  </a:cubicBezTo>
                  <a:cubicBezTo>
                    <a:pt x="1558982" y="3535175"/>
                    <a:pt x="1556981" y="3547292"/>
                    <a:pt x="1561335" y="3556000"/>
                  </a:cubicBezTo>
                  <a:cubicBezTo>
                    <a:pt x="1566300" y="3565929"/>
                    <a:pt x="1573650" y="3574473"/>
                    <a:pt x="1579808" y="3583709"/>
                  </a:cubicBezTo>
                  <a:lnTo>
                    <a:pt x="1598280" y="3639127"/>
                  </a:lnTo>
                  <a:cubicBezTo>
                    <a:pt x="1601359" y="3648363"/>
                    <a:pt x="1605156" y="3657391"/>
                    <a:pt x="1607517" y="3666836"/>
                  </a:cubicBezTo>
                  <a:cubicBezTo>
                    <a:pt x="1610596" y="3679151"/>
                    <a:pt x="1613999" y="3691390"/>
                    <a:pt x="1616753" y="3703782"/>
                  </a:cubicBezTo>
                  <a:cubicBezTo>
                    <a:pt x="1620158" y="3719107"/>
                    <a:pt x="1620477" y="3735264"/>
                    <a:pt x="1625989" y="3749963"/>
                  </a:cubicBezTo>
                  <a:cubicBezTo>
                    <a:pt x="1629887" y="3760357"/>
                    <a:pt x="1638304" y="3768436"/>
                    <a:pt x="1644462" y="3777672"/>
                  </a:cubicBezTo>
                  <a:cubicBezTo>
                    <a:pt x="1650620" y="3796145"/>
                    <a:pt x="1652134" y="3816889"/>
                    <a:pt x="1662935" y="3833091"/>
                  </a:cubicBezTo>
                  <a:cubicBezTo>
                    <a:pt x="1675250" y="3851564"/>
                    <a:pt x="1692859" y="3867447"/>
                    <a:pt x="1699880" y="3888509"/>
                  </a:cubicBezTo>
                  <a:cubicBezTo>
                    <a:pt x="1713985" y="3930822"/>
                    <a:pt x="1703275" y="3908429"/>
                    <a:pt x="1736826" y="3953163"/>
                  </a:cubicBezTo>
                  <a:cubicBezTo>
                    <a:pt x="1739905" y="3968557"/>
                    <a:pt x="1746062" y="3983646"/>
                    <a:pt x="1746062" y="3999345"/>
                  </a:cubicBezTo>
                  <a:cubicBezTo>
                    <a:pt x="1746062" y="4009081"/>
                    <a:pt x="1746533" y="4026307"/>
                    <a:pt x="1736826" y="4027054"/>
                  </a:cubicBezTo>
                  <a:cubicBezTo>
                    <a:pt x="1660022" y="4032962"/>
                    <a:pt x="1582887" y="4020897"/>
                    <a:pt x="1505917" y="4017818"/>
                  </a:cubicBezTo>
                  <a:lnTo>
                    <a:pt x="1450498" y="4008582"/>
                  </a:lnTo>
                  <a:cubicBezTo>
                    <a:pt x="1428981" y="4005272"/>
                    <a:pt x="1407191" y="4003615"/>
                    <a:pt x="1385844" y="3999345"/>
                  </a:cubicBezTo>
                  <a:cubicBezTo>
                    <a:pt x="1376297" y="3997436"/>
                    <a:pt x="1367496" y="3992784"/>
                    <a:pt x="1358135" y="3990109"/>
                  </a:cubicBezTo>
                  <a:cubicBezTo>
                    <a:pt x="1345929" y="3986622"/>
                    <a:pt x="1333504" y="3983951"/>
                    <a:pt x="1321189" y="3980872"/>
                  </a:cubicBezTo>
                  <a:lnTo>
                    <a:pt x="905553" y="3990109"/>
                  </a:lnTo>
                  <a:cubicBezTo>
                    <a:pt x="895826" y="3990514"/>
                    <a:pt x="887580" y="3999345"/>
                    <a:pt x="877844" y="3999345"/>
                  </a:cubicBezTo>
                  <a:cubicBezTo>
                    <a:pt x="708483" y="3999345"/>
                    <a:pt x="539177" y="3993188"/>
                    <a:pt x="369844" y="3990109"/>
                  </a:cubicBezTo>
                  <a:cubicBezTo>
                    <a:pt x="219218" y="3977556"/>
                    <a:pt x="245238" y="3974954"/>
                    <a:pt x="55808" y="3990109"/>
                  </a:cubicBezTo>
                  <a:cubicBezTo>
                    <a:pt x="46103" y="3990885"/>
                    <a:pt x="37335" y="3996266"/>
                    <a:pt x="28098" y="3999345"/>
                  </a:cubicBezTo>
                  <a:cubicBezTo>
                    <a:pt x="-5453" y="3988162"/>
                    <a:pt x="389" y="3999845"/>
                    <a:pt x="389" y="3971636"/>
                  </a:cubicBezTo>
                  <a:lnTo>
                    <a:pt x="9626" y="0"/>
                  </a:lnTo>
                  <a:close/>
                </a:path>
              </a:pathLst>
            </a:custGeom>
            <a:solidFill>
              <a:srgbClr val="0070C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8145" y="2050473"/>
              <a:ext cx="1505138" cy="3996000"/>
            </a:xfrm>
            <a:prstGeom prst="rect">
              <a:avLst/>
            </a:prstGeom>
            <a:solidFill>
              <a:srgbClr val="0070C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Freeform 2"/>
            <p:cNvSpPr/>
            <p:nvPr/>
          </p:nvSpPr>
          <p:spPr>
            <a:xfrm>
              <a:off x="2281382" y="2022764"/>
              <a:ext cx="1718627" cy="4045527"/>
            </a:xfrm>
            <a:custGeom>
              <a:avLst/>
              <a:gdLst>
                <a:gd name="connsiteX0" fmla="*/ 0 w 1718627"/>
                <a:gd name="connsiteY0" fmla="*/ 0 h 4045527"/>
                <a:gd name="connsiteX1" fmla="*/ 0 w 1718627"/>
                <a:gd name="connsiteY1" fmla="*/ 0 h 4045527"/>
                <a:gd name="connsiteX2" fmla="*/ 18473 w 1718627"/>
                <a:gd name="connsiteY2" fmla="*/ 193963 h 4045527"/>
                <a:gd name="connsiteX3" fmla="*/ 27709 w 1718627"/>
                <a:gd name="connsiteY3" fmla="*/ 277091 h 4045527"/>
                <a:gd name="connsiteX4" fmla="*/ 46182 w 1718627"/>
                <a:gd name="connsiteY4" fmla="*/ 332509 h 4045527"/>
                <a:gd name="connsiteX5" fmla="*/ 64654 w 1718627"/>
                <a:gd name="connsiteY5" fmla="*/ 415636 h 4045527"/>
                <a:gd name="connsiteX6" fmla="*/ 83127 w 1718627"/>
                <a:gd name="connsiteY6" fmla="*/ 443345 h 4045527"/>
                <a:gd name="connsiteX7" fmla="*/ 120073 w 1718627"/>
                <a:gd name="connsiteY7" fmla="*/ 498763 h 4045527"/>
                <a:gd name="connsiteX8" fmla="*/ 129309 w 1718627"/>
                <a:gd name="connsiteY8" fmla="*/ 526472 h 4045527"/>
                <a:gd name="connsiteX9" fmla="*/ 166254 w 1718627"/>
                <a:gd name="connsiteY9" fmla="*/ 581891 h 4045527"/>
                <a:gd name="connsiteX10" fmla="*/ 193963 w 1718627"/>
                <a:gd name="connsiteY10" fmla="*/ 665018 h 4045527"/>
                <a:gd name="connsiteX11" fmla="*/ 212436 w 1718627"/>
                <a:gd name="connsiteY11" fmla="*/ 720436 h 4045527"/>
                <a:gd name="connsiteX12" fmla="*/ 230909 w 1718627"/>
                <a:gd name="connsiteY12" fmla="*/ 785091 h 4045527"/>
                <a:gd name="connsiteX13" fmla="*/ 240145 w 1718627"/>
                <a:gd name="connsiteY13" fmla="*/ 868218 h 4045527"/>
                <a:gd name="connsiteX14" fmla="*/ 249382 w 1718627"/>
                <a:gd name="connsiteY14" fmla="*/ 923636 h 4045527"/>
                <a:gd name="connsiteX15" fmla="*/ 267854 w 1718627"/>
                <a:gd name="connsiteY15" fmla="*/ 1154545 h 4045527"/>
                <a:gd name="connsiteX16" fmla="*/ 295563 w 1718627"/>
                <a:gd name="connsiteY16" fmla="*/ 1219200 h 4045527"/>
                <a:gd name="connsiteX17" fmla="*/ 304800 w 1718627"/>
                <a:gd name="connsiteY17" fmla="*/ 1246909 h 4045527"/>
                <a:gd name="connsiteX18" fmla="*/ 369454 w 1718627"/>
                <a:gd name="connsiteY18" fmla="*/ 1339272 h 4045527"/>
                <a:gd name="connsiteX19" fmla="*/ 397163 w 1718627"/>
                <a:gd name="connsiteY19" fmla="*/ 1357745 h 4045527"/>
                <a:gd name="connsiteX20" fmla="*/ 443345 w 1718627"/>
                <a:gd name="connsiteY20" fmla="*/ 1440872 h 4045527"/>
                <a:gd name="connsiteX21" fmla="*/ 489527 w 1718627"/>
                <a:gd name="connsiteY21" fmla="*/ 1524000 h 4045527"/>
                <a:gd name="connsiteX22" fmla="*/ 508000 w 1718627"/>
                <a:gd name="connsiteY22" fmla="*/ 1551709 h 4045527"/>
                <a:gd name="connsiteX23" fmla="*/ 535709 w 1718627"/>
                <a:gd name="connsiteY23" fmla="*/ 1570181 h 4045527"/>
                <a:gd name="connsiteX24" fmla="*/ 563418 w 1718627"/>
                <a:gd name="connsiteY24" fmla="*/ 1921163 h 4045527"/>
                <a:gd name="connsiteX25" fmla="*/ 535709 w 1718627"/>
                <a:gd name="connsiteY25" fmla="*/ 1930400 h 4045527"/>
                <a:gd name="connsiteX26" fmla="*/ 452582 w 1718627"/>
                <a:gd name="connsiteY26" fmla="*/ 1995054 h 4045527"/>
                <a:gd name="connsiteX27" fmla="*/ 424873 w 1718627"/>
                <a:gd name="connsiteY27" fmla="*/ 2013527 h 4045527"/>
                <a:gd name="connsiteX28" fmla="*/ 397163 w 1718627"/>
                <a:gd name="connsiteY28" fmla="*/ 2022763 h 4045527"/>
                <a:gd name="connsiteX29" fmla="*/ 360218 w 1718627"/>
                <a:gd name="connsiteY29" fmla="*/ 2041236 h 4045527"/>
                <a:gd name="connsiteX30" fmla="*/ 323273 w 1718627"/>
                <a:gd name="connsiteY30" fmla="*/ 2050472 h 4045527"/>
                <a:gd name="connsiteX31" fmla="*/ 267854 w 1718627"/>
                <a:gd name="connsiteY31" fmla="*/ 2068945 h 4045527"/>
                <a:gd name="connsiteX32" fmla="*/ 212436 w 1718627"/>
                <a:gd name="connsiteY32" fmla="*/ 2115127 h 4045527"/>
                <a:gd name="connsiteX33" fmla="*/ 147782 w 1718627"/>
                <a:gd name="connsiteY33" fmla="*/ 2161309 h 4045527"/>
                <a:gd name="connsiteX34" fmla="*/ 138545 w 1718627"/>
                <a:gd name="connsiteY34" fmla="*/ 2521527 h 4045527"/>
                <a:gd name="connsiteX35" fmla="*/ 166254 w 1718627"/>
                <a:gd name="connsiteY35" fmla="*/ 2530763 h 4045527"/>
                <a:gd name="connsiteX36" fmla="*/ 221673 w 1718627"/>
                <a:gd name="connsiteY36" fmla="*/ 2576945 h 4045527"/>
                <a:gd name="connsiteX37" fmla="*/ 258618 w 1718627"/>
                <a:gd name="connsiteY37" fmla="*/ 2632363 h 4045527"/>
                <a:gd name="connsiteX38" fmla="*/ 277091 w 1718627"/>
                <a:gd name="connsiteY38" fmla="*/ 2687781 h 4045527"/>
                <a:gd name="connsiteX39" fmla="*/ 295563 w 1718627"/>
                <a:gd name="connsiteY39" fmla="*/ 2761672 h 4045527"/>
                <a:gd name="connsiteX40" fmla="*/ 304800 w 1718627"/>
                <a:gd name="connsiteY40" fmla="*/ 2789381 h 4045527"/>
                <a:gd name="connsiteX41" fmla="*/ 323273 w 1718627"/>
                <a:gd name="connsiteY41" fmla="*/ 2817091 h 4045527"/>
                <a:gd name="connsiteX42" fmla="*/ 360218 w 1718627"/>
                <a:gd name="connsiteY42" fmla="*/ 2863272 h 4045527"/>
                <a:gd name="connsiteX43" fmla="*/ 415636 w 1718627"/>
                <a:gd name="connsiteY43" fmla="*/ 2909454 h 4045527"/>
                <a:gd name="connsiteX44" fmla="*/ 508000 w 1718627"/>
                <a:gd name="connsiteY44" fmla="*/ 2937163 h 4045527"/>
                <a:gd name="connsiteX45" fmla="*/ 581891 w 1718627"/>
                <a:gd name="connsiteY45" fmla="*/ 2964872 h 4045527"/>
                <a:gd name="connsiteX46" fmla="*/ 609600 w 1718627"/>
                <a:gd name="connsiteY46" fmla="*/ 2983345 h 4045527"/>
                <a:gd name="connsiteX47" fmla="*/ 701963 w 1718627"/>
                <a:gd name="connsiteY47" fmla="*/ 2992581 h 4045527"/>
                <a:gd name="connsiteX48" fmla="*/ 757382 w 1718627"/>
                <a:gd name="connsiteY48" fmla="*/ 3011054 h 4045527"/>
                <a:gd name="connsiteX49" fmla="*/ 785091 w 1718627"/>
                <a:gd name="connsiteY49" fmla="*/ 3029527 h 4045527"/>
                <a:gd name="connsiteX50" fmla="*/ 849745 w 1718627"/>
                <a:gd name="connsiteY50" fmla="*/ 3048000 h 4045527"/>
                <a:gd name="connsiteX51" fmla="*/ 932873 w 1718627"/>
                <a:gd name="connsiteY51" fmla="*/ 3103418 h 4045527"/>
                <a:gd name="connsiteX52" fmla="*/ 960582 w 1718627"/>
                <a:gd name="connsiteY52" fmla="*/ 3121891 h 4045527"/>
                <a:gd name="connsiteX53" fmla="*/ 1016000 w 1718627"/>
                <a:gd name="connsiteY53" fmla="*/ 3168072 h 4045527"/>
                <a:gd name="connsiteX54" fmla="*/ 1062182 w 1718627"/>
                <a:gd name="connsiteY54" fmla="*/ 3214254 h 4045527"/>
                <a:gd name="connsiteX55" fmla="*/ 1089891 w 1718627"/>
                <a:gd name="connsiteY55" fmla="*/ 3241963 h 4045527"/>
                <a:gd name="connsiteX56" fmla="*/ 1126836 w 1718627"/>
                <a:gd name="connsiteY56" fmla="*/ 3260436 h 4045527"/>
                <a:gd name="connsiteX57" fmla="*/ 1182254 w 1718627"/>
                <a:gd name="connsiteY57" fmla="*/ 3297381 h 4045527"/>
                <a:gd name="connsiteX58" fmla="*/ 1219200 w 1718627"/>
                <a:gd name="connsiteY58" fmla="*/ 3325091 h 4045527"/>
                <a:gd name="connsiteX59" fmla="*/ 1246909 w 1718627"/>
                <a:gd name="connsiteY59" fmla="*/ 3334327 h 4045527"/>
                <a:gd name="connsiteX60" fmla="*/ 1302327 w 1718627"/>
                <a:gd name="connsiteY60" fmla="*/ 3371272 h 4045527"/>
                <a:gd name="connsiteX61" fmla="*/ 1330036 w 1718627"/>
                <a:gd name="connsiteY61" fmla="*/ 3389745 h 4045527"/>
                <a:gd name="connsiteX62" fmla="*/ 1403927 w 1718627"/>
                <a:gd name="connsiteY62" fmla="*/ 3472872 h 4045527"/>
                <a:gd name="connsiteX63" fmla="*/ 1440873 w 1718627"/>
                <a:gd name="connsiteY63" fmla="*/ 3482109 h 4045527"/>
                <a:gd name="connsiteX64" fmla="*/ 1468582 w 1718627"/>
                <a:gd name="connsiteY64" fmla="*/ 3509818 h 4045527"/>
                <a:gd name="connsiteX65" fmla="*/ 1477818 w 1718627"/>
                <a:gd name="connsiteY65" fmla="*/ 3537527 h 4045527"/>
                <a:gd name="connsiteX66" fmla="*/ 1496291 w 1718627"/>
                <a:gd name="connsiteY66" fmla="*/ 3565236 h 4045527"/>
                <a:gd name="connsiteX67" fmla="*/ 1505527 w 1718627"/>
                <a:gd name="connsiteY67" fmla="*/ 3592945 h 4045527"/>
                <a:gd name="connsiteX68" fmla="*/ 1542473 w 1718627"/>
                <a:gd name="connsiteY68" fmla="*/ 3657600 h 4045527"/>
                <a:gd name="connsiteX69" fmla="*/ 1570182 w 1718627"/>
                <a:gd name="connsiteY69" fmla="*/ 3685309 h 4045527"/>
                <a:gd name="connsiteX70" fmla="*/ 1588654 w 1718627"/>
                <a:gd name="connsiteY70" fmla="*/ 3713018 h 4045527"/>
                <a:gd name="connsiteX71" fmla="*/ 1616363 w 1718627"/>
                <a:gd name="connsiteY71" fmla="*/ 3740727 h 4045527"/>
                <a:gd name="connsiteX72" fmla="*/ 1634836 w 1718627"/>
                <a:gd name="connsiteY72" fmla="*/ 3768436 h 4045527"/>
                <a:gd name="connsiteX73" fmla="*/ 1662545 w 1718627"/>
                <a:gd name="connsiteY73" fmla="*/ 3777672 h 4045527"/>
                <a:gd name="connsiteX74" fmla="*/ 1699491 w 1718627"/>
                <a:gd name="connsiteY74" fmla="*/ 3860800 h 4045527"/>
                <a:gd name="connsiteX75" fmla="*/ 1708727 w 1718627"/>
                <a:gd name="connsiteY75" fmla="*/ 3888509 h 4045527"/>
                <a:gd name="connsiteX76" fmla="*/ 1717963 w 1718627"/>
                <a:gd name="connsiteY76" fmla="*/ 4045527 h 4045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718627" h="4045527">
                  <a:moveTo>
                    <a:pt x="0" y="0"/>
                  </a:moveTo>
                  <a:lnTo>
                    <a:pt x="0" y="0"/>
                  </a:lnTo>
                  <a:cubicBezTo>
                    <a:pt x="6158" y="64654"/>
                    <a:pt x="12011" y="129338"/>
                    <a:pt x="18473" y="193963"/>
                  </a:cubicBezTo>
                  <a:cubicBezTo>
                    <a:pt x="21247" y="221704"/>
                    <a:pt x="22241" y="249753"/>
                    <a:pt x="27709" y="277091"/>
                  </a:cubicBezTo>
                  <a:cubicBezTo>
                    <a:pt x="31528" y="296185"/>
                    <a:pt x="42363" y="313415"/>
                    <a:pt x="46182" y="332509"/>
                  </a:cubicBezTo>
                  <a:cubicBezTo>
                    <a:pt x="47826" y="340728"/>
                    <a:pt x="59763" y="404223"/>
                    <a:pt x="64654" y="415636"/>
                  </a:cubicBezTo>
                  <a:cubicBezTo>
                    <a:pt x="69027" y="425839"/>
                    <a:pt x="76969" y="434109"/>
                    <a:pt x="83127" y="443345"/>
                  </a:cubicBezTo>
                  <a:cubicBezTo>
                    <a:pt x="105088" y="509230"/>
                    <a:pt x="73948" y="429577"/>
                    <a:pt x="120073" y="498763"/>
                  </a:cubicBezTo>
                  <a:cubicBezTo>
                    <a:pt x="125474" y="506864"/>
                    <a:pt x="124581" y="517961"/>
                    <a:pt x="129309" y="526472"/>
                  </a:cubicBezTo>
                  <a:cubicBezTo>
                    <a:pt x="140091" y="545880"/>
                    <a:pt x="159233" y="560829"/>
                    <a:pt x="166254" y="581891"/>
                  </a:cubicBezTo>
                  <a:lnTo>
                    <a:pt x="193963" y="665018"/>
                  </a:lnTo>
                  <a:lnTo>
                    <a:pt x="212436" y="720436"/>
                  </a:lnTo>
                  <a:cubicBezTo>
                    <a:pt x="224035" y="766826"/>
                    <a:pt x="217659" y="745338"/>
                    <a:pt x="230909" y="785091"/>
                  </a:cubicBezTo>
                  <a:cubicBezTo>
                    <a:pt x="233988" y="812800"/>
                    <a:pt x="236460" y="840583"/>
                    <a:pt x="240145" y="868218"/>
                  </a:cubicBezTo>
                  <a:cubicBezTo>
                    <a:pt x="242620" y="886781"/>
                    <a:pt x="247578" y="904996"/>
                    <a:pt x="249382" y="923636"/>
                  </a:cubicBezTo>
                  <a:cubicBezTo>
                    <a:pt x="256820" y="1000493"/>
                    <a:pt x="249126" y="1079635"/>
                    <a:pt x="267854" y="1154545"/>
                  </a:cubicBezTo>
                  <a:cubicBezTo>
                    <a:pt x="287078" y="1231435"/>
                    <a:pt x="263671" y="1155416"/>
                    <a:pt x="295563" y="1219200"/>
                  </a:cubicBezTo>
                  <a:cubicBezTo>
                    <a:pt x="299917" y="1227908"/>
                    <a:pt x="300072" y="1238398"/>
                    <a:pt x="304800" y="1246909"/>
                  </a:cubicBezTo>
                  <a:cubicBezTo>
                    <a:pt x="308573" y="1253701"/>
                    <a:pt x="357345" y="1327163"/>
                    <a:pt x="369454" y="1339272"/>
                  </a:cubicBezTo>
                  <a:cubicBezTo>
                    <a:pt x="377303" y="1347121"/>
                    <a:pt x="387927" y="1351587"/>
                    <a:pt x="397163" y="1357745"/>
                  </a:cubicBezTo>
                  <a:cubicBezTo>
                    <a:pt x="419767" y="1425555"/>
                    <a:pt x="401867" y="1399394"/>
                    <a:pt x="443345" y="1440872"/>
                  </a:cubicBezTo>
                  <a:cubicBezTo>
                    <a:pt x="459603" y="1489642"/>
                    <a:pt x="447182" y="1460482"/>
                    <a:pt x="489527" y="1524000"/>
                  </a:cubicBezTo>
                  <a:cubicBezTo>
                    <a:pt x="495685" y="1533236"/>
                    <a:pt x="498764" y="1545552"/>
                    <a:pt x="508000" y="1551709"/>
                  </a:cubicBezTo>
                  <a:lnTo>
                    <a:pt x="535709" y="1570181"/>
                  </a:lnTo>
                  <a:cubicBezTo>
                    <a:pt x="621881" y="1699443"/>
                    <a:pt x="597535" y="1639692"/>
                    <a:pt x="563418" y="1921163"/>
                  </a:cubicBezTo>
                  <a:cubicBezTo>
                    <a:pt x="562246" y="1930828"/>
                    <a:pt x="544945" y="1927321"/>
                    <a:pt x="535709" y="1930400"/>
                  </a:cubicBezTo>
                  <a:cubicBezTo>
                    <a:pt x="492301" y="1973808"/>
                    <a:pt x="518870" y="1950862"/>
                    <a:pt x="452582" y="1995054"/>
                  </a:cubicBezTo>
                  <a:cubicBezTo>
                    <a:pt x="443346" y="2001212"/>
                    <a:pt x="435404" y="2010017"/>
                    <a:pt x="424873" y="2013527"/>
                  </a:cubicBezTo>
                  <a:cubicBezTo>
                    <a:pt x="415636" y="2016606"/>
                    <a:pt x="406112" y="2018928"/>
                    <a:pt x="397163" y="2022763"/>
                  </a:cubicBezTo>
                  <a:cubicBezTo>
                    <a:pt x="384508" y="2028187"/>
                    <a:pt x="373110" y="2036401"/>
                    <a:pt x="360218" y="2041236"/>
                  </a:cubicBezTo>
                  <a:cubicBezTo>
                    <a:pt x="348332" y="2045693"/>
                    <a:pt x="335432" y="2046824"/>
                    <a:pt x="323273" y="2050472"/>
                  </a:cubicBezTo>
                  <a:cubicBezTo>
                    <a:pt x="304622" y="2056067"/>
                    <a:pt x="267854" y="2068945"/>
                    <a:pt x="267854" y="2068945"/>
                  </a:cubicBezTo>
                  <a:cubicBezTo>
                    <a:pt x="206612" y="2109774"/>
                    <a:pt x="274663" y="2061789"/>
                    <a:pt x="212436" y="2115127"/>
                  </a:cubicBezTo>
                  <a:cubicBezTo>
                    <a:pt x="192388" y="2132311"/>
                    <a:pt x="169711" y="2146690"/>
                    <a:pt x="147782" y="2161309"/>
                  </a:cubicBezTo>
                  <a:cubicBezTo>
                    <a:pt x="70181" y="2277708"/>
                    <a:pt x="105250" y="2213547"/>
                    <a:pt x="138545" y="2521527"/>
                  </a:cubicBezTo>
                  <a:cubicBezTo>
                    <a:pt x="139591" y="2531207"/>
                    <a:pt x="157018" y="2527684"/>
                    <a:pt x="166254" y="2530763"/>
                  </a:cubicBezTo>
                  <a:cubicBezTo>
                    <a:pt x="183909" y="2542533"/>
                    <a:pt x="210733" y="2557800"/>
                    <a:pt x="221673" y="2576945"/>
                  </a:cubicBezTo>
                  <a:cubicBezTo>
                    <a:pt x="258377" y="2641177"/>
                    <a:pt x="198681" y="2592406"/>
                    <a:pt x="258618" y="2632363"/>
                  </a:cubicBezTo>
                  <a:cubicBezTo>
                    <a:pt x="264776" y="2650836"/>
                    <a:pt x="272369" y="2668890"/>
                    <a:pt x="277091" y="2687781"/>
                  </a:cubicBezTo>
                  <a:cubicBezTo>
                    <a:pt x="283248" y="2712411"/>
                    <a:pt x="287534" y="2737587"/>
                    <a:pt x="295563" y="2761672"/>
                  </a:cubicBezTo>
                  <a:cubicBezTo>
                    <a:pt x="298642" y="2770908"/>
                    <a:pt x="300446" y="2780673"/>
                    <a:pt x="304800" y="2789381"/>
                  </a:cubicBezTo>
                  <a:cubicBezTo>
                    <a:pt x="309765" y="2799310"/>
                    <a:pt x="317115" y="2807854"/>
                    <a:pt x="323273" y="2817091"/>
                  </a:cubicBezTo>
                  <a:cubicBezTo>
                    <a:pt x="338435" y="2862579"/>
                    <a:pt x="321653" y="2831135"/>
                    <a:pt x="360218" y="2863272"/>
                  </a:cubicBezTo>
                  <a:cubicBezTo>
                    <a:pt x="385077" y="2883987"/>
                    <a:pt x="386152" y="2896350"/>
                    <a:pt x="415636" y="2909454"/>
                  </a:cubicBezTo>
                  <a:cubicBezTo>
                    <a:pt x="444551" y="2922306"/>
                    <a:pt x="477292" y="2929486"/>
                    <a:pt x="508000" y="2937163"/>
                  </a:cubicBezTo>
                  <a:cubicBezTo>
                    <a:pt x="572983" y="2980485"/>
                    <a:pt x="490584" y="2930632"/>
                    <a:pt x="581891" y="2964872"/>
                  </a:cubicBezTo>
                  <a:cubicBezTo>
                    <a:pt x="592285" y="2968770"/>
                    <a:pt x="598784" y="2980849"/>
                    <a:pt x="609600" y="2983345"/>
                  </a:cubicBezTo>
                  <a:cubicBezTo>
                    <a:pt x="639749" y="2990302"/>
                    <a:pt x="671175" y="2989502"/>
                    <a:pt x="701963" y="2992581"/>
                  </a:cubicBezTo>
                  <a:cubicBezTo>
                    <a:pt x="720436" y="2998739"/>
                    <a:pt x="741180" y="3000253"/>
                    <a:pt x="757382" y="3011054"/>
                  </a:cubicBezTo>
                  <a:cubicBezTo>
                    <a:pt x="766618" y="3017212"/>
                    <a:pt x="775162" y="3024563"/>
                    <a:pt x="785091" y="3029527"/>
                  </a:cubicBezTo>
                  <a:cubicBezTo>
                    <a:pt x="798338" y="3036150"/>
                    <a:pt x="837913" y="3045042"/>
                    <a:pt x="849745" y="3048000"/>
                  </a:cubicBezTo>
                  <a:lnTo>
                    <a:pt x="932873" y="3103418"/>
                  </a:lnTo>
                  <a:cubicBezTo>
                    <a:pt x="942109" y="3109576"/>
                    <a:pt x="952733" y="3114042"/>
                    <a:pt x="960582" y="3121891"/>
                  </a:cubicBezTo>
                  <a:cubicBezTo>
                    <a:pt x="996140" y="3157449"/>
                    <a:pt x="977423" y="3142355"/>
                    <a:pt x="1016000" y="3168072"/>
                  </a:cubicBezTo>
                  <a:cubicBezTo>
                    <a:pt x="1049867" y="3218872"/>
                    <a:pt x="1016000" y="3175769"/>
                    <a:pt x="1062182" y="3214254"/>
                  </a:cubicBezTo>
                  <a:cubicBezTo>
                    <a:pt x="1072217" y="3222616"/>
                    <a:pt x="1079262" y="3234371"/>
                    <a:pt x="1089891" y="3241963"/>
                  </a:cubicBezTo>
                  <a:cubicBezTo>
                    <a:pt x="1101095" y="3249966"/>
                    <a:pt x="1115029" y="3253352"/>
                    <a:pt x="1126836" y="3260436"/>
                  </a:cubicBezTo>
                  <a:cubicBezTo>
                    <a:pt x="1145873" y="3271859"/>
                    <a:pt x="1164493" y="3284060"/>
                    <a:pt x="1182254" y="3297381"/>
                  </a:cubicBezTo>
                  <a:cubicBezTo>
                    <a:pt x="1194569" y="3306618"/>
                    <a:pt x="1205834" y="3317453"/>
                    <a:pt x="1219200" y="3325091"/>
                  </a:cubicBezTo>
                  <a:cubicBezTo>
                    <a:pt x="1227653" y="3329921"/>
                    <a:pt x="1237673" y="3331248"/>
                    <a:pt x="1246909" y="3334327"/>
                  </a:cubicBezTo>
                  <a:lnTo>
                    <a:pt x="1302327" y="3371272"/>
                  </a:lnTo>
                  <a:lnTo>
                    <a:pt x="1330036" y="3389745"/>
                  </a:lnTo>
                  <a:cubicBezTo>
                    <a:pt x="1346870" y="3414995"/>
                    <a:pt x="1378621" y="3466545"/>
                    <a:pt x="1403927" y="3472872"/>
                  </a:cubicBezTo>
                  <a:lnTo>
                    <a:pt x="1440873" y="3482109"/>
                  </a:lnTo>
                  <a:cubicBezTo>
                    <a:pt x="1450109" y="3491345"/>
                    <a:pt x="1461336" y="3498950"/>
                    <a:pt x="1468582" y="3509818"/>
                  </a:cubicBezTo>
                  <a:cubicBezTo>
                    <a:pt x="1473982" y="3517919"/>
                    <a:pt x="1473464" y="3528819"/>
                    <a:pt x="1477818" y="3537527"/>
                  </a:cubicBezTo>
                  <a:cubicBezTo>
                    <a:pt x="1482782" y="3547456"/>
                    <a:pt x="1490133" y="3556000"/>
                    <a:pt x="1496291" y="3565236"/>
                  </a:cubicBezTo>
                  <a:cubicBezTo>
                    <a:pt x="1499370" y="3574472"/>
                    <a:pt x="1501692" y="3583996"/>
                    <a:pt x="1505527" y="3592945"/>
                  </a:cubicBezTo>
                  <a:cubicBezTo>
                    <a:pt x="1513499" y="3611545"/>
                    <a:pt x="1528831" y="3641230"/>
                    <a:pt x="1542473" y="3657600"/>
                  </a:cubicBezTo>
                  <a:cubicBezTo>
                    <a:pt x="1550835" y="3667635"/>
                    <a:pt x="1561820" y="3675274"/>
                    <a:pt x="1570182" y="3685309"/>
                  </a:cubicBezTo>
                  <a:cubicBezTo>
                    <a:pt x="1577288" y="3693837"/>
                    <a:pt x="1581548" y="3704490"/>
                    <a:pt x="1588654" y="3713018"/>
                  </a:cubicBezTo>
                  <a:cubicBezTo>
                    <a:pt x="1597016" y="3723053"/>
                    <a:pt x="1608001" y="3730692"/>
                    <a:pt x="1616363" y="3740727"/>
                  </a:cubicBezTo>
                  <a:cubicBezTo>
                    <a:pt x="1623470" y="3749255"/>
                    <a:pt x="1626168" y="3761501"/>
                    <a:pt x="1634836" y="3768436"/>
                  </a:cubicBezTo>
                  <a:cubicBezTo>
                    <a:pt x="1642439" y="3774518"/>
                    <a:pt x="1653309" y="3774593"/>
                    <a:pt x="1662545" y="3777672"/>
                  </a:cubicBezTo>
                  <a:cubicBezTo>
                    <a:pt x="1691819" y="3821582"/>
                    <a:pt x="1677508" y="3794851"/>
                    <a:pt x="1699491" y="3860800"/>
                  </a:cubicBezTo>
                  <a:lnTo>
                    <a:pt x="1708727" y="3888509"/>
                  </a:lnTo>
                  <a:cubicBezTo>
                    <a:pt x="1722317" y="3983642"/>
                    <a:pt x="1717963" y="3931393"/>
                    <a:pt x="1717963" y="4045527"/>
                  </a:cubicBezTo>
                </a:path>
              </a:pathLst>
            </a:custGeom>
            <a:solidFill>
              <a:srgbClr val="FF0066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Isosceles Triangle 35"/>
            <p:cNvSpPr/>
            <p:nvPr/>
          </p:nvSpPr>
          <p:spPr>
            <a:xfrm rot="10800000">
              <a:off x="2283024" y="2042837"/>
              <a:ext cx="1718541" cy="4043003"/>
            </a:xfrm>
            <a:prstGeom prst="triangle">
              <a:avLst>
                <a:gd name="adj" fmla="val 0"/>
              </a:avLst>
            </a:prstGeom>
            <a:solidFill>
              <a:srgbClr val="FF0066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002087" y="2042837"/>
              <a:ext cx="2023904" cy="4043003"/>
            </a:xfrm>
            <a:prstGeom prst="rect">
              <a:avLst/>
            </a:prstGeom>
            <a:solidFill>
              <a:srgbClr val="FF0066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/>
                </a:solidFill>
              </a:rPr>
              <a:t>Refined</a:t>
            </a:r>
            <a:r>
              <a:rPr lang="en-GB" dirty="0" smtClean="0"/>
              <a:t> Model to Infer Gender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B60D-DB20-4488-ABE4-36DD19892CC4}" type="slidenum">
              <a:rPr lang="en-GB" sz="1800" b="1" smtClean="0"/>
              <a:t>8</a:t>
            </a:fld>
            <a:endParaRPr lang="en-GB" sz="1800" b="1" dirty="0"/>
          </a:p>
        </p:txBody>
      </p:sp>
      <p:sp>
        <p:nvSpPr>
          <p:cNvPr id="110" name="Content Placeholder 2"/>
          <p:cNvSpPr>
            <a:spLocks noGrp="1"/>
          </p:cNvSpPr>
          <p:nvPr>
            <p:ph idx="1"/>
          </p:nvPr>
        </p:nvSpPr>
        <p:spPr>
          <a:xfrm>
            <a:off x="6251903" y="1845734"/>
            <a:ext cx="5672242" cy="435759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dirty="0" smtClean="0"/>
              <a:t>Using the</a:t>
            </a:r>
          </a:p>
          <a:p>
            <a:pPr marL="0" indent="0" algn="ctr">
              <a:buNone/>
            </a:pPr>
            <a:r>
              <a:rPr lang="en-GB" sz="2400" b="1" dirty="0" smtClean="0">
                <a:solidFill>
                  <a:schemeClr val="accent1"/>
                </a:solidFill>
              </a:rPr>
              <a:t>K-Nearest-Neighbours</a:t>
            </a:r>
            <a:r>
              <a:rPr lang="en-GB" sz="2400" dirty="0" smtClean="0"/>
              <a:t> </a:t>
            </a:r>
          </a:p>
          <a:p>
            <a:pPr marL="0" indent="0" algn="just">
              <a:buNone/>
            </a:pPr>
            <a:r>
              <a:rPr lang="en-GB" dirty="0" smtClean="0"/>
              <a:t>(KNN) algorithm, the rest of the customers’ gender is inferred. KNN was used because it propagates the gender of the remaining customers around customers whose gender we are quite sure </a:t>
            </a:r>
            <a:r>
              <a:rPr lang="en-GB" dirty="0" smtClean="0"/>
              <a:t>about – </a:t>
            </a:r>
            <a:r>
              <a:rPr lang="en-GB" dirty="0" smtClean="0">
                <a:solidFill>
                  <a:schemeClr val="accent1"/>
                </a:solidFill>
              </a:rPr>
              <a:t>it is a straightforward algorithm over which we have full control.</a:t>
            </a:r>
            <a:endParaRPr lang="en-GB" dirty="0">
              <a:solidFill>
                <a:schemeClr val="accent1"/>
              </a:solidFill>
            </a:endParaRPr>
          </a:p>
          <a:p>
            <a:pPr marL="0" indent="0" algn="just">
              <a:buNone/>
            </a:pPr>
            <a:r>
              <a:rPr lang="en-GB" dirty="0" smtClean="0"/>
              <a:t>The Refined KNN Model splits the customers into </a:t>
            </a:r>
            <a:r>
              <a:rPr lang="en-GB" dirty="0" smtClean="0"/>
              <a:t>77.5% </a:t>
            </a:r>
            <a:r>
              <a:rPr lang="en-GB" dirty="0" smtClean="0"/>
              <a:t>Female and </a:t>
            </a:r>
            <a:r>
              <a:rPr lang="en-GB" dirty="0" smtClean="0"/>
              <a:t>22.5% </a:t>
            </a:r>
            <a:r>
              <a:rPr lang="en-GB" dirty="0" smtClean="0"/>
              <a:t>Male, and assigns a different gender than the Baseline Model for </a:t>
            </a:r>
            <a:r>
              <a:rPr lang="en-GB" dirty="0" smtClean="0"/>
              <a:t>4.4</a:t>
            </a:r>
            <a:r>
              <a:rPr lang="en-GB" dirty="0" smtClean="0"/>
              <a:t>% of the customers.</a:t>
            </a:r>
          </a:p>
          <a:p>
            <a:pPr marL="0" indent="0" algn="just">
              <a:buNone/>
            </a:pPr>
            <a:r>
              <a:rPr lang="en-GB" dirty="0" smtClean="0"/>
              <a:t>This is good news because the results are still intuitive and are most likely indeed a “refinement</a:t>
            </a:r>
            <a:r>
              <a:rPr lang="en-GB" dirty="0" smtClean="0"/>
              <a:t>”.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8940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6036"/>
            <a:ext cx="12192000" cy="1976582"/>
          </a:xfrm>
        </p:spPr>
        <p:txBody>
          <a:bodyPr>
            <a:normAutofit/>
          </a:bodyPr>
          <a:lstStyle/>
          <a:p>
            <a:pPr algn="ctr"/>
            <a:r>
              <a:rPr lang="en-GB" sz="7200" dirty="0" smtClean="0"/>
              <a:t>Predicting the Inferred Gender</a:t>
            </a:r>
            <a:endParaRPr lang="en-GB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9DFB60D-DB20-4488-ABE4-36DD19892CC4}" type="slidenum">
              <a:rPr lang="en-GB" sz="1800" b="1"/>
              <a:pPr/>
              <a:t>9</a:t>
            </a:fld>
            <a:endParaRPr lang="en-GB" sz="1800" b="1"/>
          </a:p>
        </p:txBody>
      </p:sp>
    </p:spTree>
    <p:extLst>
      <p:ext uri="{BB962C8B-B14F-4D97-AF65-F5344CB8AC3E}">
        <p14:creationId xmlns:p14="http://schemas.microsoft.com/office/powerpoint/2010/main" val="1087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2384</TotalTime>
  <Words>860</Words>
  <Application>Microsoft Office PowerPoint</Application>
  <PresentationFormat>Widescreen</PresentationFormat>
  <Paragraphs>150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Infer &amp; Predict Gender</vt:lpstr>
      <vt:lpstr>Contents</vt:lpstr>
      <vt:lpstr>Problem Definition</vt:lpstr>
      <vt:lpstr>Inferring the Gender</vt:lpstr>
      <vt:lpstr>Baseline Model to Infer Gender</vt:lpstr>
      <vt:lpstr>Refined Model to Infer Gender</vt:lpstr>
      <vt:lpstr>Refined Model to Infer Gender</vt:lpstr>
      <vt:lpstr>Refined Model to Infer Gender</vt:lpstr>
      <vt:lpstr>Predicting the Inferred Gender</vt:lpstr>
      <vt:lpstr>Predicting the Inferred Gender</vt:lpstr>
      <vt:lpstr>Predicting the Inferred Gender</vt:lpstr>
      <vt:lpstr>Predicting the Inferred Gender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 &amp; Predict Gender</dc:title>
  <dc:creator>John Soler</dc:creator>
  <cp:lastModifiedBy>John Soler</cp:lastModifiedBy>
  <cp:revision>47</cp:revision>
  <dcterms:created xsi:type="dcterms:W3CDTF">2018-08-24T18:50:39Z</dcterms:created>
  <dcterms:modified xsi:type="dcterms:W3CDTF">2018-08-26T21:22:01Z</dcterms:modified>
</cp:coreProperties>
</file>