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57" r:id="rId3"/>
    <p:sldId id="262" r:id="rId4"/>
    <p:sldId id="267" r:id="rId5"/>
    <p:sldId id="295" r:id="rId6"/>
    <p:sldId id="298" r:id="rId7"/>
    <p:sldId id="299" r:id="rId8"/>
    <p:sldId id="286" r:id="rId9"/>
    <p:sldId id="265" r:id="rId10"/>
    <p:sldId id="306" r:id="rId11"/>
    <p:sldId id="303" r:id="rId12"/>
    <p:sldId id="314" r:id="rId13"/>
    <p:sldId id="311" r:id="rId14"/>
    <p:sldId id="312" r:id="rId15"/>
    <p:sldId id="305" r:id="rId16"/>
    <p:sldId id="274" r:id="rId17"/>
    <p:sldId id="261" r:id="rId18"/>
    <p:sldId id="307" r:id="rId19"/>
    <p:sldId id="313" r:id="rId20"/>
    <p:sldId id="308" r:id="rId21"/>
    <p:sldId id="310" r:id="rId22"/>
    <p:sldId id="271" r:id="rId23"/>
  </p:sldIdLst>
  <p:sldSz cx="9144000" cy="5143500" type="screen16x9"/>
  <p:notesSz cx="6858000" cy="9144000"/>
  <p:embeddedFontLst>
    <p:embeddedFont>
      <p:font typeface="Roboto Slab" panose="020B0604020202020204" charset="0"/>
      <p:regular r:id="rId25"/>
      <p:bold r:id="rId26"/>
    </p:embeddedFont>
    <p:embeddedFont>
      <p:font typeface="Source Sans Pro" panose="020B05030304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3C3E7-E293-4CEA-2870-A23D394081B4}" v="18" dt="2022-02-02T22:43:45.492"/>
    <p1510:client id="{32403BC2-5AAD-6E06-CE60-56C2396CD745}" v="731" dt="2022-02-03T04:38:59.527"/>
    <p1510:client id="{3B8B3E11-AD08-EA52-4B3C-FAB89CED221B}" v="172" dt="2022-02-03T18:18:40.354"/>
    <p1510:client id="{3E094AE7-7BCE-355C-A850-5DE375EC7A22}" v="1610" dt="2022-02-03T05:01:46.876"/>
    <p1510:client id="{44B19BF8-FF82-32D4-A5A9-FC7828DEAF09}" v="123" dt="2022-02-03T17:10:48.059"/>
    <p1510:client id="{850C3C40-801C-F4E8-46C5-FBB00D09C135}" v="9" dt="2022-02-03T02:53:24.245"/>
    <p1510:client id="{A5490DF1-D221-D658-E70B-D4DD4290DDA3}" v="307" dt="2022-02-03T12:21:01.648"/>
    <p1510:client id="{A71E8865-35FE-6078-6087-4B2C1B846E34}" v="293" dt="2022-02-03T15:01:17.043"/>
    <p1510:client id="{AF3017AE-CCA5-9AC3-ABD9-535737767505}" v="441" dt="2022-02-03T16:33:19.583"/>
    <p1510:client id="{C3F1848B-3590-F921-AB21-EE025420439C}" v="7" dt="2022-02-03T16:38:19.654"/>
    <p1510:client id="{D0DC0A2C-F327-ADD5-7309-9B6AB4697A0E}" v="49" dt="2022-02-03T14:06:00.720"/>
    <p1510:client id="{D7BEA066-F658-A9F5-2CE8-971035968338}" v="524" dt="2022-02-03T17:15:20.113"/>
    <p1510:client id="{E049102F-763B-A999-6509-A975CC7743E3}" v="35" dt="2022-02-03T17:55:45.528"/>
  </p1510:revLst>
</p1510:revInfo>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731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406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256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178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577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534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221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68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274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683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846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49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abf1dbd17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abf1dbd17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It has been used with great success on prediction problems like language modeling and documentation classification.</a:t>
            </a:r>
          </a:p>
          <a:p>
            <a:pPr>
              <a:buNone/>
            </a:pPr>
            <a:r>
              <a:rPr lang="en-US"/>
              <a:t>Nevertheless, it suffers from some shortcomings, such as:</a:t>
            </a:r>
          </a:p>
          <a:p>
            <a:pPr marL="171450" indent="-171450"/>
            <a:r>
              <a:rPr lang="en-US" b="1"/>
              <a:t>Vocabulary</a:t>
            </a:r>
            <a:r>
              <a:rPr lang="en-US"/>
              <a:t>: The vocabulary requires careful design, most specifically in order to manage the size, which impacts the sparsity of the document representations.</a:t>
            </a:r>
          </a:p>
          <a:p>
            <a:pPr marL="171450" indent="-171450"/>
            <a:r>
              <a:rPr lang="en-US" b="1"/>
              <a:t>Sparsity</a:t>
            </a:r>
            <a:r>
              <a:rPr lang="en-US"/>
              <a:t>: Sparse representations are harder to model both for computational reasons (space and time complexity) and also for information reasons, where the challenge is for the models to harness so little information in such a large representational space.</a:t>
            </a:r>
          </a:p>
          <a:p>
            <a:pPr marL="171450" indent="-171450"/>
            <a:r>
              <a:rPr lang="en-US" b="1"/>
              <a:t>Meaning</a:t>
            </a:r>
            <a:r>
              <a:rPr lang="en-US"/>
              <a:t>: Discarding word order ignores the context, and in turn meaning of words in the document (semantics). Context and meaning can offer a lot to the model, that if modeled could tell the difference between the same words differently arranged (“this is interesting” vs “is this interesting”), synonyms (“old bike” vs “used bike”), and much more.</a:t>
            </a:r>
          </a:p>
          <a:p>
            <a:pPr marL="0" lvl="0" indent="0" algn="l">
              <a:spcBef>
                <a:spcPts val="0"/>
              </a:spcBef>
              <a:spcAft>
                <a:spcPts val="0"/>
              </a:spcAft>
              <a:buNone/>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hyperlink" Target="https://machinelearningmastery.com/gentle-introduction-bag-words-model/" TargetMode="External"/><Relationship Id="rId7" Type="http://schemas.openxmlformats.org/officeDocument/2006/relationships/hyperlink" Target="https://medium.com/nlplanet/two-minutes-nlp-doc2vec-in-a-nutshell-25be546a8342"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hyperlink" Target="https://machinelearningmastery.com/confusion-matrix-machine-learning/" TargetMode="External"/><Relationship Id="rId5" Type="http://schemas.openxmlformats.org/officeDocument/2006/relationships/hyperlink" Target="https://towardsdatascience.com/hyperparameter-tuning-the-random-forest-in-python-using-scikit-learn-28d2aa77dd74" TargetMode="External"/><Relationship Id="rId4" Type="http://schemas.openxmlformats.org/officeDocument/2006/relationships/hyperlink" Target="https://towardsdatascience.com/a-machine-learning-approach-to-author-identification-of-horror-novels-from-text-snippets-3f1ef5dba634"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ep.com/blog/a-bag-of-words-levels-of-langu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TextBox 1">
            <a:extLst>
              <a:ext uri="{FF2B5EF4-FFF2-40B4-BE49-F238E27FC236}">
                <a16:creationId xmlns:a16="http://schemas.microsoft.com/office/drawing/2014/main" id="{6F9ECD85-C99D-4147-8CA6-9D7FC24ECDF9}"/>
              </a:ext>
            </a:extLst>
          </p:cNvPr>
          <p:cNvSpPr txBox="1"/>
          <p:nvPr/>
        </p:nvSpPr>
        <p:spPr>
          <a:xfrm>
            <a:off x="1828855" y="1385888"/>
            <a:ext cx="5447325" cy="1138773"/>
          </a:xfrm>
          <a:prstGeom prst="rect">
            <a:avLst/>
          </a:prstGeom>
          <a:noFill/>
        </p:spPr>
        <p:txBody>
          <a:bodyPr wrap="none" lIns="91440" tIns="45720" rIns="91440" bIns="45720" rtlCol="0" anchor="t">
            <a:spAutoFit/>
          </a:bodyPr>
          <a:lstStyle/>
          <a:p>
            <a:pPr algn="ctr"/>
            <a:r>
              <a:rPr lang="en-US" sz="5400">
                <a:solidFill>
                  <a:schemeClr val="accent1"/>
                </a:solidFill>
                <a:latin typeface="Source Sans Pro"/>
                <a:ea typeface="Roboto Slab"/>
                <a:cs typeface="Lato"/>
              </a:rPr>
              <a:t>Text Classification</a:t>
            </a:r>
            <a:br>
              <a:rPr lang="en-US">
                <a:latin typeface="Source Sans Pro"/>
                <a:ea typeface="Roboto Slab" panose="020B0604020202020204" charset="0"/>
                <a:cs typeface="Lato" panose="020F0502020204030203" pitchFamily="34" charset="0"/>
              </a:rPr>
            </a:br>
            <a:r>
              <a:rPr lang="en-US" sz="1400">
                <a:solidFill>
                  <a:schemeClr val="accent1"/>
                </a:solidFill>
                <a:latin typeface="Source Sans Pro"/>
                <a:ea typeface="Roboto Slab"/>
                <a:cs typeface="Lato"/>
              </a:rPr>
              <a:t>GNG 5125 Data Science </a:t>
            </a:r>
            <a:r>
              <a:rPr lang="en-US">
                <a:solidFill>
                  <a:schemeClr val="accent1"/>
                </a:solidFill>
                <a:latin typeface="Source Sans Pro"/>
                <a:ea typeface="Roboto Slab"/>
                <a:cs typeface="Lato"/>
              </a:rPr>
              <a:t>Application-Group 2</a:t>
            </a:r>
            <a:endParaRPr lang="en-US">
              <a:solidFill>
                <a:schemeClr val="accent1"/>
              </a:solidFill>
              <a:latin typeface="Source Sans Pro"/>
              <a:ea typeface="Roboto Slab" panose="020B0604020202020204" charset="0"/>
              <a:cs typeface="Lato" panose="020F0502020204030203" pitchFamily="34" charset="0"/>
            </a:endParaRPr>
          </a:p>
        </p:txBody>
      </p:sp>
      <p:sp>
        <p:nvSpPr>
          <p:cNvPr id="5" name="TextBox 4">
            <a:extLst>
              <a:ext uri="{FF2B5EF4-FFF2-40B4-BE49-F238E27FC236}">
                <a16:creationId xmlns:a16="http://schemas.microsoft.com/office/drawing/2014/main" id="{735E7558-960C-4266-A7D1-2D5294B31BF0}"/>
              </a:ext>
            </a:extLst>
          </p:cNvPr>
          <p:cNvSpPr txBox="1"/>
          <p:nvPr/>
        </p:nvSpPr>
        <p:spPr>
          <a:xfrm>
            <a:off x="3489813" y="2930236"/>
            <a:ext cx="2164374" cy="1631216"/>
          </a:xfrm>
          <a:prstGeom prst="rect">
            <a:avLst/>
          </a:prstGeom>
          <a:noFill/>
        </p:spPr>
        <p:txBody>
          <a:bodyPr wrap="none" lIns="91440" tIns="45720" rIns="91440" bIns="45720" rtlCol="0" anchor="t">
            <a:spAutoFit/>
          </a:bodyPr>
          <a:lstStyle/>
          <a:p>
            <a:pPr algn="ctr"/>
            <a:r>
              <a:rPr lang="en-US" b="1">
                <a:solidFill>
                  <a:schemeClr val="accent5">
                    <a:lumMod val="10000"/>
                  </a:schemeClr>
                </a:solidFill>
                <a:latin typeface="Source Sans Pro"/>
                <a:ea typeface="Roboto Slab"/>
                <a:cs typeface="Lato"/>
              </a:rPr>
              <a:t>Presented by</a:t>
            </a:r>
            <a:r>
              <a:rPr lang="en-US">
                <a:solidFill>
                  <a:schemeClr val="accent5">
                    <a:lumMod val="10000"/>
                  </a:schemeClr>
                </a:solidFill>
                <a:latin typeface="Source Sans Pro"/>
                <a:ea typeface="Roboto Slab"/>
                <a:cs typeface="Lato"/>
              </a:rPr>
              <a:t>:</a:t>
            </a:r>
          </a:p>
          <a:p>
            <a:pPr algn="ctr"/>
            <a:endParaRPr lang="en-US">
              <a:solidFill>
                <a:schemeClr val="accent5">
                  <a:lumMod val="10000"/>
                </a:schemeClr>
              </a:solidFill>
              <a:latin typeface="Source Sans Pro"/>
              <a:ea typeface="Roboto Slab"/>
              <a:cs typeface="Lato"/>
            </a:endParaRPr>
          </a:p>
          <a:p>
            <a:pPr algn="ctr" rtl="0" fontAlgn="base"/>
            <a:r>
              <a:rPr lang="en-US" sz="1800" b="0" i="0">
                <a:solidFill>
                  <a:schemeClr val="accent5">
                    <a:lumMod val="10000"/>
                  </a:schemeClr>
                </a:solidFill>
                <a:effectLst/>
                <a:latin typeface="Source Sans Pro"/>
                <a:ea typeface="Roboto Slab"/>
                <a:cs typeface="Lato"/>
              </a:rPr>
              <a:t>Mohamed Abdalla  </a:t>
            </a:r>
            <a:endParaRPr lang="en-US" b="0" i="0">
              <a:solidFill>
                <a:schemeClr val="accent5">
                  <a:lumMod val="10000"/>
                </a:schemeClr>
              </a:solidFill>
              <a:effectLst/>
              <a:latin typeface="Source Sans Pro"/>
              <a:ea typeface="Roboto Slab"/>
              <a:cs typeface="Lato"/>
            </a:endParaRPr>
          </a:p>
          <a:p>
            <a:pPr algn="ctr" rtl="0" fontAlgn="base"/>
            <a:r>
              <a:rPr lang="en-US" sz="1800" b="0" i="0">
                <a:solidFill>
                  <a:schemeClr val="accent5">
                    <a:lumMod val="10000"/>
                  </a:schemeClr>
                </a:solidFill>
                <a:effectLst/>
                <a:latin typeface="Source Sans Pro"/>
                <a:ea typeface="Roboto Slab"/>
                <a:cs typeface="Lato"/>
              </a:rPr>
              <a:t> Stephanie </a:t>
            </a:r>
            <a:r>
              <a:rPr lang="en-US" sz="1800" b="0" i="0" err="1">
                <a:solidFill>
                  <a:schemeClr val="accent5">
                    <a:lumMod val="10000"/>
                  </a:schemeClr>
                </a:solidFill>
                <a:effectLst/>
                <a:latin typeface="Source Sans Pro"/>
                <a:ea typeface="Roboto Slab"/>
                <a:cs typeface="Lato"/>
              </a:rPr>
              <a:t>Kahindo</a:t>
            </a:r>
            <a:r>
              <a:rPr lang="en-US" sz="1800" b="0" i="0">
                <a:solidFill>
                  <a:schemeClr val="accent5">
                    <a:lumMod val="10000"/>
                  </a:schemeClr>
                </a:solidFill>
                <a:effectLst/>
                <a:latin typeface="Source Sans Pro"/>
                <a:ea typeface="Roboto Slab"/>
                <a:cs typeface="Lato"/>
              </a:rPr>
              <a:t>  </a:t>
            </a:r>
            <a:endParaRPr lang="en-US" b="0" i="0">
              <a:solidFill>
                <a:schemeClr val="accent5">
                  <a:lumMod val="10000"/>
                </a:schemeClr>
              </a:solidFill>
              <a:effectLst/>
              <a:latin typeface="Source Sans Pro"/>
              <a:ea typeface="Roboto Slab"/>
              <a:cs typeface="Lato"/>
            </a:endParaRPr>
          </a:p>
          <a:p>
            <a:pPr algn="ctr" rtl="0" fontAlgn="base"/>
            <a:r>
              <a:rPr lang="en-US" sz="1800" b="0" i="0">
                <a:solidFill>
                  <a:schemeClr val="accent5">
                    <a:lumMod val="10000"/>
                  </a:schemeClr>
                </a:solidFill>
                <a:effectLst/>
                <a:latin typeface="Source Sans Pro"/>
                <a:ea typeface="Roboto Slab"/>
                <a:cs typeface="Lato"/>
              </a:rPr>
              <a:t>Raha </a:t>
            </a:r>
            <a:r>
              <a:rPr lang="en-US" sz="1800">
                <a:solidFill>
                  <a:schemeClr val="accent5">
                    <a:lumMod val="10000"/>
                  </a:schemeClr>
                </a:solidFill>
                <a:latin typeface="Source Sans Pro"/>
                <a:ea typeface="Roboto Slab"/>
                <a:cs typeface="Lato"/>
              </a:rPr>
              <a:t>Salimi</a:t>
            </a:r>
            <a:r>
              <a:rPr lang="en-US" sz="1800" b="0" i="0">
                <a:solidFill>
                  <a:schemeClr val="accent5">
                    <a:lumMod val="10000"/>
                  </a:schemeClr>
                </a:solidFill>
                <a:effectLst/>
                <a:latin typeface="Source Sans Pro"/>
                <a:ea typeface="Roboto Slab"/>
                <a:cs typeface="Lato"/>
              </a:rPr>
              <a:t> </a:t>
            </a:r>
            <a:endParaRPr lang="en-US" b="0" i="0">
              <a:solidFill>
                <a:schemeClr val="accent5">
                  <a:lumMod val="10000"/>
                </a:schemeClr>
              </a:solidFill>
              <a:effectLst/>
              <a:latin typeface="Source Sans Pro"/>
              <a:ea typeface="Roboto Slab"/>
              <a:cs typeface="Lato"/>
            </a:endParaRPr>
          </a:p>
          <a:p>
            <a:pPr algn="ctr" rtl="0" fontAlgn="base"/>
            <a:r>
              <a:rPr lang="en-US" sz="1800" b="0" i="0">
                <a:solidFill>
                  <a:schemeClr val="accent5">
                    <a:lumMod val="10000"/>
                  </a:schemeClr>
                </a:solidFill>
                <a:effectLst/>
                <a:latin typeface="Source Sans Pro"/>
                <a:ea typeface="Roboto Slab"/>
                <a:cs typeface="Lato"/>
              </a:rPr>
              <a:t>Fatemeh </a:t>
            </a:r>
            <a:r>
              <a:rPr lang="en-US" sz="1800">
                <a:solidFill>
                  <a:schemeClr val="accent5">
                    <a:lumMod val="10000"/>
                  </a:schemeClr>
                </a:solidFill>
                <a:latin typeface="Source Sans Pro"/>
                <a:ea typeface="Roboto Slab"/>
                <a:cs typeface="Lato"/>
              </a:rPr>
              <a:t>Soltani</a:t>
            </a:r>
            <a:r>
              <a:rPr lang="en-US" sz="1800" b="0" i="0">
                <a:solidFill>
                  <a:schemeClr val="accent5">
                    <a:lumMod val="10000"/>
                  </a:schemeClr>
                </a:solidFill>
                <a:effectLst/>
                <a:latin typeface="Source Sans Pro"/>
                <a:ea typeface="Roboto Slab"/>
                <a:cs typeface="Lato"/>
              </a:rPr>
              <a:t> </a:t>
            </a:r>
            <a:endParaRPr lang="en-US" b="0" i="0">
              <a:solidFill>
                <a:schemeClr val="accent5">
                  <a:lumMod val="10000"/>
                </a:schemeClr>
              </a:solidFill>
              <a:effectLst/>
              <a:latin typeface="Source Sans Pro"/>
              <a:ea typeface="Roboto Slab"/>
              <a:cs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32"/>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24" name="Google Shape;167;p23">
            <a:extLst>
              <a:ext uri="{FF2B5EF4-FFF2-40B4-BE49-F238E27FC236}">
                <a16:creationId xmlns:a16="http://schemas.microsoft.com/office/drawing/2014/main" id="{7C00AFE7-F180-4C88-8063-04EDDAE554C2}"/>
              </a:ext>
            </a:extLst>
          </p:cNvPr>
          <p:cNvSpPr txBox="1">
            <a:spLocks/>
          </p:cNvSpPr>
          <p:nvPr/>
        </p:nvSpPr>
        <p:spPr>
          <a:xfrm rot="10800000" flipV="1">
            <a:off x="149058" y="146669"/>
            <a:ext cx="8487302" cy="53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000" b="1">
                <a:latin typeface="Source Sans Pro"/>
              </a:rPr>
              <a:t>Fitting LR, RF, KNN, SVM classifier on NB model</a:t>
            </a:r>
          </a:p>
        </p:txBody>
      </p:sp>
      <p:pic>
        <p:nvPicPr>
          <p:cNvPr id="8" name="Picture 8" descr="Table&#10;&#10;Description automatically generated">
            <a:extLst>
              <a:ext uri="{FF2B5EF4-FFF2-40B4-BE49-F238E27FC236}">
                <a16:creationId xmlns:a16="http://schemas.microsoft.com/office/drawing/2014/main" id="{74F11B0F-8CA5-48A2-83DE-D9B169C66A61}"/>
              </a:ext>
            </a:extLst>
          </p:cNvPr>
          <p:cNvPicPr>
            <a:picLocks noChangeAspect="1"/>
          </p:cNvPicPr>
          <p:nvPr/>
        </p:nvPicPr>
        <p:blipFill>
          <a:blip r:embed="rId3"/>
          <a:stretch>
            <a:fillRect/>
          </a:stretch>
        </p:blipFill>
        <p:spPr>
          <a:xfrm>
            <a:off x="4421436" y="939465"/>
            <a:ext cx="4112984" cy="1562850"/>
          </a:xfrm>
          <a:prstGeom prst="rect">
            <a:avLst/>
          </a:prstGeom>
        </p:spPr>
      </p:pic>
      <p:pic>
        <p:nvPicPr>
          <p:cNvPr id="9" name="Picture 9" descr="Chart&#10;&#10;Description automatically generated">
            <a:extLst>
              <a:ext uri="{FF2B5EF4-FFF2-40B4-BE49-F238E27FC236}">
                <a16:creationId xmlns:a16="http://schemas.microsoft.com/office/drawing/2014/main" id="{71B153DA-4975-4C84-80FB-A5904BB85786}"/>
              </a:ext>
            </a:extLst>
          </p:cNvPr>
          <p:cNvPicPr>
            <a:picLocks noChangeAspect="1"/>
          </p:cNvPicPr>
          <p:nvPr/>
        </p:nvPicPr>
        <p:blipFill>
          <a:blip r:embed="rId4"/>
          <a:stretch>
            <a:fillRect/>
          </a:stretch>
        </p:blipFill>
        <p:spPr>
          <a:xfrm>
            <a:off x="146009" y="754348"/>
            <a:ext cx="3786413" cy="3838704"/>
          </a:xfrm>
          <a:prstGeom prst="rect">
            <a:avLst/>
          </a:prstGeom>
        </p:spPr>
      </p:pic>
      <p:pic>
        <p:nvPicPr>
          <p:cNvPr id="10" name="Picture 10">
            <a:extLst>
              <a:ext uri="{FF2B5EF4-FFF2-40B4-BE49-F238E27FC236}">
                <a16:creationId xmlns:a16="http://schemas.microsoft.com/office/drawing/2014/main" id="{CB7B00E7-20FC-4BA5-BAD8-A42FD51A4446}"/>
              </a:ext>
            </a:extLst>
          </p:cNvPr>
          <p:cNvPicPr>
            <a:picLocks noChangeAspect="1"/>
          </p:cNvPicPr>
          <p:nvPr/>
        </p:nvPicPr>
        <p:blipFill>
          <a:blip r:embed="rId5"/>
          <a:stretch>
            <a:fillRect/>
          </a:stretch>
        </p:blipFill>
        <p:spPr>
          <a:xfrm>
            <a:off x="4660693" y="2962894"/>
            <a:ext cx="3677558" cy="685425"/>
          </a:xfrm>
          <a:prstGeom prst="rect">
            <a:avLst/>
          </a:prstGeom>
        </p:spPr>
      </p:pic>
    </p:spTree>
    <p:extLst>
      <p:ext uri="{BB962C8B-B14F-4D97-AF65-F5344CB8AC3E}">
        <p14:creationId xmlns:p14="http://schemas.microsoft.com/office/powerpoint/2010/main" val="303125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2" name="Google Shape;152;p21" descr="Icon, sunburst chart&#10;&#10;Description automatically generated"/>
          <p:cNvPicPr preferRelativeResize="0"/>
          <p:nvPr/>
        </p:nvPicPr>
        <p:blipFill>
          <a:blip r:embed="rId3"/>
          <a:srcRect l="18000" r="18000"/>
          <a:stretch>
            <a:fillRect/>
          </a:stretch>
        </p:blipFill>
        <p:spPr>
          <a:xfrm>
            <a:off x="4948075" y="1868325"/>
            <a:ext cx="2456700" cy="2456700"/>
          </a:xfrm>
          <a:prstGeom prst="ellipse">
            <a:avLst/>
          </a:prstGeom>
          <a:noFill/>
          <a:ln>
            <a:noFill/>
          </a:ln>
        </p:spPr>
      </p:pic>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4" name="Google Shape;167;p23">
            <a:extLst>
              <a:ext uri="{FF2B5EF4-FFF2-40B4-BE49-F238E27FC236}">
                <a16:creationId xmlns:a16="http://schemas.microsoft.com/office/drawing/2014/main" id="{FEA19798-679A-4092-95B4-03AAA2737FAC}"/>
              </a:ext>
            </a:extLst>
          </p:cNvPr>
          <p:cNvSpPr txBox="1">
            <a:spLocks noGrp="1"/>
          </p:cNvSpPr>
          <p:nvPr>
            <p:ph type="title"/>
          </p:nvPr>
        </p:nvSpPr>
        <p:spPr>
          <a:xfrm>
            <a:off x="238896" y="110837"/>
            <a:ext cx="6168831" cy="5119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b="1">
                <a:latin typeface="Source Sans Pro"/>
              </a:rPr>
              <a:t>TF-IDF</a:t>
            </a:r>
          </a:p>
        </p:txBody>
      </p:sp>
      <p:pic>
        <p:nvPicPr>
          <p:cNvPr id="2" name="Picture 2" descr="Table&#10;&#10;Description automatically generated">
            <a:extLst>
              <a:ext uri="{FF2B5EF4-FFF2-40B4-BE49-F238E27FC236}">
                <a16:creationId xmlns:a16="http://schemas.microsoft.com/office/drawing/2014/main" id="{A1171347-7A3B-4458-BF7A-64990EE3028C}"/>
              </a:ext>
            </a:extLst>
          </p:cNvPr>
          <p:cNvPicPr>
            <a:picLocks noChangeAspect="1"/>
          </p:cNvPicPr>
          <p:nvPr/>
        </p:nvPicPr>
        <p:blipFill>
          <a:blip r:embed="rId4"/>
          <a:stretch>
            <a:fillRect/>
          </a:stretch>
        </p:blipFill>
        <p:spPr>
          <a:xfrm>
            <a:off x="342900" y="1006937"/>
            <a:ext cx="2879580" cy="3519284"/>
          </a:xfrm>
          <a:prstGeom prst="rect">
            <a:avLst/>
          </a:prstGeom>
        </p:spPr>
      </p:pic>
    </p:spTree>
    <p:extLst>
      <p:ext uri="{BB962C8B-B14F-4D97-AF65-F5344CB8AC3E}">
        <p14:creationId xmlns:p14="http://schemas.microsoft.com/office/powerpoint/2010/main" val="561423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32"/>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pPr marL="0" lvl="0" indent="0" algn="r" rtl="0">
                <a:spcBef>
                  <a:spcPts val="0"/>
                </a:spcBef>
                <a:spcAft>
                  <a:spcPts val="0"/>
                </a:spcAft>
                <a:buNone/>
              </a:pPr>
              <a:t>12</a:t>
            </a:fld>
            <a:endParaRPr lang="en-US" dirty="0"/>
          </a:p>
        </p:txBody>
      </p:sp>
      <p:sp>
        <p:nvSpPr>
          <p:cNvPr id="24" name="Google Shape;167;p23">
            <a:extLst>
              <a:ext uri="{FF2B5EF4-FFF2-40B4-BE49-F238E27FC236}">
                <a16:creationId xmlns:a16="http://schemas.microsoft.com/office/drawing/2014/main" id="{7C00AFE7-F180-4C88-8063-04EDDAE554C2}"/>
              </a:ext>
            </a:extLst>
          </p:cNvPr>
          <p:cNvSpPr txBox="1">
            <a:spLocks/>
          </p:cNvSpPr>
          <p:nvPr/>
        </p:nvSpPr>
        <p:spPr>
          <a:xfrm rot="10800000" flipV="1">
            <a:off x="149058" y="146669"/>
            <a:ext cx="8487302" cy="53486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000" b="1">
                <a:latin typeface="Source Sans Pro"/>
              </a:rPr>
              <a:t>Fitting  RF, </a:t>
            </a:r>
            <a:r>
              <a:rPr lang="en-US" sz="3000" b="1"/>
              <a:t>SVM ,</a:t>
            </a:r>
            <a:r>
              <a:rPr lang="en-US" sz="3000" b="1">
                <a:latin typeface="Source Sans Pro"/>
              </a:rPr>
              <a:t>KNN classifier on TF-IDF</a:t>
            </a:r>
          </a:p>
        </p:txBody>
      </p:sp>
      <p:pic>
        <p:nvPicPr>
          <p:cNvPr id="2" name="Picture 2" descr="Chart&#10;&#10;Description automatically generated">
            <a:extLst>
              <a:ext uri="{FF2B5EF4-FFF2-40B4-BE49-F238E27FC236}">
                <a16:creationId xmlns:a16="http://schemas.microsoft.com/office/drawing/2014/main" id="{D7E02F41-DBE8-4F54-9B25-F846866FE82D}"/>
              </a:ext>
            </a:extLst>
          </p:cNvPr>
          <p:cNvPicPr>
            <a:picLocks noChangeAspect="1"/>
          </p:cNvPicPr>
          <p:nvPr/>
        </p:nvPicPr>
        <p:blipFill>
          <a:blip r:embed="rId3"/>
          <a:stretch>
            <a:fillRect/>
          </a:stretch>
        </p:blipFill>
        <p:spPr>
          <a:xfrm>
            <a:off x="4351442" y="773375"/>
            <a:ext cx="2124075" cy="2910211"/>
          </a:xfrm>
          <a:prstGeom prst="rect">
            <a:avLst/>
          </a:prstGeom>
        </p:spPr>
      </p:pic>
      <p:pic>
        <p:nvPicPr>
          <p:cNvPr id="3" name="Picture 3" descr="Chart&#10;&#10;Description automatically generated">
            <a:extLst>
              <a:ext uri="{FF2B5EF4-FFF2-40B4-BE49-F238E27FC236}">
                <a16:creationId xmlns:a16="http://schemas.microsoft.com/office/drawing/2014/main" id="{8E1F6873-2F8A-4419-B8EE-4A19666D2817}"/>
              </a:ext>
            </a:extLst>
          </p:cNvPr>
          <p:cNvPicPr>
            <a:picLocks noChangeAspect="1"/>
          </p:cNvPicPr>
          <p:nvPr/>
        </p:nvPicPr>
        <p:blipFill>
          <a:blip r:embed="rId4"/>
          <a:stretch>
            <a:fillRect/>
          </a:stretch>
        </p:blipFill>
        <p:spPr>
          <a:xfrm>
            <a:off x="2141825" y="731228"/>
            <a:ext cx="2171701" cy="2914716"/>
          </a:xfrm>
          <a:prstGeom prst="rect">
            <a:avLst/>
          </a:prstGeom>
        </p:spPr>
      </p:pic>
      <p:pic>
        <p:nvPicPr>
          <p:cNvPr id="4" name="Picture 4" descr="Chart&#10;&#10;Description automatically generated">
            <a:extLst>
              <a:ext uri="{FF2B5EF4-FFF2-40B4-BE49-F238E27FC236}">
                <a16:creationId xmlns:a16="http://schemas.microsoft.com/office/drawing/2014/main" id="{04F17AA2-2E78-4BB5-B314-9E414927833E}"/>
              </a:ext>
            </a:extLst>
          </p:cNvPr>
          <p:cNvPicPr>
            <a:picLocks noChangeAspect="1"/>
          </p:cNvPicPr>
          <p:nvPr/>
        </p:nvPicPr>
        <p:blipFill>
          <a:blip r:embed="rId5"/>
          <a:stretch>
            <a:fillRect/>
          </a:stretch>
        </p:blipFill>
        <p:spPr>
          <a:xfrm>
            <a:off x="37666" y="729349"/>
            <a:ext cx="2152218" cy="2879507"/>
          </a:xfrm>
          <a:prstGeom prst="rect">
            <a:avLst/>
          </a:prstGeom>
        </p:spPr>
      </p:pic>
      <p:pic>
        <p:nvPicPr>
          <p:cNvPr id="6" name="Picture 6" descr="Text&#10;&#10;Description automatically generated">
            <a:extLst>
              <a:ext uri="{FF2B5EF4-FFF2-40B4-BE49-F238E27FC236}">
                <a16:creationId xmlns:a16="http://schemas.microsoft.com/office/drawing/2014/main" id="{7158EA78-4D04-44BC-89C9-FFF3B9067EF8}"/>
              </a:ext>
            </a:extLst>
          </p:cNvPr>
          <p:cNvPicPr>
            <a:picLocks noChangeAspect="1"/>
          </p:cNvPicPr>
          <p:nvPr/>
        </p:nvPicPr>
        <p:blipFill>
          <a:blip r:embed="rId6"/>
          <a:stretch>
            <a:fillRect/>
          </a:stretch>
        </p:blipFill>
        <p:spPr>
          <a:xfrm>
            <a:off x="1830099" y="3767712"/>
            <a:ext cx="2743200" cy="556496"/>
          </a:xfrm>
          <a:prstGeom prst="rect">
            <a:avLst/>
          </a:prstGeom>
        </p:spPr>
      </p:pic>
      <p:pic>
        <p:nvPicPr>
          <p:cNvPr id="11" name="Picture 11" descr="Chart, box and whisker chart&#10;&#10;Description automatically generated">
            <a:extLst>
              <a:ext uri="{FF2B5EF4-FFF2-40B4-BE49-F238E27FC236}">
                <a16:creationId xmlns:a16="http://schemas.microsoft.com/office/drawing/2014/main" id="{C2EC18A2-E61E-476F-A147-92625EAE7191}"/>
              </a:ext>
            </a:extLst>
          </p:cNvPr>
          <p:cNvPicPr>
            <a:picLocks noChangeAspect="1"/>
          </p:cNvPicPr>
          <p:nvPr/>
        </p:nvPicPr>
        <p:blipFill>
          <a:blip r:embed="rId7"/>
          <a:stretch>
            <a:fillRect/>
          </a:stretch>
        </p:blipFill>
        <p:spPr>
          <a:xfrm>
            <a:off x="6402099" y="730958"/>
            <a:ext cx="2743200" cy="2434674"/>
          </a:xfrm>
          <a:prstGeom prst="rect">
            <a:avLst/>
          </a:prstGeom>
        </p:spPr>
      </p:pic>
    </p:spTree>
    <p:extLst>
      <p:ext uri="{BB962C8B-B14F-4D97-AF65-F5344CB8AC3E}">
        <p14:creationId xmlns:p14="http://schemas.microsoft.com/office/powerpoint/2010/main" val="265691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2B57B2-EA06-4083-86F4-811D355FD8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13</a:t>
            </a:fld>
            <a:endParaRPr lang="en"/>
          </a:p>
        </p:txBody>
      </p:sp>
      <p:pic>
        <p:nvPicPr>
          <p:cNvPr id="8" name="Picture 4">
            <a:extLst>
              <a:ext uri="{FF2B5EF4-FFF2-40B4-BE49-F238E27FC236}">
                <a16:creationId xmlns:a16="http://schemas.microsoft.com/office/drawing/2014/main" id="{6E756821-2217-4C4F-8C12-BFD44B2D6E35}"/>
              </a:ext>
            </a:extLst>
          </p:cNvPr>
          <p:cNvPicPr>
            <a:picLocks noChangeAspect="1"/>
          </p:cNvPicPr>
          <p:nvPr/>
        </p:nvPicPr>
        <p:blipFill>
          <a:blip r:embed="rId2"/>
          <a:stretch>
            <a:fillRect/>
          </a:stretch>
        </p:blipFill>
        <p:spPr>
          <a:xfrm>
            <a:off x="1085145" y="546631"/>
            <a:ext cx="5586232" cy="1827539"/>
          </a:xfrm>
          <a:prstGeom prst="rect">
            <a:avLst/>
          </a:prstGeom>
        </p:spPr>
      </p:pic>
      <p:pic>
        <p:nvPicPr>
          <p:cNvPr id="10" name="Picture 5">
            <a:extLst>
              <a:ext uri="{FF2B5EF4-FFF2-40B4-BE49-F238E27FC236}">
                <a16:creationId xmlns:a16="http://schemas.microsoft.com/office/drawing/2014/main" id="{2B690F47-271D-4215-8777-FC1EB759A371}"/>
              </a:ext>
            </a:extLst>
          </p:cNvPr>
          <p:cNvPicPr>
            <a:picLocks noChangeAspect="1"/>
          </p:cNvPicPr>
          <p:nvPr/>
        </p:nvPicPr>
        <p:blipFill>
          <a:blip r:embed="rId3"/>
          <a:stretch>
            <a:fillRect/>
          </a:stretch>
        </p:blipFill>
        <p:spPr>
          <a:xfrm>
            <a:off x="2614968" y="2374800"/>
            <a:ext cx="2676525" cy="457200"/>
          </a:xfrm>
          <a:prstGeom prst="rect">
            <a:avLst/>
          </a:prstGeom>
        </p:spPr>
      </p:pic>
      <p:pic>
        <p:nvPicPr>
          <p:cNvPr id="12" name="Picture 7">
            <a:extLst>
              <a:ext uri="{FF2B5EF4-FFF2-40B4-BE49-F238E27FC236}">
                <a16:creationId xmlns:a16="http://schemas.microsoft.com/office/drawing/2014/main" id="{34149DC2-705E-4879-8327-193BECC24589}"/>
              </a:ext>
            </a:extLst>
          </p:cNvPr>
          <p:cNvPicPr>
            <a:picLocks noChangeAspect="1"/>
          </p:cNvPicPr>
          <p:nvPr/>
        </p:nvPicPr>
        <p:blipFill>
          <a:blip r:embed="rId4"/>
          <a:stretch>
            <a:fillRect/>
          </a:stretch>
        </p:blipFill>
        <p:spPr>
          <a:xfrm>
            <a:off x="1508261" y="2827157"/>
            <a:ext cx="4942390" cy="1309568"/>
          </a:xfrm>
          <a:prstGeom prst="rect">
            <a:avLst/>
          </a:prstGeom>
        </p:spPr>
      </p:pic>
      <p:pic>
        <p:nvPicPr>
          <p:cNvPr id="14" name="Picture 8">
            <a:extLst>
              <a:ext uri="{FF2B5EF4-FFF2-40B4-BE49-F238E27FC236}">
                <a16:creationId xmlns:a16="http://schemas.microsoft.com/office/drawing/2014/main" id="{4A5A0BDC-8F4F-4A0E-9A17-2B5CAE60688F}"/>
              </a:ext>
            </a:extLst>
          </p:cNvPr>
          <p:cNvPicPr>
            <a:picLocks noChangeAspect="1"/>
          </p:cNvPicPr>
          <p:nvPr/>
        </p:nvPicPr>
        <p:blipFill>
          <a:blip r:embed="rId5"/>
          <a:stretch>
            <a:fillRect/>
          </a:stretch>
        </p:blipFill>
        <p:spPr>
          <a:xfrm>
            <a:off x="1508261" y="4121488"/>
            <a:ext cx="4942556" cy="360272"/>
          </a:xfrm>
          <a:prstGeom prst="rect">
            <a:avLst/>
          </a:prstGeom>
        </p:spPr>
      </p:pic>
      <p:pic>
        <p:nvPicPr>
          <p:cNvPr id="15" name="Picture 15">
            <a:extLst>
              <a:ext uri="{FF2B5EF4-FFF2-40B4-BE49-F238E27FC236}">
                <a16:creationId xmlns:a16="http://schemas.microsoft.com/office/drawing/2014/main" id="{674782F1-C578-48FB-B661-EB634E422749}"/>
              </a:ext>
            </a:extLst>
          </p:cNvPr>
          <p:cNvPicPr>
            <a:picLocks noChangeAspect="1"/>
          </p:cNvPicPr>
          <p:nvPr/>
        </p:nvPicPr>
        <p:blipFill>
          <a:blip r:embed="rId6"/>
          <a:stretch>
            <a:fillRect/>
          </a:stretch>
        </p:blipFill>
        <p:spPr>
          <a:xfrm>
            <a:off x="1917402" y="4480116"/>
            <a:ext cx="4190035" cy="635575"/>
          </a:xfrm>
          <a:prstGeom prst="rect">
            <a:avLst/>
          </a:prstGeom>
        </p:spPr>
      </p:pic>
      <p:sp>
        <p:nvSpPr>
          <p:cNvPr id="7" name="Google Shape;167;p23">
            <a:extLst>
              <a:ext uri="{FF2B5EF4-FFF2-40B4-BE49-F238E27FC236}">
                <a16:creationId xmlns:a16="http://schemas.microsoft.com/office/drawing/2014/main" id="{B41B43E9-7BF1-4580-8050-27429C26A04C}"/>
              </a:ext>
            </a:extLst>
          </p:cNvPr>
          <p:cNvSpPr txBox="1">
            <a:spLocks/>
          </p:cNvSpPr>
          <p:nvPr/>
        </p:nvSpPr>
        <p:spPr>
          <a:xfrm>
            <a:off x="238896" y="110837"/>
            <a:ext cx="6168831" cy="5119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000" b="1">
                <a:latin typeface="Source Sans Pro"/>
              </a:rPr>
              <a:t>Doc2Vec</a:t>
            </a:r>
          </a:p>
        </p:txBody>
      </p:sp>
    </p:spTree>
    <p:extLst>
      <p:ext uri="{BB962C8B-B14F-4D97-AF65-F5344CB8AC3E}">
        <p14:creationId xmlns:p14="http://schemas.microsoft.com/office/powerpoint/2010/main" val="242946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32"/>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pPr marL="0" lvl="0" indent="0" algn="r" rtl="0">
                <a:spcBef>
                  <a:spcPts val="0"/>
                </a:spcBef>
                <a:spcAft>
                  <a:spcPts val="0"/>
                </a:spcAft>
                <a:buNone/>
              </a:pPr>
              <a:t>14</a:t>
            </a:fld>
            <a:endParaRPr lang="en-US" dirty="0"/>
          </a:p>
        </p:txBody>
      </p:sp>
      <p:sp>
        <p:nvSpPr>
          <p:cNvPr id="24" name="Google Shape;167;p23">
            <a:extLst>
              <a:ext uri="{FF2B5EF4-FFF2-40B4-BE49-F238E27FC236}">
                <a16:creationId xmlns:a16="http://schemas.microsoft.com/office/drawing/2014/main" id="{7C00AFE7-F180-4C88-8063-04EDDAE554C2}"/>
              </a:ext>
            </a:extLst>
          </p:cNvPr>
          <p:cNvSpPr txBox="1">
            <a:spLocks/>
          </p:cNvSpPr>
          <p:nvPr/>
        </p:nvSpPr>
        <p:spPr>
          <a:xfrm rot="10800000" flipV="1">
            <a:off x="155553" y="146052"/>
            <a:ext cx="9019836" cy="5543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000" b="1">
                <a:latin typeface="Source Sans Pro"/>
              </a:rPr>
              <a:t>Fitting LR, RF, KNN, SVM classifier on doc2vec </a:t>
            </a:r>
          </a:p>
        </p:txBody>
      </p:sp>
      <p:sp>
        <p:nvSpPr>
          <p:cNvPr id="3" name="TextBox 2">
            <a:extLst>
              <a:ext uri="{FF2B5EF4-FFF2-40B4-BE49-F238E27FC236}">
                <a16:creationId xmlns:a16="http://schemas.microsoft.com/office/drawing/2014/main" id="{9E15D55E-963A-4CA2-B9A2-BA914A3DAFD9}"/>
              </a:ext>
            </a:extLst>
          </p:cNvPr>
          <p:cNvSpPr txBox="1"/>
          <p:nvPr/>
        </p:nvSpPr>
        <p:spPr>
          <a:xfrm>
            <a:off x="252455" y="733826"/>
            <a:ext cx="508907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ource Sans Pro"/>
              </a:rPr>
              <a:t>-Created train and tagged data set and trained them</a:t>
            </a:r>
          </a:p>
          <a:p>
            <a:endParaRPr lang="en-US">
              <a:latin typeface="Source Sans Pro"/>
            </a:endParaRPr>
          </a:p>
          <a:p>
            <a:r>
              <a:rPr lang="en-US">
                <a:latin typeface="Source Sans Pro"/>
              </a:rPr>
              <a:t>- create the vector and split it to target and words</a:t>
            </a:r>
          </a:p>
          <a:p>
            <a:endParaRPr lang="en-US">
              <a:latin typeface="Source Sans Pro"/>
            </a:endParaRPr>
          </a:p>
          <a:p>
            <a:r>
              <a:rPr lang="en-US">
                <a:latin typeface="Source Sans Pro"/>
              </a:rPr>
              <a:t>- run the vector on models</a:t>
            </a:r>
          </a:p>
          <a:p>
            <a:endParaRPr lang="en-US">
              <a:latin typeface="Source Sans Pro"/>
            </a:endParaRPr>
          </a:p>
        </p:txBody>
      </p:sp>
      <p:pic>
        <p:nvPicPr>
          <p:cNvPr id="4" name="Picture 4">
            <a:extLst>
              <a:ext uri="{FF2B5EF4-FFF2-40B4-BE49-F238E27FC236}">
                <a16:creationId xmlns:a16="http://schemas.microsoft.com/office/drawing/2014/main" id="{BD71EFA0-9B88-4363-9543-ABC7C36CA86C}"/>
              </a:ext>
            </a:extLst>
          </p:cNvPr>
          <p:cNvPicPr>
            <a:picLocks noChangeAspect="1"/>
          </p:cNvPicPr>
          <p:nvPr/>
        </p:nvPicPr>
        <p:blipFill>
          <a:blip r:embed="rId3"/>
          <a:stretch>
            <a:fillRect/>
          </a:stretch>
        </p:blipFill>
        <p:spPr>
          <a:xfrm>
            <a:off x="7217860" y="705315"/>
            <a:ext cx="1251703" cy="1534940"/>
          </a:xfrm>
          <a:prstGeom prst="rect">
            <a:avLst/>
          </a:prstGeom>
        </p:spPr>
      </p:pic>
      <p:pic>
        <p:nvPicPr>
          <p:cNvPr id="5" name="Picture 5">
            <a:extLst>
              <a:ext uri="{FF2B5EF4-FFF2-40B4-BE49-F238E27FC236}">
                <a16:creationId xmlns:a16="http://schemas.microsoft.com/office/drawing/2014/main" id="{9B2DF1C5-C8AC-45D5-AF70-005C1BF7AA29}"/>
              </a:ext>
            </a:extLst>
          </p:cNvPr>
          <p:cNvPicPr>
            <a:picLocks noChangeAspect="1"/>
          </p:cNvPicPr>
          <p:nvPr/>
        </p:nvPicPr>
        <p:blipFill>
          <a:blip r:embed="rId4"/>
          <a:stretch>
            <a:fillRect/>
          </a:stretch>
        </p:blipFill>
        <p:spPr>
          <a:xfrm>
            <a:off x="6713349" y="2267669"/>
            <a:ext cx="2407397" cy="2385548"/>
          </a:xfrm>
          <a:prstGeom prst="rect">
            <a:avLst/>
          </a:prstGeom>
        </p:spPr>
      </p:pic>
      <p:pic>
        <p:nvPicPr>
          <p:cNvPr id="7" name="Picture 7">
            <a:extLst>
              <a:ext uri="{FF2B5EF4-FFF2-40B4-BE49-F238E27FC236}">
                <a16:creationId xmlns:a16="http://schemas.microsoft.com/office/drawing/2014/main" id="{36ACB8AE-E562-4B33-A3BE-94E5F4DDDC49}"/>
              </a:ext>
            </a:extLst>
          </p:cNvPr>
          <p:cNvPicPr>
            <a:picLocks noChangeAspect="1"/>
          </p:cNvPicPr>
          <p:nvPr/>
        </p:nvPicPr>
        <p:blipFill>
          <a:blip r:embed="rId5"/>
          <a:stretch>
            <a:fillRect/>
          </a:stretch>
        </p:blipFill>
        <p:spPr>
          <a:xfrm>
            <a:off x="34656" y="2294842"/>
            <a:ext cx="6616506" cy="2362089"/>
          </a:xfrm>
          <a:prstGeom prst="rect">
            <a:avLst/>
          </a:prstGeom>
        </p:spPr>
      </p:pic>
    </p:spTree>
    <p:extLst>
      <p:ext uri="{BB962C8B-B14F-4D97-AF65-F5344CB8AC3E}">
        <p14:creationId xmlns:p14="http://schemas.microsoft.com/office/powerpoint/2010/main" val="2887455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5" name="Picture 5" descr="Text&#10;&#10;Description automatically generated">
            <a:extLst>
              <a:ext uri="{FF2B5EF4-FFF2-40B4-BE49-F238E27FC236}">
                <a16:creationId xmlns:a16="http://schemas.microsoft.com/office/drawing/2014/main" id="{DFDAF877-D797-4883-87AB-280A449338F2}"/>
              </a:ext>
            </a:extLst>
          </p:cNvPr>
          <p:cNvPicPr>
            <a:picLocks noChangeAspect="1"/>
          </p:cNvPicPr>
          <p:nvPr/>
        </p:nvPicPr>
        <p:blipFill>
          <a:blip r:embed="rId3"/>
          <a:stretch>
            <a:fillRect/>
          </a:stretch>
        </p:blipFill>
        <p:spPr>
          <a:xfrm>
            <a:off x="582469" y="2821266"/>
            <a:ext cx="7374730" cy="1359785"/>
          </a:xfrm>
          <a:prstGeom prst="rect">
            <a:avLst/>
          </a:prstGeom>
        </p:spPr>
      </p:pic>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Text Placeholder 2">
            <a:extLst>
              <a:ext uri="{FF2B5EF4-FFF2-40B4-BE49-F238E27FC236}">
                <a16:creationId xmlns:a16="http://schemas.microsoft.com/office/drawing/2014/main" id="{FFDBD8E2-49BD-42A3-A6A4-29BBD5812D08}"/>
              </a:ext>
            </a:extLst>
          </p:cNvPr>
          <p:cNvSpPr>
            <a:spLocks noGrp="1"/>
          </p:cNvSpPr>
          <p:nvPr>
            <p:ph type="body" idx="1"/>
          </p:nvPr>
        </p:nvSpPr>
        <p:spPr>
          <a:xfrm>
            <a:off x="480557" y="757669"/>
            <a:ext cx="7571700" cy="2065475"/>
          </a:xfrm>
        </p:spPr>
        <p:txBody>
          <a:bodyPr/>
          <a:lstStyle/>
          <a:p>
            <a:r>
              <a:rPr lang="en-US"/>
              <a:t>Find top topics from the selected books</a:t>
            </a:r>
          </a:p>
          <a:p>
            <a:r>
              <a:rPr lang="en-US"/>
              <a:t>Multiple words belong to different topics </a:t>
            </a:r>
          </a:p>
          <a:p>
            <a:r>
              <a:rPr lang="en-US"/>
              <a:t>Inconsistent in accuracy </a:t>
            </a:r>
          </a:p>
          <a:p>
            <a:r>
              <a:rPr lang="en-US"/>
              <a:t>Little details on the topics</a:t>
            </a:r>
          </a:p>
          <a:p>
            <a:endParaRPr lang="en-US"/>
          </a:p>
        </p:txBody>
      </p:sp>
      <p:sp>
        <p:nvSpPr>
          <p:cNvPr id="14" name="Google Shape;167;p23">
            <a:extLst>
              <a:ext uri="{FF2B5EF4-FFF2-40B4-BE49-F238E27FC236}">
                <a16:creationId xmlns:a16="http://schemas.microsoft.com/office/drawing/2014/main" id="{FEA19798-679A-4092-95B4-03AAA2737FAC}"/>
              </a:ext>
            </a:extLst>
          </p:cNvPr>
          <p:cNvSpPr txBox="1">
            <a:spLocks noGrp="1"/>
          </p:cNvSpPr>
          <p:nvPr>
            <p:ph type="title"/>
          </p:nvPr>
        </p:nvSpPr>
        <p:spPr>
          <a:xfrm>
            <a:off x="238896" y="110837"/>
            <a:ext cx="6168831" cy="511956"/>
          </a:xfrm>
          <a:prstGeom prst="rect">
            <a:avLst/>
          </a:prstGeom>
        </p:spPr>
        <p:txBody>
          <a:bodyPr spcFirstLastPara="1" wrap="square" lIns="91425" tIns="91425" rIns="91425" bIns="91425" anchor="b" anchorCtr="0">
            <a:noAutofit/>
          </a:bodyPr>
          <a:lstStyle/>
          <a:p>
            <a:r>
              <a:rPr lang="en-US" sz="3000" b="1">
                <a:latin typeface="Source Sans Pro"/>
              </a:rPr>
              <a:t>LDA (Latent Dirichlet Allocation)</a:t>
            </a:r>
          </a:p>
        </p:txBody>
      </p:sp>
    </p:spTree>
    <p:extLst>
      <p:ext uri="{BB962C8B-B14F-4D97-AF65-F5344CB8AC3E}">
        <p14:creationId xmlns:p14="http://schemas.microsoft.com/office/powerpoint/2010/main" val="4200872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p:nvPr/>
        </p:nvSpPr>
        <p:spPr>
          <a:xfrm>
            <a:off x="147022" y="1185262"/>
            <a:ext cx="1866600" cy="184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310991" y="1347425"/>
            <a:ext cx="1538100" cy="1521300"/>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a:r>
              <a:rPr lang="en-US">
                <a:latin typeface="Source Sans Pro"/>
                <a:ea typeface="Roboto Slab"/>
              </a:rPr>
              <a:t>Random Forest Classifier</a:t>
            </a:r>
          </a:p>
        </p:txBody>
      </p:sp>
      <p:sp>
        <p:nvSpPr>
          <p:cNvPr id="276" name="Google Shape;276;p30"/>
          <p:cNvSpPr/>
          <p:nvPr/>
        </p:nvSpPr>
        <p:spPr>
          <a:xfrm>
            <a:off x="2373060" y="2254572"/>
            <a:ext cx="2002800" cy="1980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2549027" y="2428601"/>
            <a:ext cx="1650900" cy="1632900"/>
          </a:xfrm>
          <a:prstGeom prst="ellipse">
            <a:avLst/>
          </a:prstGeom>
          <a:noFill/>
          <a:ln w="2857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a:r>
              <a:rPr lang="en-US">
                <a:latin typeface="Source Sans Pro"/>
                <a:ea typeface="Roboto Slab"/>
              </a:rPr>
              <a:t>SVM(Support Vector Machines)</a:t>
            </a:r>
          </a:p>
        </p:txBody>
      </p:sp>
      <p:sp>
        <p:nvSpPr>
          <p:cNvPr id="278" name="Google Shape;278;p30"/>
          <p:cNvSpPr/>
          <p:nvPr/>
        </p:nvSpPr>
        <p:spPr>
          <a:xfrm>
            <a:off x="4447368" y="477321"/>
            <a:ext cx="2211300" cy="21867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4648695" y="685402"/>
            <a:ext cx="1822500" cy="1802400"/>
          </a:xfrm>
          <a:prstGeom prst="ellipse">
            <a:avLst/>
          </a:prstGeom>
          <a:noFill/>
          <a:ln w="7620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a:r>
              <a:rPr lang="en-US">
                <a:latin typeface="Source Sans Pro"/>
                <a:ea typeface="Roboto Slab"/>
              </a:rPr>
              <a:t>KNN(k nearest neighbor)</a:t>
            </a:r>
          </a:p>
        </p:txBody>
      </p:sp>
      <p:cxnSp>
        <p:nvCxnSpPr>
          <p:cNvPr id="280" name="Google Shape;280;p30"/>
          <p:cNvCxnSpPr/>
          <p:nvPr/>
        </p:nvCxnSpPr>
        <p:spPr>
          <a:xfrm>
            <a:off x="1787171" y="2433945"/>
            <a:ext cx="819000" cy="495300"/>
          </a:xfrm>
          <a:prstGeom prst="straightConnector1">
            <a:avLst/>
          </a:prstGeom>
          <a:noFill/>
          <a:ln w="9525" cap="flat" cmpd="sng">
            <a:solidFill>
              <a:srgbClr val="CFD8DC"/>
            </a:solidFill>
            <a:prstDash val="solid"/>
            <a:round/>
            <a:headEnd type="none" w="med" len="med"/>
            <a:tailEnd type="none" w="med" len="med"/>
          </a:ln>
        </p:spPr>
      </p:cxnSp>
      <p:cxnSp>
        <p:nvCxnSpPr>
          <p:cNvPr id="281" name="Google Shape;281;p30"/>
          <p:cNvCxnSpPr/>
          <p:nvPr/>
        </p:nvCxnSpPr>
        <p:spPr>
          <a:xfrm rot="10800000" flipH="1">
            <a:off x="4053815" y="2066014"/>
            <a:ext cx="717300" cy="709200"/>
          </a:xfrm>
          <a:prstGeom prst="straightConnector1">
            <a:avLst/>
          </a:prstGeom>
          <a:noFill/>
          <a:ln w="28575" cap="flat" cmpd="sng">
            <a:solidFill>
              <a:srgbClr val="CFD8DC"/>
            </a:solidFill>
            <a:prstDash val="solid"/>
            <a:round/>
            <a:headEnd type="none" w="med" len="med"/>
            <a:tailEnd type="none" w="med" len="med"/>
          </a:ln>
        </p:spPr>
      </p:cxnSp>
      <p:sp>
        <p:nvSpPr>
          <p:cNvPr id="282" name="Google Shape;282;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2" name="Google Shape;167;p23">
            <a:extLst>
              <a:ext uri="{FF2B5EF4-FFF2-40B4-BE49-F238E27FC236}">
                <a16:creationId xmlns:a16="http://schemas.microsoft.com/office/drawing/2014/main" id="{EAEE5B65-B5E1-4636-9DEC-50837E28D464}"/>
              </a:ext>
            </a:extLst>
          </p:cNvPr>
          <p:cNvSpPr txBox="1">
            <a:spLocks/>
          </p:cNvSpPr>
          <p:nvPr/>
        </p:nvSpPr>
        <p:spPr>
          <a:xfrm>
            <a:off x="238896" y="110837"/>
            <a:ext cx="6168831" cy="5119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000" b="1">
                <a:latin typeface="Source Sans Pro"/>
              </a:rPr>
              <a:t>Feature Engineering</a:t>
            </a:r>
          </a:p>
        </p:txBody>
      </p:sp>
      <p:cxnSp>
        <p:nvCxnSpPr>
          <p:cNvPr id="15" name="Google Shape;280;p30">
            <a:extLst>
              <a:ext uri="{FF2B5EF4-FFF2-40B4-BE49-F238E27FC236}">
                <a16:creationId xmlns:a16="http://schemas.microsoft.com/office/drawing/2014/main" id="{5F72E861-D56A-4C3B-99CD-2DD9D54B5777}"/>
              </a:ext>
            </a:extLst>
          </p:cNvPr>
          <p:cNvCxnSpPr/>
          <p:nvPr/>
        </p:nvCxnSpPr>
        <p:spPr>
          <a:xfrm>
            <a:off x="6471195" y="2231330"/>
            <a:ext cx="819000" cy="495300"/>
          </a:xfrm>
          <a:prstGeom prst="straightConnector1">
            <a:avLst/>
          </a:prstGeom>
          <a:noFill/>
          <a:ln w="9525" cap="flat" cmpd="sng">
            <a:solidFill>
              <a:srgbClr val="CFD8DC"/>
            </a:solidFill>
            <a:prstDash val="solid"/>
            <a:round/>
            <a:headEnd type="none" w="med" len="med"/>
            <a:tailEnd type="none" w="med" len="med"/>
          </a:ln>
        </p:spPr>
      </p:cxnSp>
      <p:sp>
        <p:nvSpPr>
          <p:cNvPr id="16" name="Google Shape;273;p30">
            <a:extLst>
              <a:ext uri="{FF2B5EF4-FFF2-40B4-BE49-F238E27FC236}">
                <a16:creationId xmlns:a16="http://schemas.microsoft.com/office/drawing/2014/main" id="{421B8042-D832-4614-831B-6FDD7A3C182B}"/>
              </a:ext>
            </a:extLst>
          </p:cNvPr>
          <p:cNvSpPr/>
          <p:nvPr/>
        </p:nvSpPr>
        <p:spPr>
          <a:xfrm>
            <a:off x="7112987" y="2342853"/>
            <a:ext cx="1866600" cy="184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5;p30">
            <a:extLst>
              <a:ext uri="{FF2B5EF4-FFF2-40B4-BE49-F238E27FC236}">
                <a16:creationId xmlns:a16="http://schemas.microsoft.com/office/drawing/2014/main" id="{2922968A-F75D-4EF1-B02F-672517841812}"/>
              </a:ext>
            </a:extLst>
          </p:cNvPr>
          <p:cNvSpPr/>
          <p:nvPr/>
        </p:nvSpPr>
        <p:spPr>
          <a:xfrm>
            <a:off x="7287858" y="2505003"/>
            <a:ext cx="1538100" cy="1521300"/>
          </a:xfrm>
          <a:prstGeom prst="ellipse">
            <a:avLst/>
          </a:prstGeom>
          <a:noFill/>
          <a:ln w="9525"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algn="ctr"/>
            <a:r>
              <a:rPr lang="en">
                <a:latin typeface="Source Sans Pro"/>
                <a:ea typeface="Source Sans Pro"/>
                <a:sym typeface="Source Sans Pro"/>
              </a:rPr>
              <a:t>Logistic</a:t>
            </a:r>
            <a:endParaRPr lang="en-US">
              <a:ea typeface="Source Sans Pro"/>
              <a:sym typeface="Source Sans Pro"/>
            </a:endParaRPr>
          </a:p>
          <a:p>
            <a:pPr algn="ctr"/>
            <a:r>
              <a:rPr lang="en">
                <a:latin typeface="Source Sans Pro"/>
                <a:ea typeface="Source Sans Pro"/>
                <a:sym typeface="Source Sans Pro"/>
              </a:rPr>
              <a:t>Regression</a:t>
            </a:r>
            <a:endParaRPr lang="en-US">
              <a:latin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7"/>
          <p:cNvSpPr txBox="1">
            <a:spLocks noGrp="1"/>
          </p:cNvSpPr>
          <p:nvPr>
            <p:ph type="body" idx="1"/>
          </p:nvPr>
        </p:nvSpPr>
        <p:spPr>
          <a:xfrm>
            <a:off x="361902" y="1391118"/>
            <a:ext cx="8591182" cy="2361264"/>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600"/>
              </a:spcBef>
              <a:spcAft>
                <a:spcPts val="0"/>
              </a:spcAft>
              <a:buSzPts val="2400"/>
              <a:buChar char="◎"/>
            </a:pPr>
            <a:r>
              <a:rPr lang="en-US"/>
              <a:t>Fitting models with BOW.</a:t>
            </a:r>
          </a:p>
          <a:p>
            <a:pPr marL="457200" lvl="0" indent="-381000" algn="l" rtl="0">
              <a:lnSpc>
                <a:spcPct val="150000"/>
              </a:lnSpc>
              <a:spcBef>
                <a:spcPts val="600"/>
              </a:spcBef>
              <a:spcAft>
                <a:spcPts val="0"/>
              </a:spcAft>
              <a:buSzPts val="2400"/>
              <a:buChar char="◎"/>
            </a:pPr>
            <a:r>
              <a:rPr lang="en-US"/>
              <a:t>Fitting models with TF-IDF</a:t>
            </a:r>
          </a:p>
          <a:p>
            <a:pPr marL="457200" lvl="0" indent="-381000" algn="l" rtl="0">
              <a:lnSpc>
                <a:spcPct val="150000"/>
              </a:lnSpc>
              <a:spcBef>
                <a:spcPts val="0"/>
              </a:spcBef>
              <a:spcAft>
                <a:spcPts val="0"/>
              </a:spcAft>
              <a:buSzPts val="2400"/>
              <a:buChar char="◎"/>
            </a:pPr>
            <a:r>
              <a:rPr lang="en-US"/>
              <a:t>Fitting models without removing stop words and punctuation</a:t>
            </a:r>
            <a:endParaRPr/>
          </a:p>
          <a:p>
            <a:pPr marL="457200" lvl="0" indent="-381000" algn="l" rtl="0">
              <a:lnSpc>
                <a:spcPct val="150000"/>
              </a:lnSpc>
              <a:spcBef>
                <a:spcPts val="0"/>
              </a:spcBef>
              <a:spcAft>
                <a:spcPts val="0"/>
              </a:spcAft>
              <a:buSzPts val="2400"/>
              <a:buChar char="◎"/>
            </a:pPr>
            <a:r>
              <a:rPr lang="en-US"/>
              <a:t>Fitting models with lesser number of words</a:t>
            </a:r>
            <a:endParaRP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Google Shape;167;p23">
            <a:extLst>
              <a:ext uri="{FF2B5EF4-FFF2-40B4-BE49-F238E27FC236}">
                <a16:creationId xmlns:a16="http://schemas.microsoft.com/office/drawing/2014/main" id="{FCD6724F-5E0B-4BE2-92EE-0A6459B84BA7}"/>
              </a:ext>
            </a:extLst>
          </p:cNvPr>
          <p:cNvSpPr txBox="1">
            <a:spLocks/>
          </p:cNvSpPr>
          <p:nvPr/>
        </p:nvSpPr>
        <p:spPr>
          <a:xfrm>
            <a:off x="238896" y="110837"/>
            <a:ext cx="6168831" cy="5119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000" b="1">
                <a:latin typeface="Source Sans Pro"/>
              </a:rPr>
              <a:t>Feature Engineering</a:t>
            </a:r>
          </a:p>
        </p:txBody>
      </p:sp>
      <p:sp>
        <p:nvSpPr>
          <p:cNvPr id="11" name="TextBox 10">
            <a:extLst>
              <a:ext uri="{FF2B5EF4-FFF2-40B4-BE49-F238E27FC236}">
                <a16:creationId xmlns:a16="http://schemas.microsoft.com/office/drawing/2014/main" id="{6B63C27F-08A4-483A-B705-58887FEF2A0F}"/>
              </a:ext>
            </a:extLst>
          </p:cNvPr>
          <p:cNvSpPr txBox="1"/>
          <p:nvPr/>
        </p:nvSpPr>
        <p:spPr>
          <a:xfrm>
            <a:off x="436418" y="950742"/>
            <a:ext cx="4572000" cy="307777"/>
          </a:xfrm>
          <a:prstGeom prst="rect">
            <a:avLst/>
          </a:prstGeom>
          <a:noFill/>
        </p:spPr>
        <p:txBody>
          <a:bodyPr wrap="square">
            <a:spAutoFit/>
          </a:bodyPr>
          <a:lstStyle/>
          <a:p>
            <a:r>
              <a:rPr lang="en-US">
                <a:latin typeface="Source Sans Pro" panose="020B0503030403020204" pitchFamily="34" charset="0"/>
                <a:ea typeface="Source Sans Pro" panose="020B0503030403020204" pitchFamily="34" charset="0"/>
              </a:rPr>
              <a:t>Model Scoring &amp; Fitting: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32"/>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pPr marL="0" lvl="0" indent="0" algn="r" rtl="0">
                <a:spcBef>
                  <a:spcPts val="0"/>
                </a:spcBef>
                <a:spcAft>
                  <a:spcPts val="0"/>
                </a:spcAft>
                <a:buNone/>
              </a:pPr>
              <a:t>18</a:t>
            </a:fld>
            <a:endParaRPr lang="en-US" dirty="0"/>
          </a:p>
        </p:txBody>
      </p:sp>
      <p:sp>
        <p:nvSpPr>
          <p:cNvPr id="24" name="Google Shape;167;p23">
            <a:extLst>
              <a:ext uri="{FF2B5EF4-FFF2-40B4-BE49-F238E27FC236}">
                <a16:creationId xmlns:a16="http://schemas.microsoft.com/office/drawing/2014/main" id="{7C00AFE7-F180-4C88-8063-04EDDAE554C2}"/>
              </a:ext>
            </a:extLst>
          </p:cNvPr>
          <p:cNvSpPr txBox="1">
            <a:spLocks/>
          </p:cNvSpPr>
          <p:nvPr/>
        </p:nvSpPr>
        <p:spPr>
          <a:xfrm>
            <a:off x="180155" y="-165281"/>
            <a:ext cx="8909432" cy="10379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400"/>
              <a:t>Fitting models without removing stop words and punctuation</a:t>
            </a:r>
          </a:p>
        </p:txBody>
      </p:sp>
      <p:pic>
        <p:nvPicPr>
          <p:cNvPr id="3" name="Picture 3">
            <a:extLst>
              <a:ext uri="{FF2B5EF4-FFF2-40B4-BE49-F238E27FC236}">
                <a16:creationId xmlns:a16="http://schemas.microsoft.com/office/drawing/2014/main" id="{1FC46C53-B734-4A49-80E8-8F48A5140476}"/>
              </a:ext>
            </a:extLst>
          </p:cNvPr>
          <p:cNvPicPr>
            <a:picLocks noChangeAspect="1"/>
          </p:cNvPicPr>
          <p:nvPr/>
        </p:nvPicPr>
        <p:blipFill>
          <a:blip r:embed="rId3"/>
          <a:stretch>
            <a:fillRect/>
          </a:stretch>
        </p:blipFill>
        <p:spPr>
          <a:xfrm>
            <a:off x="2214139" y="2786720"/>
            <a:ext cx="1697615" cy="1695385"/>
          </a:xfrm>
          <a:prstGeom prst="rect">
            <a:avLst/>
          </a:prstGeom>
        </p:spPr>
      </p:pic>
      <p:pic>
        <p:nvPicPr>
          <p:cNvPr id="4" name="Picture 4">
            <a:extLst>
              <a:ext uri="{FF2B5EF4-FFF2-40B4-BE49-F238E27FC236}">
                <a16:creationId xmlns:a16="http://schemas.microsoft.com/office/drawing/2014/main" id="{CEB5CEFA-B100-44F7-A5C9-7626AD76F8AC}"/>
              </a:ext>
            </a:extLst>
          </p:cNvPr>
          <p:cNvPicPr>
            <a:picLocks noChangeAspect="1"/>
          </p:cNvPicPr>
          <p:nvPr/>
        </p:nvPicPr>
        <p:blipFill>
          <a:blip r:embed="rId4"/>
          <a:stretch>
            <a:fillRect/>
          </a:stretch>
        </p:blipFill>
        <p:spPr>
          <a:xfrm>
            <a:off x="6517245" y="898536"/>
            <a:ext cx="2539105" cy="3823285"/>
          </a:xfrm>
          <a:prstGeom prst="rect">
            <a:avLst/>
          </a:prstGeom>
        </p:spPr>
      </p:pic>
      <p:pic>
        <p:nvPicPr>
          <p:cNvPr id="5" name="Picture 5">
            <a:extLst>
              <a:ext uri="{FF2B5EF4-FFF2-40B4-BE49-F238E27FC236}">
                <a16:creationId xmlns:a16="http://schemas.microsoft.com/office/drawing/2014/main" id="{C813D13F-DBFA-4E97-9902-153E52800462}"/>
              </a:ext>
            </a:extLst>
          </p:cNvPr>
          <p:cNvPicPr>
            <a:picLocks noChangeAspect="1"/>
          </p:cNvPicPr>
          <p:nvPr/>
        </p:nvPicPr>
        <p:blipFill>
          <a:blip r:embed="rId5"/>
          <a:stretch>
            <a:fillRect/>
          </a:stretch>
        </p:blipFill>
        <p:spPr>
          <a:xfrm>
            <a:off x="259862" y="899345"/>
            <a:ext cx="6142062" cy="1815656"/>
          </a:xfrm>
          <a:prstGeom prst="rect">
            <a:avLst/>
          </a:prstGeom>
        </p:spPr>
      </p:pic>
    </p:spTree>
    <p:extLst>
      <p:ext uri="{BB962C8B-B14F-4D97-AF65-F5344CB8AC3E}">
        <p14:creationId xmlns:p14="http://schemas.microsoft.com/office/powerpoint/2010/main" val="1135105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32"/>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pPr marL="0" lvl="0" indent="0" algn="r" rtl="0">
                <a:spcBef>
                  <a:spcPts val="0"/>
                </a:spcBef>
                <a:spcAft>
                  <a:spcPts val="0"/>
                </a:spcAft>
                <a:buNone/>
              </a:pPr>
              <a:t>19</a:t>
            </a:fld>
            <a:endParaRPr lang="en-US" dirty="0"/>
          </a:p>
        </p:txBody>
      </p:sp>
      <p:sp>
        <p:nvSpPr>
          <p:cNvPr id="24" name="Google Shape;167;p23">
            <a:extLst>
              <a:ext uri="{FF2B5EF4-FFF2-40B4-BE49-F238E27FC236}">
                <a16:creationId xmlns:a16="http://schemas.microsoft.com/office/drawing/2014/main" id="{7C00AFE7-F180-4C88-8063-04EDDAE554C2}"/>
              </a:ext>
            </a:extLst>
          </p:cNvPr>
          <p:cNvSpPr txBox="1">
            <a:spLocks/>
          </p:cNvSpPr>
          <p:nvPr/>
        </p:nvSpPr>
        <p:spPr>
          <a:xfrm>
            <a:off x="219413" y="117331"/>
            <a:ext cx="8708109" cy="59638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000"/>
              <a:t>Fitting models with lesser number of words</a:t>
            </a:r>
            <a:endParaRPr lang="en-US"/>
          </a:p>
        </p:txBody>
      </p:sp>
      <p:pic>
        <p:nvPicPr>
          <p:cNvPr id="2" name="Picture 2" descr="Chart, bar chart&#10;&#10;Description automatically generated">
            <a:extLst>
              <a:ext uri="{FF2B5EF4-FFF2-40B4-BE49-F238E27FC236}">
                <a16:creationId xmlns:a16="http://schemas.microsoft.com/office/drawing/2014/main" id="{6CB14D5B-2E4F-450C-BA99-40B75A324421}"/>
              </a:ext>
            </a:extLst>
          </p:cNvPr>
          <p:cNvPicPr>
            <a:picLocks noChangeAspect="1"/>
          </p:cNvPicPr>
          <p:nvPr/>
        </p:nvPicPr>
        <p:blipFill>
          <a:blip r:embed="rId3"/>
          <a:stretch>
            <a:fillRect/>
          </a:stretch>
        </p:blipFill>
        <p:spPr>
          <a:xfrm>
            <a:off x="2167804" y="3068964"/>
            <a:ext cx="1904325" cy="1909958"/>
          </a:xfrm>
          <a:prstGeom prst="rect">
            <a:avLst/>
          </a:prstGeom>
        </p:spPr>
      </p:pic>
      <p:pic>
        <p:nvPicPr>
          <p:cNvPr id="3" name="Picture 3" descr="Chart, bar chart&#10;&#10;Description automatically generated">
            <a:extLst>
              <a:ext uri="{FF2B5EF4-FFF2-40B4-BE49-F238E27FC236}">
                <a16:creationId xmlns:a16="http://schemas.microsoft.com/office/drawing/2014/main" id="{E33BEE1C-2E90-40C2-BA4A-8DDE907CEC1E}"/>
              </a:ext>
            </a:extLst>
          </p:cNvPr>
          <p:cNvPicPr>
            <a:picLocks noChangeAspect="1"/>
          </p:cNvPicPr>
          <p:nvPr/>
        </p:nvPicPr>
        <p:blipFill>
          <a:blip r:embed="rId4"/>
          <a:stretch>
            <a:fillRect/>
          </a:stretch>
        </p:blipFill>
        <p:spPr>
          <a:xfrm>
            <a:off x="135081" y="859397"/>
            <a:ext cx="6386512" cy="2203773"/>
          </a:xfrm>
          <a:prstGeom prst="rect">
            <a:avLst/>
          </a:prstGeom>
        </p:spPr>
      </p:pic>
      <p:pic>
        <p:nvPicPr>
          <p:cNvPr id="4" name="Picture 4">
            <a:extLst>
              <a:ext uri="{FF2B5EF4-FFF2-40B4-BE49-F238E27FC236}">
                <a16:creationId xmlns:a16="http://schemas.microsoft.com/office/drawing/2014/main" id="{2A6471D9-4C8C-40F8-BD74-8D0539578BF0}"/>
              </a:ext>
            </a:extLst>
          </p:cNvPr>
          <p:cNvPicPr>
            <a:picLocks noChangeAspect="1"/>
          </p:cNvPicPr>
          <p:nvPr/>
        </p:nvPicPr>
        <p:blipFill>
          <a:blip r:embed="rId5"/>
          <a:stretch>
            <a:fillRect/>
          </a:stretch>
        </p:blipFill>
        <p:spPr>
          <a:xfrm>
            <a:off x="6518997" y="811092"/>
            <a:ext cx="2574348" cy="2806942"/>
          </a:xfrm>
          <a:prstGeom prst="rect">
            <a:avLst/>
          </a:prstGeom>
        </p:spPr>
      </p:pic>
    </p:spTree>
    <p:extLst>
      <p:ext uri="{BB962C8B-B14F-4D97-AF65-F5344CB8AC3E}">
        <p14:creationId xmlns:p14="http://schemas.microsoft.com/office/powerpoint/2010/main" val="931598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2427911" y="187129"/>
            <a:ext cx="3647305" cy="49065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b="1">
                <a:latin typeface="Source Sans Pro"/>
                <a:ea typeface="Source Sans Pro"/>
              </a:rPr>
              <a:t>Table of Content</a:t>
            </a:r>
            <a:endParaRPr sz="3200" b="1">
              <a:latin typeface="Source Sans Pro"/>
              <a:ea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0" name="Google Shape;1538;p43">
            <a:extLst>
              <a:ext uri="{FF2B5EF4-FFF2-40B4-BE49-F238E27FC236}">
                <a16:creationId xmlns:a16="http://schemas.microsoft.com/office/drawing/2014/main" id="{F211F16D-E3C0-43A5-9FD6-94E361F16D29}"/>
              </a:ext>
            </a:extLst>
          </p:cNvPr>
          <p:cNvGrpSpPr/>
          <p:nvPr/>
        </p:nvGrpSpPr>
        <p:grpSpPr>
          <a:xfrm>
            <a:off x="829474" y="1010713"/>
            <a:ext cx="2555388" cy="710111"/>
            <a:chOff x="1469525" y="1409752"/>
            <a:chExt cx="2912575" cy="876798"/>
          </a:xfrm>
        </p:grpSpPr>
        <p:sp>
          <p:nvSpPr>
            <p:cNvPr id="12" name="Google Shape;1539;p43">
              <a:extLst>
                <a:ext uri="{FF2B5EF4-FFF2-40B4-BE49-F238E27FC236}">
                  <a16:creationId xmlns:a16="http://schemas.microsoft.com/office/drawing/2014/main" id="{FC2D37B9-9D64-4256-AC1F-B45545436C44}"/>
                </a:ext>
              </a:extLst>
            </p:cNvPr>
            <p:cNvSpPr/>
            <p:nvPr/>
          </p:nvSpPr>
          <p:spPr>
            <a:xfrm>
              <a:off x="1781750" y="1410489"/>
              <a:ext cx="2600350" cy="670950"/>
            </a:xfrm>
            <a:custGeom>
              <a:avLst/>
              <a:gdLst/>
              <a:ahLst/>
              <a:cxnLst/>
              <a:rect l="l" t="t" r="r" b="b"/>
              <a:pathLst>
                <a:path w="104014" h="26838" extrusionOk="0">
                  <a:moveTo>
                    <a:pt x="1" y="1"/>
                  </a:moveTo>
                  <a:lnTo>
                    <a:pt x="1" y="26837"/>
                  </a:lnTo>
                  <a:lnTo>
                    <a:pt x="90929" y="26837"/>
                  </a:lnTo>
                  <a:cubicBezTo>
                    <a:pt x="98156" y="26837"/>
                    <a:pt x="104014" y="20980"/>
                    <a:pt x="104014" y="13753"/>
                  </a:cubicBezTo>
                  <a:lnTo>
                    <a:pt x="104014" y="11205"/>
                  </a:lnTo>
                  <a:cubicBezTo>
                    <a:pt x="104014" y="5013"/>
                    <a:pt x="98989" y="1"/>
                    <a:pt x="92810" y="1"/>
                  </a:cubicBez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13" name="Google Shape;1540;p43">
              <a:extLst>
                <a:ext uri="{FF2B5EF4-FFF2-40B4-BE49-F238E27FC236}">
                  <a16:creationId xmlns:a16="http://schemas.microsoft.com/office/drawing/2014/main" id="{813E7985-7054-4ED7-BD94-E4FB13BA0F37}"/>
                </a:ext>
              </a:extLst>
            </p:cNvPr>
            <p:cNvSpPr/>
            <p:nvPr/>
          </p:nvSpPr>
          <p:spPr>
            <a:xfrm>
              <a:off x="1640075" y="1969825"/>
              <a:ext cx="331025" cy="316725"/>
            </a:xfrm>
            <a:custGeom>
              <a:avLst/>
              <a:gdLst/>
              <a:ahLst/>
              <a:cxnLst/>
              <a:rect l="l" t="t" r="r" b="b"/>
              <a:pathLst>
                <a:path w="13241" h="12669" extrusionOk="0">
                  <a:moveTo>
                    <a:pt x="1" y="0"/>
                  </a:moveTo>
                  <a:lnTo>
                    <a:pt x="1" y="12669"/>
                  </a:lnTo>
                  <a:lnTo>
                    <a:pt x="6620" y="8359"/>
                  </a:lnTo>
                  <a:lnTo>
                    <a:pt x="13240" y="12669"/>
                  </a:lnTo>
                  <a:lnTo>
                    <a:pt x="13240" y="0"/>
                  </a:lnTo>
                  <a:close/>
                </a:path>
              </a:pathLst>
            </a:custGeom>
            <a:solidFill>
              <a:srgbClr val="2020B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14" name="Google Shape;1541;p43">
              <a:extLst>
                <a:ext uri="{FF2B5EF4-FFF2-40B4-BE49-F238E27FC236}">
                  <a16:creationId xmlns:a16="http://schemas.microsoft.com/office/drawing/2014/main" id="{04E4F3E6-1D24-4257-8602-7D50F19DD677}"/>
                </a:ext>
              </a:extLst>
            </p:cNvPr>
            <p:cNvSpPr/>
            <p:nvPr/>
          </p:nvSpPr>
          <p:spPr>
            <a:xfrm>
              <a:off x="1469525" y="1409752"/>
              <a:ext cx="672425" cy="672425"/>
            </a:xfrm>
            <a:custGeom>
              <a:avLst/>
              <a:gdLst/>
              <a:ahLst/>
              <a:cxnLst/>
              <a:rect l="l" t="t" r="r" b="b"/>
              <a:pathLst>
                <a:path w="26897" h="26897" extrusionOk="0">
                  <a:moveTo>
                    <a:pt x="13442" y="1"/>
                  </a:moveTo>
                  <a:cubicBezTo>
                    <a:pt x="6013" y="1"/>
                    <a:pt x="0" y="6013"/>
                    <a:pt x="0" y="13443"/>
                  </a:cubicBezTo>
                  <a:cubicBezTo>
                    <a:pt x="0" y="20872"/>
                    <a:pt x="6013" y="26897"/>
                    <a:pt x="13442" y="26897"/>
                  </a:cubicBezTo>
                  <a:cubicBezTo>
                    <a:pt x="20872" y="26897"/>
                    <a:pt x="26896" y="20872"/>
                    <a:pt x="26896" y="13443"/>
                  </a:cubicBezTo>
                  <a:cubicBezTo>
                    <a:pt x="26896" y="6013"/>
                    <a:pt x="20872" y="1"/>
                    <a:pt x="13442" y="1"/>
                  </a:cubicBezTo>
                  <a:close/>
                </a:path>
              </a:pathLst>
            </a:custGeom>
            <a:solidFill>
              <a:srgbClr val="8080E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16" name="Google Shape;1542;p43">
              <a:extLst>
                <a:ext uri="{FF2B5EF4-FFF2-40B4-BE49-F238E27FC236}">
                  <a16:creationId xmlns:a16="http://schemas.microsoft.com/office/drawing/2014/main" id="{5DF68B71-FFA3-4458-93A8-9D091F68D7D5}"/>
                </a:ext>
              </a:extLst>
            </p:cNvPr>
            <p:cNvSpPr/>
            <p:nvPr/>
          </p:nvSpPr>
          <p:spPr>
            <a:xfrm>
              <a:off x="1562375" y="1502764"/>
              <a:ext cx="486400" cy="486400"/>
            </a:xfrm>
            <a:custGeom>
              <a:avLst/>
              <a:gdLst/>
              <a:ahLst/>
              <a:cxnLst/>
              <a:rect l="l" t="t" r="r" b="b"/>
              <a:pathLst>
                <a:path w="19456" h="19456" extrusionOk="0">
                  <a:moveTo>
                    <a:pt x="9728" y="1"/>
                  </a:moveTo>
                  <a:cubicBezTo>
                    <a:pt x="4359" y="1"/>
                    <a:pt x="1" y="4358"/>
                    <a:pt x="1" y="9728"/>
                  </a:cubicBezTo>
                  <a:cubicBezTo>
                    <a:pt x="1" y="15098"/>
                    <a:pt x="4359" y="19455"/>
                    <a:pt x="9728" y="19455"/>
                  </a:cubicBezTo>
                  <a:cubicBezTo>
                    <a:pt x="15098" y="19455"/>
                    <a:pt x="19456" y="15098"/>
                    <a:pt x="19456" y="9728"/>
                  </a:cubicBezTo>
                  <a:cubicBezTo>
                    <a:pt x="19456" y="4358"/>
                    <a:pt x="15098" y="1"/>
                    <a:pt x="9728" y="1"/>
                  </a:cubicBezTo>
                  <a:close/>
                </a:path>
              </a:pathLst>
            </a:custGeom>
            <a:solidFill>
              <a:schemeClr val="tx1">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Clr>
                  <a:schemeClr val="dk1"/>
                </a:buClr>
                <a:buSzPts val="1100"/>
                <a:buFont typeface="Arial"/>
                <a:buNone/>
              </a:pPr>
              <a:r>
                <a:rPr lang="en" sz="2300">
                  <a:solidFill>
                    <a:srgbClr val="FFFFFF"/>
                  </a:solidFill>
                  <a:latin typeface="Source Sans Pro"/>
                  <a:ea typeface="Source Sans Pro"/>
                  <a:cs typeface="Fira Sans Extra Condensed Medium"/>
                  <a:sym typeface="Fira Sans Extra Condensed Medium"/>
                </a:rPr>
                <a:t>1</a:t>
              </a:r>
              <a:endParaRPr sz="2300">
                <a:latin typeface="Source Sans Pro"/>
                <a:ea typeface="Source Sans Pro"/>
              </a:endParaRPr>
            </a:p>
          </p:txBody>
        </p:sp>
      </p:grpSp>
      <p:grpSp>
        <p:nvGrpSpPr>
          <p:cNvPr id="20" name="Google Shape;1578;p43">
            <a:extLst>
              <a:ext uri="{FF2B5EF4-FFF2-40B4-BE49-F238E27FC236}">
                <a16:creationId xmlns:a16="http://schemas.microsoft.com/office/drawing/2014/main" id="{E395E4F3-2B11-4BEA-A7D2-FD7566FA74BE}"/>
              </a:ext>
            </a:extLst>
          </p:cNvPr>
          <p:cNvGrpSpPr/>
          <p:nvPr/>
        </p:nvGrpSpPr>
        <p:grpSpPr>
          <a:xfrm>
            <a:off x="817207" y="2180853"/>
            <a:ext cx="2595075" cy="721451"/>
            <a:chOff x="1469525" y="2466600"/>
            <a:chExt cx="2912575" cy="880200"/>
          </a:xfrm>
        </p:grpSpPr>
        <p:sp>
          <p:nvSpPr>
            <p:cNvPr id="21" name="Google Shape;1579;p43">
              <a:extLst>
                <a:ext uri="{FF2B5EF4-FFF2-40B4-BE49-F238E27FC236}">
                  <a16:creationId xmlns:a16="http://schemas.microsoft.com/office/drawing/2014/main" id="{257C1A09-028D-4236-9F6A-DE45F64BC338}"/>
                </a:ext>
              </a:extLst>
            </p:cNvPr>
            <p:cNvSpPr/>
            <p:nvPr/>
          </p:nvSpPr>
          <p:spPr>
            <a:xfrm>
              <a:off x="1781750" y="2467350"/>
              <a:ext cx="2600350" cy="670950"/>
            </a:xfrm>
            <a:custGeom>
              <a:avLst/>
              <a:gdLst/>
              <a:ahLst/>
              <a:cxnLst/>
              <a:rect l="l" t="t" r="r" b="b"/>
              <a:pathLst>
                <a:path w="104014" h="26838" extrusionOk="0">
                  <a:moveTo>
                    <a:pt x="1" y="1"/>
                  </a:moveTo>
                  <a:lnTo>
                    <a:pt x="1" y="26838"/>
                  </a:lnTo>
                  <a:lnTo>
                    <a:pt x="90929" y="26838"/>
                  </a:lnTo>
                  <a:cubicBezTo>
                    <a:pt x="98156" y="26838"/>
                    <a:pt x="104014" y="20980"/>
                    <a:pt x="104014" y="13753"/>
                  </a:cubicBezTo>
                  <a:lnTo>
                    <a:pt x="104014" y="11217"/>
                  </a:lnTo>
                  <a:cubicBezTo>
                    <a:pt x="104014" y="5025"/>
                    <a:pt x="98989" y="1"/>
                    <a:pt x="92810" y="1"/>
                  </a:cubicBez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22" name="Google Shape;1580;p43">
              <a:extLst>
                <a:ext uri="{FF2B5EF4-FFF2-40B4-BE49-F238E27FC236}">
                  <a16:creationId xmlns:a16="http://schemas.microsoft.com/office/drawing/2014/main" id="{2B0F2A88-A632-4C53-BEE0-181912CED612}"/>
                </a:ext>
              </a:extLst>
            </p:cNvPr>
            <p:cNvSpPr/>
            <p:nvPr/>
          </p:nvSpPr>
          <p:spPr>
            <a:xfrm>
              <a:off x="1640075" y="3029775"/>
              <a:ext cx="331025" cy="317025"/>
            </a:xfrm>
            <a:custGeom>
              <a:avLst/>
              <a:gdLst/>
              <a:ahLst/>
              <a:cxnLst/>
              <a:rect l="l" t="t" r="r" b="b"/>
              <a:pathLst>
                <a:path w="13241" h="12681" extrusionOk="0">
                  <a:moveTo>
                    <a:pt x="1" y="0"/>
                  </a:moveTo>
                  <a:lnTo>
                    <a:pt x="1" y="12681"/>
                  </a:lnTo>
                  <a:lnTo>
                    <a:pt x="6620" y="8371"/>
                  </a:lnTo>
                  <a:lnTo>
                    <a:pt x="13240" y="12681"/>
                  </a:lnTo>
                  <a:lnTo>
                    <a:pt x="13240" y="0"/>
                  </a:lnTo>
                  <a:close/>
                </a:path>
              </a:pathLst>
            </a:custGeom>
            <a:solidFill>
              <a:srgbClr val="2FC94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23" name="Google Shape;1581;p43">
              <a:extLst>
                <a:ext uri="{FF2B5EF4-FFF2-40B4-BE49-F238E27FC236}">
                  <a16:creationId xmlns:a16="http://schemas.microsoft.com/office/drawing/2014/main" id="{73146385-6986-4D35-AD4F-DE279B23F7BD}"/>
                </a:ext>
              </a:extLst>
            </p:cNvPr>
            <p:cNvSpPr/>
            <p:nvPr/>
          </p:nvSpPr>
          <p:spPr>
            <a:xfrm>
              <a:off x="1469525" y="2466600"/>
              <a:ext cx="672425" cy="672450"/>
            </a:xfrm>
            <a:custGeom>
              <a:avLst/>
              <a:gdLst/>
              <a:ahLst/>
              <a:cxnLst/>
              <a:rect l="l" t="t" r="r" b="b"/>
              <a:pathLst>
                <a:path w="26897" h="26898" extrusionOk="0">
                  <a:moveTo>
                    <a:pt x="13442" y="1"/>
                  </a:moveTo>
                  <a:cubicBezTo>
                    <a:pt x="6013" y="1"/>
                    <a:pt x="0" y="6025"/>
                    <a:pt x="0" y="13455"/>
                  </a:cubicBezTo>
                  <a:cubicBezTo>
                    <a:pt x="0" y="20884"/>
                    <a:pt x="6013" y="26897"/>
                    <a:pt x="13442" y="26897"/>
                  </a:cubicBezTo>
                  <a:cubicBezTo>
                    <a:pt x="20872" y="26897"/>
                    <a:pt x="26896" y="20884"/>
                    <a:pt x="26896" y="13455"/>
                  </a:cubicBezTo>
                  <a:cubicBezTo>
                    <a:pt x="26896" y="6025"/>
                    <a:pt x="20872" y="1"/>
                    <a:pt x="13442" y="1"/>
                  </a:cubicBezTo>
                  <a:close/>
                </a:path>
              </a:pathLst>
            </a:custGeom>
            <a:solidFill>
              <a:srgbClr val="A5F1B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24" name="Google Shape;1582;p43">
              <a:extLst>
                <a:ext uri="{FF2B5EF4-FFF2-40B4-BE49-F238E27FC236}">
                  <a16:creationId xmlns:a16="http://schemas.microsoft.com/office/drawing/2014/main" id="{B8CE5667-6D1F-49D9-8DC2-08696E1858BA}"/>
                </a:ext>
              </a:extLst>
            </p:cNvPr>
            <p:cNvSpPr/>
            <p:nvPr/>
          </p:nvSpPr>
          <p:spPr>
            <a:xfrm>
              <a:off x="1562375" y="2569309"/>
              <a:ext cx="486401" cy="486399"/>
            </a:xfrm>
            <a:custGeom>
              <a:avLst/>
              <a:gdLst/>
              <a:ahLst/>
              <a:cxnLst/>
              <a:rect l="l" t="t" r="r" b="b"/>
              <a:pathLst>
                <a:path w="19456" h="19456" extrusionOk="0">
                  <a:moveTo>
                    <a:pt x="9728" y="1"/>
                  </a:moveTo>
                  <a:cubicBezTo>
                    <a:pt x="4359" y="1"/>
                    <a:pt x="1" y="4346"/>
                    <a:pt x="1" y="9728"/>
                  </a:cubicBezTo>
                  <a:cubicBezTo>
                    <a:pt x="1" y="15098"/>
                    <a:pt x="4359" y="19455"/>
                    <a:pt x="9728" y="19455"/>
                  </a:cubicBezTo>
                  <a:cubicBezTo>
                    <a:pt x="15098" y="19455"/>
                    <a:pt x="19456" y="15098"/>
                    <a:pt x="19456" y="9728"/>
                  </a:cubicBezTo>
                  <a:cubicBezTo>
                    <a:pt x="19456" y="4346"/>
                    <a:pt x="15098" y="1"/>
                    <a:pt x="9728" y="1"/>
                  </a:cubicBezTo>
                  <a:close/>
                </a:path>
              </a:pathLst>
            </a:custGeom>
            <a:solidFill>
              <a:schemeClr val="tx1">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Clr>
                  <a:schemeClr val="dk1"/>
                </a:buClr>
                <a:buSzPts val="1100"/>
                <a:buFont typeface="Arial"/>
                <a:buNone/>
              </a:pPr>
              <a:r>
                <a:rPr lang="en" sz="2300">
                  <a:solidFill>
                    <a:srgbClr val="FFFFFF"/>
                  </a:solidFill>
                  <a:latin typeface="Source Sans Pro"/>
                  <a:ea typeface="Source Sans Pro"/>
                  <a:cs typeface="Fira Sans Extra Condensed Medium"/>
                  <a:sym typeface="Fira Sans Extra Condensed Medium"/>
                </a:rPr>
                <a:t>2</a:t>
              </a:r>
              <a:endParaRPr sz="2300">
                <a:latin typeface="Source Sans Pro"/>
                <a:ea typeface="Source Sans Pro"/>
              </a:endParaRPr>
            </a:p>
          </p:txBody>
        </p:sp>
      </p:grpSp>
      <p:grpSp>
        <p:nvGrpSpPr>
          <p:cNvPr id="26" name="Google Shape;1570;p43">
            <a:extLst>
              <a:ext uri="{FF2B5EF4-FFF2-40B4-BE49-F238E27FC236}">
                <a16:creationId xmlns:a16="http://schemas.microsoft.com/office/drawing/2014/main" id="{283FD526-BF88-4AA6-AD4A-0F18D2E8A02A}"/>
              </a:ext>
            </a:extLst>
          </p:cNvPr>
          <p:cNvGrpSpPr/>
          <p:nvPr/>
        </p:nvGrpSpPr>
        <p:grpSpPr>
          <a:xfrm>
            <a:off x="900190" y="3289236"/>
            <a:ext cx="2547450" cy="708371"/>
            <a:chOff x="1469525" y="3523754"/>
            <a:chExt cx="2912575" cy="882996"/>
          </a:xfrm>
        </p:grpSpPr>
        <p:sp>
          <p:nvSpPr>
            <p:cNvPr id="27" name="Google Shape;1571;p43">
              <a:extLst>
                <a:ext uri="{FF2B5EF4-FFF2-40B4-BE49-F238E27FC236}">
                  <a16:creationId xmlns:a16="http://schemas.microsoft.com/office/drawing/2014/main" id="{096B7B76-40F8-4629-AB47-849D236B398F}"/>
                </a:ext>
              </a:extLst>
            </p:cNvPr>
            <p:cNvSpPr/>
            <p:nvPr/>
          </p:nvSpPr>
          <p:spPr>
            <a:xfrm>
              <a:off x="1781750" y="3524504"/>
              <a:ext cx="2600350" cy="670950"/>
            </a:xfrm>
            <a:custGeom>
              <a:avLst/>
              <a:gdLst/>
              <a:ahLst/>
              <a:cxnLst/>
              <a:rect l="l" t="t" r="r" b="b"/>
              <a:pathLst>
                <a:path w="104014" h="26838" extrusionOk="0">
                  <a:moveTo>
                    <a:pt x="1" y="1"/>
                  </a:moveTo>
                  <a:lnTo>
                    <a:pt x="1" y="26838"/>
                  </a:lnTo>
                  <a:lnTo>
                    <a:pt x="90929" y="26838"/>
                  </a:lnTo>
                  <a:cubicBezTo>
                    <a:pt x="98156" y="26838"/>
                    <a:pt x="104014" y="20980"/>
                    <a:pt x="104014" y="13753"/>
                  </a:cubicBezTo>
                  <a:lnTo>
                    <a:pt x="104014" y="11205"/>
                  </a:lnTo>
                  <a:cubicBezTo>
                    <a:pt x="104014" y="5013"/>
                    <a:pt x="98989" y="1"/>
                    <a:pt x="92810" y="1"/>
                  </a:cubicBez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28" name="Google Shape;1572;p43">
              <a:extLst>
                <a:ext uri="{FF2B5EF4-FFF2-40B4-BE49-F238E27FC236}">
                  <a16:creationId xmlns:a16="http://schemas.microsoft.com/office/drawing/2014/main" id="{AD88D3BB-4625-4EE7-8769-16B13AB8B9DB}"/>
                </a:ext>
              </a:extLst>
            </p:cNvPr>
            <p:cNvSpPr/>
            <p:nvPr/>
          </p:nvSpPr>
          <p:spPr>
            <a:xfrm>
              <a:off x="1640075" y="4090025"/>
              <a:ext cx="331025" cy="316725"/>
            </a:xfrm>
            <a:custGeom>
              <a:avLst/>
              <a:gdLst/>
              <a:ahLst/>
              <a:cxnLst/>
              <a:rect l="l" t="t" r="r" b="b"/>
              <a:pathLst>
                <a:path w="13241" h="12669" extrusionOk="0">
                  <a:moveTo>
                    <a:pt x="1" y="0"/>
                  </a:moveTo>
                  <a:lnTo>
                    <a:pt x="1" y="12669"/>
                  </a:lnTo>
                  <a:lnTo>
                    <a:pt x="6620" y="8359"/>
                  </a:lnTo>
                  <a:lnTo>
                    <a:pt x="13240" y="12669"/>
                  </a:lnTo>
                  <a:lnTo>
                    <a:pt x="13240" y="0"/>
                  </a:lnTo>
                  <a:close/>
                </a:path>
              </a:pathLst>
            </a:custGeom>
            <a:solidFill>
              <a:srgbClr val="C6282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29" name="Google Shape;1573;p43">
              <a:extLst>
                <a:ext uri="{FF2B5EF4-FFF2-40B4-BE49-F238E27FC236}">
                  <a16:creationId xmlns:a16="http://schemas.microsoft.com/office/drawing/2014/main" id="{52F4763C-9FB5-4554-BB4D-9253763CD364}"/>
                </a:ext>
              </a:extLst>
            </p:cNvPr>
            <p:cNvSpPr/>
            <p:nvPr/>
          </p:nvSpPr>
          <p:spPr>
            <a:xfrm>
              <a:off x="1469525" y="3523754"/>
              <a:ext cx="672425" cy="672450"/>
            </a:xfrm>
            <a:custGeom>
              <a:avLst/>
              <a:gdLst/>
              <a:ahLst/>
              <a:cxnLst/>
              <a:rect l="l" t="t" r="r" b="b"/>
              <a:pathLst>
                <a:path w="26897" h="26898" extrusionOk="0">
                  <a:moveTo>
                    <a:pt x="13442" y="1"/>
                  </a:moveTo>
                  <a:cubicBezTo>
                    <a:pt x="6013" y="1"/>
                    <a:pt x="0" y="6025"/>
                    <a:pt x="0" y="13443"/>
                  </a:cubicBezTo>
                  <a:cubicBezTo>
                    <a:pt x="0" y="20873"/>
                    <a:pt x="6013" y="26897"/>
                    <a:pt x="13442" y="26897"/>
                  </a:cubicBezTo>
                  <a:cubicBezTo>
                    <a:pt x="20872" y="26897"/>
                    <a:pt x="26896" y="20873"/>
                    <a:pt x="26896" y="13443"/>
                  </a:cubicBezTo>
                  <a:cubicBezTo>
                    <a:pt x="26896" y="6025"/>
                    <a:pt x="20872" y="1"/>
                    <a:pt x="13442" y="1"/>
                  </a:cubicBezTo>
                  <a:close/>
                </a:path>
              </a:pathLst>
            </a:custGeom>
            <a:solidFill>
              <a:srgbClr val="F4898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30" name="Google Shape;1574;p43">
              <a:extLst>
                <a:ext uri="{FF2B5EF4-FFF2-40B4-BE49-F238E27FC236}">
                  <a16:creationId xmlns:a16="http://schemas.microsoft.com/office/drawing/2014/main" id="{B91EC9CE-1461-4D32-A921-B9814FD68766}"/>
                </a:ext>
              </a:extLst>
            </p:cNvPr>
            <p:cNvSpPr/>
            <p:nvPr/>
          </p:nvSpPr>
          <p:spPr>
            <a:xfrm>
              <a:off x="1562375" y="3616629"/>
              <a:ext cx="486400" cy="486700"/>
            </a:xfrm>
            <a:custGeom>
              <a:avLst/>
              <a:gdLst/>
              <a:ahLst/>
              <a:cxnLst/>
              <a:rect l="l" t="t" r="r" b="b"/>
              <a:pathLst>
                <a:path w="19456" h="19468" extrusionOk="0">
                  <a:moveTo>
                    <a:pt x="9728" y="1"/>
                  </a:moveTo>
                  <a:cubicBezTo>
                    <a:pt x="4359" y="1"/>
                    <a:pt x="1" y="4358"/>
                    <a:pt x="1" y="9728"/>
                  </a:cubicBezTo>
                  <a:cubicBezTo>
                    <a:pt x="1" y="15110"/>
                    <a:pt x="4359" y="19467"/>
                    <a:pt x="9728" y="19467"/>
                  </a:cubicBezTo>
                  <a:cubicBezTo>
                    <a:pt x="15098" y="19467"/>
                    <a:pt x="19456" y="15110"/>
                    <a:pt x="19456" y="9728"/>
                  </a:cubicBezTo>
                  <a:cubicBezTo>
                    <a:pt x="19456" y="4358"/>
                    <a:pt x="15098" y="1"/>
                    <a:pt x="9728" y="1"/>
                  </a:cubicBezTo>
                  <a:close/>
                </a:path>
              </a:pathLst>
            </a:custGeom>
            <a:solidFill>
              <a:schemeClr val="tx1">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Clr>
                  <a:schemeClr val="dk1"/>
                </a:buClr>
                <a:buSzPts val="1100"/>
                <a:buFont typeface="Arial"/>
                <a:buNone/>
              </a:pPr>
              <a:r>
                <a:rPr lang="en" sz="2300">
                  <a:solidFill>
                    <a:srgbClr val="FFFFFF"/>
                  </a:solidFill>
                  <a:latin typeface="Source Sans Pro"/>
                  <a:ea typeface="Source Sans Pro"/>
                  <a:cs typeface="Fira Sans Extra Condensed Medium"/>
                  <a:sym typeface="Fira Sans Extra Condensed Medium"/>
                </a:rPr>
                <a:t>3</a:t>
              </a:r>
              <a:endParaRPr sz="2300">
                <a:latin typeface="Source Sans Pro"/>
                <a:ea typeface="Source Sans Pro"/>
              </a:endParaRPr>
            </a:p>
          </p:txBody>
        </p:sp>
      </p:grpSp>
      <p:grpSp>
        <p:nvGrpSpPr>
          <p:cNvPr id="32" name="Google Shape;1562;p43">
            <a:extLst>
              <a:ext uri="{FF2B5EF4-FFF2-40B4-BE49-F238E27FC236}">
                <a16:creationId xmlns:a16="http://schemas.microsoft.com/office/drawing/2014/main" id="{05D9EDA2-953B-43ED-8EDF-527F6CA854CA}"/>
              </a:ext>
            </a:extLst>
          </p:cNvPr>
          <p:cNvGrpSpPr/>
          <p:nvPr/>
        </p:nvGrpSpPr>
        <p:grpSpPr>
          <a:xfrm>
            <a:off x="4627683" y="950099"/>
            <a:ext cx="2489724" cy="720574"/>
            <a:chOff x="4761900" y="1409752"/>
            <a:chExt cx="2912575" cy="876798"/>
          </a:xfrm>
        </p:grpSpPr>
        <p:sp>
          <p:nvSpPr>
            <p:cNvPr id="33" name="Google Shape;1563;p43">
              <a:extLst>
                <a:ext uri="{FF2B5EF4-FFF2-40B4-BE49-F238E27FC236}">
                  <a16:creationId xmlns:a16="http://schemas.microsoft.com/office/drawing/2014/main" id="{0C6C3EE3-3DCC-47D8-99FC-4BB87678D50B}"/>
                </a:ext>
              </a:extLst>
            </p:cNvPr>
            <p:cNvSpPr/>
            <p:nvPr/>
          </p:nvSpPr>
          <p:spPr>
            <a:xfrm>
              <a:off x="5074425" y="1410489"/>
              <a:ext cx="2600050" cy="670950"/>
            </a:xfrm>
            <a:custGeom>
              <a:avLst/>
              <a:gdLst/>
              <a:ahLst/>
              <a:cxnLst/>
              <a:rect l="l" t="t" r="r" b="b"/>
              <a:pathLst>
                <a:path w="104002" h="26838" extrusionOk="0">
                  <a:moveTo>
                    <a:pt x="1" y="1"/>
                  </a:moveTo>
                  <a:lnTo>
                    <a:pt x="1" y="26837"/>
                  </a:lnTo>
                  <a:lnTo>
                    <a:pt x="90917" y="26837"/>
                  </a:lnTo>
                  <a:cubicBezTo>
                    <a:pt x="98144" y="26837"/>
                    <a:pt x="104002" y="20980"/>
                    <a:pt x="104002" y="13753"/>
                  </a:cubicBezTo>
                  <a:lnTo>
                    <a:pt x="104002" y="11205"/>
                  </a:lnTo>
                  <a:cubicBezTo>
                    <a:pt x="104002" y="5013"/>
                    <a:pt x="98989" y="1"/>
                    <a:pt x="92798" y="1"/>
                  </a:cubicBez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34" name="Google Shape;1564;p43">
              <a:extLst>
                <a:ext uri="{FF2B5EF4-FFF2-40B4-BE49-F238E27FC236}">
                  <a16:creationId xmlns:a16="http://schemas.microsoft.com/office/drawing/2014/main" id="{8A9DCF7C-B008-4207-969F-EC0FAE2A49CD}"/>
                </a:ext>
              </a:extLst>
            </p:cNvPr>
            <p:cNvSpPr/>
            <p:nvPr/>
          </p:nvSpPr>
          <p:spPr>
            <a:xfrm>
              <a:off x="4932750" y="1969825"/>
              <a:ext cx="331025" cy="316725"/>
            </a:xfrm>
            <a:custGeom>
              <a:avLst/>
              <a:gdLst/>
              <a:ahLst/>
              <a:cxnLst/>
              <a:rect l="l" t="t" r="r" b="b"/>
              <a:pathLst>
                <a:path w="13241" h="12669" extrusionOk="0">
                  <a:moveTo>
                    <a:pt x="0" y="0"/>
                  </a:moveTo>
                  <a:lnTo>
                    <a:pt x="0" y="12669"/>
                  </a:lnTo>
                  <a:lnTo>
                    <a:pt x="6608" y="8359"/>
                  </a:lnTo>
                  <a:lnTo>
                    <a:pt x="13240" y="12669"/>
                  </a:lnTo>
                  <a:lnTo>
                    <a:pt x="13240" y="0"/>
                  </a:lnTo>
                  <a:close/>
                </a:path>
              </a:pathLst>
            </a:custGeom>
            <a:solidFill>
              <a:srgbClr val="E0921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35" name="Google Shape;1565;p43">
              <a:extLst>
                <a:ext uri="{FF2B5EF4-FFF2-40B4-BE49-F238E27FC236}">
                  <a16:creationId xmlns:a16="http://schemas.microsoft.com/office/drawing/2014/main" id="{4F514B41-E0A9-4D0D-920C-0564DD425775}"/>
                </a:ext>
              </a:extLst>
            </p:cNvPr>
            <p:cNvSpPr/>
            <p:nvPr/>
          </p:nvSpPr>
          <p:spPr>
            <a:xfrm>
              <a:off x="4761900" y="1409752"/>
              <a:ext cx="672425" cy="672425"/>
            </a:xfrm>
            <a:custGeom>
              <a:avLst/>
              <a:gdLst/>
              <a:ahLst/>
              <a:cxnLst/>
              <a:rect l="l" t="t" r="r" b="b"/>
              <a:pathLst>
                <a:path w="26897" h="26897" extrusionOk="0">
                  <a:moveTo>
                    <a:pt x="13454" y="1"/>
                  </a:moveTo>
                  <a:cubicBezTo>
                    <a:pt x="6025" y="1"/>
                    <a:pt x="0" y="6013"/>
                    <a:pt x="0" y="13443"/>
                  </a:cubicBezTo>
                  <a:cubicBezTo>
                    <a:pt x="0" y="20872"/>
                    <a:pt x="6025" y="26897"/>
                    <a:pt x="13454" y="26897"/>
                  </a:cubicBezTo>
                  <a:cubicBezTo>
                    <a:pt x="20884" y="26897"/>
                    <a:pt x="26896" y="20872"/>
                    <a:pt x="26896" y="13443"/>
                  </a:cubicBezTo>
                  <a:cubicBezTo>
                    <a:pt x="26896" y="6013"/>
                    <a:pt x="20884" y="1"/>
                    <a:pt x="13454" y="1"/>
                  </a:cubicBezTo>
                  <a:close/>
                </a:path>
              </a:pathLst>
            </a:custGeom>
            <a:solidFill>
              <a:srgbClr val="FDD77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36" name="Google Shape;1566;p43">
              <a:extLst>
                <a:ext uri="{FF2B5EF4-FFF2-40B4-BE49-F238E27FC236}">
                  <a16:creationId xmlns:a16="http://schemas.microsoft.com/office/drawing/2014/main" id="{4FBD502C-6BA6-432B-8A2F-54B8FA278976}"/>
                </a:ext>
              </a:extLst>
            </p:cNvPr>
            <p:cNvSpPr/>
            <p:nvPr/>
          </p:nvSpPr>
          <p:spPr>
            <a:xfrm>
              <a:off x="4855050" y="1502764"/>
              <a:ext cx="486400" cy="486400"/>
            </a:xfrm>
            <a:custGeom>
              <a:avLst/>
              <a:gdLst/>
              <a:ahLst/>
              <a:cxnLst/>
              <a:rect l="l" t="t" r="r" b="b"/>
              <a:pathLst>
                <a:path w="19456" h="19456" extrusionOk="0">
                  <a:moveTo>
                    <a:pt x="9728" y="1"/>
                  </a:moveTo>
                  <a:cubicBezTo>
                    <a:pt x="4347" y="1"/>
                    <a:pt x="1" y="4358"/>
                    <a:pt x="1" y="9728"/>
                  </a:cubicBezTo>
                  <a:cubicBezTo>
                    <a:pt x="1" y="15098"/>
                    <a:pt x="4347" y="19455"/>
                    <a:pt x="9728" y="19455"/>
                  </a:cubicBezTo>
                  <a:cubicBezTo>
                    <a:pt x="15098" y="19455"/>
                    <a:pt x="19456" y="15098"/>
                    <a:pt x="19456" y="9728"/>
                  </a:cubicBezTo>
                  <a:cubicBezTo>
                    <a:pt x="19456" y="4358"/>
                    <a:pt x="15098" y="1"/>
                    <a:pt x="9728" y="1"/>
                  </a:cubicBezTo>
                  <a:close/>
                </a:path>
              </a:pathLst>
            </a:custGeom>
            <a:solidFill>
              <a:schemeClr val="tx1">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Clr>
                  <a:schemeClr val="dk1"/>
                </a:buClr>
                <a:buSzPts val="1100"/>
                <a:buFont typeface="Arial"/>
                <a:buNone/>
              </a:pPr>
              <a:r>
                <a:rPr lang="en" sz="2300">
                  <a:solidFill>
                    <a:srgbClr val="FFFFFF"/>
                  </a:solidFill>
                  <a:latin typeface="Source Sans Pro"/>
                  <a:ea typeface="Source Sans Pro"/>
                  <a:cs typeface="Fira Sans Extra Condensed Medium"/>
                  <a:sym typeface="Fira Sans Extra Condensed Medium"/>
                </a:rPr>
                <a:t>4</a:t>
              </a:r>
              <a:endParaRPr sz="2300">
                <a:latin typeface="Source Sans Pro"/>
                <a:ea typeface="Source Sans Pro"/>
              </a:endParaRPr>
            </a:p>
          </p:txBody>
        </p:sp>
      </p:grpSp>
      <p:sp>
        <p:nvSpPr>
          <p:cNvPr id="18" name="TextBox 17">
            <a:extLst>
              <a:ext uri="{FF2B5EF4-FFF2-40B4-BE49-F238E27FC236}">
                <a16:creationId xmlns:a16="http://schemas.microsoft.com/office/drawing/2014/main" id="{3E3D029B-6CFF-4C3B-A9D6-C2C3E9B178B0}"/>
              </a:ext>
            </a:extLst>
          </p:cNvPr>
          <p:cNvSpPr txBox="1"/>
          <p:nvPr/>
        </p:nvSpPr>
        <p:spPr>
          <a:xfrm>
            <a:off x="1528833" y="1124822"/>
            <a:ext cx="1726118" cy="307777"/>
          </a:xfrm>
          <a:prstGeom prst="rect">
            <a:avLst/>
          </a:prstGeom>
          <a:noFill/>
        </p:spPr>
        <p:txBody>
          <a:bodyPr wrap="square" lIns="91440" tIns="45720" rIns="91440" bIns="45720" anchor="t">
            <a:spAutoFit/>
          </a:bodyPr>
          <a:lstStyle/>
          <a:p>
            <a:pPr lvl="0" algn="l" rtl="0">
              <a:spcBef>
                <a:spcPts val="400"/>
              </a:spcBef>
              <a:spcAft>
                <a:spcPts val="0"/>
              </a:spcAft>
              <a:buClr>
                <a:schemeClr val="dk1"/>
              </a:buClr>
              <a:buSzPts val="2000"/>
            </a:pPr>
            <a:r>
              <a:rPr lang="en-US" b="1">
                <a:latin typeface="Source Sans Pro"/>
                <a:ea typeface="Source Sans Pro"/>
              </a:rPr>
              <a:t>Environment</a:t>
            </a:r>
            <a:r>
              <a:rPr lang="en-US" sz="1400" b="1">
                <a:latin typeface="Source Sans Pro"/>
                <a:ea typeface="Source Sans Pro"/>
              </a:rPr>
              <a:t> Setup</a:t>
            </a:r>
          </a:p>
        </p:txBody>
      </p:sp>
      <p:sp>
        <p:nvSpPr>
          <p:cNvPr id="9" name="TextBox 8">
            <a:extLst>
              <a:ext uri="{FF2B5EF4-FFF2-40B4-BE49-F238E27FC236}">
                <a16:creationId xmlns:a16="http://schemas.microsoft.com/office/drawing/2014/main" id="{74019B05-0A32-4A18-8BE3-57F2B21857F2}"/>
              </a:ext>
            </a:extLst>
          </p:cNvPr>
          <p:cNvSpPr txBox="1"/>
          <p:nvPr/>
        </p:nvSpPr>
        <p:spPr>
          <a:xfrm>
            <a:off x="1502136" y="2292565"/>
            <a:ext cx="1797555" cy="307777"/>
          </a:xfrm>
          <a:prstGeom prst="rect">
            <a:avLst/>
          </a:prstGeom>
          <a:noFill/>
        </p:spPr>
        <p:txBody>
          <a:bodyPr wrap="square" lIns="91440" tIns="45720" rIns="91440" bIns="45720" anchor="t">
            <a:spAutoFit/>
          </a:bodyPr>
          <a:lstStyle/>
          <a:p>
            <a:pPr lvl="0" algn="l" rtl="0">
              <a:spcBef>
                <a:spcPts val="400"/>
              </a:spcBef>
              <a:spcAft>
                <a:spcPts val="0"/>
              </a:spcAft>
              <a:buClr>
                <a:schemeClr val="dk1"/>
              </a:buClr>
              <a:buSzPts val="2000"/>
            </a:pPr>
            <a:r>
              <a:rPr lang="en-US" b="1">
                <a:latin typeface="Source Sans Pro"/>
                <a:ea typeface="Source Sans Pro"/>
              </a:rPr>
              <a:t>Data</a:t>
            </a:r>
            <a:r>
              <a:rPr lang="en-US" sz="1400">
                <a:latin typeface="Source Sans Pro"/>
                <a:ea typeface="Source Sans Pro"/>
              </a:rPr>
              <a:t> </a:t>
            </a:r>
            <a:r>
              <a:rPr lang="en-US" b="1">
                <a:latin typeface="Source Sans Pro"/>
                <a:ea typeface="Source Sans Pro"/>
              </a:rPr>
              <a:t>Preparation</a:t>
            </a:r>
          </a:p>
        </p:txBody>
      </p:sp>
      <p:sp>
        <p:nvSpPr>
          <p:cNvPr id="11" name="TextBox 10">
            <a:extLst>
              <a:ext uri="{FF2B5EF4-FFF2-40B4-BE49-F238E27FC236}">
                <a16:creationId xmlns:a16="http://schemas.microsoft.com/office/drawing/2014/main" id="{C01492C8-6C59-4984-8543-442B9015F935}"/>
              </a:ext>
            </a:extLst>
          </p:cNvPr>
          <p:cNvSpPr txBox="1"/>
          <p:nvPr/>
        </p:nvSpPr>
        <p:spPr>
          <a:xfrm>
            <a:off x="1459969" y="3416491"/>
            <a:ext cx="1925061" cy="307777"/>
          </a:xfrm>
          <a:prstGeom prst="rect">
            <a:avLst/>
          </a:prstGeom>
          <a:noFill/>
        </p:spPr>
        <p:txBody>
          <a:bodyPr wrap="square" lIns="91440" tIns="45720" rIns="91440" bIns="45720" anchor="t">
            <a:spAutoFit/>
          </a:bodyPr>
          <a:lstStyle/>
          <a:p>
            <a:pPr lvl="0" algn="l" rtl="0">
              <a:spcBef>
                <a:spcPts val="400"/>
              </a:spcBef>
              <a:spcAft>
                <a:spcPts val="0"/>
              </a:spcAft>
              <a:buClr>
                <a:schemeClr val="dk1"/>
              </a:buClr>
              <a:buSzPts val="2000"/>
            </a:pPr>
            <a:r>
              <a:rPr lang="en-US" b="1">
                <a:latin typeface="Source Sans Pro"/>
                <a:ea typeface="Source Sans Pro"/>
              </a:rPr>
              <a:t>Data</a:t>
            </a:r>
            <a:r>
              <a:rPr lang="en-US" sz="1400">
                <a:latin typeface="Source Sans Pro"/>
                <a:ea typeface="Source Sans Pro"/>
              </a:rPr>
              <a:t> </a:t>
            </a:r>
            <a:r>
              <a:rPr lang="en-US" b="1">
                <a:latin typeface="Source Sans Pro"/>
                <a:ea typeface="Source Sans Pro"/>
              </a:rPr>
              <a:t>Transformations</a:t>
            </a:r>
          </a:p>
        </p:txBody>
      </p:sp>
      <p:sp>
        <p:nvSpPr>
          <p:cNvPr id="15" name="TextBox 14">
            <a:extLst>
              <a:ext uri="{FF2B5EF4-FFF2-40B4-BE49-F238E27FC236}">
                <a16:creationId xmlns:a16="http://schemas.microsoft.com/office/drawing/2014/main" id="{C16474A2-1234-42CD-803B-47287CC3788C}"/>
              </a:ext>
            </a:extLst>
          </p:cNvPr>
          <p:cNvSpPr txBox="1"/>
          <p:nvPr/>
        </p:nvSpPr>
        <p:spPr>
          <a:xfrm>
            <a:off x="5158506" y="1088743"/>
            <a:ext cx="2200707" cy="307777"/>
          </a:xfrm>
          <a:prstGeom prst="rect">
            <a:avLst/>
          </a:prstGeom>
          <a:noFill/>
        </p:spPr>
        <p:txBody>
          <a:bodyPr wrap="square" lIns="91440" tIns="45720" rIns="91440" bIns="45720" anchor="t">
            <a:spAutoFit/>
          </a:bodyPr>
          <a:lstStyle/>
          <a:p>
            <a:r>
              <a:rPr lang="en-US" b="1">
                <a:latin typeface="Source Sans Pro"/>
                <a:ea typeface="Source Sans Pro"/>
              </a:rPr>
              <a:t>Machine</a:t>
            </a:r>
            <a:r>
              <a:rPr lang="en-US">
                <a:latin typeface="Source Sans Pro"/>
                <a:ea typeface="Source Sans Pro"/>
              </a:rPr>
              <a:t> </a:t>
            </a:r>
            <a:r>
              <a:rPr lang="en-US" b="1">
                <a:latin typeface="Source Sans Pro"/>
                <a:ea typeface="Source Sans Pro"/>
              </a:rPr>
              <a:t>Learning</a:t>
            </a:r>
            <a:r>
              <a:rPr lang="en-US">
                <a:latin typeface="Source Sans Pro"/>
                <a:ea typeface="Source Sans Pro"/>
              </a:rPr>
              <a:t> </a:t>
            </a:r>
            <a:r>
              <a:rPr lang="en-US" b="1">
                <a:latin typeface="Source Sans Pro"/>
                <a:ea typeface="Source Sans Pro"/>
              </a:rPr>
              <a:t>Model</a:t>
            </a:r>
            <a:r>
              <a:rPr lang="en-US">
                <a:latin typeface="Source Sans Pro"/>
                <a:ea typeface="Source Sans Pro"/>
              </a:rPr>
              <a:t> </a:t>
            </a:r>
          </a:p>
        </p:txBody>
      </p:sp>
      <p:grpSp>
        <p:nvGrpSpPr>
          <p:cNvPr id="38" name="Google Shape;1546;p43">
            <a:extLst>
              <a:ext uri="{FF2B5EF4-FFF2-40B4-BE49-F238E27FC236}">
                <a16:creationId xmlns:a16="http://schemas.microsoft.com/office/drawing/2014/main" id="{B2157953-8070-42B6-900D-06409B3DB344}"/>
              </a:ext>
            </a:extLst>
          </p:cNvPr>
          <p:cNvGrpSpPr/>
          <p:nvPr/>
        </p:nvGrpSpPr>
        <p:grpSpPr>
          <a:xfrm>
            <a:off x="4627683" y="2179409"/>
            <a:ext cx="2515700" cy="721451"/>
            <a:chOff x="4761900" y="2466600"/>
            <a:chExt cx="2912575" cy="880200"/>
          </a:xfrm>
        </p:grpSpPr>
        <p:sp>
          <p:nvSpPr>
            <p:cNvPr id="39" name="Google Shape;1547;p43">
              <a:extLst>
                <a:ext uri="{FF2B5EF4-FFF2-40B4-BE49-F238E27FC236}">
                  <a16:creationId xmlns:a16="http://schemas.microsoft.com/office/drawing/2014/main" id="{747D989F-C2AB-450A-B002-ED52FFC2D8A1}"/>
                </a:ext>
              </a:extLst>
            </p:cNvPr>
            <p:cNvSpPr/>
            <p:nvPr/>
          </p:nvSpPr>
          <p:spPr>
            <a:xfrm>
              <a:off x="5074425" y="2467350"/>
              <a:ext cx="2600050" cy="670950"/>
            </a:xfrm>
            <a:custGeom>
              <a:avLst/>
              <a:gdLst/>
              <a:ahLst/>
              <a:cxnLst/>
              <a:rect l="l" t="t" r="r" b="b"/>
              <a:pathLst>
                <a:path w="104002" h="26838" extrusionOk="0">
                  <a:moveTo>
                    <a:pt x="1" y="1"/>
                  </a:moveTo>
                  <a:lnTo>
                    <a:pt x="1" y="26838"/>
                  </a:lnTo>
                  <a:lnTo>
                    <a:pt x="90917" y="26838"/>
                  </a:lnTo>
                  <a:cubicBezTo>
                    <a:pt x="98144" y="26838"/>
                    <a:pt x="104002" y="20980"/>
                    <a:pt x="104002" y="13753"/>
                  </a:cubicBezTo>
                  <a:lnTo>
                    <a:pt x="104002" y="11217"/>
                  </a:lnTo>
                  <a:cubicBezTo>
                    <a:pt x="104002" y="5025"/>
                    <a:pt x="98989" y="1"/>
                    <a:pt x="92798" y="1"/>
                  </a:cubicBez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40" name="Google Shape;1548;p43">
              <a:extLst>
                <a:ext uri="{FF2B5EF4-FFF2-40B4-BE49-F238E27FC236}">
                  <a16:creationId xmlns:a16="http://schemas.microsoft.com/office/drawing/2014/main" id="{9B6F5C3A-656D-4864-91CC-135C1DFF728E}"/>
                </a:ext>
              </a:extLst>
            </p:cNvPr>
            <p:cNvSpPr/>
            <p:nvPr/>
          </p:nvSpPr>
          <p:spPr>
            <a:xfrm>
              <a:off x="4932750" y="3029775"/>
              <a:ext cx="331025" cy="317025"/>
            </a:xfrm>
            <a:custGeom>
              <a:avLst/>
              <a:gdLst/>
              <a:ahLst/>
              <a:cxnLst/>
              <a:rect l="l" t="t" r="r" b="b"/>
              <a:pathLst>
                <a:path w="13241" h="12681" extrusionOk="0">
                  <a:moveTo>
                    <a:pt x="0" y="0"/>
                  </a:moveTo>
                  <a:lnTo>
                    <a:pt x="0" y="12681"/>
                  </a:lnTo>
                  <a:lnTo>
                    <a:pt x="6608" y="8371"/>
                  </a:lnTo>
                  <a:lnTo>
                    <a:pt x="13240" y="12681"/>
                  </a:lnTo>
                  <a:lnTo>
                    <a:pt x="13240" y="0"/>
                  </a:lnTo>
                  <a:close/>
                </a:path>
              </a:pathLst>
            </a:custGeom>
            <a:solidFill>
              <a:srgbClr val="4685B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41" name="Google Shape;1549;p43">
              <a:extLst>
                <a:ext uri="{FF2B5EF4-FFF2-40B4-BE49-F238E27FC236}">
                  <a16:creationId xmlns:a16="http://schemas.microsoft.com/office/drawing/2014/main" id="{31544190-C0D9-4EA7-81FE-DD42E3F51E1C}"/>
                </a:ext>
              </a:extLst>
            </p:cNvPr>
            <p:cNvSpPr/>
            <p:nvPr/>
          </p:nvSpPr>
          <p:spPr>
            <a:xfrm>
              <a:off x="4761900" y="2466600"/>
              <a:ext cx="672425" cy="672450"/>
            </a:xfrm>
            <a:custGeom>
              <a:avLst/>
              <a:gdLst/>
              <a:ahLst/>
              <a:cxnLst/>
              <a:rect l="l" t="t" r="r" b="b"/>
              <a:pathLst>
                <a:path w="26897" h="26898" extrusionOk="0">
                  <a:moveTo>
                    <a:pt x="13454" y="1"/>
                  </a:moveTo>
                  <a:cubicBezTo>
                    <a:pt x="6025" y="1"/>
                    <a:pt x="0" y="6025"/>
                    <a:pt x="0" y="13455"/>
                  </a:cubicBezTo>
                  <a:cubicBezTo>
                    <a:pt x="0" y="20884"/>
                    <a:pt x="6025" y="26897"/>
                    <a:pt x="13454" y="26897"/>
                  </a:cubicBezTo>
                  <a:cubicBezTo>
                    <a:pt x="20884" y="26897"/>
                    <a:pt x="26896" y="20884"/>
                    <a:pt x="26896" y="13455"/>
                  </a:cubicBezTo>
                  <a:cubicBezTo>
                    <a:pt x="26896" y="6025"/>
                    <a:pt x="20884" y="1"/>
                    <a:pt x="13454" y="1"/>
                  </a:cubicBezTo>
                  <a:close/>
                </a:path>
              </a:pathLst>
            </a:custGeom>
            <a:solidFill>
              <a:srgbClr val="9ED1F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42" name="Google Shape;1550;p43">
              <a:extLst>
                <a:ext uri="{FF2B5EF4-FFF2-40B4-BE49-F238E27FC236}">
                  <a16:creationId xmlns:a16="http://schemas.microsoft.com/office/drawing/2014/main" id="{EEB142CD-BCCE-45ED-941C-8398BBE48E49}"/>
                </a:ext>
              </a:extLst>
            </p:cNvPr>
            <p:cNvSpPr/>
            <p:nvPr/>
          </p:nvSpPr>
          <p:spPr>
            <a:xfrm>
              <a:off x="4855050" y="2559625"/>
              <a:ext cx="486400" cy="486400"/>
            </a:xfrm>
            <a:custGeom>
              <a:avLst/>
              <a:gdLst/>
              <a:ahLst/>
              <a:cxnLst/>
              <a:rect l="l" t="t" r="r" b="b"/>
              <a:pathLst>
                <a:path w="19456" h="19456" extrusionOk="0">
                  <a:moveTo>
                    <a:pt x="9728" y="1"/>
                  </a:moveTo>
                  <a:cubicBezTo>
                    <a:pt x="4347" y="1"/>
                    <a:pt x="1" y="4346"/>
                    <a:pt x="1" y="9728"/>
                  </a:cubicBezTo>
                  <a:cubicBezTo>
                    <a:pt x="1" y="15098"/>
                    <a:pt x="4347" y="19455"/>
                    <a:pt x="9728" y="19455"/>
                  </a:cubicBezTo>
                  <a:cubicBezTo>
                    <a:pt x="15098" y="19455"/>
                    <a:pt x="19456" y="15098"/>
                    <a:pt x="19456" y="9728"/>
                  </a:cubicBezTo>
                  <a:cubicBezTo>
                    <a:pt x="19456" y="4346"/>
                    <a:pt x="15098" y="1"/>
                    <a:pt x="9728" y="1"/>
                  </a:cubicBezTo>
                  <a:close/>
                </a:path>
              </a:pathLst>
            </a:custGeom>
            <a:solidFill>
              <a:schemeClr val="tx1">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Clr>
                  <a:schemeClr val="dk1"/>
                </a:buClr>
                <a:buSzPts val="1100"/>
                <a:buFont typeface="Arial"/>
                <a:buNone/>
              </a:pPr>
              <a:r>
                <a:rPr lang="en" sz="2300">
                  <a:solidFill>
                    <a:srgbClr val="FFFFFF"/>
                  </a:solidFill>
                  <a:latin typeface="Source Sans Pro"/>
                  <a:ea typeface="Source Sans Pro"/>
                  <a:cs typeface="Fira Sans Extra Condensed Medium"/>
                  <a:sym typeface="Fira Sans Extra Condensed Medium"/>
                </a:rPr>
                <a:t>5</a:t>
              </a:r>
              <a:endParaRPr sz="2300">
                <a:latin typeface="Source Sans Pro"/>
                <a:ea typeface="Source Sans Pro"/>
              </a:endParaRPr>
            </a:p>
          </p:txBody>
        </p:sp>
      </p:grpSp>
      <p:sp>
        <p:nvSpPr>
          <p:cNvPr id="17" name="TextBox 16">
            <a:extLst>
              <a:ext uri="{FF2B5EF4-FFF2-40B4-BE49-F238E27FC236}">
                <a16:creationId xmlns:a16="http://schemas.microsoft.com/office/drawing/2014/main" id="{FB8BB126-ADC1-4479-8801-4DA27203958F}"/>
              </a:ext>
            </a:extLst>
          </p:cNvPr>
          <p:cNvSpPr txBox="1"/>
          <p:nvPr/>
        </p:nvSpPr>
        <p:spPr>
          <a:xfrm>
            <a:off x="5242571" y="2289054"/>
            <a:ext cx="1901248" cy="307777"/>
          </a:xfrm>
          <a:prstGeom prst="rect">
            <a:avLst/>
          </a:prstGeom>
          <a:noFill/>
        </p:spPr>
        <p:txBody>
          <a:bodyPr wrap="square" lIns="91440" tIns="45720" rIns="91440" bIns="45720" anchor="t">
            <a:spAutoFit/>
          </a:bodyPr>
          <a:lstStyle/>
          <a:p>
            <a:pPr>
              <a:spcBef>
                <a:spcPts val="400"/>
              </a:spcBef>
              <a:buClr>
                <a:schemeClr val="dk1"/>
              </a:buClr>
              <a:buSzPts val="2000"/>
            </a:pPr>
            <a:r>
              <a:rPr lang="en-US" b="1">
                <a:latin typeface="Source Sans Pro"/>
                <a:ea typeface="Source Sans Pro"/>
              </a:rPr>
              <a:t>Champion</a:t>
            </a:r>
            <a:r>
              <a:rPr lang="en-US">
                <a:latin typeface="Source Sans Pro"/>
                <a:ea typeface="Source Sans Pro"/>
              </a:rPr>
              <a:t> </a:t>
            </a:r>
            <a:r>
              <a:rPr lang="en-US" b="1">
                <a:latin typeface="Source Sans Pro"/>
                <a:ea typeface="Source Sans Pro"/>
              </a:rPr>
              <a:t>Model</a:t>
            </a:r>
          </a:p>
        </p:txBody>
      </p:sp>
      <p:grpSp>
        <p:nvGrpSpPr>
          <p:cNvPr id="44" name="Google Shape;1554;p43">
            <a:extLst>
              <a:ext uri="{FF2B5EF4-FFF2-40B4-BE49-F238E27FC236}">
                <a16:creationId xmlns:a16="http://schemas.microsoft.com/office/drawing/2014/main" id="{2F1CDCB2-C2A0-4957-8B50-D749A0BDD721}"/>
              </a:ext>
            </a:extLst>
          </p:cNvPr>
          <p:cNvGrpSpPr/>
          <p:nvPr/>
        </p:nvGrpSpPr>
        <p:grpSpPr>
          <a:xfrm>
            <a:off x="4707056" y="3292124"/>
            <a:ext cx="2439212" cy="721361"/>
            <a:chOff x="4761900" y="3523754"/>
            <a:chExt cx="2912575" cy="882996"/>
          </a:xfrm>
        </p:grpSpPr>
        <p:sp>
          <p:nvSpPr>
            <p:cNvPr id="45" name="Google Shape;1555;p43">
              <a:extLst>
                <a:ext uri="{FF2B5EF4-FFF2-40B4-BE49-F238E27FC236}">
                  <a16:creationId xmlns:a16="http://schemas.microsoft.com/office/drawing/2014/main" id="{1F75FACD-52C4-4476-9BF8-3F0BDD1A2FB4}"/>
                </a:ext>
              </a:extLst>
            </p:cNvPr>
            <p:cNvSpPr/>
            <p:nvPr/>
          </p:nvSpPr>
          <p:spPr>
            <a:xfrm>
              <a:off x="5074425" y="3524504"/>
              <a:ext cx="2600050" cy="670950"/>
            </a:xfrm>
            <a:custGeom>
              <a:avLst/>
              <a:gdLst/>
              <a:ahLst/>
              <a:cxnLst/>
              <a:rect l="l" t="t" r="r" b="b"/>
              <a:pathLst>
                <a:path w="104002" h="26838" extrusionOk="0">
                  <a:moveTo>
                    <a:pt x="1" y="1"/>
                  </a:moveTo>
                  <a:lnTo>
                    <a:pt x="1" y="26838"/>
                  </a:lnTo>
                  <a:lnTo>
                    <a:pt x="90917" y="26838"/>
                  </a:lnTo>
                  <a:cubicBezTo>
                    <a:pt x="98144" y="26838"/>
                    <a:pt x="104002" y="20980"/>
                    <a:pt x="104002" y="13753"/>
                  </a:cubicBezTo>
                  <a:lnTo>
                    <a:pt x="104002" y="11205"/>
                  </a:lnTo>
                  <a:cubicBezTo>
                    <a:pt x="104002" y="5013"/>
                    <a:pt x="98989" y="1"/>
                    <a:pt x="92798" y="1"/>
                  </a:cubicBez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46" name="Google Shape;1556;p43">
              <a:extLst>
                <a:ext uri="{FF2B5EF4-FFF2-40B4-BE49-F238E27FC236}">
                  <a16:creationId xmlns:a16="http://schemas.microsoft.com/office/drawing/2014/main" id="{D6E81EA4-0452-4243-A463-10977090DE48}"/>
                </a:ext>
              </a:extLst>
            </p:cNvPr>
            <p:cNvSpPr/>
            <p:nvPr/>
          </p:nvSpPr>
          <p:spPr>
            <a:xfrm>
              <a:off x="4932750" y="4090025"/>
              <a:ext cx="331025" cy="316725"/>
            </a:xfrm>
            <a:custGeom>
              <a:avLst/>
              <a:gdLst/>
              <a:ahLst/>
              <a:cxnLst/>
              <a:rect l="l" t="t" r="r" b="b"/>
              <a:pathLst>
                <a:path w="13241" h="12669" extrusionOk="0">
                  <a:moveTo>
                    <a:pt x="0" y="0"/>
                  </a:moveTo>
                  <a:lnTo>
                    <a:pt x="0" y="12669"/>
                  </a:lnTo>
                  <a:lnTo>
                    <a:pt x="6608" y="8359"/>
                  </a:lnTo>
                  <a:lnTo>
                    <a:pt x="13240" y="12669"/>
                  </a:lnTo>
                  <a:lnTo>
                    <a:pt x="13240" y="0"/>
                  </a:lnTo>
                  <a:close/>
                </a:path>
              </a:pathLst>
            </a:custGeom>
            <a:solidFill>
              <a:srgbClr val="576F7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47" name="Google Shape;1557;p43">
              <a:extLst>
                <a:ext uri="{FF2B5EF4-FFF2-40B4-BE49-F238E27FC236}">
                  <a16:creationId xmlns:a16="http://schemas.microsoft.com/office/drawing/2014/main" id="{4A1365D8-6EE5-4DD5-8724-10B792086CB2}"/>
                </a:ext>
              </a:extLst>
            </p:cNvPr>
            <p:cNvSpPr/>
            <p:nvPr/>
          </p:nvSpPr>
          <p:spPr>
            <a:xfrm>
              <a:off x="4761900" y="3523754"/>
              <a:ext cx="672425" cy="672450"/>
            </a:xfrm>
            <a:custGeom>
              <a:avLst/>
              <a:gdLst/>
              <a:ahLst/>
              <a:cxnLst/>
              <a:rect l="l" t="t" r="r" b="b"/>
              <a:pathLst>
                <a:path w="26897" h="26898" extrusionOk="0">
                  <a:moveTo>
                    <a:pt x="13454" y="1"/>
                  </a:moveTo>
                  <a:cubicBezTo>
                    <a:pt x="6025" y="1"/>
                    <a:pt x="0" y="6025"/>
                    <a:pt x="0" y="13443"/>
                  </a:cubicBezTo>
                  <a:cubicBezTo>
                    <a:pt x="0" y="20873"/>
                    <a:pt x="6025" y="26897"/>
                    <a:pt x="13454" y="26897"/>
                  </a:cubicBezTo>
                  <a:cubicBezTo>
                    <a:pt x="20884" y="26897"/>
                    <a:pt x="26896" y="20873"/>
                    <a:pt x="26896" y="13443"/>
                  </a:cubicBezTo>
                  <a:cubicBezTo>
                    <a:pt x="26896" y="6025"/>
                    <a:pt x="20884" y="1"/>
                    <a:pt x="13454" y="1"/>
                  </a:cubicBezTo>
                  <a:close/>
                </a:path>
              </a:pathLst>
            </a:custGeom>
            <a:solidFill>
              <a:srgbClr val="AFBDC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Source Sans Pro"/>
                <a:ea typeface="Source Sans Pro"/>
              </a:endParaRPr>
            </a:p>
          </p:txBody>
        </p:sp>
        <p:sp>
          <p:nvSpPr>
            <p:cNvPr id="48" name="Google Shape;1558;p43">
              <a:extLst>
                <a:ext uri="{FF2B5EF4-FFF2-40B4-BE49-F238E27FC236}">
                  <a16:creationId xmlns:a16="http://schemas.microsoft.com/office/drawing/2014/main" id="{84383C88-2B36-495B-A20D-282F18357B07}"/>
                </a:ext>
              </a:extLst>
            </p:cNvPr>
            <p:cNvSpPr/>
            <p:nvPr/>
          </p:nvSpPr>
          <p:spPr>
            <a:xfrm>
              <a:off x="4855050" y="3616629"/>
              <a:ext cx="486400" cy="486700"/>
            </a:xfrm>
            <a:custGeom>
              <a:avLst/>
              <a:gdLst/>
              <a:ahLst/>
              <a:cxnLst/>
              <a:rect l="l" t="t" r="r" b="b"/>
              <a:pathLst>
                <a:path w="19456" h="19468" extrusionOk="0">
                  <a:moveTo>
                    <a:pt x="9728" y="1"/>
                  </a:moveTo>
                  <a:cubicBezTo>
                    <a:pt x="4347" y="1"/>
                    <a:pt x="1" y="4358"/>
                    <a:pt x="1" y="9728"/>
                  </a:cubicBezTo>
                  <a:cubicBezTo>
                    <a:pt x="1" y="15110"/>
                    <a:pt x="4347" y="19467"/>
                    <a:pt x="9728" y="19467"/>
                  </a:cubicBezTo>
                  <a:cubicBezTo>
                    <a:pt x="15098" y="19467"/>
                    <a:pt x="19456" y="15110"/>
                    <a:pt x="19456" y="9728"/>
                  </a:cubicBezTo>
                  <a:cubicBezTo>
                    <a:pt x="19456" y="4358"/>
                    <a:pt x="15098" y="1"/>
                    <a:pt x="9728" y="1"/>
                  </a:cubicBezTo>
                  <a:close/>
                </a:path>
              </a:pathLst>
            </a:custGeom>
            <a:solidFill>
              <a:schemeClr val="tx1">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Clr>
                  <a:schemeClr val="dk1"/>
                </a:buClr>
                <a:buSzPts val="1100"/>
                <a:buFont typeface="Arial"/>
                <a:buNone/>
              </a:pPr>
              <a:r>
                <a:rPr lang="en" sz="2300">
                  <a:solidFill>
                    <a:srgbClr val="FFFFFF"/>
                  </a:solidFill>
                  <a:latin typeface="Source Sans Pro"/>
                  <a:ea typeface="Source Sans Pro"/>
                  <a:cs typeface="Fira Sans Extra Condensed Medium"/>
                  <a:sym typeface="Fira Sans Extra Condensed Medium"/>
                </a:rPr>
                <a:t>6</a:t>
              </a:r>
              <a:endParaRPr sz="2300">
                <a:latin typeface="Source Sans Pro"/>
                <a:ea typeface="Source Sans Pro"/>
              </a:endParaRPr>
            </a:p>
          </p:txBody>
        </p:sp>
      </p:grpSp>
      <p:sp>
        <p:nvSpPr>
          <p:cNvPr id="43" name="TextBox 42">
            <a:extLst>
              <a:ext uri="{FF2B5EF4-FFF2-40B4-BE49-F238E27FC236}">
                <a16:creationId xmlns:a16="http://schemas.microsoft.com/office/drawing/2014/main" id="{7707A602-FCBC-4363-8F5E-CFBBDF32F1E0}"/>
              </a:ext>
            </a:extLst>
          </p:cNvPr>
          <p:cNvSpPr txBox="1"/>
          <p:nvPr/>
        </p:nvSpPr>
        <p:spPr>
          <a:xfrm>
            <a:off x="5468790" y="3420510"/>
            <a:ext cx="1206717" cy="307777"/>
          </a:xfrm>
          <a:prstGeom prst="rect">
            <a:avLst/>
          </a:prstGeom>
          <a:noFill/>
        </p:spPr>
        <p:txBody>
          <a:bodyPr wrap="square" lIns="91440" tIns="45720" rIns="91440" bIns="45720" anchor="t">
            <a:spAutoFit/>
          </a:bodyPr>
          <a:lstStyle/>
          <a:p>
            <a:pPr>
              <a:spcBef>
                <a:spcPts val="400"/>
              </a:spcBef>
              <a:buClr>
                <a:schemeClr val="dk1"/>
              </a:buClr>
              <a:buSzPts val="2000"/>
            </a:pPr>
            <a:r>
              <a:rPr lang="en-US" b="1">
                <a:latin typeface="Source Sans Pro"/>
                <a:ea typeface="Source Sans Pro"/>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32"/>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pPr marL="0" lvl="0" indent="0" algn="r" rtl="0">
                <a:spcBef>
                  <a:spcPts val="0"/>
                </a:spcBef>
                <a:spcAft>
                  <a:spcPts val="0"/>
                </a:spcAft>
                <a:buNone/>
              </a:pPr>
              <a:t>20</a:t>
            </a:fld>
            <a:endParaRPr lang="en-US" dirty="0"/>
          </a:p>
        </p:txBody>
      </p:sp>
      <p:sp>
        <p:nvSpPr>
          <p:cNvPr id="24" name="Google Shape;167;p23">
            <a:extLst>
              <a:ext uri="{FF2B5EF4-FFF2-40B4-BE49-F238E27FC236}">
                <a16:creationId xmlns:a16="http://schemas.microsoft.com/office/drawing/2014/main" id="{7C00AFE7-F180-4C88-8063-04EDDAE554C2}"/>
              </a:ext>
            </a:extLst>
          </p:cNvPr>
          <p:cNvSpPr txBox="1">
            <a:spLocks/>
          </p:cNvSpPr>
          <p:nvPr/>
        </p:nvSpPr>
        <p:spPr>
          <a:xfrm>
            <a:off x="238896" y="110837"/>
            <a:ext cx="6168831" cy="5119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000" b="1">
                <a:latin typeface="Source Sans Pro"/>
              </a:rPr>
              <a:t>Champion Model</a:t>
            </a:r>
          </a:p>
        </p:txBody>
      </p:sp>
      <p:sp>
        <p:nvSpPr>
          <p:cNvPr id="2" name="TextBox 1">
            <a:extLst>
              <a:ext uri="{FF2B5EF4-FFF2-40B4-BE49-F238E27FC236}">
                <a16:creationId xmlns:a16="http://schemas.microsoft.com/office/drawing/2014/main" id="{84470B7F-5A8B-4641-8FDD-F5B9D1F9462D}"/>
              </a:ext>
            </a:extLst>
          </p:cNvPr>
          <p:cNvSpPr txBox="1"/>
          <p:nvPr/>
        </p:nvSpPr>
        <p:spPr>
          <a:xfrm>
            <a:off x="265918" y="807322"/>
            <a:ext cx="831928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latin typeface="Source Sans Pro"/>
              </a:rPr>
              <a:t>We agreed that RF with doc2vec is our champion model since it has the highest accuracy across the board.</a:t>
            </a:r>
            <a:endParaRPr lang="en-US"/>
          </a:p>
          <a:p>
            <a:pPr marL="285750" indent="-285750">
              <a:buChar char="•"/>
            </a:pPr>
            <a:endParaRPr lang="en-US">
              <a:latin typeface="Source Sans Pro"/>
            </a:endParaRPr>
          </a:p>
          <a:p>
            <a:pPr marL="285750" indent="-285750">
              <a:buChar char="•"/>
            </a:pPr>
            <a:r>
              <a:rPr lang="en-US">
                <a:latin typeface="Source Sans Pro"/>
              </a:rPr>
              <a:t> We decide to partially do hyperparameter-optimization on the model but decided to not continue the optimization as the score was already very high. We decided to do 2-fold cross-validation  with only 10 </a:t>
            </a:r>
            <a:r>
              <a:rPr lang="en-US" err="1">
                <a:latin typeface="Source Sans Pro"/>
              </a:rPr>
              <a:t>itereations</a:t>
            </a:r>
            <a:r>
              <a:rPr lang="en-US">
                <a:latin typeface="Source Sans Pro"/>
              </a:rPr>
              <a:t> on the randomized search since increasing both will also increase runtime</a:t>
            </a:r>
          </a:p>
        </p:txBody>
      </p:sp>
      <p:pic>
        <p:nvPicPr>
          <p:cNvPr id="5" name="Picture 5">
            <a:extLst>
              <a:ext uri="{FF2B5EF4-FFF2-40B4-BE49-F238E27FC236}">
                <a16:creationId xmlns:a16="http://schemas.microsoft.com/office/drawing/2014/main" id="{B6307DB2-DE69-42F4-AC58-D5B1E11BCFB8}"/>
              </a:ext>
            </a:extLst>
          </p:cNvPr>
          <p:cNvPicPr>
            <a:picLocks noChangeAspect="1"/>
          </p:cNvPicPr>
          <p:nvPr/>
        </p:nvPicPr>
        <p:blipFill>
          <a:blip r:embed="rId3"/>
          <a:stretch>
            <a:fillRect/>
          </a:stretch>
        </p:blipFill>
        <p:spPr>
          <a:xfrm>
            <a:off x="425330" y="2263645"/>
            <a:ext cx="2114550" cy="1447800"/>
          </a:xfrm>
          <a:prstGeom prst="rect">
            <a:avLst/>
          </a:prstGeom>
        </p:spPr>
      </p:pic>
      <p:pic>
        <p:nvPicPr>
          <p:cNvPr id="6" name="Picture 6">
            <a:extLst>
              <a:ext uri="{FF2B5EF4-FFF2-40B4-BE49-F238E27FC236}">
                <a16:creationId xmlns:a16="http://schemas.microsoft.com/office/drawing/2014/main" id="{F8815787-E15B-425D-BDC3-AB49DC728783}"/>
              </a:ext>
            </a:extLst>
          </p:cNvPr>
          <p:cNvPicPr>
            <a:picLocks noChangeAspect="1"/>
          </p:cNvPicPr>
          <p:nvPr/>
        </p:nvPicPr>
        <p:blipFill>
          <a:blip r:embed="rId4"/>
          <a:stretch>
            <a:fillRect/>
          </a:stretch>
        </p:blipFill>
        <p:spPr>
          <a:xfrm>
            <a:off x="3288629" y="2263394"/>
            <a:ext cx="4673754" cy="1487269"/>
          </a:xfrm>
          <a:prstGeom prst="rect">
            <a:avLst/>
          </a:prstGeom>
        </p:spPr>
      </p:pic>
    </p:spTree>
    <p:extLst>
      <p:ext uri="{BB962C8B-B14F-4D97-AF65-F5344CB8AC3E}">
        <p14:creationId xmlns:p14="http://schemas.microsoft.com/office/powerpoint/2010/main" val="1284955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32"/>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pPr marL="0" lvl="0" indent="0" algn="r" rtl="0">
                <a:spcBef>
                  <a:spcPts val="0"/>
                </a:spcBef>
                <a:spcAft>
                  <a:spcPts val="0"/>
                </a:spcAft>
                <a:buNone/>
              </a:pPr>
              <a:t>21</a:t>
            </a:fld>
            <a:endParaRPr lang="en-US" dirty="0"/>
          </a:p>
        </p:txBody>
      </p:sp>
      <p:sp>
        <p:nvSpPr>
          <p:cNvPr id="24" name="Google Shape;167;p23">
            <a:extLst>
              <a:ext uri="{FF2B5EF4-FFF2-40B4-BE49-F238E27FC236}">
                <a16:creationId xmlns:a16="http://schemas.microsoft.com/office/drawing/2014/main" id="{7C00AFE7-F180-4C88-8063-04EDDAE554C2}"/>
              </a:ext>
            </a:extLst>
          </p:cNvPr>
          <p:cNvSpPr txBox="1">
            <a:spLocks/>
          </p:cNvSpPr>
          <p:nvPr/>
        </p:nvSpPr>
        <p:spPr>
          <a:xfrm>
            <a:off x="238896" y="110837"/>
            <a:ext cx="6168831" cy="5119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000"/>
              <a:t>References</a:t>
            </a:r>
          </a:p>
        </p:txBody>
      </p:sp>
      <p:sp>
        <p:nvSpPr>
          <p:cNvPr id="2" name="TextBox 1">
            <a:extLst>
              <a:ext uri="{FF2B5EF4-FFF2-40B4-BE49-F238E27FC236}">
                <a16:creationId xmlns:a16="http://schemas.microsoft.com/office/drawing/2014/main" id="{A2251E8F-B06A-4D43-B985-E352844CE8A3}"/>
              </a:ext>
            </a:extLst>
          </p:cNvPr>
          <p:cNvSpPr txBox="1"/>
          <p:nvPr/>
        </p:nvSpPr>
        <p:spPr>
          <a:xfrm>
            <a:off x="288471" y="701220"/>
            <a:ext cx="866684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Char char="•"/>
            </a:pPr>
            <a:r>
              <a:rPr lang="en-US">
                <a:hlinkClick r:id="rId3"/>
              </a:rPr>
              <a:t>https://machinelearningmastery.com/gentle-introduction-bag-words-model/</a:t>
            </a:r>
            <a:endParaRPr lang="en-US"/>
          </a:p>
          <a:p>
            <a:pPr marL="285750" indent="-285750">
              <a:buChar char="•"/>
            </a:pPr>
            <a:r>
              <a:rPr lang="en-US">
                <a:hlinkClick r:id="rId4"/>
              </a:rPr>
              <a:t>https://towardsdatascience.com/a-machine-learning-approach-to-author-identification-of-horror-novels-from-text-snippets-3f1ef5dba634</a:t>
            </a:r>
            <a:endParaRPr lang="en-US"/>
          </a:p>
          <a:p>
            <a:pPr marL="285750" lvl="1" indent="-285750" algn="just">
              <a:buChar char="•"/>
            </a:pPr>
            <a:r>
              <a:rPr lang="en-US" u="sng">
                <a:hlinkClick r:id="rId5"/>
              </a:rPr>
              <a:t>https://towardsdatascience.com/hyperparameter-tuning-the-random-forest-in-python-using-scikit-learn-28d2aa77dd74</a:t>
            </a:r>
            <a:endParaRPr lang="en-US"/>
          </a:p>
          <a:p>
            <a:pPr marL="285750" indent="-285750" algn="just">
              <a:buChar char="•"/>
            </a:pPr>
            <a:r>
              <a:rPr lang="en-US" u="sng">
                <a:hlinkClick r:id="rId6"/>
              </a:rPr>
              <a:t>https://machinelearningmastery.com/confusion-matrix-machine-learning/</a:t>
            </a:r>
            <a:endParaRPr lang="en-US"/>
          </a:p>
          <a:p>
            <a:pPr marL="285750" indent="-285750" algn="just">
              <a:buChar char="•"/>
            </a:pPr>
            <a:r>
              <a:rPr lang="en-US" u="sng">
                <a:hlinkClick r:id="rId7"/>
              </a:rPr>
              <a:t>https://medium.com/nlplanet/two-minutes-nlp-doc2vec-in-a-nutshell-25be546a8342</a:t>
            </a:r>
            <a:endParaRPr lang="en-US"/>
          </a:p>
          <a:p>
            <a:pPr marL="285750" indent="-285750">
              <a:buChar char="•"/>
            </a:pPr>
            <a:endParaRPr lang="en-US"/>
          </a:p>
          <a:p>
            <a:pPr marL="285750" indent="-285750">
              <a:buChar char="•"/>
            </a:pPr>
            <a:endParaRPr lang="en-US"/>
          </a:p>
        </p:txBody>
      </p:sp>
    </p:spTree>
    <p:extLst>
      <p:ext uri="{BB962C8B-B14F-4D97-AF65-F5344CB8AC3E}">
        <p14:creationId xmlns:p14="http://schemas.microsoft.com/office/powerpoint/2010/main" val="1415761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ctrTitle" idx="4294967295"/>
          </p:nvPr>
        </p:nvSpPr>
        <p:spPr>
          <a:xfrm>
            <a:off x="685800" y="17357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9600" b="1"/>
              <a:t>Thank you</a:t>
            </a:r>
            <a:endParaRPr sz="9600" b="1"/>
          </a:p>
        </p:txBody>
      </p:sp>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13" name="Google Shape;75;p13">
            <a:extLst>
              <a:ext uri="{FF2B5EF4-FFF2-40B4-BE49-F238E27FC236}">
                <a16:creationId xmlns:a16="http://schemas.microsoft.com/office/drawing/2014/main" id="{B46D46C0-8FA8-480F-B873-8763D169893C}"/>
              </a:ext>
            </a:extLst>
          </p:cNvPr>
          <p:cNvSpPr txBox="1">
            <a:spLocks/>
          </p:cNvSpPr>
          <p:nvPr/>
        </p:nvSpPr>
        <p:spPr>
          <a:xfrm>
            <a:off x="263817" y="174347"/>
            <a:ext cx="5889231" cy="49065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a:solidFill>
                  <a:schemeClr val="accent1"/>
                </a:solidFill>
                <a:latin typeface="Source Sans Pro"/>
                <a:ea typeface="Roboto Slab"/>
              </a:rPr>
              <a:t>List of Libraries</a:t>
            </a:r>
          </a:p>
        </p:txBody>
      </p:sp>
      <p:sp>
        <p:nvSpPr>
          <p:cNvPr id="2" name="TextBox 1">
            <a:extLst>
              <a:ext uri="{FF2B5EF4-FFF2-40B4-BE49-F238E27FC236}">
                <a16:creationId xmlns:a16="http://schemas.microsoft.com/office/drawing/2014/main" id="{1DCB313E-E3B3-4928-9637-C1D81AE975F9}"/>
              </a:ext>
            </a:extLst>
          </p:cNvPr>
          <p:cNvSpPr txBox="1"/>
          <p:nvPr/>
        </p:nvSpPr>
        <p:spPr>
          <a:xfrm>
            <a:off x="263817" y="540951"/>
            <a:ext cx="7265130" cy="4823693"/>
          </a:xfrm>
          <a:prstGeom prst="rect">
            <a:avLst/>
          </a:prstGeom>
          <a:noFill/>
        </p:spPr>
        <p:txBody>
          <a:bodyPr wrap="none" rtlCol="0">
            <a:spAutoFit/>
          </a:bodyPr>
          <a:lstStyle/>
          <a:p>
            <a:pPr marL="342900" lvl="0" indent="-342900" algn="l" rtl="0">
              <a:lnSpc>
                <a:spcPct val="150000"/>
              </a:lnSpc>
              <a:spcBef>
                <a:spcPts val="0"/>
              </a:spcBef>
              <a:spcAft>
                <a:spcPts val="0"/>
              </a:spcAft>
              <a:buClr>
                <a:schemeClr val="dk1"/>
              </a:buClr>
              <a:buSzPts val="2000"/>
              <a:buChar char="•"/>
            </a:pPr>
            <a:r>
              <a:rPr lang="en-US" b="1">
                <a:latin typeface="Source Sans Pro" panose="020B0503030403020204" pitchFamily="34" charset="0"/>
                <a:ea typeface="Source Sans Pro" panose="020B0503030403020204" pitchFamily="34" charset="0"/>
              </a:rPr>
              <a:t>Data Manipulation Libraries :</a:t>
            </a:r>
            <a:endParaRPr lang="en-US">
              <a:latin typeface="Source Sans Pro" panose="020B0503030403020204" pitchFamily="34" charset="0"/>
              <a:ea typeface="Source Sans Pro" panose="020B0503030403020204" pitchFamily="34" charset="0"/>
            </a:endParaRPr>
          </a:p>
          <a:p>
            <a:pPr marL="342900" lvl="0" indent="-342900" algn="l" rtl="0">
              <a:lnSpc>
                <a:spcPct val="150000"/>
              </a:lnSpc>
              <a:spcBef>
                <a:spcPts val="400"/>
              </a:spcBef>
              <a:spcAft>
                <a:spcPts val="0"/>
              </a:spcAft>
              <a:buClr>
                <a:schemeClr val="dk1"/>
              </a:buClr>
              <a:buSzPts val="2000"/>
              <a:buNone/>
            </a:pPr>
            <a:r>
              <a:rPr lang="en-US" b="1">
                <a:latin typeface="Source Sans Pro" panose="020B0503030403020204" pitchFamily="34" charset="0"/>
                <a:ea typeface="Source Sans Pro" panose="020B0503030403020204" pitchFamily="34" charset="0"/>
              </a:rPr>
              <a:t>     </a:t>
            </a:r>
            <a:r>
              <a:rPr lang="en-US" err="1">
                <a:latin typeface="Source Sans Pro" panose="020B0503030403020204" pitchFamily="34" charset="0"/>
                <a:ea typeface="Source Sans Pro" panose="020B0503030403020204" pitchFamily="34" charset="0"/>
              </a:rPr>
              <a:t>numpy</a:t>
            </a:r>
            <a:r>
              <a:rPr lang="en-US">
                <a:latin typeface="Source Sans Pro" panose="020B0503030403020204" pitchFamily="34" charset="0"/>
                <a:ea typeface="Source Sans Pro" panose="020B0503030403020204" pitchFamily="34" charset="0"/>
              </a:rPr>
              <a:t>, pandas, re, </a:t>
            </a:r>
            <a:r>
              <a:rPr lang="en-US" err="1">
                <a:latin typeface="Source Sans Pro" panose="020B0503030403020204" pitchFamily="34" charset="0"/>
                <a:ea typeface="Source Sans Pro" panose="020B0503030403020204" pitchFamily="34" charset="0"/>
              </a:rPr>
              <a:t>gensim</a:t>
            </a:r>
            <a:r>
              <a:rPr lang="en-US">
                <a:latin typeface="Source Sans Pro" panose="020B0503030403020204" pitchFamily="34" charset="0"/>
                <a:ea typeface="Source Sans Pro" panose="020B0503030403020204" pitchFamily="34" charset="0"/>
              </a:rPr>
              <a:t>, </a:t>
            </a:r>
            <a:r>
              <a:rPr lang="en-US" err="1">
                <a:latin typeface="Source Sans Pro" panose="020B0503030403020204" pitchFamily="34" charset="0"/>
                <a:ea typeface="Source Sans Pro" panose="020B0503030403020204" pitchFamily="34" charset="0"/>
              </a:rPr>
              <a:t>sklearn.manifoldcollections</a:t>
            </a:r>
            <a:r>
              <a:rPr lang="en-US">
                <a:latin typeface="Source Sans Pro" panose="020B0503030403020204" pitchFamily="34" charset="0"/>
                <a:ea typeface="Source Sans Pro" panose="020B0503030403020204" pitchFamily="34" charset="0"/>
              </a:rPr>
              <a:t>.</a:t>
            </a:r>
          </a:p>
          <a:p>
            <a:pPr marL="342900" lvl="0" indent="-342900" algn="l" rtl="0">
              <a:lnSpc>
                <a:spcPct val="150000"/>
              </a:lnSpc>
              <a:spcBef>
                <a:spcPts val="400"/>
              </a:spcBef>
              <a:spcAft>
                <a:spcPts val="0"/>
              </a:spcAft>
              <a:buClr>
                <a:schemeClr val="dk1"/>
              </a:buClr>
              <a:buSzPts val="2000"/>
              <a:buChar char="•"/>
            </a:pPr>
            <a:r>
              <a:rPr lang="en-US" b="1">
                <a:latin typeface="Source Sans Pro" panose="020B0503030403020204" pitchFamily="34" charset="0"/>
                <a:ea typeface="Source Sans Pro" panose="020B0503030403020204" pitchFamily="34" charset="0"/>
              </a:rPr>
              <a:t>Natural Language Processing Libraries:</a:t>
            </a:r>
            <a:endParaRPr lang="en-US">
              <a:latin typeface="Source Sans Pro" panose="020B0503030403020204" pitchFamily="34" charset="0"/>
              <a:ea typeface="Source Sans Pro" panose="020B0503030403020204" pitchFamily="34" charset="0"/>
            </a:endParaRPr>
          </a:p>
          <a:p>
            <a:pPr marL="0" lvl="0" indent="0" algn="l" rtl="0">
              <a:lnSpc>
                <a:spcPct val="150000"/>
              </a:lnSpc>
              <a:spcBef>
                <a:spcPts val="400"/>
              </a:spcBef>
              <a:spcAft>
                <a:spcPts val="0"/>
              </a:spcAft>
              <a:buClr>
                <a:schemeClr val="dk1"/>
              </a:buClr>
              <a:buSzPts val="2000"/>
              <a:buNone/>
            </a:pPr>
            <a:r>
              <a:rPr lang="en-US">
                <a:latin typeface="Source Sans Pro" panose="020B0503030403020204" pitchFamily="34" charset="0"/>
                <a:ea typeface="Source Sans Pro" panose="020B0503030403020204" pitchFamily="34" charset="0"/>
              </a:rPr>
              <a:t>      </a:t>
            </a:r>
            <a:r>
              <a:rPr lang="en-US" err="1">
                <a:latin typeface="Source Sans Pro" panose="020B0503030403020204" pitchFamily="34" charset="0"/>
                <a:ea typeface="Source Sans Pro" panose="020B0503030403020204" pitchFamily="34" charset="0"/>
              </a:rPr>
              <a:t>nltk</a:t>
            </a:r>
            <a:r>
              <a:rPr lang="en-US">
                <a:latin typeface="Source Sans Pro" panose="020B0503030403020204" pitchFamily="34" charset="0"/>
                <a:ea typeface="Source Sans Pro" panose="020B0503030403020204" pitchFamily="34" charset="0"/>
              </a:rPr>
              <a:t>, </a:t>
            </a:r>
            <a:r>
              <a:rPr lang="en-US" err="1">
                <a:latin typeface="Source Sans Pro" panose="020B0503030403020204" pitchFamily="34" charset="0"/>
                <a:ea typeface="Source Sans Pro" panose="020B0503030403020204" pitchFamily="34" charset="0"/>
              </a:rPr>
              <a:t>stopwords</a:t>
            </a:r>
            <a:r>
              <a:rPr lang="en-US">
                <a:latin typeface="Source Sans Pro" panose="020B0503030403020204" pitchFamily="34" charset="0"/>
                <a:ea typeface="Source Sans Pro" panose="020B0503030403020204" pitchFamily="34" charset="0"/>
              </a:rPr>
              <a:t>, </a:t>
            </a:r>
            <a:r>
              <a:rPr lang="en-US" err="1">
                <a:latin typeface="Source Sans Pro" panose="020B0503030403020204" pitchFamily="34" charset="0"/>
                <a:ea typeface="Source Sans Pro" panose="020B0503030403020204" pitchFamily="34" charset="0"/>
              </a:rPr>
              <a:t>punkt</a:t>
            </a:r>
            <a:r>
              <a:rPr lang="en-US">
                <a:latin typeface="Source Sans Pro" panose="020B0503030403020204" pitchFamily="34" charset="0"/>
                <a:ea typeface="Source Sans Pro" panose="020B0503030403020204" pitchFamily="34" charset="0"/>
              </a:rPr>
              <a:t>, </a:t>
            </a:r>
            <a:r>
              <a:rPr lang="en-US" err="1">
                <a:latin typeface="Source Sans Pro" panose="020B0503030403020204" pitchFamily="34" charset="0"/>
                <a:ea typeface="Source Sans Pro" panose="020B0503030403020204" pitchFamily="34" charset="0"/>
              </a:rPr>
              <a:t>RegexpTokenizer</a:t>
            </a:r>
            <a:r>
              <a:rPr lang="en-US">
                <a:latin typeface="Source Sans Pro" panose="020B0503030403020204" pitchFamily="34" charset="0"/>
                <a:ea typeface="Source Sans Pro" panose="020B0503030403020204" pitchFamily="34" charset="0"/>
              </a:rPr>
              <a:t>.</a:t>
            </a:r>
          </a:p>
          <a:p>
            <a:pPr marL="342900" lvl="0" indent="-342900" algn="l" rtl="0">
              <a:lnSpc>
                <a:spcPct val="150000"/>
              </a:lnSpc>
              <a:spcBef>
                <a:spcPts val="400"/>
              </a:spcBef>
              <a:spcAft>
                <a:spcPts val="0"/>
              </a:spcAft>
              <a:buClr>
                <a:schemeClr val="dk1"/>
              </a:buClr>
              <a:buSzPts val="2000"/>
              <a:buChar char="•"/>
            </a:pPr>
            <a:r>
              <a:rPr lang="en-US" b="1">
                <a:latin typeface="Source Sans Pro" panose="020B0503030403020204" pitchFamily="34" charset="0"/>
                <a:ea typeface="Source Sans Pro" panose="020B0503030403020204" pitchFamily="34" charset="0"/>
              </a:rPr>
              <a:t>Data Visualization Libraries:</a:t>
            </a:r>
            <a:endParaRPr lang="en-US">
              <a:latin typeface="Source Sans Pro" panose="020B0503030403020204" pitchFamily="34" charset="0"/>
              <a:ea typeface="Source Sans Pro" panose="020B0503030403020204" pitchFamily="34" charset="0"/>
            </a:endParaRPr>
          </a:p>
          <a:p>
            <a:pPr marL="342900" lvl="0" indent="-342900" algn="l" rtl="0">
              <a:lnSpc>
                <a:spcPct val="150000"/>
              </a:lnSpc>
              <a:spcBef>
                <a:spcPts val="400"/>
              </a:spcBef>
              <a:spcAft>
                <a:spcPts val="0"/>
              </a:spcAft>
              <a:buClr>
                <a:schemeClr val="dk1"/>
              </a:buClr>
              <a:buSzPts val="2000"/>
              <a:buNone/>
            </a:pPr>
            <a:r>
              <a:rPr lang="en-US" b="1">
                <a:latin typeface="Source Sans Pro" panose="020B0503030403020204" pitchFamily="34" charset="0"/>
                <a:ea typeface="Source Sans Pro" panose="020B0503030403020204" pitchFamily="34" charset="0"/>
              </a:rPr>
              <a:t>	</a:t>
            </a:r>
            <a:r>
              <a:rPr lang="en-US">
                <a:latin typeface="Source Sans Pro" panose="020B0503030403020204" pitchFamily="34" charset="0"/>
                <a:ea typeface="Source Sans Pro" panose="020B0503030403020204" pitchFamily="34" charset="0"/>
              </a:rPr>
              <a:t>matplotlib, seaborn.</a:t>
            </a:r>
          </a:p>
          <a:p>
            <a:pPr marL="342900" lvl="0" indent="-342900" algn="l" rtl="0">
              <a:lnSpc>
                <a:spcPct val="150000"/>
              </a:lnSpc>
              <a:spcBef>
                <a:spcPts val="400"/>
              </a:spcBef>
              <a:spcAft>
                <a:spcPts val="0"/>
              </a:spcAft>
              <a:buClr>
                <a:schemeClr val="dk1"/>
              </a:buClr>
              <a:buSzPts val="2000"/>
              <a:buChar char="•"/>
            </a:pPr>
            <a:r>
              <a:rPr lang="en-US" b="1">
                <a:latin typeface="Source Sans Pro" panose="020B0503030403020204" pitchFamily="34" charset="0"/>
                <a:ea typeface="Source Sans Pro" panose="020B0503030403020204" pitchFamily="34" charset="0"/>
              </a:rPr>
              <a:t>Scikit-learn Packages:</a:t>
            </a:r>
          </a:p>
          <a:p>
            <a:pPr marL="0" lvl="0" indent="0" algn="l" rtl="0">
              <a:lnSpc>
                <a:spcPct val="150000"/>
              </a:lnSpc>
              <a:spcBef>
                <a:spcPts val="400"/>
              </a:spcBef>
              <a:spcAft>
                <a:spcPts val="0"/>
              </a:spcAft>
              <a:buClr>
                <a:schemeClr val="dk1"/>
              </a:buClr>
              <a:buSzPts val="2000"/>
              <a:buNone/>
            </a:pPr>
            <a:r>
              <a:rPr lang="en-US" b="1">
                <a:latin typeface="Source Sans Pro" panose="020B0503030403020204" pitchFamily="34" charset="0"/>
                <a:ea typeface="Source Sans Pro" panose="020B0503030403020204" pitchFamily="34" charset="0"/>
              </a:rPr>
              <a:t>    </a:t>
            </a:r>
            <a:r>
              <a:rPr lang="en-US">
                <a:latin typeface="Source Sans Pro" panose="020B0503030403020204" pitchFamily="34" charset="0"/>
                <a:ea typeface="Source Sans Pro" panose="020B0503030403020204" pitchFamily="34" charset="0"/>
              </a:rPr>
              <a:t>Pipeline, </a:t>
            </a:r>
            <a:r>
              <a:rPr lang="en-US" err="1">
                <a:latin typeface="Source Sans Pro" panose="020B0503030403020204" pitchFamily="34" charset="0"/>
                <a:ea typeface="Source Sans Pro" panose="020B0503030403020204" pitchFamily="34" charset="0"/>
              </a:rPr>
              <a:t>FeatureUnion</a:t>
            </a:r>
            <a:r>
              <a:rPr lang="en-US">
                <a:latin typeface="Source Sans Pro" panose="020B0503030403020204" pitchFamily="34" charset="0"/>
                <a:ea typeface="Source Sans Pro" panose="020B0503030403020204" pitchFamily="34" charset="0"/>
              </a:rPr>
              <a:t>, </a:t>
            </a:r>
            <a:r>
              <a:rPr lang="en-US" err="1">
                <a:latin typeface="Source Sans Pro" panose="020B0503030403020204" pitchFamily="34" charset="0"/>
                <a:ea typeface="Source Sans Pro" panose="020B0503030403020204" pitchFamily="34" charset="0"/>
              </a:rPr>
              <a:t>CountVectorizer</a:t>
            </a:r>
            <a:r>
              <a:rPr lang="en-US">
                <a:latin typeface="Source Sans Pro" panose="020B0503030403020204" pitchFamily="34" charset="0"/>
                <a:ea typeface="Source Sans Pro" panose="020B0503030403020204" pitchFamily="34" charset="0"/>
              </a:rPr>
              <a:t>, </a:t>
            </a:r>
            <a:r>
              <a:rPr lang="en-US" err="1">
                <a:latin typeface="Source Sans Pro" panose="020B0503030403020204" pitchFamily="34" charset="0"/>
                <a:ea typeface="Source Sans Pro" panose="020B0503030403020204" pitchFamily="34" charset="0"/>
              </a:rPr>
              <a:t>TfidfTransformer</a:t>
            </a:r>
            <a:r>
              <a:rPr lang="en-US">
                <a:latin typeface="Source Sans Pro" panose="020B0503030403020204" pitchFamily="34" charset="0"/>
                <a:ea typeface="Source Sans Pro" panose="020B0503030403020204" pitchFamily="34" charset="0"/>
              </a:rPr>
              <a:t>, </a:t>
            </a:r>
            <a:r>
              <a:rPr lang="en-US" err="1">
                <a:latin typeface="Source Sans Pro" panose="020B0503030403020204" pitchFamily="34" charset="0"/>
                <a:ea typeface="Source Sans Pro" panose="020B0503030403020204" pitchFamily="34" charset="0"/>
              </a:rPr>
              <a:t>train_test_split</a:t>
            </a:r>
            <a:r>
              <a:rPr lang="en-US">
                <a:latin typeface="Source Sans Pro" panose="020B0503030403020204" pitchFamily="34" charset="0"/>
                <a:ea typeface="Source Sans Pro" panose="020B0503030403020204" pitchFamily="34" charset="0"/>
              </a:rPr>
              <a:t>, </a:t>
            </a:r>
            <a:r>
              <a:rPr lang="en-US" err="1">
                <a:latin typeface="Source Sans Pro" panose="020B0503030403020204" pitchFamily="34" charset="0"/>
                <a:ea typeface="Source Sans Pro" panose="020B0503030403020204" pitchFamily="34" charset="0"/>
              </a:rPr>
              <a:t>cross_val_score</a:t>
            </a:r>
            <a:r>
              <a:rPr lang="en-US">
                <a:latin typeface="Source Sans Pro" panose="020B0503030403020204" pitchFamily="34" charset="0"/>
                <a:ea typeface="Source Sans Pro" panose="020B0503030403020204" pitchFamily="34" charset="0"/>
              </a:rPr>
              <a:t>,</a:t>
            </a:r>
          </a:p>
          <a:p>
            <a:pPr marL="0" lvl="0" indent="0" algn="l" rtl="0">
              <a:lnSpc>
                <a:spcPct val="150000"/>
              </a:lnSpc>
              <a:spcBef>
                <a:spcPts val="400"/>
              </a:spcBef>
              <a:spcAft>
                <a:spcPts val="0"/>
              </a:spcAft>
              <a:buClr>
                <a:schemeClr val="dk1"/>
              </a:buClr>
              <a:buSzPts val="2000"/>
              <a:buNone/>
            </a:pPr>
            <a:r>
              <a:rPr lang="en-US">
                <a:latin typeface="Source Sans Pro" panose="020B0503030403020204" pitchFamily="34" charset="0"/>
                <a:ea typeface="Source Sans Pro" panose="020B0503030403020204" pitchFamily="34" charset="0"/>
              </a:rPr>
              <a:t>      </a:t>
            </a:r>
            <a:r>
              <a:rPr lang="en-US" err="1">
                <a:latin typeface="Source Sans Pro" panose="020B0503030403020204" pitchFamily="34" charset="0"/>
                <a:ea typeface="Source Sans Pro" panose="020B0503030403020204" pitchFamily="34" charset="0"/>
              </a:rPr>
              <a:t>classification_report</a:t>
            </a:r>
            <a:r>
              <a:rPr lang="en-US">
                <a:latin typeface="Source Sans Pro" panose="020B0503030403020204" pitchFamily="34" charset="0"/>
                <a:ea typeface="Source Sans Pro" panose="020B0503030403020204" pitchFamily="34" charset="0"/>
              </a:rPr>
              <a:t>, </a:t>
            </a:r>
            <a:r>
              <a:rPr lang="en-US" err="1">
                <a:latin typeface="Source Sans Pro" panose="020B0503030403020204" pitchFamily="34" charset="0"/>
                <a:ea typeface="Source Sans Pro" panose="020B0503030403020204" pitchFamily="34" charset="0"/>
              </a:rPr>
              <a:t>confusion_matrix</a:t>
            </a:r>
            <a:r>
              <a:rPr lang="en-US">
                <a:latin typeface="Source Sans Pro" panose="020B0503030403020204" pitchFamily="34" charset="0"/>
                <a:ea typeface="Source Sans Pro" panose="020B0503030403020204" pitchFamily="34" charset="0"/>
              </a:rPr>
              <a:t>, </a:t>
            </a:r>
            <a:r>
              <a:rPr lang="en-US" err="1">
                <a:latin typeface="Source Sans Pro" panose="020B0503030403020204" pitchFamily="34" charset="0"/>
                <a:ea typeface="Source Sans Pro" panose="020B0503030403020204" pitchFamily="34" charset="0"/>
              </a:rPr>
              <a:t>accuracy_score</a:t>
            </a:r>
            <a:r>
              <a:rPr lang="en-US">
                <a:latin typeface="Source Sans Pro" panose="020B0503030403020204" pitchFamily="34" charset="0"/>
                <a:ea typeface="Source Sans Pro" panose="020B0503030403020204" pitchFamily="34" charset="0"/>
              </a:rPr>
              <a:t>, </a:t>
            </a:r>
            <a:r>
              <a:rPr lang="en-US" err="1">
                <a:latin typeface="Source Sans Pro" panose="020B0503030403020204" pitchFamily="34" charset="0"/>
                <a:ea typeface="Source Sans Pro" panose="020B0503030403020204" pitchFamily="34" charset="0"/>
              </a:rPr>
              <a:t>precision_score</a:t>
            </a:r>
            <a:r>
              <a:rPr lang="en-US">
                <a:latin typeface="Source Sans Pro" panose="020B0503030403020204" pitchFamily="34" charset="0"/>
                <a:ea typeface="Source Sans Pro" panose="020B0503030403020204" pitchFamily="34" charset="0"/>
              </a:rPr>
              <a:t>, </a:t>
            </a:r>
          </a:p>
          <a:p>
            <a:pPr marL="0" lvl="0" indent="0" algn="l" rtl="0">
              <a:lnSpc>
                <a:spcPct val="150000"/>
              </a:lnSpc>
              <a:spcBef>
                <a:spcPts val="400"/>
              </a:spcBef>
              <a:spcAft>
                <a:spcPts val="0"/>
              </a:spcAft>
              <a:buClr>
                <a:schemeClr val="dk1"/>
              </a:buClr>
              <a:buSzPts val="2000"/>
              <a:buNone/>
            </a:pPr>
            <a:r>
              <a:rPr lang="en-US">
                <a:latin typeface="Source Sans Pro" panose="020B0503030403020204" pitchFamily="34" charset="0"/>
                <a:ea typeface="Source Sans Pro" panose="020B0503030403020204" pitchFamily="34" charset="0"/>
              </a:rPr>
              <a:t>      </a:t>
            </a:r>
            <a:r>
              <a:rPr lang="en-US" err="1">
                <a:latin typeface="Source Sans Pro" panose="020B0503030403020204" pitchFamily="34" charset="0"/>
                <a:ea typeface="Source Sans Pro" panose="020B0503030403020204" pitchFamily="34" charset="0"/>
              </a:rPr>
              <a:t>recall_score</a:t>
            </a:r>
            <a:r>
              <a:rPr lang="en-US">
                <a:latin typeface="Source Sans Pro" panose="020B0503030403020204" pitchFamily="34" charset="0"/>
                <a:ea typeface="Source Sans Pro" panose="020B0503030403020204" pitchFamily="34" charset="0"/>
              </a:rPr>
              <a:t>, f1_score, </a:t>
            </a:r>
            <a:r>
              <a:rPr lang="en-US" err="1">
                <a:latin typeface="Source Sans Pro" panose="020B0503030403020204" pitchFamily="34" charset="0"/>
                <a:ea typeface="Source Sans Pro" panose="020B0503030403020204" pitchFamily="34" charset="0"/>
              </a:rPr>
              <a:t>RandomizedSearchCV</a:t>
            </a:r>
            <a:r>
              <a:rPr lang="en-US">
                <a:latin typeface="Source Sans Pro" panose="020B0503030403020204" pitchFamily="34" charset="0"/>
                <a:ea typeface="Source Sans Pro" panose="020B0503030403020204" pitchFamily="34" charset="0"/>
              </a:rPr>
              <a:t>, word2vec.</a:t>
            </a:r>
          </a:p>
          <a:p>
            <a:pPr marL="342900" lvl="0" indent="-342900" algn="l" rtl="0">
              <a:lnSpc>
                <a:spcPct val="150000"/>
              </a:lnSpc>
              <a:spcBef>
                <a:spcPts val="400"/>
              </a:spcBef>
              <a:spcAft>
                <a:spcPts val="0"/>
              </a:spcAft>
              <a:buClr>
                <a:schemeClr val="dk1"/>
              </a:buClr>
              <a:buSzPts val="2000"/>
              <a:buChar char="•"/>
            </a:pPr>
            <a:r>
              <a:rPr lang="en-US" b="1">
                <a:latin typeface="Source Sans Pro" panose="020B0503030403020204" pitchFamily="34" charset="0"/>
                <a:ea typeface="Source Sans Pro" panose="020B0503030403020204" pitchFamily="34" charset="0"/>
              </a:rPr>
              <a:t>Machine Learning Models:</a:t>
            </a:r>
            <a:endParaRPr lang="en-US">
              <a:latin typeface="Source Sans Pro" panose="020B0503030403020204" pitchFamily="34" charset="0"/>
              <a:ea typeface="Source Sans Pro" panose="020B0503030403020204" pitchFamily="34" charset="0"/>
            </a:endParaRPr>
          </a:p>
          <a:p>
            <a:pPr marL="0" lvl="0" indent="0" algn="l" rtl="0">
              <a:lnSpc>
                <a:spcPct val="150000"/>
              </a:lnSpc>
              <a:spcBef>
                <a:spcPts val="400"/>
              </a:spcBef>
              <a:spcAft>
                <a:spcPts val="0"/>
              </a:spcAft>
              <a:buClr>
                <a:schemeClr val="dk1"/>
              </a:buClr>
              <a:buSzPts val="2000"/>
              <a:buNone/>
            </a:pPr>
            <a:r>
              <a:rPr lang="en-US">
                <a:latin typeface="Source Sans Pro" panose="020B0503030403020204" pitchFamily="34" charset="0"/>
                <a:ea typeface="Source Sans Pro" panose="020B0503030403020204" pitchFamily="34" charset="0"/>
              </a:rPr>
              <a:t>    </a:t>
            </a:r>
            <a:r>
              <a:rPr lang="en-US" err="1">
                <a:latin typeface="Source Sans Pro" panose="020B0503030403020204" pitchFamily="34" charset="0"/>
                <a:ea typeface="Source Sans Pro" panose="020B0503030403020204" pitchFamily="34" charset="0"/>
              </a:rPr>
              <a:t>RandomForestClassifier</a:t>
            </a:r>
            <a:r>
              <a:rPr lang="en-US">
                <a:latin typeface="Source Sans Pro" panose="020B0503030403020204" pitchFamily="34" charset="0"/>
                <a:ea typeface="Source Sans Pro" panose="020B0503030403020204" pitchFamily="34" charset="0"/>
              </a:rPr>
              <a:t>, SVC, </a:t>
            </a:r>
            <a:r>
              <a:rPr lang="en-US" err="1">
                <a:latin typeface="Source Sans Pro" panose="020B0503030403020204" pitchFamily="34" charset="0"/>
                <a:ea typeface="Source Sans Pro" panose="020B0503030403020204" pitchFamily="34" charset="0"/>
              </a:rPr>
              <a:t>KNeighborsClassifier</a:t>
            </a:r>
            <a:r>
              <a:rPr lang="en-US">
                <a:latin typeface="Source Sans Pro" panose="020B0503030403020204" pitchFamily="34" charset="0"/>
                <a:ea typeface="Source Sans Pro" panose="020B0503030403020204" pitchFamily="34" charset="0"/>
              </a:rPr>
              <a:t>.</a:t>
            </a:r>
          </a:p>
          <a:p>
            <a:pPr>
              <a:lnSpc>
                <a:spcPct val="150000"/>
              </a:lnSpc>
            </a:pPr>
            <a:endParaRPr lang="en-US">
              <a:latin typeface="Source Sans Pro" panose="020B0503030403020204" pitchFamily="34" charset="0"/>
              <a:ea typeface="Source Sans Pro" panose="020B0503030403020204" pitchFamily="34" charset="0"/>
            </a:endParaRPr>
          </a:p>
        </p:txBody>
      </p:sp>
      <p:grpSp>
        <p:nvGrpSpPr>
          <p:cNvPr id="15" name="Google Shape;873;p48">
            <a:extLst>
              <a:ext uri="{FF2B5EF4-FFF2-40B4-BE49-F238E27FC236}">
                <a16:creationId xmlns:a16="http://schemas.microsoft.com/office/drawing/2014/main" id="{8EB7D2C4-1042-4DE6-B663-25ADF46191AF}"/>
              </a:ext>
            </a:extLst>
          </p:cNvPr>
          <p:cNvGrpSpPr/>
          <p:nvPr/>
        </p:nvGrpSpPr>
        <p:grpSpPr>
          <a:xfrm>
            <a:off x="6127372" y="1435331"/>
            <a:ext cx="1072155" cy="801111"/>
            <a:chOff x="5247525" y="3007275"/>
            <a:chExt cx="517575" cy="384825"/>
          </a:xfrm>
        </p:grpSpPr>
        <p:sp>
          <p:nvSpPr>
            <p:cNvPr id="16" name="Google Shape;874;p48">
              <a:extLst>
                <a:ext uri="{FF2B5EF4-FFF2-40B4-BE49-F238E27FC236}">
                  <a16:creationId xmlns:a16="http://schemas.microsoft.com/office/drawing/2014/main" id="{BB8232EC-1411-4089-A29B-6BE0918EF96A}"/>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 name="Google Shape;875;p48">
              <a:extLst>
                <a:ext uri="{FF2B5EF4-FFF2-40B4-BE49-F238E27FC236}">
                  <a16:creationId xmlns:a16="http://schemas.microsoft.com/office/drawing/2014/main" id="{D498BED4-324F-4520-8C82-34F7FEC9B772}"/>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238896" y="110837"/>
            <a:ext cx="6168831" cy="5119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b="1">
                <a:latin typeface="Source Sans Pro"/>
                <a:ea typeface="Source Sans Pro"/>
              </a:rPr>
              <a:t>Data Preparation/Pre-processing</a:t>
            </a: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TextBox 1">
            <a:extLst>
              <a:ext uri="{FF2B5EF4-FFF2-40B4-BE49-F238E27FC236}">
                <a16:creationId xmlns:a16="http://schemas.microsoft.com/office/drawing/2014/main" id="{55C7334D-1EE1-4136-8F76-F5CFB472BE9C}"/>
              </a:ext>
            </a:extLst>
          </p:cNvPr>
          <p:cNvSpPr txBox="1"/>
          <p:nvPr/>
        </p:nvSpPr>
        <p:spPr>
          <a:xfrm>
            <a:off x="304800" y="622793"/>
            <a:ext cx="1263487" cy="307777"/>
          </a:xfrm>
          <a:prstGeom prst="rect">
            <a:avLst/>
          </a:prstGeom>
          <a:noFill/>
        </p:spPr>
        <p:txBody>
          <a:bodyPr wrap="none" rtlCol="0">
            <a:spAutoFit/>
          </a:bodyPr>
          <a:lstStyle/>
          <a:p>
            <a:r>
              <a:rPr lang="en-US">
                <a:latin typeface="Source Sans Pro"/>
                <a:ea typeface="Source Sans Pro"/>
              </a:rPr>
              <a:t>Book Selected</a:t>
            </a:r>
          </a:p>
        </p:txBody>
      </p:sp>
      <p:graphicFrame>
        <p:nvGraphicFramePr>
          <p:cNvPr id="3" name="Table 3">
            <a:extLst>
              <a:ext uri="{FF2B5EF4-FFF2-40B4-BE49-F238E27FC236}">
                <a16:creationId xmlns:a16="http://schemas.microsoft.com/office/drawing/2014/main" id="{203EF8C4-4F0D-417C-8F72-F09F6C37DB11}"/>
              </a:ext>
            </a:extLst>
          </p:cNvPr>
          <p:cNvGraphicFramePr>
            <a:graphicFrameLocks noGrp="1"/>
          </p:cNvGraphicFramePr>
          <p:nvPr>
            <p:extLst>
              <p:ext uri="{D42A27DB-BD31-4B8C-83A1-F6EECF244321}">
                <p14:modId xmlns:p14="http://schemas.microsoft.com/office/powerpoint/2010/main" val="3570432856"/>
              </p:ext>
            </p:extLst>
          </p:nvPr>
        </p:nvGraphicFramePr>
        <p:xfrm>
          <a:off x="381433" y="1006475"/>
          <a:ext cx="8368141" cy="2007302"/>
        </p:xfrm>
        <a:graphic>
          <a:graphicData uri="http://schemas.openxmlformats.org/drawingml/2006/table">
            <a:tbl>
              <a:tblPr firstRow="1" bandRow="1">
                <a:tableStyleId>{93296810-A885-4BE3-A3E7-6D5BEEA58F35}</a:tableStyleId>
              </a:tblPr>
              <a:tblGrid>
                <a:gridCol w="585968">
                  <a:extLst>
                    <a:ext uri="{9D8B030D-6E8A-4147-A177-3AD203B41FA5}">
                      <a16:colId xmlns:a16="http://schemas.microsoft.com/office/drawing/2014/main" val="3409932079"/>
                    </a:ext>
                  </a:extLst>
                </a:gridCol>
                <a:gridCol w="3598103">
                  <a:extLst>
                    <a:ext uri="{9D8B030D-6E8A-4147-A177-3AD203B41FA5}">
                      <a16:colId xmlns:a16="http://schemas.microsoft.com/office/drawing/2014/main" val="2477243645"/>
                    </a:ext>
                  </a:extLst>
                </a:gridCol>
                <a:gridCol w="2092035">
                  <a:extLst>
                    <a:ext uri="{9D8B030D-6E8A-4147-A177-3AD203B41FA5}">
                      <a16:colId xmlns:a16="http://schemas.microsoft.com/office/drawing/2014/main" val="2487972779"/>
                    </a:ext>
                  </a:extLst>
                </a:gridCol>
                <a:gridCol w="2092035">
                  <a:extLst>
                    <a:ext uri="{9D8B030D-6E8A-4147-A177-3AD203B41FA5}">
                      <a16:colId xmlns:a16="http://schemas.microsoft.com/office/drawing/2014/main" val="185925115"/>
                    </a:ext>
                  </a:extLst>
                </a:gridCol>
              </a:tblGrid>
              <a:tr h="283940">
                <a:tc>
                  <a:txBody>
                    <a:bodyPr/>
                    <a:lstStyle/>
                    <a:p>
                      <a:pPr lvl="0">
                        <a:buNone/>
                      </a:pPr>
                      <a:r>
                        <a:rPr lang="en-US">
                          <a:latin typeface="Source Sans Pro"/>
                        </a:rPr>
                        <a:t>#</a:t>
                      </a:r>
                    </a:p>
                  </a:txBody>
                  <a:tcPr/>
                </a:tc>
                <a:tc>
                  <a:txBody>
                    <a:bodyPr/>
                    <a:lstStyle/>
                    <a:p>
                      <a:r>
                        <a:rPr lang="en-US">
                          <a:latin typeface="Source Sans Pro"/>
                        </a:rPr>
                        <a:t>Book Name</a:t>
                      </a:r>
                      <a:endParaRPr lang="en-US">
                        <a:latin typeface="Source Sans Pro"/>
                        <a:ea typeface="Roboto Slab"/>
                      </a:endParaRPr>
                    </a:p>
                  </a:txBody>
                  <a:tcPr/>
                </a:tc>
                <a:tc>
                  <a:txBody>
                    <a:bodyPr/>
                    <a:lstStyle/>
                    <a:p>
                      <a:r>
                        <a:rPr lang="en-US">
                          <a:latin typeface="Source Sans Pro"/>
                        </a:rPr>
                        <a:t>Genre</a:t>
                      </a:r>
                      <a:endParaRPr lang="en-US">
                        <a:latin typeface="Source Sans Pro"/>
                        <a:ea typeface="Roboto Slab"/>
                      </a:endParaRPr>
                    </a:p>
                  </a:txBody>
                  <a:tcPr/>
                </a:tc>
                <a:tc>
                  <a:txBody>
                    <a:bodyPr/>
                    <a:lstStyle/>
                    <a:p>
                      <a:r>
                        <a:rPr lang="en-US">
                          <a:latin typeface="Source Sans Pro"/>
                        </a:rPr>
                        <a:t>Author</a:t>
                      </a:r>
                      <a:endParaRPr lang="en-US">
                        <a:latin typeface="Source Sans Pro"/>
                        <a:ea typeface="Roboto Slab"/>
                      </a:endParaRPr>
                    </a:p>
                  </a:txBody>
                  <a:tcPr/>
                </a:tc>
                <a:extLst>
                  <a:ext uri="{0D108BD9-81ED-4DB2-BD59-A6C34878D82A}">
                    <a16:rowId xmlns:a16="http://schemas.microsoft.com/office/drawing/2014/main" val="3299215215"/>
                  </a:ext>
                </a:extLst>
              </a:tr>
              <a:tr h="283940">
                <a:tc>
                  <a:txBody>
                    <a:bodyPr/>
                    <a:lstStyle/>
                    <a:p>
                      <a:pPr lvl="0">
                        <a:buNone/>
                      </a:pPr>
                      <a:r>
                        <a:rPr lang="en-US" sz="1400" b="0" i="0" u="none" strike="noStrike" noProof="0">
                          <a:latin typeface="Source Sans Pro"/>
                        </a:rPr>
                        <a:t>1</a:t>
                      </a:r>
                    </a:p>
                  </a:txBody>
                  <a:tcPr/>
                </a:tc>
                <a:tc>
                  <a:txBody>
                    <a:bodyPr/>
                    <a:lstStyle/>
                    <a:p>
                      <a:pPr lvl="0">
                        <a:buNone/>
                      </a:pPr>
                      <a:r>
                        <a:rPr lang="en-US" sz="1400" b="0" i="0" u="none" strike="noStrike" noProof="0">
                          <a:latin typeface="Source Sans Pro"/>
                        </a:rPr>
                        <a:t>The Tragedy of </a:t>
                      </a:r>
                      <a:r>
                        <a:rPr lang="en-US" sz="1400" b="0" i="0" u="none" strike="noStrike" noProof="0" err="1">
                          <a:latin typeface="Source Sans Pro"/>
                        </a:rPr>
                        <a:t>Macbet</a:t>
                      </a:r>
                      <a:endParaRPr lang="en-US">
                        <a:latin typeface="Source Sans Pro"/>
                      </a:endParaRPr>
                    </a:p>
                  </a:txBody>
                  <a:tcPr/>
                </a:tc>
                <a:tc>
                  <a:txBody>
                    <a:bodyPr/>
                    <a:lstStyle/>
                    <a:p>
                      <a:r>
                        <a:rPr lang="en-US">
                          <a:latin typeface="Source Sans Pro"/>
                          <a:ea typeface="Roboto Slab"/>
                        </a:rPr>
                        <a:t>Tragedy/Drama</a:t>
                      </a:r>
                    </a:p>
                  </a:txBody>
                  <a:tcPr/>
                </a:tc>
                <a:tc>
                  <a:txBody>
                    <a:bodyPr/>
                    <a:lstStyle/>
                    <a:p>
                      <a:r>
                        <a:rPr lang="en-US">
                          <a:latin typeface="Source Sans Pro"/>
                          <a:ea typeface="Roboto Slab"/>
                        </a:rPr>
                        <a:t>William Shakespeare</a:t>
                      </a:r>
                    </a:p>
                  </a:txBody>
                  <a:tcPr/>
                </a:tc>
                <a:extLst>
                  <a:ext uri="{0D108BD9-81ED-4DB2-BD59-A6C34878D82A}">
                    <a16:rowId xmlns:a16="http://schemas.microsoft.com/office/drawing/2014/main" val="1702525487"/>
                  </a:ext>
                </a:extLst>
              </a:tr>
              <a:tr h="483302">
                <a:tc>
                  <a:txBody>
                    <a:bodyPr/>
                    <a:lstStyle/>
                    <a:p>
                      <a:pPr lvl="0">
                        <a:buNone/>
                      </a:pPr>
                      <a:r>
                        <a:rPr lang="en-US" sz="1400" b="0" i="0" u="none" strike="noStrike" noProof="0">
                          <a:latin typeface="Source Sans Pro"/>
                        </a:rPr>
                        <a:t>2</a:t>
                      </a:r>
                    </a:p>
                  </a:txBody>
                  <a:tcPr/>
                </a:tc>
                <a:tc>
                  <a:txBody>
                    <a:bodyPr/>
                    <a:lstStyle/>
                    <a:p>
                      <a:pPr lvl="0">
                        <a:buNone/>
                      </a:pPr>
                      <a:r>
                        <a:rPr lang="en-US" sz="1400" b="0" i="0" u="none" strike="noStrike" noProof="0">
                          <a:latin typeface="Source Sans Pro"/>
                        </a:rPr>
                        <a:t>King Arthur's Socks and Other Village Plays</a:t>
                      </a:r>
                      <a:endParaRPr lang="en-US">
                        <a:latin typeface="Source Sans Pro"/>
                      </a:endParaRPr>
                    </a:p>
                  </a:txBody>
                  <a:tcPr/>
                </a:tc>
                <a:tc>
                  <a:txBody>
                    <a:bodyPr/>
                    <a:lstStyle/>
                    <a:p>
                      <a:r>
                        <a:rPr lang="en-US">
                          <a:latin typeface="Source Sans Pro"/>
                          <a:ea typeface="Roboto Slab"/>
                        </a:rPr>
                        <a:t>Drama</a:t>
                      </a:r>
                    </a:p>
                  </a:txBody>
                  <a:tcPr/>
                </a:tc>
                <a:tc>
                  <a:txBody>
                    <a:bodyPr/>
                    <a:lstStyle/>
                    <a:p>
                      <a:pPr lvl="0">
                        <a:buNone/>
                      </a:pPr>
                      <a:r>
                        <a:rPr lang="en-US">
                          <a:latin typeface="Source Sans Pro"/>
                          <a:ea typeface="Roboto Slab"/>
                        </a:rPr>
                        <a:t>Floyd Dell</a:t>
                      </a:r>
                      <a:endParaRPr lang="en-US">
                        <a:latin typeface="Source Sans Pro"/>
                      </a:endParaRPr>
                    </a:p>
                  </a:txBody>
                  <a:tcPr/>
                </a:tc>
                <a:extLst>
                  <a:ext uri="{0D108BD9-81ED-4DB2-BD59-A6C34878D82A}">
                    <a16:rowId xmlns:a16="http://schemas.microsoft.com/office/drawing/2014/main" val="2141550487"/>
                  </a:ext>
                </a:extLst>
              </a:tr>
              <a:tr h="283940">
                <a:tc>
                  <a:txBody>
                    <a:bodyPr/>
                    <a:lstStyle/>
                    <a:p>
                      <a:pPr lvl="0">
                        <a:buNone/>
                      </a:pPr>
                      <a:r>
                        <a:rPr lang="en-US" sz="1400" b="0" i="0" u="none" strike="noStrike" noProof="0">
                          <a:latin typeface="Source Sans Pro"/>
                        </a:rPr>
                        <a:t>3</a:t>
                      </a:r>
                    </a:p>
                  </a:txBody>
                  <a:tcPr/>
                </a:tc>
                <a:tc>
                  <a:txBody>
                    <a:bodyPr/>
                    <a:lstStyle/>
                    <a:p>
                      <a:pPr lvl="0">
                        <a:buNone/>
                      </a:pPr>
                      <a:r>
                        <a:rPr lang="en-US" sz="1400" b="0" i="0" u="none" strike="noStrike" noProof="0">
                          <a:latin typeface="Source Sans Pro"/>
                        </a:rPr>
                        <a:t>The Road to Damascus</a:t>
                      </a:r>
                      <a:endParaRPr lang="en-US">
                        <a:latin typeface="Source Sans Pro"/>
                      </a:endParaRPr>
                    </a:p>
                  </a:txBody>
                  <a:tcPr/>
                </a:tc>
                <a:tc>
                  <a:txBody>
                    <a:bodyPr/>
                    <a:lstStyle/>
                    <a:p>
                      <a:r>
                        <a:rPr lang="en-US">
                          <a:latin typeface="Source Sans Pro"/>
                          <a:ea typeface="Roboto Slab"/>
                        </a:rPr>
                        <a:t>Drama</a:t>
                      </a:r>
                    </a:p>
                  </a:txBody>
                  <a:tcPr/>
                </a:tc>
                <a:tc>
                  <a:txBody>
                    <a:bodyPr/>
                    <a:lstStyle/>
                    <a:p>
                      <a:pPr lvl="0">
                        <a:buNone/>
                      </a:pPr>
                      <a:r>
                        <a:rPr lang="en-US" sz="1400" b="0" i="0" u="none" strike="noStrike" noProof="0">
                          <a:latin typeface="Source Sans Pro"/>
                        </a:rPr>
                        <a:t>August Strindberg</a:t>
                      </a:r>
                      <a:endParaRPr lang="en-US">
                        <a:latin typeface="Source Sans Pro"/>
                      </a:endParaRPr>
                    </a:p>
                  </a:txBody>
                  <a:tcPr/>
                </a:tc>
                <a:extLst>
                  <a:ext uri="{0D108BD9-81ED-4DB2-BD59-A6C34878D82A}">
                    <a16:rowId xmlns:a16="http://schemas.microsoft.com/office/drawing/2014/main" val="3571518993"/>
                  </a:ext>
                </a:extLst>
              </a:tr>
              <a:tr h="283940">
                <a:tc>
                  <a:txBody>
                    <a:bodyPr/>
                    <a:lstStyle/>
                    <a:p>
                      <a:pPr lvl="0">
                        <a:buNone/>
                      </a:pPr>
                      <a:r>
                        <a:rPr lang="en-US" sz="1400" b="0" i="0" u="none" strike="noStrike" noProof="0">
                          <a:latin typeface="Source Sans Pro"/>
                        </a:rPr>
                        <a:t>4</a:t>
                      </a:r>
                    </a:p>
                  </a:txBody>
                  <a:tcPr/>
                </a:tc>
                <a:tc>
                  <a:txBody>
                    <a:bodyPr/>
                    <a:lstStyle/>
                    <a:p>
                      <a:pPr lvl="0">
                        <a:buNone/>
                      </a:pPr>
                      <a:r>
                        <a:rPr lang="en-US" sz="1400" b="0" i="0" u="none" strike="noStrike" noProof="0">
                          <a:latin typeface="Source Sans Pro"/>
                        </a:rPr>
                        <a:t>Queen Mary and Harold</a:t>
                      </a:r>
                      <a:endParaRPr lang="en-US">
                        <a:latin typeface="Source Sans Pro"/>
                      </a:endParaRPr>
                    </a:p>
                  </a:txBody>
                  <a:tcPr/>
                </a:tc>
                <a:tc>
                  <a:txBody>
                    <a:bodyPr/>
                    <a:lstStyle/>
                    <a:p>
                      <a:r>
                        <a:rPr lang="en-US">
                          <a:latin typeface="Source Sans Pro"/>
                          <a:ea typeface="Roboto Slab"/>
                        </a:rPr>
                        <a:t>Drama</a:t>
                      </a:r>
                    </a:p>
                  </a:txBody>
                  <a:tcPr/>
                </a:tc>
                <a:tc>
                  <a:txBody>
                    <a:bodyPr/>
                    <a:lstStyle/>
                    <a:p>
                      <a:pPr lvl="0">
                        <a:buNone/>
                      </a:pPr>
                      <a:r>
                        <a:rPr lang="en-US" sz="1400" b="0" i="0" u="none" strike="noStrike" noProof="0">
                          <a:latin typeface="Source Sans Pro"/>
                        </a:rPr>
                        <a:t>Alfred Lord Tennyson</a:t>
                      </a:r>
                      <a:endParaRPr lang="en-US">
                        <a:latin typeface="Source Sans Pro"/>
                      </a:endParaRPr>
                    </a:p>
                  </a:txBody>
                  <a:tcPr/>
                </a:tc>
                <a:extLst>
                  <a:ext uri="{0D108BD9-81ED-4DB2-BD59-A6C34878D82A}">
                    <a16:rowId xmlns:a16="http://schemas.microsoft.com/office/drawing/2014/main" val="2327403652"/>
                  </a:ext>
                </a:extLst>
              </a:tr>
              <a:tr h="283940">
                <a:tc>
                  <a:txBody>
                    <a:bodyPr/>
                    <a:lstStyle/>
                    <a:p>
                      <a:pPr lvl="0">
                        <a:buNone/>
                      </a:pPr>
                      <a:r>
                        <a:rPr lang="en-US">
                          <a:latin typeface="Source Sans Pro"/>
                          <a:ea typeface="Roboto Slab"/>
                        </a:rPr>
                        <a:t>5</a:t>
                      </a:r>
                    </a:p>
                  </a:txBody>
                  <a:tcPr/>
                </a:tc>
                <a:tc>
                  <a:txBody>
                    <a:bodyPr/>
                    <a:lstStyle/>
                    <a:p>
                      <a:r>
                        <a:rPr lang="en-US">
                          <a:latin typeface="Source Sans Pro"/>
                          <a:ea typeface="Roboto Slab"/>
                        </a:rPr>
                        <a:t>Romeo and Juliet</a:t>
                      </a:r>
                    </a:p>
                  </a:txBody>
                  <a:tcPr/>
                </a:tc>
                <a:tc>
                  <a:txBody>
                    <a:bodyPr/>
                    <a:lstStyle/>
                    <a:p>
                      <a:pPr lvl="0">
                        <a:buNone/>
                      </a:pPr>
                      <a:r>
                        <a:rPr lang="en-US" sz="1400" b="0" i="0" u="none" strike="noStrike" noProof="0">
                          <a:latin typeface="Source Sans Pro"/>
                        </a:rPr>
                        <a:t>Tragedy/Drama</a:t>
                      </a:r>
                      <a:endParaRPr lang="en-US">
                        <a:latin typeface="Source Sans Pro"/>
                      </a:endParaRPr>
                    </a:p>
                  </a:txBody>
                  <a:tcPr/>
                </a:tc>
                <a:tc>
                  <a:txBody>
                    <a:bodyPr/>
                    <a:lstStyle/>
                    <a:p>
                      <a:pPr lvl="0">
                        <a:buNone/>
                      </a:pPr>
                      <a:r>
                        <a:rPr lang="en-US" sz="1400" b="0" i="0" u="none" strike="noStrike" noProof="0">
                          <a:latin typeface="Source Sans Pro"/>
                        </a:rPr>
                        <a:t>William Shakespeare</a:t>
                      </a:r>
                      <a:endParaRPr lang="en-US">
                        <a:latin typeface="Source Sans Pro"/>
                      </a:endParaRPr>
                    </a:p>
                  </a:txBody>
                  <a:tcPr/>
                </a:tc>
                <a:extLst>
                  <a:ext uri="{0D108BD9-81ED-4DB2-BD59-A6C34878D82A}">
                    <a16:rowId xmlns:a16="http://schemas.microsoft.com/office/drawing/2014/main" val="4072857658"/>
                  </a:ext>
                </a:extLst>
              </a:tr>
            </a:tbl>
          </a:graphicData>
        </a:graphic>
      </p:graphicFrame>
      <p:sp>
        <p:nvSpPr>
          <p:cNvPr id="10" name="TextBox 9">
            <a:extLst>
              <a:ext uri="{FF2B5EF4-FFF2-40B4-BE49-F238E27FC236}">
                <a16:creationId xmlns:a16="http://schemas.microsoft.com/office/drawing/2014/main" id="{90EE108A-A88C-44B8-87A1-4D7DAB47596C}"/>
              </a:ext>
            </a:extLst>
          </p:cNvPr>
          <p:cNvSpPr txBox="1"/>
          <p:nvPr/>
        </p:nvSpPr>
        <p:spPr>
          <a:xfrm>
            <a:off x="387927" y="3551491"/>
            <a:ext cx="4572000" cy="1169551"/>
          </a:xfrm>
          <a:prstGeom prst="rect">
            <a:avLst/>
          </a:prstGeom>
          <a:noFill/>
        </p:spPr>
        <p:txBody>
          <a:bodyPr wrap="square">
            <a:spAutoFit/>
          </a:bodyPr>
          <a:lstStyle/>
          <a:p>
            <a:pPr marL="342900" indent="-342900">
              <a:buFont typeface="Arial" panose="020B0604020202020204" pitchFamily="34" charset="0"/>
              <a:buChar char="•"/>
            </a:pPr>
            <a:r>
              <a:rPr lang="en-CA">
                <a:latin typeface="Source Sans Pro"/>
                <a:ea typeface="Source Sans Pro"/>
                <a:cs typeface="Calibri" panose="020F0502020204030204"/>
              </a:rPr>
              <a:t>Data Tokenization</a:t>
            </a:r>
          </a:p>
          <a:p>
            <a:pPr marL="342900" indent="-342900">
              <a:buFont typeface="Arial" panose="020B0604020202020204" pitchFamily="34" charset="0"/>
              <a:buChar char="•"/>
            </a:pPr>
            <a:r>
              <a:rPr lang="en-CA">
                <a:latin typeface="Source Sans Pro"/>
                <a:ea typeface="Source Sans Pro"/>
                <a:cs typeface="Calibri" panose="020F0502020204030204"/>
              </a:rPr>
              <a:t>Stop-words</a:t>
            </a:r>
          </a:p>
          <a:p>
            <a:pPr marL="342900" indent="-342900">
              <a:buFont typeface="Arial" panose="020B0604020202020204" pitchFamily="34" charset="0"/>
              <a:buChar char="•"/>
            </a:pPr>
            <a:r>
              <a:rPr lang="en-CA">
                <a:latin typeface="Source Sans Pro"/>
                <a:ea typeface="Source Sans Pro"/>
                <a:cs typeface="Calibri" panose="020F0502020204030204"/>
              </a:rPr>
              <a:t>Stemming</a:t>
            </a:r>
          </a:p>
          <a:p>
            <a:pPr marL="342900" indent="-342900">
              <a:buFont typeface="Arial" panose="020B0604020202020204" pitchFamily="34" charset="0"/>
              <a:buChar char="•"/>
            </a:pPr>
            <a:r>
              <a:rPr lang="en-CA">
                <a:latin typeface="Source Sans Pro"/>
                <a:ea typeface="Source Sans Pro"/>
                <a:cs typeface="Calibri" panose="020F0502020204030204"/>
              </a:rPr>
              <a:t>Removed number/special characters</a:t>
            </a:r>
          </a:p>
          <a:p>
            <a:pPr marL="342900" indent="-342900">
              <a:buFont typeface="Arial" panose="020B0604020202020204" pitchFamily="34" charset="0"/>
              <a:buChar char="•"/>
            </a:pPr>
            <a:r>
              <a:rPr lang="en-CA">
                <a:latin typeface="Source Sans Pro"/>
                <a:ea typeface="Source Sans Pro"/>
                <a:cs typeface="Calibri" panose="020F0502020204030204"/>
              </a:rPr>
              <a:t>Selected 200 documents of 100 words each.</a:t>
            </a:r>
          </a:p>
        </p:txBody>
      </p:sp>
      <p:sp>
        <p:nvSpPr>
          <p:cNvPr id="11" name="TextBox 10">
            <a:extLst>
              <a:ext uri="{FF2B5EF4-FFF2-40B4-BE49-F238E27FC236}">
                <a16:creationId xmlns:a16="http://schemas.microsoft.com/office/drawing/2014/main" id="{77311E6F-83F9-4257-89BE-8DACEAB8B621}"/>
              </a:ext>
            </a:extLst>
          </p:cNvPr>
          <p:cNvSpPr txBox="1"/>
          <p:nvPr/>
        </p:nvSpPr>
        <p:spPr>
          <a:xfrm>
            <a:off x="387593" y="3180689"/>
            <a:ext cx="1308371" cy="307777"/>
          </a:xfrm>
          <a:prstGeom prst="rect">
            <a:avLst/>
          </a:prstGeom>
          <a:noFill/>
        </p:spPr>
        <p:txBody>
          <a:bodyPr wrap="none" rtlCol="0">
            <a:spAutoFit/>
          </a:bodyPr>
          <a:lstStyle/>
          <a:p>
            <a:r>
              <a:rPr lang="en-US">
                <a:latin typeface="Source Sans Pro"/>
                <a:ea typeface="Source Sans Pro"/>
              </a:rPr>
              <a:t>Pre-processing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7" name="Google Shape;508;p42">
            <a:extLst>
              <a:ext uri="{FF2B5EF4-FFF2-40B4-BE49-F238E27FC236}">
                <a16:creationId xmlns:a16="http://schemas.microsoft.com/office/drawing/2014/main" id="{D8EA10C4-2810-4519-81A9-246744AF527B}"/>
              </a:ext>
            </a:extLst>
          </p:cNvPr>
          <p:cNvSpPr/>
          <p:nvPr/>
        </p:nvSpPr>
        <p:spPr>
          <a:xfrm>
            <a:off x="357806" y="874696"/>
            <a:ext cx="8393936" cy="3680087"/>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US" b="1">
                <a:solidFill>
                  <a:schemeClr val="dk1"/>
                </a:solidFill>
                <a:latin typeface="Source Sans Pro"/>
                <a:ea typeface="Source Sans Pro"/>
                <a:cs typeface="Source Sans Pro"/>
                <a:sym typeface="Source Sans Pro"/>
              </a:rPr>
              <a:t>Remove stop words ,stemming and lemmatization</a:t>
            </a:r>
            <a:endParaRPr b="1">
              <a:solidFill>
                <a:schemeClr val="dk1"/>
              </a:solidFill>
              <a:latin typeface="Source Sans Pro"/>
              <a:ea typeface="Source Sans Pro"/>
              <a:cs typeface="Source Sans Pro"/>
              <a:sym typeface="Source Sans Pro"/>
            </a:endParaRPr>
          </a:p>
          <a:p>
            <a:pPr>
              <a:spcBef>
                <a:spcPts val="600"/>
              </a:spcBef>
              <a:spcAft>
                <a:spcPts val="600"/>
              </a:spcAft>
            </a:pPr>
            <a:endParaRPr lang="en">
              <a:solidFill>
                <a:schemeClr val="dk1"/>
              </a:solidFill>
              <a:latin typeface="Source Sans Pro"/>
              <a:ea typeface="Source Sans Pro"/>
              <a:cs typeface="Source Sans Pro"/>
            </a:endParaRPr>
          </a:p>
        </p:txBody>
      </p:sp>
      <p:sp>
        <p:nvSpPr>
          <p:cNvPr id="12" name="Google Shape;167;p23">
            <a:extLst>
              <a:ext uri="{FF2B5EF4-FFF2-40B4-BE49-F238E27FC236}">
                <a16:creationId xmlns:a16="http://schemas.microsoft.com/office/drawing/2014/main" id="{72C172DC-1A35-4B00-81D6-A14345BF6CB0}"/>
              </a:ext>
            </a:extLst>
          </p:cNvPr>
          <p:cNvSpPr txBox="1">
            <a:spLocks noGrp="1"/>
          </p:cNvSpPr>
          <p:nvPr>
            <p:ph type="title"/>
          </p:nvPr>
        </p:nvSpPr>
        <p:spPr>
          <a:xfrm>
            <a:off x="238896" y="110837"/>
            <a:ext cx="6168831" cy="5119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b="1">
                <a:latin typeface="Source Sans Pro"/>
              </a:rPr>
              <a:t>Data Preparation/Pre-processing</a:t>
            </a:r>
          </a:p>
        </p:txBody>
      </p:sp>
      <p:pic>
        <p:nvPicPr>
          <p:cNvPr id="2" name="Picture 2">
            <a:extLst>
              <a:ext uri="{FF2B5EF4-FFF2-40B4-BE49-F238E27FC236}">
                <a16:creationId xmlns:a16="http://schemas.microsoft.com/office/drawing/2014/main" id="{419843CB-10E4-4265-A235-E0509BF60B86}"/>
              </a:ext>
            </a:extLst>
          </p:cNvPr>
          <p:cNvPicPr>
            <a:picLocks noChangeAspect="1"/>
          </p:cNvPicPr>
          <p:nvPr/>
        </p:nvPicPr>
        <p:blipFill>
          <a:blip r:embed="rId3"/>
          <a:stretch>
            <a:fillRect/>
          </a:stretch>
        </p:blipFill>
        <p:spPr>
          <a:xfrm>
            <a:off x="453305" y="1429599"/>
            <a:ext cx="8211414" cy="3031148"/>
          </a:xfrm>
          <a:prstGeom prst="rect">
            <a:avLst/>
          </a:prstGeom>
        </p:spPr>
      </p:pic>
    </p:spTree>
    <p:extLst>
      <p:ext uri="{BB962C8B-B14F-4D97-AF65-F5344CB8AC3E}">
        <p14:creationId xmlns:p14="http://schemas.microsoft.com/office/powerpoint/2010/main" val="191625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2" name="Google Shape;167;p23">
            <a:extLst>
              <a:ext uri="{FF2B5EF4-FFF2-40B4-BE49-F238E27FC236}">
                <a16:creationId xmlns:a16="http://schemas.microsoft.com/office/drawing/2014/main" id="{72C172DC-1A35-4B00-81D6-A14345BF6CB0}"/>
              </a:ext>
            </a:extLst>
          </p:cNvPr>
          <p:cNvSpPr txBox="1">
            <a:spLocks noGrp="1"/>
          </p:cNvSpPr>
          <p:nvPr>
            <p:ph type="title"/>
          </p:nvPr>
        </p:nvSpPr>
        <p:spPr>
          <a:xfrm>
            <a:off x="238896" y="110837"/>
            <a:ext cx="6168831" cy="5119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b="1">
                <a:latin typeface="Source Sans Pro"/>
              </a:rPr>
              <a:t>Data Visualization</a:t>
            </a:r>
          </a:p>
        </p:txBody>
      </p:sp>
      <p:sp>
        <p:nvSpPr>
          <p:cNvPr id="6" name="Google Shape;169;p23">
            <a:extLst>
              <a:ext uri="{FF2B5EF4-FFF2-40B4-BE49-F238E27FC236}">
                <a16:creationId xmlns:a16="http://schemas.microsoft.com/office/drawing/2014/main" id="{36837970-1482-410A-87D5-1BC5941EEEC9}"/>
              </a:ext>
            </a:extLst>
          </p:cNvPr>
          <p:cNvSpPr/>
          <p:nvPr/>
        </p:nvSpPr>
        <p:spPr>
          <a:xfrm>
            <a:off x="926476" y="607588"/>
            <a:ext cx="945668" cy="893618"/>
          </a:xfrm>
          <a:prstGeom prst="ellipse">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Source Sans Pro"/>
                <a:ea typeface="Source Sans Pro"/>
                <a:cs typeface="Source Sans Pro"/>
                <a:sym typeface="Source Sans Pro"/>
              </a:rPr>
              <a:t>Book1</a:t>
            </a:r>
            <a:endParaRPr>
              <a:solidFill>
                <a:schemeClr val="dk2"/>
              </a:solidFill>
              <a:latin typeface="Source Sans Pro"/>
              <a:ea typeface="Source Sans Pro"/>
              <a:cs typeface="Source Sans Pro"/>
              <a:sym typeface="Source Sans Pro"/>
            </a:endParaRPr>
          </a:p>
        </p:txBody>
      </p:sp>
      <p:sp>
        <p:nvSpPr>
          <p:cNvPr id="8" name="Google Shape;169;p23">
            <a:extLst>
              <a:ext uri="{FF2B5EF4-FFF2-40B4-BE49-F238E27FC236}">
                <a16:creationId xmlns:a16="http://schemas.microsoft.com/office/drawing/2014/main" id="{D023BC11-B9CF-47F5-832C-2DCFB19F4215}"/>
              </a:ext>
            </a:extLst>
          </p:cNvPr>
          <p:cNvSpPr/>
          <p:nvPr/>
        </p:nvSpPr>
        <p:spPr>
          <a:xfrm>
            <a:off x="4099166" y="564183"/>
            <a:ext cx="945668" cy="893618"/>
          </a:xfrm>
          <a:prstGeom prst="ellipse">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Source Sans Pro"/>
                <a:ea typeface="Source Sans Pro"/>
                <a:cs typeface="Source Sans Pro"/>
                <a:sym typeface="Source Sans Pro"/>
              </a:rPr>
              <a:t>Book2</a:t>
            </a:r>
            <a:endParaRPr>
              <a:solidFill>
                <a:schemeClr val="dk2"/>
              </a:solidFill>
              <a:latin typeface="Source Sans Pro"/>
              <a:ea typeface="Source Sans Pro"/>
              <a:cs typeface="Source Sans Pro"/>
              <a:sym typeface="Source Sans Pro"/>
            </a:endParaRPr>
          </a:p>
        </p:txBody>
      </p:sp>
      <p:sp>
        <p:nvSpPr>
          <p:cNvPr id="9" name="Google Shape;169;p23">
            <a:extLst>
              <a:ext uri="{FF2B5EF4-FFF2-40B4-BE49-F238E27FC236}">
                <a16:creationId xmlns:a16="http://schemas.microsoft.com/office/drawing/2014/main" id="{9432BEA9-8A50-438E-A3A7-1EC938EF77FC}"/>
              </a:ext>
            </a:extLst>
          </p:cNvPr>
          <p:cNvSpPr/>
          <p:nvPr/>
        </p:nvSpPr>
        <p:spPr>
          <a:xfrm>
            <a:off x="7271856" y="528012"/>
            <a:ext cx="945668" cy="893618"/>
          </a:xfrm>
          <a:prstGeom prst="ellipse">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Source Sans Pro"/>
                <a:ea typeface="Source Sans Pro"/>
                <a:cs typeface="Source Sans Pro"/>
                <a:sym typeface="Source Sans Pro"/>
              </a:rPr>
              <a:t>Book3</a:t>
            </a:r>
            <a:endParaRPr>
              <a:solidFill>
                <a:schemeClr val="dk2"/>
              </a:solidFill>
              <a:latin typeface="Source Sans Pro"/>
              <a:ea typeface="Source Sans Pro"/>
              <a:cs typeface="Source Sans Pro"/>
              <a:sym typeface="Source Sans Pro"/>
            </a:endParaRPr>
          </a:p>
        </p:txBody>
      </p:sp>
      <p:pic>
        <p:nvPicPr>
          <p:cNvPr id="2" name="Picture 3" descr="Chart, line chart&#10;&#10;Description automatically generated">
            <a:extLst>
              <a:ext uri="{FF2B5EF4-FFF2-40B4-BE49-F238E27FC236}">
                <a16:creationId xmlns:a16="http://schemas.microsoft.com/office/drawing/2014/main" id="{07CEF8C1-5CB9-45AE-BF95-55761745663A}"/>
              </a:ext>
            </a:extLst>
          </p:cNvPr>
          <p:cNvPicPr>
            <a:picLocks noChangeAspect="1"/>
          </p:cNvPicPr>
          <p:nvPr/>
        </p:nvPicPr>
        <p:blipFill>
          <a:blip r:embed="rId3"/>
          <a:stretch>
            <a:fillRect/>
          </a:stretch>
        </p:blipFill>
        <p:spPr>
          <a:xfrm>
            <a:off x="238251" y="1522617"/>
            <a:ext cx="2851712" cy="2050583"/>
          </a:xfrm>
          <a:prstGeom prst="rect">
            <a:avLst/>
          </a:prstGeom>
        </p:spPr>
      </p:pic>
      <p:pic>
        <p:nvPicPr>
          <p:cNvPr id="4" name="Picture 4" descr="Chart, line chart&#10;&#10;Description automatically generated">
            <a:extLst>
              <a:ext uri="{FF2B5EF4-FFF2-40B4-BE49-F238E27FC236}">
                <a16:creationId xmlns:a16="http://schemas.microsoft.com/office/drawing/2014/main" id="{CCDB12C9-F6F3-447B-894C-B809436F9B7A}"/>
              </a:ext>
            </a:extLst>
          </p:cNvPr>
          <p:cNvPicPr>
            <a:picLocks noChangeAspect="1"/>
          </p:cNvPicPr>
          <p:nvPr/>
        </p:nvPicPr>
        <p:blipFill>
          <a:blip r:embed="rId4"/>
          <a:stretch>
            <a:fillRect/>
          </a:stretch>
        </p:blipFill>
        <p:spPr>
          <a:xfrm>
            <a:off x="3238626" y="1469002"/>
            <a:ext cx="2678093" cy="2162091"/>
          </a:xfrm>
          <a:prstGeom prst="rect">
            <a:avLst/>
          </a:prstGeom>
        </p:spPr>
      </p:pic>
      <p:pic>
        <p:nvPicPr>
          <p:cNvPr id="5" name="Picture 6" descr="Chart, line chart&#10;&#10;Description automatically generated">
            <a:extLst>
              <a:ext uri="{FF2B5EF4-FFF2-40B4-BE49-F238E27FC236}">
                <a16:creationId xmlns:a16="http://schemas.microsoft.com/office/drawing/2014/main" id="{0D83AE0F-59EF-42C6-AAB8-A977A09A714A}"/>
              </a:ext>
            </a:extLst>
          </p:cNvPr>
          <p:cNvPicPr>
            <a:picLocks noChangeAspect="1"/>
          </p:cNvPicPr>
          <p:nvPr/>
        </p:nvPicPr>
        <p:blipFill>
          <a:blip r:embed="rId5"/>
          <a:stretch>
            <a:fillRect/>
          </a:stretch>
        </p:blipFill>
        <p:spPr>
          <a:xfrm>
            <a:off x="6202584" y="1483257"/>
            <a:ext cx="2750434" cy="2046772"/>
          </a:xfrm>
          <a:prstGeom prst="rect">
            <a:avLst/>
          </a:prstGeom>
        </p:spPr>
      </p:pic>
      <p:pic>
        <p:nvPicPr>
          <p:cNvPr id="7" name="Picture 9" descr="Text&#10;&#10;Description automatically generated">
            <a:extLst>
              <a:ext uri="{FF2B5EF4-FFF2-40B4-BE49-F238E27FC236}">
                <a16:creationId xmlns:a16="http://schemas.microsoft.com/office/drawing/2014/main" id="{3D012C52-26E2-45B8-BCBF-4CC5E18D80C0}"/>
              </a:ext>
            </a:extLst>
          </p:cNvPr>
          <p:cNvPicPr>
            <a:picLocks noChangeAspect="1"/>
          </p:cNvPicPr>
          <p:nvPr/>
        </p:nvPicPr>
        <p:blipFill>
          <a:blip r:embed="rId6"/>
          <a:stretch>
            <a:fillRect/>
          </a:stretch>
        </p:blipFill>
        <p:spPr>
          <a:xfrm>
            <a:off x="290206" y="3599776"/>
            <a:ext cx="2743200" cy="1416355"/>
          </a:xfrm>
          <a:prstGeom prst="rect">
            <a:avLst/>
          </a:prstGeom>
        </p:spPr>
      </p:pic>
      <p:pic>
        <p:nvPicPr>
          <p:cNvPr id="10" name="Picture 10" descr="Text&#10;&#10;Description automatically generated">
            <a:extLst>
              <a:ext uri="{FF2B5EF4-FFF2-40B4-BE49-F238E27FC236}">
                <a16:creationId xmlns:a16="http://schemas.microsoft.com/office/drawing/2014/main" id="{77027DB7-74FF-4D17-9070-39A56EB9A356}"/>
              </a:ext>
            </a:extLst>
          </p:cNvPr>
          <p:cNvPicPr>
            <a:picLocks noChangeAspect="1"/>
          </p:cNvPicPr>
          <p:nvPr/>
        </p:nvPicPr>
        <p:blipFill>
          <a:blip r:embed="rId7"/>
          <a:stretch>
            <a:fillRect/>
          </a:stretch>
        </p:blipFill>
        <p:spPr>
          <a:xfrm>
            <a:off x="3207059" y="3574656"/>
            <a:ext cx="2743200" cy="1419078"/>
          </a:xfrm>
          <a:prstGeom prst="rect">
            <a:avLst/>
          </a:prstGeom>
        </p:spPr>
      </p:pic>
      <p:pic>
        <p:nvPicPr>
          <p:cNvPr id="11" name="Picture 13" descr="Text&#10;&#10;Description automatically generated">
            <a:extLst>
              <a:ext uri="{FF2B5EF4-FFF2-40B4-BE49-F238E27FC236}">
                <a16:creationId xmlns:a16="http://schemas.microsoft.com/office/drawing/2014/main" id="{0721253C-1A03-4547-91C3-94996AA634C2}"/>
              </a:ext>
            </a:extLst>
          </p:cNvPr>
          <p:cNvPicPr>
            <a:picLocks noChangeAspect="1"/>
          </p:cNvPicPr>
          <p:nvPr/>
        </p:nvPicPr>
        <p:blipFill>
          <a:blip r:embed="rId8"/>
          <a:stretch>
            <a:fillRect/>
          </a:stretch>
        </p:blipFill>
        <p:spPr>
          <a:xfrm>
            <a:off x="6235056" y="3574830"/>
            <a:ext cx="2743200" cy="1395385"/>
          </a:xfrm>
          <a:prstGeom prst="rect">
            <a:avLst/>
          </a:prstGeom>
        </p:spPr>
      </p:pic>
    </p:spTree>
    <p:extLst>
      <p:ext uri="{BB962C8B-B14F-4D97-AF65-F5344CB8AC3E}">
        <p14:creationId xmlns:p14="http://schemas.microsoft.com/office/powerpoint/2010/main" val="2469052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2" name="Google Shape;167;p23">
            <a:extLst>
              <a:ext uri="{FF2B5EF4-FFF2-40B4-BE49-F238E27FC236}">
                <a16:creationId xmlns:a16="http://schemas.microsoft.com/office/drawing/2014/main" id="{72C172DC-1A35-4B00-81D6-A14345BF6CB0}"/>
              </a:ext>
            </a:extLst>
          </p:cNvPr>
          <p:cNvSpPr txBox="1">
            <a:spLocks noGrp="1"/>
          </p:cNvSpPr>
          <p:nvPr>
            <p:ph type="title"/>
          </p:nvPr>
        </p:nvSpPr>
        <p:spPr>
          <a:xfrm>
            <a:off x="238896" y="110837"/>
            <a:ext cx="6168831" cy="511956"/>
          </a:xfrm>
          <a:prstGeom prst="rect">
            <a:avLst/>
          </a:prstGeom>
        </p:spPr>
        <p:txBody>
          <a:bodyPr spcFirstLastPara="1" wrap="square" lIns="91425" tIns="91425" rIns="91425" bIns="91425" anchor="b" anchorCtr="0">
            <a:noAutofit/>
          </a:bodyPr>
          <a:lstStyle/>
          <a:p>
            <a:r>
              <a:rPr lang="en-US" sz="3000" b="1">
                <a:latin typeface="Source Sans Pro"/>
              </a:rPr>
              <a:t>Data Visualization</a:t>
            </a:r>
            <a:endParaRPr lang="en-US" b="1">
              <a:latin typeface="Source Sans Pro"/>
            </a:endParaRPr>
          </a:p>
        </p:txBody>
      </p:sp>
      <p:sp>
        <p:nvSpPr>
          <p:cNvPr id="6" name="Google Shape;169;p23">
            <a:extLst>
              <a:ext uri="{FF2B5EF4-FFF2-40B4-BE49-F238E27FC236}">
                <a16:creationId xmlns:a16="http://schemas.microsoft.com/office/drawing/2014/main" id="{36837970-1482-410A-87D5-1BC5941EEEC9}"/>
              </a:ext>
            </a:extLst>
          </p:cNvPr>
          <p:cNvSpPr/>
          <p:nvPr/>
        </p:nvSpPr>
        <p:spPr>
          <a:xfrm>
            <a:off x="1549930" y="634031"/>
            <a:ext cx="945668" cy="893618"/>
          </a:xfrm>
          <a:prstGeom prst="ellipse">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Source Sans Pro"/>
                <a:ea typeface="Source Sans Pro"/>
                <a:cs typeface="Source Sans Pro"/>
                <a:sym typeface="Source Sans Pro"/>
              </a:rPr>
              <a:t>Book4</a:t>
            </a:r>
            <a:endParaRPr>
              <a:solidFill>
                <a:schemeClr val="dk2"/>
              </a:solidFill>
              <a:latin typeface="Source Sans Pro"/>
              <a:ea typeface="Source Sans Pro"/>
              <a:cs typeface="Source Sans Pro"/>
              <a:sym typeface="Source Sans Pro"/>
            </a:endParaRPr>
          </a:p>
        </p:txBody>
      </p:sp>
      <p:sp>
        <p:nvSpPr>
          <p:cNvPr id="8" name="Google Shape;169;p23">
            <a:extLst>
              <a:ext uri="{FF2B5EF4-FFF2-40B4-BE49-F238E27FC236}">
                <a16:creationId xmlns:a16="http://schemas.microsoft.com/office/drawing/2014/main" id="{D023BC11-B9CF-47F5-832C-2DCFB19F4215}"/>
              </a:ext>
            </a:extLst>
          </p:cNvPr>
          <p:cNvSpPr/>
          <p:nvPr/>
        </p:nvSpPr>
        <p:spPr>
          <a:xfrm>
            <a:off x="6494507" y="626797"/>
            <a:ext cx="945668" cy="893618"/>
          </a:xfrm>
          <a:prstGeom prst="ellipse">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Source Sans Pro"/>
                <a:ea typeface="Source Sans Pro"/>
                <a:cs typeface="Source Sans Pro"/>
                <a:sym typeface="Source Sans Pro"/>
              </a:rPr>
              <a:t>Book5</a:t>
            </a:r>
            <a:endParaRPr>
              <a:solidFill>
                <a:schemeClr val="dk2"/>
              </a:solidFill>
              <a:latin typeface="Source Sans Pro"/>
              <a:ea typeface="Source Sans Pro"/>
              <a:cs typeface="Source Sans Pro"/>
              <a:sym typeface="Source Sans Pro"/>
            </a:endParaRPr>
          </a:p>
        </p:txBody>
      </p:sp>
      <p:pic>
        <p:nvPicPr>
          <p:cNvPr id="2" name="Picture 3" descr="Chart, line chart&#10;&#10;Description automatically generated">
            <a:extLst>
              <a:ext uri="{FF2B5EF4-FFF2-40B4-BE49-F238E27FC236}">
                <a16:creationId xmlns:a16="http://schemas.microsoft.com/office/drawing/2014/main" id="{FA6F584A-3B9A-410F-AC84-47504F16F0B2}"/>
              </a:ext>
            </a:extLst>
          </p:cNvPr>
          <p:cNvPicPr>
            <a:picLocks noChangeAspect="1"/>
          </p:cNvPicPr>
          <p:nvPr/>
        </p:nvPicPr>
        <p:blipFill>
          <a:blip r:embed="rId3"/>
          <a:stretch>
            <a:fillRect/>
          </a:stretch>
        </p:blipFill>
        <p:spPr>
          <a:xfrm>
            <a:off x="646735" y="1569730"/>
            <a:ext cx="2743200" cy="1975104"/>
          </a:xfrm>
          <a:prstGeom prst="rect">
            <a:avLst/>
          </a:prstGeom>
        </p:spPr>
      </p:pic>
      <p:pic>
        <p:nvPicPr>
          <p:cNvPr id="4" name="Picture 4" descr="Chart, line chart&#10;&#10;Description automatically generated">
            <a:extLst>
              <a:ext uri="{FF2B5EF4-FFF2-40B4-BE49-F238E27FC236}">
                <a16:creationId xmlns:a16="http://schemas.microsoft.com/office/drawing/2014/main" id="{5C9605E7-A933-467A-9919-0CEE45F489CA}"/>
              </a:ext>
            </a:extLst>
          </p:cNvPr>
          <p:cNvPicPr>
            <a:picLocks noChangeAspect="1"/>
          </p:cNvPicPr>
          <p:nvPr/>
        </p:nvPicPr>
        <p:blipFill>
          <a:blip r:embed="rId4"/>
          <a:stretch>
            <a:fillRect/>
          </a:stretch>
        </p:blipFill>
        <p:spPr>
          <a:xfrm>
            <a:off x="5587678" y="1562130"/>
            <a:ext cx="2743200" cy="2019239"/>
          </a:xfrm>
          <a:prstGeom prst="rect">
            <a:avLst/>
          </a:prstGeom>
        </p:spPr>
      </p:pic>
      <p:pic>
        <p:nvPicPr>
          <p:cNvPr id="5" name="Picture 6" descr="Text&#10;&#10;Description automatically generated">
            <a:extLst>
              <a:ext uri="{FF2B5EF4-FFF2-40B4-BE49-F238E27FC236}">
                <a16:creationId xmlns:a16="http://schemas.microsoft.com/office/drawing/2014/main" id="{C57C020C-F4AF-43D3-AD6C-4E6FEB46C465}"/>
              </a:ext>
            </a:extLst>
          </p:cNvPr>
          <p:cNvPicPr>
            <a:picLocks noChangeAspect="1"/>
          </p:cNvPicPr>
          <p:nvPr/>
        </p:nvPicPr>
        <p:blipFill>
          <a:blip r:embed="rId5"/>
          <a:stretch>
            <a:fillRect/>
          </a:stretch>
        </p:blipFill>
        <p:spPr>
          <a:xfrm>
            <a:off x="5544273" y="3580727"/>
            <a:ext cx="2743200" cy="1382110"/>
          </a:xfrm>
          <a:prstGeom prst="rect">
            <a:avLst/>
          </a:prstGeom>
        </p:spPr>
      </p:pic>
      <p:pic>
        <p:nvPicPr>
          <p:cNvPr id="7" name="Picture 8" descr="A picture containing text&#10;&#10;Description automatically generated">
            <a:extLst>
              <a:ext uri="{FF2B5EF4-FFF2-40B4-BE49-F238E27FC236}">
                <a16:creationId xmlns:a16="http://schemas.microsoft.com/office/drawing/2014/main" id="{C1659E73-C944-4CEC-BA67-AA2C93E886D5}"/>
              </a:ext>
            </a:extLst>
          </p:cNvPr>
          <p:cNvPicPr>
            <a:picLocks noChangeAspect="1"/>
          </p:cNvPicPr>
          <p:nvPr/>
        </p:nvPicPr>
        <p:blipFill>
          <a:blip r:embed="rId6"/>
          <a:stretch>
            <a:fillRect/>
          </a:stretch>
        </p:blipFill>
        <p:spPr>
          <a:xfrm>
            <a:off x="646735" y="3565508"/>
            <a:ext cx="2743200" cy="1398079"/>
          </a:xfrm>
          <a:prstGeom prst="rect">
            <a:avLst/>
          </a:prstGeom>
        </p:spPr>
      </p:pic>
    </p:spTree>
    <p:extLst>
      <p:ext uri="{BB962C8B-B14F-4D97-AF65-F5344CB8AC3E}">
        <p14:creationId xmlns:p14="http://schemas.microsoft.com/office/powerpoint/2010/main" val="2700454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4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8" name="Google Shape;167;p23">
            <a:extLst>
              <a:ext uri="{FF2B5EF4-FFF2-40B4-BE49-F238E27FC236}">
                <a16:creationId xmlns:a16="http://schemas.microsoft.com/office/drawing/2014/main" id="{179FD575-76D3-4DD4-85E1-1A3EF783AD0A}"/>
              </a:ext>
            </a:extLst>
          </p:cNvPr>
          <p:cNvSpPr txBox="1">
            <a:spLocks noGrp="1"/>
          </p:cNvSpPr>
          <p:nvPr>
            <p:ph type="title"/>
          </p:nvPr>
        </p:nvSpPr>
        <p:spPr>
          <a:xfrm>
            <a:off x="238896" y="110837"/>
            <a:ext cx="6168831" cy="5119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b="1">
                <a:latin typeface="Source Sans Pro"/>
              </a:rPr>
              <a:t>Data Transformation</a:t>
            </a:r>
          </a:p>
        </p:txBody>
      </p:sp>
      <p:sp>
        <p:nvSpPr>
          <p:cNvPr id="19" name="Google Shape;621;p33">
            <a:extLst>
              <a:ext uri="{FF2B5EF4-FFF2-40B4-BE49-F238E27FC236}">
                <a16:creationId xmlns:a16="http://schemas.microsoft.com/office/drawing/2014/main" id="{D29856C5-9627-4483-91BB-E310F5598469}"/>
              </a:ext>
            </a:extLst>
          </p:cNvPr>
          <p:cNvSpPr/>
          <p:nvPr/>
        </p:nvSpPr>
        <p:spPr>
          <a:xfrm>
            <a:off x="316405" y="805397"/>
            <a:ext cx="1883642"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solidFill>
              <a:schemeClr val="accent1"/>
            </a:solidFill>
          </a:ln>
        </p:spPr>
      </p:sp>
      <p:sp>
        <p:nvSpPr>
          <p:cNvPr id="20" name="Google Shape;621;p33">
            <a:extLst>
              <a:ext uri="{FF2B5EF4-FFF2-40B4-BE49-F238E27FC236}">
                <a16:creationId xmlns:a16="http://schemas.microsoft.com/office/drawing/2014/main" id="{0729F39B-962B-41D5-86FE-425DF18A4B82}"/>
              </a:ext>
            </a:extLst>
          </p:cNvPr>
          <p:cNvSpPr/>
          <p:nvPr/>
        </p:nvSpPr>
        <p:spPr>
          <a:xfrm>
            <a:off x="2519567" y="805397"/>
            <a:ext cx="1883642"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solidFill>
              <a:schemeClr val="accent1"/>
            </a:solidFill>
          </a:ln>
        </p:spPr>
      </p:sp>
      <p:sp>
        <p:nvSpPr>
          <p:cNvPr id="21" name="Google Shape;621;p33">
            <a:extLst>
              <a:ext uri="{FF2B5EF4-FFF2-40B4-BE49-F238E27FC236}">
                <a16:creationId xmlns:a16="http://schemas.microsoft.com/office/drawing/2014/main" id="{1BF75C63-257A-49E5-84A3-151F92044C9D}"/>
              </a:ext>
            </a:extLst>
          </p:cNvPr>
          <p:cNvSpPr/>
          <p:nvPr/>
        </p:nvSpPr>
        <p:spPr>
          <a:xfrm>
            <a:off x="4722729" y="807230"/>
            <a:ext cx="1883642"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solidFill>
              <a:schemeClr val="accent1"/>
            </a:solidFill>
          </a:ln>
        </p:spPr>
      </p:sp>
      <p:sp>
        <p:nvSpPr>
          <p:cNvPr id="22" name="Google Shape;621;p33">
            <a:extLst>
              <a:ext uri="{FF2B5EF4-FFF2-40B4-BE49-F238E27FC236}">
                <a16:creationId xmlns:a16="http://schemas.microsoft.com/office/drawing/2014/main" id="{54FE45AE-832C-4322-AAEC-BB8819419945}"/>
              </a:ext>
            </a:extLst>
          </p:cNvPr>
          <p:cNvSpPr/>
          <p:nvPr/>
        </p:nvSpPr>
        <p:spPr>
          <a:xfrm>
            <a:off x="6925891" y="805397"/>
            <a:ext cx="1883642" cy="3555879"/>
          </a:xfrm>
          <a:custGeom>
            <a:avLst/>
            <a:gdLst/>
            <a:ahLst/>
            <a:cxnLst/>
            <a:rect l="l" t="t" r="r" b="b"/>
            <a:pathLst>
              <a:path w="11416014" h="21550784" extrusionOk="0">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chemeClr val="dk1"/>
          </a:solidFill>
          <a:ln>
            <a:solidFill>
              <a:schemeClr val="accent1"/>
            </a:solidFill>
          </a:ln>
        </p:spPr>
      </p:sp>
      <p:sp>
        <p:nvSpPr>
          <p:cNvPr id="23" name="Google Shape;141;p20">
            <a:extLst>
              <a:ext uri="{FF2B5EF4-FFF2-40B4-BE49-F238E27FC236}">
                <a16:creationId xmlns:a16="http://schemas.microsoft.com/office/drawing/2014/main" id="{AE61144F-C6E2-4CEE-A5E7-C16F76CC1C52}"/>
              </a:ext>
            </a:extLst>
          </p:cNvPr>
          <p:cNvSpPr txBox="1">
            <a:spLocks/>
          </p:cNvSpPr>
          <p:nvPr/>
        </p:nvSpPr>
        <p:spPr>
          <a:xfrm>
            <a:off x="316406" y="805397"/>
            <a:ext cx="1883642" cy="353270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b="1"/>
              <a:t>Bag of Words</a:t>
            </a:r>
          </a:p>
          <a:p>
            <a:pPr>
              <a:spcBef>
                <a:spcPts val="600"/>
              </a:spcBef>
            </a:pPr>
            <a:r>
              <a:rPr lang="en-US" sz="1300">
                <a:latin typeface="Source Sans Pro"/>
              </a:rPr>
              <a:t>The bag-of-words (</a:t>
            </a:r>
            <a:r>
              <a:rPr lang="en-US" sz="1300" err="1">
                <a:latin typeface="Source Sans Pro"/>
              </a:rPr>
              <a:t>BoW</a:t>
            </a:r>
            <a:r>
              <a:rPr lang="en-US" sz="1300">
                <a:latin typeface="Source Sans Pro"/>
              </a:rPr>
              <a:t>) describes the occurrence of words within a document. It involves a list of vocabulary words and the frequency of the vocabulary within the document. The model is only concerned with whether known words occur in the document, not where in the document.</a:t>
            </a:r>
            <a:endParaRPr lang="en-US">
              <a:latin typeface="Source Sans Pro"/>
            </a:endParaRPr>
          </a:p>
        </p:txBody>
      </p:sp>
      <p:sp>
        <p:nvSpPr>
          <p:cNvPr id="24" name="Google Shape;141;p20">
            <a:extLst>
              <a:ext uri="{FF2B5EF4-FFF2-40B4-BE49-F238E27FC236}">
                <a16:creationId xmlns:a16="http://schemas.microsoft.com/office/drawing/2014/main" id="{AF8C446B-F7FA-4E05-91A5-853A2D42873D}"/>
              </a:ext>
            </a:extLst>
          </p:cNvPr>
          <p:cNvSpPr txBox="1">
            <a:spLocks/>
          </p:cNvSpPr>
          <p:nvPr/>
        </p:nvSpPr>
        <p:spPr>
          <a:xfrm>
            <a:off x="2519567" y="828570"/>
            <a:ext cx="1883642" cy="353270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b="1"/>
              <a:t>TF-IDF</a:t>
            </a:r>
          </a:p>
          <a:p>
            <a:pPr>
              <a:spcBef>
                <a:spcPts val="600"/>
              </a:spcBef>
            </a:pPr>
            <a:r>
              <a:rPr lang="en-US" sz="1300">
                <a:latin typeface="Source Sans Pro"/>
              </a:rPr>
              <a:t>TF-IDF (term frequency-inverse document frequency) is a statistical measure that evaluates how relevant a word is to a document in a collection of documents. </a:t>
            </a:r>
            <a:r>
              <a:rPr lang="en-US" sz="1300"/>
              <a:t>This is done by multiplying 2 metrics: how many times a word appears in a document, and the inverse document frequency of the word across all documents.</a:t>
            </a:r>
          </a:p>
        </p:txBody>
      </p:sp>
      <p:sp>
        <p:nvSpPr>
          <p:cNvPr id="25" name="Google Shape;141;p20">
            <a:extLst>
              <a:ext uri="{FF2B5EF4-FFF2-40B4-BE49-F238E27FC236}">
                <a16:creationId xmlns:a16="http://schemas.microsoft.com/office/drawing/2014/main" id="{3DC2345E-EE6F-42A0-AC97-E63DD385E999}"/>
              </a:ext>
            </a:extLst>
          </p:cNvPr>
          <p:cNvSpPr txBox="1">
            <a:spLocks/>
          </p:cNvSpPr>
          <p:nvPr/>
        </p:nvSpPr>
        <p:spPr>
          <a:xfrm>
            <a:off x="4722729" y="824345"/>
            <a:ext cx="1883642" cy="353270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b="1"/>
              <a:t>Doc2Vec</a:t>
            </a:r>
          </a:p>
          <a:p>
            <a:pPr>
              <a:spcBef>
                <a:spcPts val="600"/>
              </a:spcBef>
            </a:pPr>
            <a:r>
              <a:rPr lang="en-US" sz="1300">
                <a:latin typeface="Source Sans Pro"/>
              </a:rPr>
              <a:t>Every paragraph in the training set is mapped to a unique vector represented by a column in the matrix(this being the authors label) and every word is mapped to a unique vector represented by another matrix(the sentences) the paragraph and word vectors are averaged to predict the next word in a given context.</a:t>
            </a:r>
          </a:p>
        </p:txBody>
      </p:sp>
      <p:sp>
        <p:nvSpPr>
          <p:cNvPr id="26" name="Google Shape;141;p20">
            <a:extLst>
              <a:ext uri="{FF2B5EF4-FFF2-40B4-BE49-F238E27FC236}">
                <a16:creationId xmlns:a16="http://schemas.microsoft.com/office/drawing/2014/main" id="{58FD881D-B539-41CF-B4EC-1BB616E1DE6D}"/>
              </a:ext>
            </a:extLst>
          </p:cNvPr>
          <p:cNvSpPr txBox="1">
            <a:spLocks/>
          </p:cNvSpPr>
          <p:nvPr/>
        </p:nvSpPr>
        <p:spPr>
          <a:xfrm>
            <a:off x="6925891" y="824345"/>
            <a:ext cx="1883642" cy="353270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b="1"/>
              <a:t>LDA</a:t>
            </a:r>
          </a:p>
          <a:p>
            <a:pPr>
              <a:spcBef>
                <a:spcPts val="600"/>
              </a:spcBef>
            </a:pPr>
            <a:r>
              <a:rPr lang="en-US" sz="1300">
                <a:latin typeface="Source Sans Pro"/>
              </a:rPr>
              <a:t>Latent Dirichlet Allocation is a statistical model. Similar to Bag-of-Words, it shows the occurrence of words for a given topics, and the number of topics for a given document or data set. In short, LDA will randomly take words from a text and assigned to those words to specific topics.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Text Placeholder 2">
            <a:extLst>
              <a:ext uri="{FF2B5EF4-FFF2-40B4-BE49-F238E27FC236}">
                <a16:creationId xmlns:a16="http://schemas.microsoft.com/office/drawing/2014/main" id="{FFDBD8E2-49BD-42A3-A6A4-29BBD5812D08}"/>
              </a:ext>
            </a:extLst>
          </p:cNvPr>
          <p:cNvSpPr>
            <a:spLocks noGrp="1"/>
          </p:cNvSpPr>
          <p:nvPr>
            <p:ph type="body" idx="1"/>
          </p:nvPr>
        </p:nvSpPr>
        <p:spPr>
          <a:xfrm>
            <a:off x="98443" y="573305"/>
            <a:ext cx="7340207" cy="4130631"/>
          </a:xfrm>
        </p:spPr>
        <p:txBody>
          <a:bodyPr/>
          <a:lstStyle/>
          <a:p>
            <a:r>
              <a:rPr lang="en-US" sz="1500" b="1"/>
              <a:t>Pros</a:t>
            </a:r>
          </a:p>
          <a:p>
            <a:pPr lvl="1">
              <a:buFont typeface="Arial"/>
              <a:buChar char="•"/>
            </a:pPr>
            <a:r>
              <a:rPr lang="en-US" sz="1500"/>
              <a:t>Simple to understand and implement</a:t>
            </a:r>
          </a:p>
          <a:p>
            <a:pPr lvl="1">
              <a:buFont typeface="Arial"/>
              <a:buChar char="•"/>
            </a:pPr>
            <a:r>
              <a:rPr lang="en-US" sz="1500"/>
              <a:t>Flexible for text customization</a:t>
            </a:r>
            <a:r>
              <a:rPr lang="en-US"/>
              <a:t> </a:t>
            </a:r>
          </a:p>
          <a:p>
            <a:pPr marL="533400" lvl="1" indent="0">
              <a:buNone/>
            </a:pPr>
            <a:r>
              <a:rPr lang="en-US" sz="1500" b="1"/>
              <a:t>Cons</a:t>
            </a:r>
          </a:p>
          <a:p>
            <a:pPr lvl="1">
              <a:buFont typeface="Arial"/>
              <a:buChar char="•"/>
            </a:pPr>
            <a:r>
              <a:rPr lang="en-US" sz="1500"/>
              <a:t>The assigned vocabulary vector is huge </a:t>
            </a:r>
          </a:p>
          <a:p>
            <a:pPr lvl="1">
              <a:buFont typeface="Arial"/>
              <a:buChar char="•"/>
            </a:pPr>
            <a:r>
              <a:rPr lang="en-US" sz="1500"/>
              <a:t>Sparce memory will be occupied</a:t>
            </a:r>
          </a:p>
          <a:p>
            <a:pPr lvl="1">
              <a:buFont typeface="Arial"/>
              <a:buChar char="•"/>
            </a:pPr>
            <a:r>
              <a:rPr lang="en-US" sz="1500"/>
              <a:t>Lose all information about word order</a:t>
            </a:r>
          </a:p>
          <a:p>
            <a:pPr lvl="1">
              <a:buFont typeface="Arial"/>
              <a:buChar char="•"/>
            </a:pPr>
            <a:r>
              <a:rPr lang="en-US" sz="1500"/>
              <a:t>No info of vocabulary meaning </a:t>
            </a:r>
            <a:br>
              <a:rPr lang="en-US" sz="1500"/>
            </a:br>
            <a:r>
              <a:rPr lang="en-US" sz="1500"/>
              <a:t>“John likes Mary” or “Mary likes John”</a:t>
            </a:r>
          </a:p>
          <a:p>
            <a:pPr lvl="1"/>
            <a:endParaRPr lang="en-US" sz="1500"/>
          </a:p>
          <a:p>
            <a:pPr lvl="1">
              <a:buFont typeface="Arial"/>
              <a:buChar char="•"/>
            </a:pPr>
            <a:endParaRPr lang="en-US" sz="1500"/>
          </a:p>
          <a:p>
            <a:pPr lvl="1">
              <a:buFont typeface="Arial"/>
              <a:buChar char="•"/>
            </a:pPr>
            <a:endParaRPr lang="en-US" sz="1500"/>
          </a:p>
        </p:txBody>
      </p:sp>
      <p:sp>
        <p:nvSpPr>
          <p:cNvPr id="14" name="Google Shape;167;p23">
            <a:extLst>
              <a:ext uri="{FF2B5EF4-FFF2-40B4-BE49-F238E27FC236}">
                <a16:creationId xmlns:a16="http://schemas.microsoft.com/office/drawing/2014/main" id="{FEA19798-679A-4092-95B4-03AAA2737FAC}"/>
              </a:ext>
            </a:extLst>
          </p:cNvPr>
          <p:cNvSpPr txBox="1">
            <a:spLocks noGrp="1"/>
          </p:cNvSpPr>
          <p:nvPr>
            <p:ph type="title"/>
          </p:nvPr>
        </p:nvSpPr>
        <p:spPr>
          <a:xfrm>
            <a:off x="238896" y="110837"/>
            <a:ext cx="6168831" cy="5119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b="1">
                <a:latin typeface="Source Sans Pro"/>
              </a:rPr>
              <a:t>Bag of Words</a:t>
            </a:r>
          </a:p>
        </p:txBody>
      </p:sp>
      <p:pic>
        <p:nvPicPr>
          <p:cNvPr id="4" name="Picture 4" descr="Diagram&#10;&#10;Description automatically generated">
            <a:extLst>
              <a:ext uri="{FF2B5EF4-FFF2-40B4-BE49-F238E27FC236}">
                <a16:creationId xmlns:a16="http://schemas.microsoft.com/office/drawing/2014/main" id="{37FB1C80-10FD-46FD-9AAA-E1F63FD65430}"/>
              </a:ext>
            </a:extLst>
          </p:cNvPr>
          <p:cNvPicPr>
            <a:picLocks noChangeAspect="1"/>
          </p:cNvPicPr>
          <p:nvPr/>
        </p:nvPicPr>
        <p:blipFill>
          <a:blip r:embed="rId3"/>
          <a:stretch>
            <a:fillRect/>
          </a:stretch>
        </p:blipFill>
        <p:spPr>
          <a:xfrm>
            <a:off x="4191483" y="2162615"/>
            <a:ext cx="4855578" cy="2503831"/>
          </a:xfrm>
          <a:prstGeom prst="rect">
            <a:avLst/>
          </a:prstGeom>
        </p:spPr>
      </p:pic>
      <p:sp>
        <p:nvSpPr>
          <p:cNvPr id="5" name="TextBox 4">
            <a:extLst>
              <a:ext uri="{FF2B5EF4-FFF2-40B4-BE49-F238E27FC236}">
                <a16:creationId xmlns:a16="http://schemas.microsoft.com/office/drawing/2014/main" id="{DA7A9528-B128-486D-A093-7CCC207EC458}"/>
              </a:ext>
            </a:extLst>
          </p:cNvPr>
          <p:cNvSpPr txBox="1"/>
          <p:nvPr/>
        </p:nvSpPr>
        <p:spPr>
          <a:xfrm>
            <a:off x="292261" y="4701492"/>
            <a:ext cx="649773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hlinkClick r:id="rId4"/>
              </a:rPr>
              <a:t>https://sep.com/blog/a-bag-of-words-levels-of-language/</a:t>
            </a:r>
            <a:endParaRPr lang="en-US"/>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22</Slides>
  <Notes>21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Cordelia template</vt:lpstr>
      <vt:lpstr>PowerPoint Presentation</vt:lpstr>
      <vt:lpstr>Table of Content</vt:lpstr>
      <vt:lpstr>PowerPoint Presentation</vt:lpstr>
      <vt:lpstr>Data Preparation/Pre-processing</vt:lpstr>
      <vt:lpstr>Data Preparation/Pre-processing</vt:lpstr>
      <vt:lpstr>Data Visualization</vt:lpstr>
      <vt:lpstr>Data Visualization</vt:lpstr>
      <vt:lpstr>Data Transformation</vt:lpstr>
      <vt:lpstr>Bag of Words</vt:lpstr>
      <vt:lpstr>PowerPoint Presentation</vt:lpstr>
      <vt:lpstr>TF-IDF</vt:lpstr>
      <vt:lpstr>PowerPoint Presentation</vt:lpstr>
      <vt:lpstr>PowerPoint Presentation</vt:lpstr>
      <vt:lpstr>PowerPoint Presentation</vt:lpstr>
      <vt:lpstr>LDA (Latent Dirichlet Allocation)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67</cp:revision>
  <dcterms:modified xsi:type="dcterms:W3CDTF">2022-02-03T18:18:49Z</dcterms:modified>
</cp:coreProperties>
</file>