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3" r:id="rId7"/>
    <p:sldId id="262" r:id="rId8"/>
    <p:sldId id="264"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35427-F7BC-4EEE-84CE-C237BC104D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1D6B956-9523-4792-9E13-CFCFD8F928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F9EB820-3AC1-4690-ACC5-89A4EDC91FD9}"/>
              </a:ext>
            </a:extLst>
          </p:cNvPr>
          <p:cNvSpPr>
            <a:spLocks noGrp="1"/>
          </p:cNvSpPr>
          <p:nvPr>
            <p:ph type="dt" sz="half" idx="10"/>
          </p:nvPr>
        </p:nvSpPr>
        <p:spPr/>
        <p:txBody>
          <a:bodyPr/>
          <a:lstStyle/>
          <a:p>
            <a:fld id="{982A2D27-E21A-440C-9D34-166D10CFE8B9}" type="datetimeFigureOut">
              <a:rPr lang="en-IN" smtClean="0"/>
              <a:t>01-12-2020</a:t>
            </a:fld>
            <a:endParaRPr lang="en-IN"/>
          </a:p>
        </p:txBody>
      </p:sp>
      <p:sp>
        <p:nvSpPr>
          <p:cNvPr id="5" name="Footer Placeholder 4">
            <a:extLst>
              <a:ext uri="{FF2B5EF4-FFF2-40B4-BE49-F238E27FC236}">
                <a16:creationId xmlns:a16="http://schemas.microsoft.com/office/drawing/2014/main" id="{99E8BE8C-9941-41AB-9821-229F5250D4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76C7B8-1C90-46BD-8D60-9CB7FD66DF88}"/>
              </a:ext>
            </a:extLst>
          </p:cNvPr>
          <p:cNvSpPr>
            <a:spLocks noGrp="1"/>
          </p:cNvSpPr>
          <p:nvPr>
            <p:ph type="sldNum" sz="quarter" idx="12"/>
          </p:nvPr>
        </p:nvSpPr>
        <p:spPr/>
        <p:txBody>
          <a:bodyPr/>
          <a:lstStyle/>
          <a:p>
            <a:fld id="{F5BC840B-A0CD-4548-B009-753348AF37B0}" type="slidenum">
              <a:rPr lang="en-IN" smtClean="0"/>
              <a:t>‹#›</a:t>
            </a:fld>
            <a:endParaRPr lang="en-IN"/>
          </a:p>
        </p:txBody>
      </p:sp>
    </p:spTree>
    <p:extLst>
      <p:ext uri="{BB962C8B-B14F-4D97-AF65-F5344CB8AC3E}">
        <p14:creationId xmlns:p14="http://schemas.microsoft.com/office/powerpoint/2010/main" val="2914335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E5CAB-9453-49EE-9F23-AC649E5A974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E9611D-15BC-40EC-B325-729A75EA5C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8061A3-DAE3-40C0-8188-06086CCE892D}"/>
              </a:ext>
            </a:extLst>
          </p:cNvPr>
          <p:cNvSpPr>
            <a:spLocks noGrp="1"/>
          </p:cNvSpPr>
          <p:nvPr>
            <p:ph type="dt" sz="half" idx="10"/>
          </p:nvPr>
        </p:nvSpPr>
        <p:spPr/>
        <p:txBody>
          <a:bodyPr/>
          <a:lstStyle/>
          <a:p>
            <a:fld id="{982A2D27-E21A-440C-9D34-166D10CFE8B9}" type="datetimeFigureOut">
              <a:rPr lang="en-IN" smtClean="0"/>
              <a:t>01-12-2020</a:t>
            </a:fld>
            <a:endParaRPr lang="en-IN"/>
          </a:p>
        </p:txBody>
      </p:sp>
      <p:sp>
        <p:nvSpPr>
          <p:cNvPr id="5" name="Footer Placeholder 4">
            <a:extLst>
              <a:ext uri="{FF2B5EF4-FFF2-40B4-BE49-F238E27FC236}">
                <a16:creationId xmlns:a16="http://schemas.microsoft.com/office/drawing/2014/main" id="{2005A465-818D-432D-84A4-09114A33F3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0E856E-906D-4F96-A841-BFBC9CABB1A2}"/>
              </a:ext>
            </a:extLst>
          </p:cNvPr>
          <p:cNvSpPr>
            <a:spLocks noGrp="1"/>
          </p:cNvSpPr>
          <p:nvPr>
            <p:ph type="sldNum" sz="quarter" idx="12"/>
          </p:nvPr>
        </p:nvSpPr>
        <p:spPr/>
        <p:txBody>
          <a:bodyPr/>
          <a:lstStyle/>
          <a:p>
            <a:fld id="{F5BC840B-A0CD-4548-B009-753348AF37B0}" type="slidenum">
              <a:rPr lang="en-IN" smtClean="0"/>
              <a:t>‹#›</a:t>
            </a:fld>
            <a:endParaRPr lang="en-IN"/>
          </a:p>
        </p:txBody>
      </p:sp>
    </p:spTree>
    <p:extLst>
      <p:ext uri="{BB962C8B-B14F-4D97-AF65-F5344CB8AC3E}">
        <p14:creationId xmlns:p14="http://schemas.microsoft.com/office/powerpoint/2010/main" val="2592493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874DB-3587-4D78-9C7A-C94E6A786C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247AE6-E5F7-4DEC-822E-30B7628418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AE9F82-D941-45BA-B078-0FE1D31778CD}"/>
              </a:ext>
            </a:extLst>
          </p:cNvPr>
          <p:cNvSpPr>
            <a:spLocks noGrp="1"/>
          </p:cNvSpPr>
          <p:nvPr>
            <p:ph type="dt" sz="half" idx="10"/>
          </p:nvPr>
        </p:nvSpPr>
        <p:spPr/>
        <p:txBody>
          <a:bodyPr/>
          <a:lstStyle/>
          <a:p>
            <a:fld id="{982A2D27-E21A-440C-9D34-166D10CFE8B9}" type="datetimeFigureOut">
              <a:rPr lang="en-IN" smtClean="0"/>
              <a:t>01-12-2020</a:t>
            </a:fld>
            <a:endParaRPr lang="en-IN"/>
          </a:p>
        </p:txBody>
      </p:sp>
      <p:sp>
        <p:nvSpPr>
          <p:cNvPr id="5" name="Footer Placeholder 4">
            <a:extLst>
              <a:ext uri="{FF2B5EF4-FFF2-40B4-BE49-F238E27FC236}">
                <a16:creationId xmlns:a16="http://schemas.microsoft.com/office/drawing/2014/main" id="{BC470AF1-94DA-459E-AB11-5615E3E1B7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7C4AB5-6A3A-484A-B1E7-08F0840BBDFC}"/>
              </a:ext>
            </a:extLst>
          </p:cNvPr>
          <p:cNvSpPr>
            <a:spLocks noGrp="1"/>
          </p:cNvSpPr>
          <p:nvPr>
            <p:ph type="sldNum" sz="quarter" idx="12"/>
          </p:nvPr>
        </p:nvSpPr>
        <p:spPr/>
        <p:txBody>
          <a:bodyPr/>
          <a:lstStyle/>
          <a:p>
            <a:fld id="{F5BC840B-A0CD-4548-B009-753348AF37B0}" type="slidenum">
              <a:rPr lang="en-IN" smtClean="0"/>
              <a:t>‹#›</a:t>
            </a:fld>
            <a:endParaRPr lang="en-IN"/>
          </a:p>
        </p:txBody>
      </p:sp>
    </p:spTree>
    <p:extLst>
      <p:ext uri="{BB962C8B-B14F-4D97-AF65-F5344CB8AC3E}">
        <p14:creationId xmlns:p14="http://schemas.microsoft.com/office/powerpoint/2010/main" val="2599800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7FFB8-56E1-4332-A9D0-103327F8EB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D0A9264-122C-4AFF-8088-FD659B4E91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A41E5F-CCAB-44ED-B77D-79F988A7CF47}"/>
              </a:ext>
            </a:extLst>
          </p:cNvPr>
          <p:cNvSpPr>
            <a:spLocks noGrp="1"/>
          </p:cNvSpPr>
          <p:nvPr>
            <p:ph type="dt" sz="half" idx="10"/>
          </p:nvPr>
        </p:nvSpPr>
        <p:spPr/>
        <p:txBody>
          <a:bodyPr/>
          <a:lstStyle/>
          <a:p>
            <a:fld id="{982A2D27-E21A-440C-9D34-166D10CFE8B9}" type="datetimeFigureOut">
              <a:rPr lang="en-IN" smtClean="0"/>
              <a:t>01-12-2020</a:t>
            </a:fld>
            <a:endParaRPr lang="en-IN"/>
          </a:p>
        </p:txBody>
      </p:sp>
      <p:sp>
        <p:nvSpPr>
          <p:cNvPr id="5" name="Footer Placeholder 4">
            <a:extLst>
              <a:ext uri="{FF2B5EF4-FFF2-40B4-BE49-F238E27FC236}">
                <a16:creationId xmlns:a16="http://schemas.microsoft.com/office/drawing/2014/main" id="{36FCF417-D514-4C25-BBCB-3E1608F78E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1AFB04-7B1E-47CA-A127-321C6027941D}"/>
              </a:ext>
            </a:extLst>
          </p:cNvPr>
          <p:cNvSpPr>
            <a:spLocks noGrp="1"/>
          </p:cNvSpPr>
          <p:nvPr>
            <p:ph type="sldNum" sz="quarter" idx="12"/>
          </p:nvPr>
        </p:nvSpPr>
        <p:spPr/>
        <p:txBody>
          <a:bodyPr/>
          <a:lstStyle/>
          <a:p>
            <a:fld id="{F5BC840B-A0CD-4548-B009-753348AF37B0}" type="slidenum">
              <a:rPr lang="en-IN" smtClean="0"/>
              <a:t>‹#›</a:t>
            </a:fld>
            <a:endParaRPr lang="en-IN"/>
          </a:p>
        </p:txBody>
      </p:sp>
    </p:spTree>
    <p:extLst>
      <p:ext uri="{BB962C8B-B14F-4D97-AF65-F5344CB8AC3E}">
        <p14:creationId xmlns:p14="http://schemas.microsoft.com/office/powerpoint/2010/main" val="3093343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30F0F-6F3B-4368-848C-8D7A759EF2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4837357-73EC-43F4-8561-3B35EA0362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E4FB6B-DF10-4693-9900-C9F591114E68}"/>
              </a:ext>
            </a:extLst>
          </p:cNvPr>
          <p:cNvSpPr>
            <a:spLocks noGrp="1"/>
          </p:cNvSpPr>
          <p:nvPr>
            <p:ph type="dt" sz="half" idx="10"/>
          </p:nvPr>
        </p:nvSpPr>
        <p:spPr/>
        <p:txBody>
          <a:bodyPr/>
          <a:lstStyle/>
          <a:p>
            <a:fld id="{982A2D27-E21A-440C-9D34-166D10CFE8B9}" type="datetimeFigureOut">
              <a:rPr lang="en-IN" smtClean="0"/>
              <a:t>01-12-2020</a:t>
            </a:fld>
            <a:endParaRPr lang="en-IN"/>
          </a:p>
        </p:txBody>
      </p:sp>
      <p:sp>
        <p:nvSpPr>
          <p:cNvPr id="5" name="Footer Placeholder 4">
            <a:extLst>
              <a:ext uri="{FF2B5EF4-FFF2-40B4-BE49-F238E27FC236}">
                <a16:creationId xmlns:a16="http://schemas.microsoft.com/office/drawing/2014/main" id="{6257E338-5281-46C6-A1A4-8EAD982442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065ABA-07A3-43CB-91DD-4CC021839969}"/>
              </a:ext>
            </a:extLst>
          </p:cNvPr>
          <p:cNvSpPr>
            <a:spLocks noGrp="1"/>
          </p:cNvSpPr>
          <p:nvPr>
            <p:ph type="sldNum" sz="quarter" idx="12"/>
          </p:nvPr>
        </p:nvSpPr>
        <p:spPr/>
        <p:txBody>
          <a:bodyPr/>
          <a:lstStyle/>
          <a:p>
            <a:fld id="{F5BC840B-A0CD-4548-B009-753348AF37B0}" type="slidenum">
              <a:rPr lang="en-IN" smtClean="0"/>
              <a:t>‹#›</a:t>
            </a:fld>
            <a:endParaRPr lang="en-IN"/>
          </a:p>
        </p:txBody>
      </p:sp>
    </p:spTree>
    <p:extLst>
      <p:ext uri="{BB962C8B-B14F-4D97-AF65-F5344CB8AC3E}">
        <p14:creationId xmlns:p14="http://schemas.microsoft.com/office/powerpoint/2010/main" val="1597027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08CBA-6371-45B7-9BBF-AF95F3E0D3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BB8BB0-B0BC-499B-90A6-9EA9B5175A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EEDB279-B4BF-4F72-B957-5435D4B70E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CA0A705-7D4A-4FB8-B18A-B13AC42112EA}"/>
              </a:ext>
            </a:extLst>
          </p:cNvPr>
          <p:cNvSpPr>
            <a:spLocks noGrp="1"/>
          </p:cNvSpPr>
          <p:nvPr>
            <p:ph type="dt" sz="half" idx="10"/>
          </p:nvPr>
        </p:nvSpPr>
        <p:spPr/>
        <p:txBody>
          <a:bodyPr/>
          <a:lstStyle/>
          <a:p>
            <a:fld id="{982A2D27-E21A-440C-9D34-166D10CFE8B9}" type="datetimeFigureOut">
              <a:rPr lang="en-IN" smtClean="0"/>
              <a:t>01-12-2020</a:t>
            </a:fld>
            <a:endParaRPr lang="en-IN"/>
          </a:p>
        </p:txBody>
      </p:sp>
      <p:sp>
        <p:nvSpPr>
          <p:cNvPr id="6" name="Footer Placeholder 5">
            <a:extLst>
              <a:ext uri="{FF2B5EF4-FFF2-40B4-BE49-F238E27FC236}">
                <a16:creationId xmlns:a16="http://schemas.microsoft.com/office/drawing/2014/main" id="{BD1C9E40-612B-4240-B8C4-EB3E62A4DB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213B3B-E5A4-42BA-A19B-CB59FDD12062}"/>
              </a:ext>
            </a:extLst>
          </p:cNvPr>
          <p:cNvSpPr>
            <a:spLocks noGrp="1"/>
          </p:cNvSpPr>
          <p:nvPr>
            <p:ph type="sldNum" sz="quarter" idx="12"/>
          </p:nvPr>
        </p:nvSpPr>
        <p:spPr/>
        <p:txBody>
          <a:bodyPr/>
          <a:lstStyle/>
          <a:p>
            <a:fld id="{F5BC840B-A0CD-4548-B009-753348AF37B0}" type="slidenum">
              <a:rPr lang="en-IN" smtClean="0"/>
              <a:t>‹#›</a:t>
            </a:fld>
            <a:endParaRPr lang="en-IN"/>
          </a:p>
        </p:txBody>
      </p:sp>
    </p:spTree>
    <p:extLst>
      <p:ext uri="{BB962C8B-B14F-4D97-AF65-F5344CB8AC3E}">
        <p14:creationId xmlns:p14="http://schemas.microsoft.com/office/powerpoint/2010/main" val="1412297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C1CCA-A159-4FC7-A501-32EECDE696F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2E2011E-C96F-4511-AA1D-1AC484ED77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86AE2E-3795-4784-ABCD-DF1D0AD54D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0B21F52-8419-4C64-ADC2-029EB0EDC7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5892DC-EDA3-4178-A2BB-605F82C923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5CC272F-1322-47C5-90C9-28BF230DA5AC}"/>
              </a:ext>
            </a:extLst>
          </p:cNvPr>
          <p:cNvSpPr>
            <a:spLocks noGrp="1"/>
          </p:cNvSpPr>
          <p:nvPr>
            <p:ph type="dt" sz="half" idx="10"/>
          </p:nvPr>
        </p:nvSpPr>
        <p:spPr/>
        <p:txBody>
          <a:bodyPr/>
          <a:lstStyle/>
          <a:p>
            <a:fld id="{982A2D27-E21A-440C-9D34-166D10CFE8B9}" type="datetimeFigureOut">
              <a:rPr lang="en-IN" smtClean="0"/>
              <a:t>01-12-2020</a:t>
            </a:fld>
            <a:endParaRPr lang="en-IN"/>
          </a:p>
        </p:txBody>
      </p:sp>
      <p:sp>
        <p:nvSpPr>
          <p:cNvPr id="8" name="Footer Placeholder 7">
            <a:extLst>
              <a:ext uri="{FF2B5EF4-FFF2-40B4-BE49-F238E27FC236}">
                <a16:creationId xmlns:a16="http://schemas.microsoft.com/office/drawing/2014/main" id="{C95D9E9D-97A6-4C70-BF16-59C35B6AD4C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ED61273-1A66-4976-86A5-ED0566428E69}"/>
              </a:ext>
            </a:extLst>
          </p:cNvPr>
          <p:cNvSpPr>
            <a:spLocks noGrp="1"/>
          </p:cNvSpPr>
          <p:nvPr>
            <p:ph type="sldNum" sz="quarter" idx="12"/>
          </p:nvPr>
        </p:nvSpPr>
        <p:spPr/>
        <p:txBody>
          <a:bodyPr/>
          <a:lstStyle/>
          <a:p>
            <a:fld id="{F5BC840B-A0CD-4548-B009-753348AF37B0}" type="slidenum">
              <a:rPr lang="en-IN" smtClean="0"/>
              <a:t>‹#›</a:t>
            </a:fld>
            <a:endParaRPr lang="en-IN"/>
          </a:p>
        </p:txBody>
      </p:sp>
    </p:spTree>
    <p:extLst>
      <p:ext uri="{BB962C8B-B14F-4D97-AF65-F5344CB8AC3E}">
        <p14:creationId xmlns:p14="http://schemas.microsoft.com/office/powerpoint/2010/main" val="2100293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D872B-E195-4E82-9587-A06CF244CC0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00385FE-006E-4844-B015-1C6AFE6CEBE1}"/>
              </a:ext>
            </a:extLst>
          </p:cNvPr>
          <p:cNvSpPr>
            <a:spLocks noGrp="1"/>
          </p:cNvSpPr>
          <p:nvPr>
            <p:ph type="dt" sz="half" idx="10"/>
          </p:nvPr>
        </p:nvSpPr>
        <p:spPr/>
        <p:txBody>
          <a:bodyPr/>
          <a:lstStyle/>
          <a:p>
            <a:fld id="{982A2D27-E21A-440C-9D34-166D10CFE8B9}" type="datetimeFigureOut">
              <a:rPr lang="en-IN" smtClean="0"/>
              <a:t>01-12-2020</a:t>
            </a:fld>
            <a:endParaRPr lang="en-IN"/>
          </a:p>
        </p:txBody>
      </p:sp>
      <p:sp>
        <p:nvSpPr>
          <p:cNvPr id="4" name="Footer Placeholder 3">
            <a:extLst>
              <a:ext uri="{FF2B5EF4-FFF2-40B4-BE49-F238E27FC236}">
                <a16:creationId xmlns:a16="http://schemas.microsoft.com/office/drawing/2014/main" id="{3F9767BE-B3D0-47D4-AB27-C73CAC7E804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602AF54-881E-41CF-8EC1-40CDA66504F9}"/>
              </a:ext>
            </a:extLst>
          </p:cNvPr>
          <p:cNvSpPr>
            <a:spLocks noGrp="1"/>
          </p:cNvSpPr>
          <p:nvPr>
            <p:ph type="sldNum" sz="quarter" idx="12"/>
          </p:nvPr>
        </p:nvSpPr>
        <p:spPr/>
        <p:txBody>
          <a:bodyPr/>
          <a:lstStyle/>
          <a:p>
            <a:fld id="{F5BC840B-A0CD-4548-B009-753348AF37B0}" type="slidenum">
              <a:rPr lang="en-IN" smtClean="0"/>
              <a:t>‹#›</a:t>
            </a:fld>
            <a:endParaRPr lang="en-IN"/>
          </a:p>
        </p:txBody>
      </p:sp>
    </p:spTree>
    <p:extLst>
      <p:ext uri="{BB962C8B-B14F-4D97-AF65-F5344CB8AC3E}">
        <p14:creationId xmlns:p14="http://schemas.microsoft.com/office/powerpoint/2010/main" val="2907236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09CFD4-6FC4-4477-909E-C6D01261794E}"/>
              </a:ext>
            </a:extLst>
          </p:cNvPr>
          <p:cNvSpPr>
            <a:spLocks noGrp="1"/>
          </p:cNvSpPr>
          <p:nvPr>
            <p:ph type="dt" sz="half" idx="10"/>
          </p:nvPr>
        </p:nvSpPr>
        <p:spPr/>
        <p:txBody>
          <a:bodyPr/>
          <a:lstStyle/>
          <a:p>
            <a:fld id="{982A2D27-E21A-440C-9D34-166D10CFE8B9}" type="datetimeFigureOut">
              <a:rPr lang="en-IN" smtClean="0"/>
              <a:t>01-12-2020</a:t>
            </a:fld>
            <a:endParaRPr lang="en-IN"/>
          </a:p>
        </p:txBody>
      </p:sp>
      <p:sp>
        <p:nvSpPr>
          <p:cNvPr id="3" name="Footer Placeholder 2">
            <a:extLst>
              <a:ext uri="{FF2B5EF4-FFF2-40B4-BE49-F238E27FC236}">
                <a16:creationId xmlns:a16="http://schemas.microsoft.com/office/drawing/2014/main" id="{6228C9F4-AB45-4C5B-982F-F1DB45A01BA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9B3EC99-D32C-4DC9-A9B2-35CA9913B0B5}"/>
              </a:ext>
            </a:extLst>
          </p:cNvPr>
          <p:cNvSpPr>
            <a:spLocks noGrp="1"/>
          </p:cNvSpPr>
          <p:nvPr>
            <p:ph type="sldNum" sz="quarter" idx="12"/>
          </p:nvPr>
        </p:nvSpPr>
        <p:spPr/>
        <p:txBody>
          <a:bodyPr/>
          <a:lstStyle/>
          <a:p>
            <a:fld id="{F5BC840B-A0CD-4548-B009-753348AF37B0}" type="slidenum">
              <a:rPr lang="en-IN" smtClean="0"/>
              <a:t>‹#›</a:t>
            </a:fld>
            <a:endParaRPr lang="en-IN"/>
          </a:p>
        </p:txBody>
      </p:sp>
    </p:spTree>
    <p:extLst>
      <p:ext uri="{BB962C8B-B14F-4D97-AF65-F5344CB8AC3E}">
        <p14:creationId xmlns:p14="http://schemas.microsoft.com/office/powerpoint/2010/main" val="453160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7F453-2681-4DE2-B65B-AEF08B00D6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D8D7D28-B4DC-4C67-ADB9-DDA6A2E502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6AFD952-F132-4821-83AD-1059703CCA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97A85E-0B89-4309-AE47-83858CFD1A76}"/>
              </a:ext>
            </a:extLst>
          </p:cNvPr>
          <p:cNvSpPr>
            <a:spLocks noGrp="1"/>
          </p:cNvSpPr>
          <p:nvPr>
            <p:ph type="dt" sz="half" idx="10"/>
          </p:nvPr>
        </p:nvSpPr>
        <p:spPr/>
        <p:txBody>
          <a:bodyPr/>
          <a:lstStyle/>
          <a:p>
            <a:fld id="{982A2D27-E21A-440C-9D34-166D10CFE8B9}" type="datetimeFigureOut">
              <a:rPr lang="en-IN" smtClean="0"/>
              <a:t>01-12-2020</a:t>
            </a:fld>
            <a:endParaRPr lang="en-IN"/>
          </a:p>
        </p:txBody>
      </p:sp>
      <p:sp>
        <p:nvSpPr>
          <p:cNvPr id="6" name="Footer Placeholder 5">
            <a:extLst>
              <a:ext uri="{FF2B5EF4-FFF2-40B4-BE49-F238E27FC236}">
                <a16:creationId xmlns:a16="http://schemas.microsoft.com/office/drawing/2014/main" id="{CB0C2D66-73EA-463A-AC71-08E722471F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FBC905-1AB3-43CC-8117-A11A403B7AFD}"/>
              </a:ext>
            </a:extLst>
          </p:cNvPr>
          <p:cNvSpPr>
            <a:spLocks noGrp="1"/>
          </p:cNvSpPr>
          <p:nvPr>
            <p:ph type="sldNum" sz="quarter" idx="12"/>
          </p:nvPr>
        </p:nvSpPr>
        <p:spPr/>
        <p:txBody>
          <a:bodyPr/>
          <a:lstStyle/>
          <a:p>
            <a:fld id="{F5BC840B-A0CD-4548-B009-753348AF37B0}" type="slidenum">
              <a:rPr lang="en-IN" smtClean="0"/>
              <a:t>‹#›</a:t>
            </a:fld>
            <a:endParaRPr lang="en-IN"/>
          </a:p>
        </p:txBody>
      </p:sp>
    </p:spTree>
    <p:extLst>
      <p:ext uri="{BB962C8B-B14F-4D97-AF65-F5344CB8AC3E}">
        <p14:creationId xmlns:p14="http://schemas.microsoft.com/office/powerpoint/2010/main" val="2525617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17F38-A171-4CED-81D7-7A3FC894F0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A9E838A-2EF9-4A1B-87CB-8150EEDFB1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B287E11-FD49-47BA-A545-258B0C0D76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5484A8-1DD7-400B-8093-E14FE9F0B16A}"/>
              </a:ext>
            </a:extLst>
          </p:cNvPr>
          <p:cNvSpPr>
            <a:spLocks noGrp="1"/>
          </p:cNvSpPr>
          <p:nvPr>
            <p:ph type="dt" sz="half" idx="10"/>
          </p:nvPr>
        </p:nvSpPr>
        <p:spPr/>
        <p:txBody>
          <a:bodyPr/>
          <a:lstStyle/>
          <a:p>
            <a:fld id="{982A2D27-E21A-440C-9D34-166D10CFE8B9}" type="datetimeFigureOut">
              <a:rPr lang="en-IN" smtClean="0"/>
              <a:t>01-12-2020</a:t>
            </a:fld>
            <a:endParaRPr lang="en-IN"/>
          </a:p>
        </p:txBody>
      </p:sp>
      <p:sp>
        <p:nvSpPr>
          <p:cNvPr id="6" name="Footer Placeholder 5">
            <a:extLst>
              <a:ext uri="{FF2B5EF4-FFF2-40B4-BE49-F238E27FC236}">
                <a16:creationId xmlns:a16="http://schemas.microsoft.com/office/drawing/2014/main" id="{FBE90635-C868-4460-92F5-136A4E57F1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46ECAF-0D56-416B-B537-8557C23CC611}"/>
              </a:ext>
            </a:extLst>
          </p:cNvPr>
          <p:cNvSpPr>
            <a:spLocks noGrp="1"/>
          </p:cNvSpPr>
          <p:nvPr>
            <p:ph type="sldNum" sz="quarter" idx="12"/>
          </p:nvPr>
        </p:nvSpPr>
        <p:spPr/>
        <p:txBody>
          <a:bodyPr/>
          <a:lstStyle/>
          <a:p>
            <a:fld id="{F5BC840B-A0CD-4548-B009-753348AF37B0}" type="slidenum">
              <a:rPr lang="en-IN" smtClean="0"/>
              <a:t>‹#›</a:t>
            </a:fld>
            <a:endParaRPr lang="en-IN"/>
          </a:p>
        </p:txBody>
      </p:sp>
    </p:spTree>
    <p:extLst>
      <p:ext uri="{BB962C8B-B14F-4D97-AF65-F5344CB8AC3E}">
        <p14:creationId xmlns:p14="http://schemas.microsoft.com/office/powerpoint/2010/main" val="3370744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CFF332-37DF-46A6-AA64-626C94DFC5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D5A737-9D56-4566-9831-FCF7FAC927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EAB650-3081-4C59-8774-179E3B9D7C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2A2D27-E21A-440C-9D34-166D10CFE8B9}" type="datetimeFigureOut">
              <a:rPr lang="en-IN" smtClean="0"/>
              <a:t>01-12-2020</a:t>
            </a:fld>
            <a:endParaRPr lang="en-IN"/>
          </a:p>
        </p:txBody>
      </p:sp>
      <p:sp>
        <p:nvSpPr>
          <p:cNvPr id="5" name="Footer Placeholder 4">
            <a:extLst>
              <a:ext uri="{FF2B5EF4-FFF2-40B4-BE49-F238E27FC236}">
                <a16:creationId xmlns:a16="http://schemas.microsoft.com/office/drawing/2014/main" id="{64D7EAD8-738C-4D22-9499-1BEF7FF9B0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2F5EC6F-71B8-44E3-97F4-83BC9CA61D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BC840B-A0CD-4548-B009-753348AF37B0}" type="slidenum">
              <a:rPr lang="en-IN" smtClean="0"/>
              <a:t>‹#›</a:t>
            </a:fld>
            <a:endParaRPr lang="en-IN"/>
          </a:p>
        </p:txBody>
      </p:sp>
    </p:spTree>
    <p:extLst>
      <p:ext uri="{BB962C8B-B14F-4D97-AF65-F5344CB8AC3E}">
        <p14:creationId xmlns:p14="http://schemas.microsoft.com/office/powerpoint/2010/main" val="4262276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youtu.be/v4hOgDaHD1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609D9-7190-40A5-93B3-12613E2B16E4}"/>
              </a:ext>
            </a:extLst>
          </p:cNvPr>
          <p:cNvSpPr>
            <a:spLocks noGrp="1"/>
          </p:cNvSpPr>
          <p:nvPr>
            <p:ph type="ctrTitle"/>
          </p:nvPr>
        </p:nvSpPr>
        <p:spPr/>
        <p:txBody>
          <a:bodyPr/>
          <a:lstStyle/>
          <a:p>
            <a:r>
              <a:rPr lang="en-IN" dirty="0"/>
              <a:t>Intuit </a:t>
            </a:r>
            <a:r>
              <a:rPr lang="en-IN" dirty="0" err="1"/>
              <a:t>Codathon</a:t>
            </a:r>
            <a:endParaRPr lang="en-IN" dirty="0"/>
          </a:p>
        </p:txBody>
      </p:sp>
      <p:sp>
        <p:nvSpPr>
          <p:cNvPr id="3" name="Subtitle 2">
            <a:extLst>
              <a:ext uri="{FF2B5EF4-FFF2-40B4-BE49-F238E27FC236}">
                <a16:creationId xmlns:a16="http://schemas.microsoft.com/office/drawing/2014/main" id="{141777D3-587C-4C5C-B0BF-26CF559288B1}"/>
              </a:ext>
            </a:extLst>
          </p:cNvPr>
          <p:cNvSpPr>
            <a:spLocks noGrp="1"/>
          </p:cNvSpPr>
          <p:nvPr>
            <p:ph type="subTitle" idx="1"/>
          </p:nvPr>
        </p:nvSpPr>
        <p:spPr/>
        <p:txBody>
          <a:bodyPr>
            <a:normAutofit/>
          </a:bodyPr>
          <a:lstStyle/>
          <a:p>
            <a:r>
              <a:rPr lang="en-IN" sz="3200" dirty="0" err="1"/>
              <a:t>SolFinder</a:t>
            </a:r>
            <a:r>
              <a:rPr lang="en-IN" sz="3200" dirty="0"/>
              <a:t> Research</a:t>
            </a:r>
          </a:p>
        </p:txBody>
      </p:sp>
    </p:spTree>
    <p:extLst>
      <p:ext uri="{BB962C8B-B14F-4D97-AF65-F5344CB8AC3E}">
        <p14:creationId xmlns:p14="http://schemas.microsoft.com/office/powerpoint/2010/main" val="1714073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4B24D-C66F-413B-A7CB-9CBE45857BE7}"/>
              </a:ext>
            </a:extLst>
          </p:cNvPr>
          <p:cNvSpPr>
            <a:spLocks noGrp="1"/>
          </p:cNvSpPr>
          <p:nvPr>
            <p:ph type="title"/>
          </p:nvPr>
        </p:nvSpPr>
        <p:spPr/>
        <p:txBody>
          <a:bodyPr/>
          <a:lstStyle/>
          <a:p>
            <a:r>
              <a:rPr lang="en-IN" dirty="0"/>
              <a:t>Cashflow Alert</a:t>
            </a:r>
          </a:p>
        </p:txBody>
      </p:sp>
      <p:sp>
        <p:nvSpPr>
          <p:cNvPr id="3" name="Content Placeholder 2">
            <a:extLst>
              <a:ext uri="{FF2B5EF4-FFF2-40B4-BE49-F238E27FC236}">
                <a16:creationId xmlns:a16="http://schemas.microsoft.com/office/drawing/2014/main" id="{7385EDB4-B0B9-4D9E-AFB1-7E95A74874E0}"/>
              </a:ext>
            </a:extLst>
          </p:cNvPr>
          <p:cNvSpPr>
            <a:spLocks noGrp="1"/>
          </p:cNvSpPr>
          <p:nvPr>
            <p:ph idx="1"/>
          </p:nvPr>
        </p:nvSpPr>
        <p:spPr/>
        <p:txBody>
          <a:bodyPr/>
          <a:lstStyle/>
          <a:p>
            <a:r>
              <a:rPr lang="en-IN" dirty="0"/>
              <a:t>The Cashflow Alert app highlights the discrepancy between cash availability and liabilities at a given point of time.</a:t>
            </a:r>
          </a:p>
          <a:p>
            <a:r>
              <a:rPr lang="en-IN" dirty="0"/>
              <a:t>Scenario: Suppose I have a liability of Rs. 1000 after 30 days.</a:t>
            </a:r>
          </a:p>
          <a:p>
            <a:r>
              <a:rPr lang="en-IN" dirty="0"/>
              <a:t>Cash at hand after 30 days can be calculated using:</a:t>
            </a:r>
          </a:p>
          <a:p>
            <a:pPr lvl="1"/>
            <a:r>
              <a:rPr lang="en-IN" dirty="0"/>
              <a:t>Cash today</a:t>
            </a:r>
          </a:p>
          <a:p>
            <a:pPr lvl="1"/>
            <a:r>
              <a:rPr lang="en-IN" dirty="0"/>
              <a:t>Liabilities for the upcoming 30 days</a:t>
            </a:r>
          </a:p>
          <a:p>
            <a:pPr lvl="1"/>
            <a:r>
              <a:rPr lang="en-IN" dirty="0"/>
              <a:t>Expected Cash income during 30 days period</a:t>
            </a:r>
          </a:p>
          <a:p>
            <a:pPr lvl="1"/>
            <a:r>
              <a:rPr lang="en-IN" dirty="0"/>
              <a:t>Other payables on the 30</a:t>
            </a:r>
            <a:r>
              <a:rPr lang="en-IN" baseline="30000" dirty="0"/>
              <a:t>th</a:t>
            </a:r>
            <a:r>
              <a:rPr lang="en-IN" dirty="0"/>
              <a:t> day</a:t>
            </a:r>
          </a:p>
          <a:p>
            <a:r>
              <a:rPr lang="en-IN" dirty="0"/>
              <a:t>This can be used to determine my ability to payoff my future cash liability on any given day.</a:t>
            </a:r>
          </a:p>
          <a:p>
            <a:pPr lvl="1"/>
            <a:endParaRPr lang="en-IN" dirty="0"/>
          </a:p>
        </p:txBody>
      </p:sp>
    </p:spTree>
    <p:extLst>
      <p:ext uri="{BB962C8B-B14F-4D97-AF65-F5344CB8AC3E}">
        <p14:creationId xmlns:p14="http://schemas.microsoft.com/office/powerpoint/2010/main" val="2115534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4B24D-C66F-413B-A7CB-9CBE45857BE7}"/>
              </a:ext>
            </a:extLst>
          </p:cNvPr>
          <p:cNvSpPr>
            <a:spLocks noGrp="1"/>
          </p:cNvSpPr>
          <p:nvPr>
            <p:ph type="title"/>
          </p:nvPr>
        </p:nvSpPr>
        <p:spPr/>
        <p:txBody>
          <a:bodyPr/>
          <a:lstStyle/>
          <a:p>
            <a:r>
              <a:rPr lang="en-IN" dirty="0"/>
              <a:t>Cashflow Alert</a:t>
            </a:r>
          </a:p>
        </p:txBody>
      </p:sp>
      <p:sp>
        <p:nvSpPr>
          <p:cNvPr id="3" name="Content Placeholder 2">
            <a:extLst>
              <a:ext uri="{FF2B5EF4-FFF2-40B4-BE49-F238E27FC236}">
                <a16:creationId xmlns:a16="http://schemas.microsoft.com/office/drawing/2014/main" id="{7385EDB4-B0B9-4D9E-AFB1-7E95A74874E0}"/>
              </a:ext>
            </a:extLst>
          </p:cNvPr>
          <p:cNvSpPr>
            <a:spLocks noGrp="1"/>
          </p:cNvSpPr>
          <p:nvPr>
            <p:ph idx="1"/>
          </p:nvPr>
        </p:nvSpPr>
        <p:spPr/>
        <p:txBody>
          <a:bodyPr>
            <a:normAutofit lnSpcReduction="10000"/>
          </a:bodyPr>
          <a:lstStyle/>
          <a:p>
            <a:r>
              <a:rPr lang="en-IN" dirty="0"/>
              <a:t>It is important for small businesses and potential lenders to understand cashflow characteristics to engage in credit transactions.</a:t>
            </a:r>
          </a:p>
          <a:p>
            <a:r>
              <a:rPr lang="en-IN" dirty="0"/>
              <a:t>Integration with </a:t>
            </a:r>
            <a:r>
              <a:rPr lang="en-IN" dirty="0" err="1"/>
              <a:t>Quickbooks</a:t>
            </a:r>
            <a:r>
              <a:rPr lang="en-IN" dirty="0"/>
              <a:t> platform can help access and update the accounting information for current cash status and future projected cash demands.</a:t>
            </a:r>
          </a:p>
          <a:p>
            <a:r>
              <a:rPr lang="en-IN" dirty="0"/>
              <a:t>The user can come to know the days when his cash availability is expected to be less than cash payment liabilities enabling him to take remedial action(e.g., borrow or call in receivables)</a:t>
            </a:r>
          </a:p>
          <a:p>
            <a:r>
              <a:rPr lang="en-IN" dirty="0"/>
              <a:t>Helps reduce the uncertainty of business environment.</a:t>
            </a:r>
          </a:p>
          <a:p>
            <a:r>
              <a:rPr lang="en-IN" dirty="0"/>
              <a:t>GUI interface helps present the status intuitively.</a:t>
            </a:r>
          </a:p>
          <a:p>
            <a:endParaRPr lang="en-IN" dirty="0"/>
          </a:p>
        </p:txBody>
      </p:sp>
    </p:spTree>
    <p:extLst>
      <p:ext uri="{BB962C8B-B14F-4D97-AF65-F5344CB8AC3E}">
        <p14:creationId xmlns:p14="http://schemas.microsoft.com/office/powerpoint/2010/main" val="1013385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4B24D-C66F-413B-A7CB-9CBE45857BE7}"/>
              </a:ext>
            </a:extLst>
          </p:cNvPr>
          <p:cNvSpPr>
            <a:spLocks noGrp="1"/>
          </p:cNvSpPr>
          <p:nvPr>
            <p:ph type="title"/>
          </p:nvPr>
        </p:nvSpPr>
        <p:spPr/>
        <p:txBody>
          <a:bodyPr/>
          <a:lstStyle/>
          <a:p>
            <a:r>
              <a:rPr lang="en-IN" dirty="0"/>
              <a:t>Cashflow Alert</a:t>
            </a:r>
          </a:p>
        </p:txBody>
      </p:sp>
      <p:sp>
        <p:nvSpPr>
          <p:cNvPr id="3" name="Content Placeholder 2">
            <a:extLst>
              <a:ext uri="{FF2B5EF4-FFF2-40B4-BE49-F238E27FC236}">
                <a16:creationId xmlns:a16="http://schemas.microsoft.com/office/drawing/2014/main" id="{7385EDB4-B0B9-4D9E-AFB1-7E95A74874E0}"/>
              </a:ext>
            </a:extLst>
          </p:cNvPr>
          <p:cNvSpPr>
            <a:spLocks noGrp="1"/>
          </p:cNvSpPr>
          <p:nvPr>
            <p:ph idx="1"/>
          </p:nvPr>
        </p:nvSpPr>
        <p:spPr/>
        <p:txBody>
          <a:bodyPr>
            <a:normAutofit/>
          </a:bodyPr>
          <a:lstStyle/>
          <a:p>
            <a:r>
              <a:rPr lang="en-IN" dirty="0"/>
              <a:t>The App enables the user to determine the cash availability vis-à-vis liabilities during a specified period. For example:</a:t>
            </a:r>
          </a:p>
          <a:p>
            <a:pPr lvl="1"/>
            <a:r>
              <a:rPr lang="en-IN" dirty="0"/>
              <a:t>At a given date: 30/12/2020</a:t>
            </a:r>
          </a:p>
          <a:p>
            <a:pPr lvl="1"/>
            <a:r>
              <a:rPr lang="en-IN" dirty="0"/>
              <a:t>During a given period : Next 30 days</a:t>
            </a:r>
          </a:p>
          <a:p>
            <a:pPr lvl="1"/>
            <a:r>
              <a:rPr lang="en-IN" dirty="0"/>
              <a:t>Between 2 specified dates: 01/01/2021 – 01/02/2021</a:t>
            </a:r>
          </a:p>
          <a:p>
            <a:pPr lvl="1"/>
            <a:r>
              <a:rPr lang="en-IN" dirty="0"/>
              <a:t>During discontinuous periods: Jan 2021, March 2021</a:t>
            </a:r>
          </a:p>
          <a:p>
            <a:r>
              <a:rPr lang="en-IN" dirty="0"/>
              <a:t>Since the analysis requires an element of future state, it is most useful when analysing periods which are not too distant in future.</a:t>
            </a:r>
          </a:p>
          <a:p>
            <a:r>
              <a:rPr lang="en-IN" dirty="0"/>
              <a:t>This is because it makes assumptions about cashflows based on currently available information. </a:t>
            </a:r>
          </a:p>
          <a:p>
            <a:pPr lvl="1"/>
            <a:endParaRPr lang="en-IN" dirty="0"/>
          </a:p>
        </p:txBody>
      </p:sp>
    </p:spTree>
    <p:extLst>
      <p:ext uri="{BB962C8B-B14F-4D97-AF65-F5344CB8AC3E}">
        <p14:creationId xmlns:p14="http://schemas.microsoft.com/office/powerpoint/2010/main" val="4032243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4B24D-C66F-413B-A7CB-9CBE45857BE7}"/>
              </a:ext>
            </a:extLst>
          </p:cNvPr>
          <p:cNvSpPr>
            <a:spLocks noGrp="1"/>
          </p:cNvSpPr>
          <p:nvPr>
            <p:ph type="title"/>
          </p:nvPr>
        </p:nvSpPr>
        <p:spPr/>
        <p:txBody>
          <a:bodyPr/>
          <a:lstStyle/>
          <a:p>
            <a:r>
              <a:rPr lang="en-IN" dirty="0"/>
              <a:t>Cashflow Alert – Home Page</a:t>
            </a:r>
          </a:p>
        </p:txBody>
      </p:sp>
      <p:pic>
        <p:nvPicPr>
          <p:cNvPr id="9" name="Content Placeholder 8">
            <a:extLst>
              <a:ext uri="{FF2B5EF4-FFF2-40B4-BE49-F238E27FC236}">
                <a16:creationId xmlns:a16="http://schemas.microsoft.com/office/drawing/2014/main" id="{1D4FB13D-DFC7-4052-965E-FE74A50B87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9993" y="1825625"/>
            <a:ext cx="9252014" cy="4351338"/>
          </a:xfrm>
        </p:spPr>
      </p:pic>
    </p:spTree>
    <p:extLst>
      <p:ext uri="{BB962C8B-B14F-4D97-AF65-F5344CB8AC3E}">
        <p14:creationId xmlns:p14="http://schemas.microsoft.com/office/powerpoint/2010/main" val="1076438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4B24D-C66F-413B-A7CB-9CBE45857BE7}"/>
              </a:ext>
            </a:extLst>
          </p:cNvPr>
          <p:cNvSpPr>
            <a:spLocks noGrp="1"/>
          </p:cNvSpPr>
          <p:nvPr>
            <p:ph type="title"/>
          </p:nvPr>
        </p:nvSpPr>
        <p:spPr/>
        <p:txBody>
          <a:bodyPr/>
          <a:lstStyle/>
          <a:p>
            <a:r>
              <a:rPr lang="en-IN" dirty="0"/>
              <a:t>Cashflow Alert – </a:t>
            </a:r>
            <a:r>
              <a:rPr lang="en-IN" dirty="0" err="1"/>
              <a:t>Quickbook</a:t>
            </a:r>
            <a:r>
              <a:rPr lang="en-IN" dirty="0"/>
              <a:t> Connect</a:t>
            </a:r>
          </a:p>
        </p:txBody>
      </p:sp>
      <p:pic>
        <p:nvPicPr>
          <p:cNvPr id="5" name="Content Placeholder 4">
            <a:extLst>
              <a:ext uri="{FF2B5EF4-FFF2-40B4-BE49-F238E27FC236}">
                <a16:creationId xmlns:a16="http://schemas.microsoft.com/office/drawing/2014/main" id="{F9AC12EE-1011-433A-8074-F227D1212D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9993" y="1825625"/>
            <a:ext cx="9252014" cy="4351338"/>
          </a:xfrm>
        </p:spPr>
      </p:pic>
    </p:spTree>
    <p:extLst>
      <p:ext uri="{BB962C8B-B14F-4D97-AF65-F5344CB8AC3E}">
        <p14:creationId xmlns:p14="http://schemas.microsoft.com/office/powerpoint/2010/main" val="318871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4B24D-C66F-413B-A7CB-9CBE45857BE7}"/>
              </a:ext>
            </a:extLst>
          </p:cNvPr>
          <p:cNvSpPr>
            <a:spLocks noGrp="1"/>
          </p:cNvSpPr>
          <p:nvPr>
            <p:ph type="title"/>
          </p:nvPr>
        </p:nvSpPr>
        <p:spPr/>
        <p:txBody>
          <a:bodyPr/>
          <a:lstStyle/>
          <a:p>
            <a:r>
              <a:rPr lang="en-IN" dirty="0"/>
              <a:t>Cashflow Alert – Report</a:t>
            </a:r>
          </a:p>
        </p:txBody>
      </p:sp>
      <p:pic>
        <p:nvPicPr>
          <p:cNvPr id="7" name="Content Placeholder 6">
            <a:extLst>
              <a:ext uri="{FF2B5EF4-FFF2-40B4-BE49-F238E27FC236}">
                <a16:creationId xmlns:a16="http://schemas.microsoft.com/office/drawing/2014/main" id="{B3A87430-887F-4643-8135-E5721E1DB8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9993" y="1825625"/>
            <a:ext cx="9252014" cy="4351338"/>
          </a:xfrm>
        </p:spPr>
      </p:pic>
    </p:spTree>
    <p:extLst>
      <p:ext uri="{BB962C8B-B14F-4D97-AF65-F5344CB8AC3E}">
        <p14:creationId xmlns:p14="http://schemas.microsoft.com/office/powerpoint/2010/main" val="655704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4B24D-C66F-413B-A7CB-9CBE45857BE7}"/>
              </a:ext>
            </a:extLst>
          </p:cNvPr>
          <p:cNvSpPr>
            <a:spLocks noGrp="1"/>
          </p:cNvSpPr>
          <p:nvPr>
            <p:ph type="title"/>
          </p:nvPr>
        </p:nvSpPr>
        <p:spPr/>
        <p:txBody>
          <a:bodyPr/>
          <a:lstStyle/>
          <a:p>
            <a:r>
              <a:rPr lang="en-IN"/>
              <a:t>Cashflow Alert – Demo Video</a:t>
            </a:r>
            <a:endParaRPr lang="en-IN" dirty="0"/>
          </a:p>
        </p:txBody>
      </p:sp>
      <p:sp>
        <p:nvSpPr>
          <p:cNvPr id="4" name="Content Placeholder 3">
            <a:extLst>
              <a:ext uri="{FF2B5EF4-FFF2-40B4-BE49-F238E27FC236}">
                <a16:creationId xmlns:a16="http://schemas.microsoft.com/office/drawing/2014/main" id="{D6521D10-D154-4237-91F4-86542EB26D85}"/>
              </a:ext>
            </a:extLst>
          </p:cNvPr>
          <p:cNvSpPr>
            <a:spLocks noGrp="1"/>
          </p:cNvSpPr>
          <p:nvPr>
            <p:ph idx="1"/>
          </p:nvPr>
        </p:nvSpPr>
        <p:spPr/>
        <p:txBody>
          <a:bodyPr/>
          <a:lstStyle/>
          <a:p>
            <a:pPr marL="0" indent="0">
              <a:buNone/>
            </a:pPr>
            <a:r>
              <a:rPr lang="en-IN" b="1" i="1" dirty="0"/>
              <a:t>Demo Link:</a:t>
            </a:r>
          </a:p>
          <a:p>
            <a:pPr marL="0" indent="0">
              <a:buNone/>
            </a:pPr>
            <a:endParaRPr lang="en-IN" dirty="0">
              <a:solidFill>
                <a:srgbClr val="0563C1"/>
              </a:solidFill>
              <a:hlinkClick r:id="rId2">
                <a:extLst>
                  <a:ext uri="{A12FA001-AC4F-418D-AE19-62706E023703}">
                    <ahyp:hlinkClr xmlns:ahyp="http://schemas.microsoft.com/office/drawing/2018/hyperlinkcolor" val="tx"/>
                  </a:ext>
                </a:extLst>
              </a:hlinkClick>
            </a:endParaRPr>
          </a:p>
          <a:p>
            <a:pPr marL="0" indent="0" algn="ctr">
              <a:buNone/>
            </a:pPr>
            <a:r>
              <a:rPr lang="en-IN" dirty="0">
                <a:solidFill>
                  <a:srgbClr val="0563C1"/>
                </a:solidFill>
                <a:hlinkClick r:id="rId2">
                  <a:extLst>
                    <a:ext uri="{A12FA001-AC4F-418D-AE19-62706E023703}">
                      <ahyp:hlinkClr xmlns:ahyp="http://schemas.microsoft.com/office/drawing/2018/hyperlinkcolor" val="tx"/>
                    </a:ext>
                  </a:extLst>
                </a:hlinkClick>
              </a:rPr>
              <a:t>https://youtu.be/v4hOgDaHD1Y</a:t>
            </a:r>
            <a:r>
              <a:rPr lang="en-IN" dirty="0"/>
              <a:t> </a:t>
            </a:r>
          </a:p>
          <a:p>
            <a:pPr marL="0" indent="0">
              <a:buNone/>
            </a:pPr>
            <a:endParaRPr lang="en-IN" dirty="0"/>
          </a:p>
        </p:txBody>
      </p:sp>
    </p:spTree>
    <p:extLst>
      <p:ext uri="{BB962C8B-B14F-4D97-AF65-F5344CB8AC3E}">
        <p14:creationId xmlns:p14="http://schemas.microsoft.com/office/powerpoint/2010/main" val="227029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4B24D-C66F-413B-A7CB-9CBE45857BE7}"/>
              </a:ext>
            </a:extLst>
          </p:cNvPr>
          <p:cNvSpPr>
            <a:spLocks noGrp="1"/>
          </p:cNvSpPr>
          <p:nvPr>
            <p:ph type="title"/>
          </p:nvPr>
        </p:nvSpPr>
        <p:spPr/>
        <p:txBody>
          <a:bodyPr/>
          <a:lstStyle/>
          <a:p>
            <a:r>
              <a:rPr lang="en-IN" dirty="0"/>
              <a:t>Cashflow Alert</a:t>
            </a:r>
          </a:p>
        </p:txBody>
      </p:sp>
      <p:sp>
        <p:nvSpPr>
          <p:cNvPr id="3" name="Content Placeholder 2">
            <a:extLst>
              <a:ext uri="{FF2B5EF4-FFF2-40B4-BE49-F238E27FC236}">
                <a16:creationId xmlns:a16="http://schemas.microsoft.com/office/drawing/2014/main" id="{7385EDB4-B0B9-4D9E-AFB1-7E95A74874E0}"/>
              </a:ext>
            </a:extLst>
          </p:cNvPr>
          <p:cNvSpPr>
            <a:spLocks noGrp="1"/>
          </p:cNvSpPr>
          <p:nvPr>
            <p:ph idx="1"/>
          </p:nvPr>
        </p:nvSpPr>
        <p:spPr/>
        <p:txBody>
          <a:bodyPr>
            <a:normAutofit/>
          </a:bodyPr>
          <a:lstStyle/>
          <a:p>
            <a:r>
              <a:rPr lang="en-IN" dirty="0"/>
              <a:t>Future enhancements:</a:t>
            </a:r>
          </a:p>
          <a:p>
            <a:r>
              <a:rPr lang="en-IN" dirty="0"/>
              <a:t>The App can be integrated with Balance </a:t>
            </a:r>
            <a:r>
              <a:rPr lang="en-IN" dirty="0" err="1"/>
              <a:t>sheet,income</a:t>
            </a:r>
            <a:r>
              <a:rPr lang="en-IN" dirty="0"/>
              <a:t> statements and cashflow statements from past years to provide a historical context.</a:t>
            </a:r>
          </a:p>
          <a:p>
            <a:r>
              <a:rPr lang="en-IN" dirty="0"/>
              <a:t>For example:</a:t>
            </a:r>
          </a:p>
          <a:p>
            <a:pPr lvl="1"/>
            <a:r>
              <a:rPr lang="en-IN" dirty="0"/>
              <a:t>Last January there were 3 days when your net cash requirement was more than your net cash availability.</a:t>
            </a:r>
          </a:p>
          <a:p>
            <a:pPr lvl="1"/>
            <a:r>
              <a:rPr lang="en-IN" dirty="0"/>
              <a:t>Over the last 3 years, the net cash availability at year end has been consistently decreasing.</a:t>
            </a:r>
          </a:p>
          <a:p>
            <a:pPr lvl="1"/>
            <a:r>
              <a:rPr lang="en-IN" dirty="0"/>
              <a:t>Based on trend analysis of previous year’s data, your net cash in hand on March 01’2021 is expected to be Rs. 2,50,200.</a:t>
            </a:r>
          </a:p>
        </p:txBody>
      </p:sp>
    </p:spTree>
    <p:extLst>
      <p:ext uri="{BB962C8B-B14F-4D97-AF65-F5344CB8AC3E}">
        <p14:creationId xmlns:p14="http://schemas.microsoft.com/office/powerpoint/2010/main" val="28624589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548</TotalTime>
  <Words>402</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Intuit Codathon</vt:lpstr>
      <vt:lpstr>Cashflow Alert</vt:lpstr>
      <vt:lpstr>Cashflow Alert</vt:lpstr>
      <vt:lpstr>Cashflow Alert</vt:lpstr>
      <vt:lpstr>Cashflow Alert – Home Page</vt:lpstr>
      <vt:lpstr>Cashflow Alert – Quickbook Connect</vt:lpstr>
      <vt:lpstr>Cashflow Alert – Report</vt:lpstr>
      <vt:lpstr>Cashflow Alert – Demo Video</vt:lpstr>
      <vt:lpstr>Cashflow Alert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Intuit Codathon</dc:title>
  <dc:creator>P Khanna</dc:creator>
  <cp:lastModifiedBy>P Khanna</cp:lastModifiedBy>
  <cp:revision>7</cp:revision>
  <dcterms:created xsi:type="dcterms:W3CDTF">2020-11-25T06:39:46Z</dcterms:created>
  <dcterms:modified xsi:type="dcterms:W3CDTF">2020-12-01T16:34:27Z</dcterms:modified>
</cp:coreProperties>
</file>