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5.xml"/><Relationship Id="rId41" Type="http://schemas.openxmlformats.org/officeDocument/2006/relationships/font" Target="fonts/Comforta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4c99db0b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4c99db0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133442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133442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Ce qui nous donne un cycle de développement sous forme de Y.</a:t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4c99db0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4c99db0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4c99db0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4c99db0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619e3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619e3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Ce qui nous donne un cycle de développement sous forme de Y.</a:t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4da8a4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4da8a4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Ce qui nous donne un cycle de développement sous forme de Y.</a:t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b9f9f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20b9f9f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4c99db0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4c99db0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4c99db0b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4c99db0b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fa79555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fa79555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a79555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fa7955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4c99db0b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4c99db0b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4c99db0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4c99db0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40263c6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40263c6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1de6213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1de6213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64e67bf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64e67bf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d21022dd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d21022dd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21022dd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d21022dd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4c99db0b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4c99db0b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4c99db0b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4c99db0b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4c99db0b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4c99db0b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c99db0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c99db0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4c99db0b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4c99db0b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4c99db0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4c99db0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d18403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d18403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40263c6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40263c6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40263c6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40263c6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20b9f9f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20b9f9f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c99db0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4c99db0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c99db0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c99db0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20b9f9f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20b9f9f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0b9f9f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0b9f9f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4c99db0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4c99db0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11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28.jpg"/><Relationship Id="rId7" Type="http://schemas.openxmlformats.org/officeDocument/2006/relationships/image" Target="../media/image12.png"/><Relationship Id="rId8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7950" y="1725903"/>
            <a:ext cx="8823300" cy="14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latin typeface="Comfortaa"/>
                <a:ea typeface="Comfortaa"/>
                <a:cs typeface="Comfortaa"/>
                <a:sym typeface="Comfortaa"/>
              </a:rPr>
              <a:t>         </a:t>
            </a:r>
            <a:endParaRPr b="1" sz="21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1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latin typeface="Comfortaa"/>
                <a:ea typeface="Comfortaa"/>
                <a:cs typeface="Comfortaa"/>
                <a:sym typeface="Comfortaa"/>
              </a:rPr>
              <a:t>SoliLMS : Gestion de Compétences</a:t>
            </a:r>
            <a:endParaRPr b="1" sz="21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1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i="1" sz="21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161900"/>
            <a:ext cx="59121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rPr b="1" lang="en" sz="1870">
                <a:latin typeface="Comfortaa"/>
                <a:ea typeface="Comfortaa"/>
                <a:cs typeface="Comfortaa"/>
                <a:sym typeface="Comfortaa"/>
              </a:rPr>
              <a:t>Préparé par : Assaid Amina</a:t>
            </a:r>
            <a:endParaRPr b="1" sz="187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t/>
            </a:r>
            <a:endParaRPr b="1" sz="187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rPr b="1" lang="en" sz="1870">
                <a:latin typeface="Comfortaa"/>
                <a:ea typeface="Comfortaa"/>
                <a:cs typeface="Comfortaa"/>
                <a:sym typeface="Comfortaa"/>
              </a:rPr>
              <a:t>Encadrer par : Prof. ESSARAJ Fouad</a:t>
            </a:r>
            <a:endParaRPr b="1" sz="187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t/>
            </a:r>
            <a:endParaRPr b="1" sz="187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rPr b="1" lang="en" sz="1870">
                <a:latin typeface="Comfortaa"/>
                <a:ea typeface="Comfortaa"/>
                <a:cs typeface="Comfortaa"/>
                <a:sym typeface="Comfortaa"/>
              </a:rPr>
              <a:t>Année scolaire : 2023 / 2024</a:t>
            </a:r>
            <a:endParaRPr b="1" sz="187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3725"/>
            <a:ext cx="1037785" cy="6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100" y="43726"/>
            <a:ext cx="1937154" cy="13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                       4 - 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Processus de dévlopment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86325" y="4650775"/>
            <a:ext cx="583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25" y="0"/>
            <a:ext cx="88662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                       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2TUP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181425" y="921625"/>
            <a:ext cx="245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Branche fonctionnelle</a:t>
            </a:r>
            <a:endParaRPr b="1" sz="1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433550" y="921625"/>
            <a:ext cx="245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Branche technique </a:t>
            </a:r>
            <a:endParaRPr b="1" sz="15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 flipH="1" rot="10800000">
            <a:off x="3906425" y="1368075"/>
            <a:ext cx="1547100" cy="1424700"/>
          </a:xfrm>
          <a:prstGeom prst="straightConnector1">
            <a:avLst/>
          </a:prstGeom>
          <a:noFill/>
          <a:ln cap="flat" cmpd="sng" w="38100">
            <a:solidFill>
              <a:srgbClr val="514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3"/>
          <p:cNvCxnSpPr>
            <a:endCxn id="136" idx="2"/>
          </p:cNvCxnSpPr>
          <p:nvPr/>
        </p:nvCxnSpPr>
        <p:spPr>
          <a:xfrm>
            <a:off x="3905575" y="2772175"/>
            <a:ext cx="0" cy="1583400"/>
          </a:xfrm>
          <a:prstGeom prst="straightConnector1">
            <a:avLst/>
          </a:prstGeom>
          <a:noFill/>
          <a:ln cap="flat" cmpd="sng" w="38100">
            <a:solidFill>
              <a:srgbClr val="514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3"/>
          <p:cNvSpPr/>
          <p:nvPr/>
        </p:nvSpPr>
        <p:spPr>
          <a:xfrm>
            <a:off x="4073725" y="1458775"/>
            <a:ext cx="2352300" cy="44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Capture des besoins technique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3921325" y="2092175"/>
            <a:ext cx="2059200" cy="44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Conception générique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>
            <a:off x="2143700" y="1396800"/>
            <a:ext cx="1773300" cy="1395900"/>
          </a:xfrm>
          <a:prstGeom prst="straightConnector1">
            <a:avLst/>
          </a:prstGeom>
          <a:noFill/>
          <a:ln cap="flat" cmpd="sng" w="38100">
            <a:solidFill>
              <a:srgbClr val="5141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/>
          <p:nvPr/>
        </p:nvSpPr>
        <p:spPr>
          <a:xfrm>
            <a:off x="2025450" y="2092175"/>
            <a:ext cx="1587300" cy="40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Analyse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260300" y="1451000"/>
            <a:ext cx="2352300" cy="44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Capture des besoins fonctionnels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2620550" y="3000300"/>
            <a:ext cx="2741700" cy="38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Conception 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2918125" y="3541750"/>
            <a:ext cx="2008500" cy="27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Codage et tests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3254125" y="4083175"/>
            <a:ext cx="1302900" cy="27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Réalisation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6417150" y="2199125"/>
            <a:ext cx="7737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514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7396475" y="2135225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Prototype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711650" y="88450"/>
            <a:ext cx="789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Design Thinking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75" y="785600"/>
            <a:ext cx="6726144" cy="41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                       5 - 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Planification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25" y="0"/>
            <a:ext cx="88662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              GitHub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04050"/>
            <a:ext cx="8839200" cy="33546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25" y="0"/>
            <a:ext cx="88662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              Diagramme de Gantt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525" y="742500"/>
            <a:ext cx="5609999" cy="42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6 - 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Branche fonctionnelle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Carte d’Empathie - Les formateurs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110850" y="1206750"/>
            <a:ext cx="89223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775" y="572700"/>
            <a:ext cx="4333589" cy="4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Carte d’Empathie - Responsable de formation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110850" y="1206750"/>
            <a:ext cx="89223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75" y="718600"/>
            <a:ext cx="8025126" cy="420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Définir problem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0" y="951475"/>
            <a:ext cx="91440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175" y="680350"/>
            <a:ext cx="3521975" cy="35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88323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Plan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05575" y="583625"/>
            <a:ext cx="87342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 - Introduction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2 - Contexte du projet</a:t>
            </a:r>
            <a:endParaRPr b="1" sz="24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3 - Dévelopment agile  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4 - Processus de dévelopment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5 - Planification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6 - Branche fonctionnelle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Branche technique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8 - Conception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9 - Réalisation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  - Conclusion</a:t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325" y="1005325"/>
            <a:ext cx="3710675" cy="37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Idéation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0" y="951475"/>
            <a:ext cx="91440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850" y="631200"/>
            <a:ext cx="4330425" cy="43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7 - 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Branche Techniques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Architect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200" y="757550"/>
            <a:ext cx="4440025" cy="41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Prototype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125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13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Diagramme cas d’utilisation 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925" y="820525"/>
            <a:ext cx="639319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                            8 - 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Conception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13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Diagramme de Packages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/>
          <p:cNvPicPr preferRelativeResize="0"/>
          <p:nvPr/>
        </p:nvPicPr>
        <p:blipFill rotWithShape="1">
          <a:blip r:embed="rId4">
            <a:alphaModFix/>
          </a:blip>
          <a:srcRect b="4040" l="0" r="0" t="13830"/>
          <a:stretch/>
        </p:blipFill>
        <p:spPr>
          <a:xfrm>
            <a:off x="1959282" y="705500"/>
            <a:ext cx="4244293" cy="4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Diagramme de classes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675" y="506900"/>
            <a:ext cx="4445124" cy="462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Maquette liste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des compétences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9325"/>
            <a:ext cx="8679902" cy="397542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Maquette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Liste des catégorie technologies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9325"/>
            <a:ext cx="8195879" cy="37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                       		1 - Introduction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86325" y="4650775"/>
            <a:ext cx="350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Maquette Liste des catégorie technologies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9325"/>
            <a:ext cx="8195879" cy="37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Maquette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Liste des Technologie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9325"/>
            <a:ext cx="8505402" cy="3775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                                   9 - 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Réalisation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Technologies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et Outils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75" y="2933314"/>
            <a:ext cx="2526176" cy="18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650" y="771713"/>
            <a:ext cx="1243700" cy="1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0963" y="1119816"/>
            <a:ext cx="2932977" cy="162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7675" y="3661736"/>
            <a:ext cx="1790350" cy="835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674" y="1011050"/>
            <a:ext cx="1489800" cy="118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6987" y="3295213"/>
            <a:ext cx="1243701" cy="12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02038" y="3405762"/>
            <a:ext cx="1988757" cy="10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0075" y="2333388"/>
            <a:ext cx="2072193" cy="107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4073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                              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Conclusion :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6"/>
          <p:cNvSpPr txBox="1"/>
          <p:nvPr/>
        </p:nvSpPr>
        <p:spPr>
          <a:xfrm>
            <a:off x="386325" y="4650775"/>
            <a:ext cx="65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1 - Introduction 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: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10850" y="1206750"/>
            <a:ext cx="89223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100" y="624950"/>
            <a:ext cx="4442350" cy="44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62525" y="4650775"/>
            <a:ext cx="350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                       		2 - Context de projet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86325" y="4650775"/>
            <a:ext cx="350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1 - Contexte du projet :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10850" y="1206750"/>
            <a:ext cx="89223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950" y="1021050"/>
            <a:ext cx="3911925" cy="39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86325" y="4650775"/>
            <a:ext cx="350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0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latin typeface="Comfortaa"/>
                <a:ea typeface="Comfortaa"/>
                <a:cs typeface="Comfortaa"/>
                <a:sym typeface="Comfortaa"/>
              </a:rPr>
              <a:t>                          3 - </a:t>
            </a: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Dévelopment agile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805" y="4686875"/>
            <a:ext cx="349995" cy="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86325" y="4650775"/>
            <a:ext cx="350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711650" y="88450"/>
            <a:ext cx="789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	Dévelopment agile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75" y="719875"/>
            <a:ext cx="5574468" cy="418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86325" y="4650775"/>
            <a:ext cx="350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711650" y="88450"/>
            <a:ext cx="789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Méthode scrum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150" y="719875"/>
            <a:ext cx="6271275" cy="41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386325" y="4650775"/>
            <a:ext cx="350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