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Roboto Bold" charset="1" panose="02000000000000000000"/>
      <p:regular r:id="rId34"/>
    </p:embeddedFont>
    <p:embeddedFont>
      <p:font typeface="Poppins" charset="1" panose="00000500000000000000"/>
      <p:regular r:id="rId35"/>
    </p:embeddedFont>
    <p:embeddedFont>
      <p:font typeface="Open Sans Light Bold" charset="1" panose="020B0806030504020204"/>
      <p:regular r:id="rId36"/>
    </p:embeddedFont>
    <p:embeddedFont>
      <p:font typeface="Montserrat Classic Bold" charset="1" panose="00000800000000000000"/>
      <p:regular r:id="rId37"/>
    </p:embeddedFont>
    <p:embeddedFont>
      <p:font typeface="Roboto" charset="1" panose="020000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https://github.com/solicoders/soli-lms.git" TargetMode="External" Type="http://schemas.openxmlformats.org/officeDocument/2006/relationships/hyperlink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283" y="150064"/>
            <a:ext cx="2216762" cy="2216762"/>
          </a:xfrm>
          <a:custGeom>
            <a:avLst/>
            <a:gdLst/>
            <a:ahLst/>
            <a:cxnLst/>
            <a:rect r="r" b="b" t="t" l="l"/>
            <a:pathLst>
              <a:path h="2216762" w="2216762">
                <a:moveTo>
                  <a:pt x="0" y="0"/>
                </a:moveTo>
                <a:lnTo>
                  <a:pt x="2216762" y="0"/>
                </a:lnTo>
                <a:lnTo>
                  <a:pt x="2216762" y="2216762"/>
                </a:lnTo>
                <a:lnTo>
                  <a:pt x="0" y="2216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82890" y="150064"/>
            <a:ext cx="3276776" cy="2319516"/>
          </a:xfrm>
          <a:custGeom>
            <a:avLst/>
            <a:gdLst/>
            <a:ahLst/>
            <a:cxnLst/>
            <a:rect r="r" b="b" t="t" l="l"/>
            <a:pathLst>
              <a:path h="2319516" w="3276776">
                <a:moveTo>
                  <a:pt x="0" y="0"/>
                </a:moveTo>
                <a:lnTo>
                  <a:pt x="3276776" y="0"/>
                </a:lnTo>
                <a:lnTo>
                  <a:pt x="3276776" y="2319515"/>
                </a:lnTo>
                <a:lnTo>
                  <a:pt x="0" y="2319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63813" y="8824974"/>
            <a:ext cx="990974" cy="866652"/>
          </a:xfrm>
          <a:custGeom>
            <a:avLst/>
            <a:gdLst/>
            <a:ahLst/>
            <a:cxnLst/>
            <a:rect r="r" b="b" t="t" l="l"/>
            <a:pathLst>
              <a:path h="866652" w="990974">
                <a:moveTo>
                  <a:pt x="0" y="0"/>
                </a:moveTo>
                <a:lnTo>
                  <a:pt x="990974" y="0"/>
                </a:lnTo>
                <a:lnTo>
                  <a:pt x="990974" y="866652"/>
                </a:lnTo>
                <a:lnTo>
                  <a:pt x="0" y="86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522119" y="7651229"/>
            <a:ext cx="7538145" cy="55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7"/>
              </a:lnSpc>
              <a:spcBef>
                <a:spcPct val="0"/>
              </a:spcBef>
            </a:pPr>
            <a:r>
              <a:rPr lang="en-US" sz="3198" spc="169">
                <a:solidFill>
                  <a:srgbClr val="003C74"/>
                </a:solidFill>
                <a:latin typeface="Roboto Bold"/>
              </a:rPr>
              <a:t>SUPERVISÉ PAR</a:t>
            </a:r>
            <a:r>
              <a:rPr lang="en-US" sz="3198" spc="169" strike="noStrike" u="none">
                <a:solidFill>
                  <a:srgbClr val="003C74"/>
                </a:solidFill>
                <a:latin typeface="Roboto Bold"/>
              </a:rPr>
              <a:t>: ESSARRAJ FOUAD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5836" y="7651229"/>
            <a:ext cx="7671197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169">
                <a:solidFill>
                  <a:srgbClr val="003C74"/>
                </a:solidFill>
                <a:latin typeface="Roboto Bold"/>
              </a:rPr>
              <a:t>Réalisé par</a:t>
            </a:r>
            <a:r>
              <a:rPr lang="en-US" sz="3200" spc="169">
                <a:solidFill>
                  <a:srgbClr val="003C74"/>
                </a:solidFill>
                <a:latin typeface="Roboto Bold"/>
              </a:rPr>
              <a:t>: REDA GRAIN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82874" y="2407753"/>
            <a:ext cx="8708318" cy="2480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8"/>
              </a:lnSpc>
            </a:pPr>
            <a:r>
              <a:rPr lang="en-US" sz="13698">
                <a:solidFill>
                  <a:srgbClr val="003C74"/>
                </a:solidFill>
                <a:latin typeface="Poppins"/>
              </a:rPr>
              <a:t>SoLi</a:t>
            </a:r>
            <a:r>
              <a:rPr lang="en-US" sz="13698">
                <a:solidFill>
                  <a:srgbClr val="01316E"/>
                </a:solidFill>
                <a:latin typeface="Poppins"/>
              </a:rPr>
              <a:t>-</a:t>
            </a:r>
            <a:r>
              <a:rPr lang="en-US" sz="13698">
                <a:solidFill>
                  <a:srgbClr val="FDD414"/>
                </a:solidFill>
                <a:latin typeface="Poppins"/>
              </a:rPr>
              <a:t>LMS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56118" y="1858594"/>
            <a:ext cx="416183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3C74"/>
                </a:solidFill>
                <a:latin typeface="Open Sans Light Bold"/>
              </a:rPr>
              <a:t>Projet Fil Rouge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29260" y="5086350"/>
            <a:ext cx="695726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3C74"/>
                </a:solidFill>
                <a:latin typeface="Open Sans Light Bold"/>
              </a:rPr>
              <a:t>Solicode Learning Management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37621" y="5913742"/>
            <a:ext cx="2940546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3C74"/>
                </a:solidFill>
                <a:latin typeface="Open Sans Light Bold"/>
              </a:rPr>
              <a:t>Gestion RH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26968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5112" y="1392269"/>
            <a:ext cx="14131857" cy="7502462"/>
          </a:xfrm>
          <a:custGeom>
            <a:avLst/>
            <a:gdLst/>
            <a:ahLst/>
            <a:cxnLst/>
            <a:rect r="r" b="b" t="t" l="l"/>
            <a:pathLst>
              <a:path h="7502462" w="14131857">
                <a:moveTo>
                  <a:pt x="0" y="0"/>
                </a:moveTo>
                <a:lnTo>
                  <a:pt x="14131856" y="0"/>
                </a:lnTo>
                <a:lnTo>
                  <a:pt x="14131856" y="7502462"/>
                </a:lnTo>
                <a:lnTo>
                  <a:pt x="0" y="7502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89141" y="560642"/>
            <a:ext cx="7343798" cy="78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4"/>
              </a:lnSpc>
              <a:spcBef>
                <a:spcPct val="0"/>
              </a:spcBef>
            </a:pPr>
            <a:r>
              <a:rPr lang="en-US" sz="4200">
                <a:solidFill>
                  <a:srgbClr val="01316E"/>
                </a:solidFill>
                <a:latin typeface="Roboto Bold"/>
              </a:rPr>
              <a:t>Diagrame de </a:t>
            </a:r>
            <a:r>
              <a:rPr lang="en-US" sz="4200" strike="noStrike" u="none">
                <a:solidFill>
                  <a:srgbClr val="01316E"/>
                </a:solidFill>
                <a:latin typeface="Roboto Bold"/>
              </a:rPr>
              <a:t>Gantt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683" y="8918264"/>
            <a:ext cx="261045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9</a:t>
            </a:r>
          </a:p>
        </p:txBody>
      </p:sp>
    </p:spTree>
  </p:cSld>
  <p:clrMapOvr>
    <a:masterClrMapping/>
  </p:clrMapOvr>
  <p:transition spd="fast">
    <p:circl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0453" y="4071756"/>
            <a:ext cx="111213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1316E"/>
                </a:solidFill>
                <a:latin typeface="Roboto Bold"/>
              </a:rPr>
              <a:t>Branche Fonctionnelle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27072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644904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10</a:t>
            </a:r>
          </a:p>
        </p:txBody>
      </p:sp>
    </p:spTree>
  </p:cSld>
  <p:clrMapOvr>
    <a:masterClrMapping/>
  </p:clrMapOvr>
  <p:transition spd="fast">
    <p:circl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931" y="1532421"/>
            <a:ext cx="17744139" cy="8004875"/>
          </a:xfrm>
          <a:custGeom>
            <a:avLst/>
            <a:gdLst/>
            <a:ahLst/>
            <a:cxnLst/>
            <a:rect r="r" b="b" t="t" l="l"/>
            <a:pathLst>
              <a:path h="8004875" w="17744139">
                <a:moveTo>
                  <a:pt x="0" y="0"/>
                </a:moveTo>
                <a:lnTo>
                  <a:pt x="17744138" y="0"/>
                </a:lnTo>
                <a:lnTo>
                  <a:pt x="17744138" y="8004875"/>
                </a:lnTo>
                <a:lnTo>
                  <a:pt x="0" y="800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73501" y="8984939"/>
            <a:ext cx="1002820" cy="877012"/>
          </a:xfrm>
          <a:custGeom>
            <a:avLst/>
            <a:gdLst/>
            <a:ahLst/>
            <a:cxnLst/>
            <a:rect r="r" b="b" t="t" l="l"/>
            <a:pathLst>
              <a:path h="877012" w="1002820">
                <a:moveTo>
                  <a:pt x="0" y="0"/>
                </a:moveTo>
                <a:lnTo>
                  <a:pt x="1002820" y="0"/>
                </a:lnTo>
                <a:lnTo>
                  <a:pt x="1002820" y="877012"/>
                </a:lnTo>
                <a:lnTo>
                  <a:pt x="0" y="877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66743" y="244983"/>
            <a:ext cx="8146874" cy="78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4"/>
              </a:lnSpc>
              <a:spcBef>
                <a:spcPct val="0"/>
              </a:spcBef>
            </a:pPr>
            <a:r>
              <a:rPr lang="en-US" sz="4200">
                <a:solidFill>
                  <a:srgbClr val="01316E"/>
                </a:solidFill>
                <a:latin typeface="Roboto Bold"/>
              </a:rPr>
              <a:t>Carte d’empathie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644904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11</a:t>
            </a:r>
          </a:p>
        </p:txBody>
      </p:sp>
    </p:spTree>
  </p:cSld>
  <p:clrMapOvr>
    <a:masterClrMapping/>
  </p:clrMapOvr>
  <p:transition spd="fast">
    <p:circl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04371" y="8904812"/>
            <a:ext cx="1083479" cy="947552"/>
          </a:xfrm>
          <a:custGeom>
            <a:avLst/>
            <a:gdLst/>
            <a:ahLst/>
            <a:cxnLst/>
            <a:rect r="r" b="b" t="t" l="l"/>
            <a:pathLst>
              <a:path h="947552" w="1083479">
                <a:moveTo>
                  <a:pt x="0" y="0"/>
                </a:moveTo>
                <a:lnTo>
                  <a:pt x="1083479" y="0"/>
                </a:lnTo>
                <a:lnTo>
                  <a:pt x="1083479" y="947551"/>
                </a:lnTo>
                <a:lnTo>
                  <a:pt x="0" y="947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85950" y="2119165"/>
            <a:ext cx="13708378" cy="6785647"/>
          </a:xfrm>
          <a:custGeom>
            <a:avLst/>
            <a:gdLst/>
            <a:ahLst/>
            <a:cxnLst/>
            <a:rect r="r" b="b" t="t" l="l"/>
            <a:pathLst>
              <a:path h="6785647" w="13708378">
                <a:moveTo>
                  <a:pt x="0" y="0"/>
                </a:moveTo>
                <a:lnTo>
                  <a:pt x="13708377" y="0"/>
                </a:lnTo>
                <a:lnTo>
                  <a:pt x="13708377" y="6785647"/>
                </a:lnTo>
                <a:lnTo>
                  <a:pt x="0" y="678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66702" y="560642"/>
            <a:ext cx="8146874" cy="78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4"/>
              </a:lnSpc>
              <a:spcBef>
                <a:spcPct val="0"/>
              </a:spcBef>
            </a:pPr>
            <a:r>
              <a:rPr lang="en-US" sz="4200">
                <a:solidFill>
                  <a:srgbClr val="01316E"/>
                </a:solidFill>
                <a:latin typeface="Roboto Bold"/>
              </a:rPr>
              <a:t>Définir le Problème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41" y="8683509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12</a:t>
            </a:r>
          </a:p>
        </p:txBody>
      </p:sp>
    </p:spTree>
  </p:cSld>
  <p:clrMapOvr>
    <a:masterClrMapping/>
  </p:clrMapOvr>
  <p:transition spd="fast">
    <p:circl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8632" y="1445309"/>
            <a:ext cx="14583014" cy="7396382"/>
          </a:xfrm>
          <a:custGeom>
            <a:avLst/>
            <a:gdLst/>
            <a:ahLst/>
            <a:cxnLst/>
            <a:rect r="r" b="b" t="t" l="l"/>
            <a:pathLst>
              <a:path h="7396382" w="14583014">
                <a:moveTo>
                  <a:pt x="0" y="0"/>
                </a:moveTo>
                <a:lnTo>
                  <a:pt x="14583014" y="0"/>
                </a:lnTo>
                <a:lnTo>
                  <a:pt x="14583014" y="7396382"/>
                </a:lnTo>
                <a:lnTo>
                  <a:pt x="0" y="7396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17" t="0" r="0" b="-28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05111" y="8824352"/>
            <a:ext cx="992396" cy="867896"/>
          </a:xfrm>
          <a:custGeom>
            <a:avLst/>
            <a:gdLst/>
            <a:ahLst/>
            <a:cxnLst/>
            <a:rect r="r" b="b" t="t" l="l"/>
            <a:pathLst>
              <a:path h="867896" w="992396">
                <a:moveTo>
                  <a:pt x="0" y="0"/>
                </a:moveTo>
                <a:lnTo>
                  <a:pt x="992396" y="0"/>
                </a:lnTo>
                <a:lnTo>
                  <a:pt x="992396" y="867896"/>
                </a:lnTo>
                <a:lnTo>
                  <a:pt x="0" y="867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63975" y="560642"/>
            <a:ext cx="1952327" cy="78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4"/>
              </a:lnSpc>
              <a:spcBef>
                <a:spcPct val="0"/>
              </a:spcBef>
            </a:pPr>
            <a:r>
              <a:rPr lang="en-US" sz="4200">
                <a:solidFill>
                  <a:srgbClr val="01316E"/>
                </a:solidFill>
                <a:latin typeface="Roboto Bold"/>
              </a:rPr>
              <a:t>Idéation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7730" y="8879187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13</a:t>
            </a:r>
          </a:p>
        </p:txBody>
      </p:sp>
    </p:spTree>
  </p:cSld>
  <p:clrMapOvr>
    <a:masterClrMapping/>
  </p:clrMapOvr>
  <p:transition spd="fast">
    <p:circl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54836"/>
            <a:ext cx="16055136" cy="7976825"/>
          </a:xfrm>
          <a:custGeom>
            <a:avLst/>
            <a:gdLst/>
            <a:ahLst/>
            <a:cxnLst/>
            <a:rect r="r" b="b" t="t" l="l"/>
            <a:pathLst>
              <a:path h="7976825" w="16055136">
                <a:moveTo>
                  <a:pt x="0" y="0"/>
                </a:moveTo>
                <a:lnTo>
                  <a:pt x="16055136" y="0"/>
                </a:lnTo>
                <a:lnTo>
                  <a:pt x="16055136" y="7976825"/>
                </a:lnTo>
                <a:lnTo>
                  <a:pt x="0" y="7976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79416" y="8984939"/>
            <a:ext cx="979884" cy="856953"/>
          </a:xfrm>
          <a:custGeom>
            <a:avLst/>
            <a:gdLst/>
            <a:ahLst/>
            <a:cxnLst/>
            <a:rect r="r" b="b" t="t" l="l"/>
            <a:pathLst>
              <a:path h="856953" w="979884">
                <a:moveTo>
                  <a:pt x="0" y="0"/>
                </a:moveTo>
                <a:lnTo>
                  <a:pt x="979884" y="0"/>
                </a:lnTo>
                <a:lnTo>
                  <a:pt x="979884" y="856954"/>
                </a:lnTo>
                <a:lnTo>
                  <a:pt x="0" y="8569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65759" y="288415"/>
            <a:ext cx="13756481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 strike="noStrike" u="none">
                <a:solidFill>
                  <a:srgbClr val="01316E"/>
                </a:solidFill>
                <a:latin typeface="Roboto"/>
              </a:rPr>
              <a:t>UML:diagramme de cas d’utilisation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7730" y="8918264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14</a:t>
            </a:r>
          </a:p>
        </p:txBody>
      </p:sp>
    </p:spTree>
  </p:cSld>
  <p:clrMapOvr>
    <a:masterClrMapping/>
  </p:clrMapOvr>
  <p:transition spd="fast">
    <p:circl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0453" y="4071756"/>
            <a:ext cx="111213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1316E"/>
                </a:solidFill>
                <a:latin typeface="Roboto"/>
              </a:rPr>
              <a:t>Branche technique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905493" y="8984939"/>
            <a:ext cx="991857" cy="867424"/>
          </a:xfrm>
          <a:custGeom>
            <a:avLst/>
            <a:gdLst/>
            <a:ahLst/>
            <a:cxnLst/>
            <a:rect r="r" b="b" t="t" l="l"/>
            <a:pathLst>
              <a:path h="867424" w="991857">
                <a:moveTo>
                  <a:pt x="0" y="0"/>
                </a:moveTo>
                <a:lnTo>
                  <a:pt x="991857" y="0"/>
                </a:lnTo>
                <a:lnTo>
                  <a:pt x="991857" y="867424"/>
                </a:lnTo>
                <a:lnTo>
                  <a:pt x="0" y="867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8236" y="8644904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15</a:t>
            </a:r>
          </a:p>
        </p:txBody>
      </p:sp>
    </p:spTree>
  </p:cSld>
  <p:clrMapOvr>
    <a:masterClrMapping/>
  </p:clrMapOvr>
  <p:transition spd="fast">
    <p:circl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66986" y="9023545"/>
            <a:ext cx="985203" cy="861605"/>
          </a:xfrm>
          <a:custGeom>
            <a:avLst/>
            <a:gdLst/>
            <a:ahLst/>
            <a:cxnLst/>
            <a:rect r="r" b="b" t="t" l="l"/>
            <a:pathLst>
              <a:path h="861605" w="985203">
                <a:moveTo>
                  <a:pt x="0" y="0"/>
                </a:moveTo>
                <a:lnTo>
                  <a:pt x="985203" y="0"/>
                </a:lnTo>
                <a:lnTo>
                  <a:pt x="985203" y="861605"/>
                </a:lnTo>
                <a:lnTo>
                  <a:pt x="0" y="861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0640" y="2845935"/>
            <a:ext cx="2251614" cy="2297565"/>
          </a:xfrm>
          <a:custGeom>
            <a:avLst/>
            <a:gdLst/>
            <a:ahLst/>
            <a:cxnLst/>
            <a:rect r="r" b="b" t="t" l="l"/>
            <a:pathLst>
              <a:path h="2297565" w="2251614">
                <a:moveTo>
                  <a:pt x="0" y="0"/>
                </a:moveTo>
                <a:lnTo>
                  <a:pt x="2251614" y="0"/>
                </a:lnTo>
                <a:lnTo>
                  <a:pt x="2251614" y="2297565"/>
                </a:lnTo>
                <a:lnTo>
                  <a:pt x="0" y="2297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27192" y="3091896"/>
            <a:ext cx="5739794" cy="1805644"/>
          </a:xfrm>
          <a:custGeom>
            <a:avLst/>
            <a:gdLst/>
            <a:ahLst/>
            <a:cxnLst/>
            <a:rect r="r" b="b" t="t" l="l"/>
            <a:pathLst>
              <a:path h="1805644" w="5739794">
                <a:moveTo>
                  <a:pt x="0" y="0"/>
                </a:moveTo>
                <a:lnTo>
                  <a:pt x="5739794" y="0"/>
                </a:lnTo>
                <a:lnTo>
                  <a:pt x="5739794" y="1805643"/>
                </a:lnTo>
                <a:lnTo>
                  <a:pt x="0" y="18056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50640" y="5842296"/>
            <a:ext cx="6168221" cy="2405632"/>
            <a:chOff x="0" y="0"/>
            <a:chExt cx="1624552" cy="6335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4552" cy="633582"/>
            </a:xfrm>
            <a:custGeom>
              <a:avLst/>
              <a:gdLst/>
              <a:ahLst/>
              <a:cxnLst/>
              <a:rect r="r" b="b" t="t" l="l"/>
              <a:pathLst>
                <a:path h="633582" w="1624552">
                  <a:moveTo>
                    <a:pt x="0" y="0"/>
                  </a:moveTo>
                  <a:lnTo>
                    <a:pt x="1624552" y="0"/>
                  </a:lnTo>
                  <a:lnTo>
                    <a:pt x="1624552" y="633582"/>
                  </a:lnTo>
                  <a:lnTo>
                    <a:pt x="0" y="63358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3C7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624552" cy="633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39"/>
                </a:lnSpc>
              </a:pPr>
              <a:r>
                <a:rPr lang="en-US" sz="2699">
                  <a:solidFill>
                    <a:srgbClr val="000000"/>
                  </a:solidFill>
                  <a:latin typeface="Montserrat Classic Bold"/>
                </a:rPr>
                <a:t>DESIGN PATTERN REPOSITORY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070631" y="5396934"/>
            <a:ext cx="3098524" cy="3098524"/>
          </a:xfrm>
          <a:custGeom>
            <a:avLst/>
            <a:gdLst/>
            <a:ahLst/>
            <a:cxnLst/>
            <a:rect r="r" b="b" t="t" l="l"/>
            <a:pathLst>
              <a:path h="3098524" w="3098524">
                <a:moveTo>
                  <a:pt x="0" y="0"/>
                </a:moveTo>
                <a:lnTo>
                  <a:pt x="3098524" y="0"/>
                </a:lnTo>
                <a:lnTo>
                  <a:pt x="3098524" y="3098524"/>
                </a:lnTo>
                <a:lnTo>
                  <a:pt x="0" y="30985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741647" y="2845935"/>
            <a:ext cx="3954427" cy="2359149"/>
          </a:xfrm>
          <a:custGeom>
            <a:avLst/>
            <a:gdLst/>
            <a:ahLst/>
            <a:cxnLst/>
            <a:rect r="r" b="b" t="t" l="l"/>
            <a:pathLst>
              <a:path h="2359149" w="3954427">
                <a:moveTo>
                  <a:pt x="0" y="0"/>
                </a:moveTo>
                <a:lnTo>
                  <a:pt x="3954427" y="0"/>
                </a:lnTo>
                <a:lnTo>
                  <a:pt x="3954427" y="2359149"/>
                </a:lnTo>
                <a:lnTo>
                  <a:pt x="0" y="23591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1331" t="-34574" r="-32450" b="-3282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80209" y="660515"/>
            <a:ext cx="11927582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>
                <a:solidFill>
                  <a:srgbClr val="01316E"/>
                </a:solidFill>
                <a:latin typeface="Roboto"/>
              </a:rPr>
              <a:t>Capture des besoins techniques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683509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16</a:t>
            </a:r>
          </a:p>
        </p:txBody>
      </p:sp>
    </p:spTree>
  </p:cSld>
  <p:clrMapOvr>
    <a:masterClrMapping/>
  </p:clrMapOvr>
  <p:transition spd="fast">
    <p:circl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9814" y="4089929"/>
            <a:ext cx="652030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01316E"/>
                </a:solidFill>
                <a:latin typeface="Roboto"/>
              </a:rPr>
              <a:t>CONCEPTION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779472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644904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17</a:t>
            </a:r>
          </a:p>
        </p:txBody>
      </p:sp>
    </p:spTree>
  </p:cSld>
  <p:clrMapOvr>
    <a:masterClrMapping/>
  </p:clrMapOvr>
  <p:transition spd="fast">
    <p:circl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117" y="1610486"/>
            <a:ext cx="17347765" cy="7696007"/>
          </a:xfrm>
          <a:custGeom>
            <a:avLst/>
            <a:gdLst/>
            <a:ahLst/>
            <a:cxnLst/>
            <a:rect r="r" b="b" t="t" l="l"/>
            <a:pathLst>
              <a:path h="7696007" w="17347765">
                <a:moveTo>
                  <a:pt x="0" y="0"/>
                </a:moveTo>
                <a:lnTo>
                  <a:pt x="17347766" y="0"/>
                </a:lnTo>
                <a:lnTo>
                  <a:pt x="17347766" y="7696007"/>
                </a:lnTo>
                <a:lnTo>
                  <a:pt x="0" y="7696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56480" y="8984939"/>
            <a:ext cx="1002820" cy="877012"/>
          </a:xfrm>
          <a:custGeom>
            <a:avLst/>
            <a:gdLst/>
            <a:ahLst/>
            <a:cxnLst/>
            <a:rect r="r" b="b" t="t" l="l"/>
            <a:pathLst>
              <a:path h="877012" w="1002820">
                <a:moveTo>
                  <a:pt x="0" y="0"/>
                </a:moveTo>
                <a:lnTo>
                  <a:pt x="1002820" y="0"/>
                </a:lnTo>
                <a:lnTo>
                  <a:pt x="1002820" y="877012"/>
                </a:lnTo>
                <a:lnTo>
                  <a:pt x="0" y="877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05301" y="85944"/>
            <a:ext cx="8069759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>
                <a:solidFill>
                  <a:srgbClr val="01316E"/>
                </a:solidFill>
                <a:latin typeface="Roboto"/>
              </a:rPr>
              <a:t>Diagramme de classe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918264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18</a:t>
            </a:r>
          </a:p>
        </p:txBody>
      </p:sp>
    </p:spTree>
  </p:cSld>
  <p:clrMapOvr>
    <a:masterClrMapping/>
  </p:clrMapOvr>
  <p:transition spd="fast">
    <p:circl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32465" y="923925"/>
            <a:ext cx="1223070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1316E"/>
                </a:solidFill>
                <a:latin typeface="Roboto Bold"/>
              </a:rPr>
              <a:t>Plan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548635" y="6610350"/>
            <a:ext cx="422612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>
                <a:solidFill>
                  <a:srgbClr val="100F0D"/>
                </a:solidFill>
                <a:latin typeface="Montserrat Classic Bold"/>
              </a:rPr>
              <a:t> </a:t>
            </a:r>
            <a:r>
              <a:rPr lang="en-US" sz="3099">
                <a:solidFill>
                  <a:srgbClr val="100F0D"/>
                </a:solidFill>
                <a:latin typeface="Montserrat Classic Bold"/>
              </a:rPr>
              <a:t>REALISATION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54609" y="6477000"/>
            <a:ext cx="139402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4599" strike="noStrike" u="none">
                <a:solidFill>
                  <a:srgbClr val="100F0D"/>
                </a:solidFill>
                <a:latin typeface="Montserrat Classic Bold"/>
              </a:rPr>
              <a:t>07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78591"/>
            <a:ext cx="1394026" cy="824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99"/>
              </a:lnSpc>
            </a:pPr>
            <a:r>
              <a:rPr lang="en-US" sz="4599" strike="noStrike" u="none">
                <a:solidFill>
                  <a:srgbClr val="100F0D"/>
                </a:solidFill>
                <a:latin typeface="Montserrat Classic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22726" y="2840516"/>
            <a:ext cx="4226126" cy="54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100F0D"/>
                </a:solidFill>
                <a:latin typeface="Montserrat Classic Bold"/>
              </a:rPr>
              <a:t>CAHIER DE CHARGE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149727"/>
            <a:ext cx="1394026" cy="824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599">
                <a:solidFill>
                  <a:srgbClr val="100F0D"/>
                </a:solidFill>
                <a:latin typeface="Montserrat Classic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2726" y="4311652"/>
            <a:ext cx="7058286" cy="54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100F0D"/>
                </a:solidFill>
                <a:latin typeface="Montserrat Classic Bold"/>
              </a:rPr>
              <a:t>PROCESSUS DE DÉVELOPPEMENT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620864"/>
            <a:ext cx="1394026" cy="824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99"/>
              </a:lnSpc>
            </a:pPr>
            <a:r>
              <a:rPr lang="en-US" sz="4599" strike="noStrike" u="none">
                <a:solidFill>
                  <a:srgbClr val="100F0D"/>
                </a:solidFill>
                <a:latin typeface="Montserrat Classic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22726" y="5782789"/>
            <a:ext cx="4226126" cy="54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100F0D"/>
                </a:solidFill>
                <a:latin typeface="Montserrat Classic Bold"/>
              </a:rPr>
              <a:t>PLANNIFICATION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54609" y="5003644"/>
            <a:ext cx="139402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4599" strike="noStrike" u="none">
                <a:solidFill>
                  <a:srgbClr val="100F0D"/>
                </a:solidFill>
                <a:latin typeface="Montserrat Classic Bold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48635" y="5136994"/>
            <a:ext cx="422612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>
                <a:solidFill>
                  <a:srgbClr val="100F0D"/>
                </a:solidFill>
                <a:latin typeface="Montserrat Classic Bold"/>
              </a:rPr>
              <a:t>CONCEPTION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307943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14106" y="9191625"/>
            <a:ext cx="261045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54609" y="3493931"/>
            <a:ext cx="1394026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4599" strike="noStrike" u="none">
                <a:solidFill>
                  <a:srgbClr val="100F0D"/>
                </a:solidFill>
                <a:latin typeface="Montserrat Classic Bold"/>
              </a:rPr>
              <a:t>05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48635" y="3617756"/>
            <a:ext cx="602958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>
                <a:solidFill>
                  <a:srgbClr val="100F0D"/>
                </a:solidFill>
                <a:latin typeface="Montserrat Classic Bold"/>
              </a:rPr>
              <a:t>BRANCHE TECHNIQUE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7205935"/>
            <a:ext cx="1394026" cy="824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99"/>
              </a:lnSpc>
            </a:pPr>
            <a:r>
              <a:rPr lang="en-US" sz="4599" strike="noStrike" u="none">
                <a:solidFill>
                  <a:srgbClr val="100F0D"/>
                </a:solidFill>
                <a:latin typeface="Montserrat Classic Bold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22726" y="7367860"/>
            <a:ext cx="6029586" cy="54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100F0D"/>
                </a:solidFill>
                <a:latin typeface="Montserrat Classic Bold"/>
              </a:rPr>
              <a:t>BRANCHE FONCTIONNELLE</a:t>
            </a:r>
          </a:p>
        </p:txBody>
      </p:sp>
    </p:spTree>
  </p:cSld>
  <p:clrMapOvr>
    <a:masterClrMapping/>
  </p:clrMapOvr>
  <p:transition spd="fast">
    <p:circl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3487" y="8984939"/>
            <a:ext cx="947713" cy="828818"/>
          </a:xfrm>
          <a:custGeom>
            <a:avLst/>
            <a:gdLst/>
            <a:ahLst/>
            <a:cxnLst/>
            <a:rect r="r" b="b" t="t" l="l"/>
            <a:pathLst>
              <a:path h="828818" w="947713">
                <a:moveTo>
                  <a:pt x="0" y="0"/>
                </a:moveTo>
                <a:lnTo>
                  <a:pt x="947713" y="0"/>
                </a:lnTo>
                <a:lnTo>
                  <a:pt x="947713" y="828819"/>
                </a:lnTo>
                <a:lnTo>
                  <a:pt x="0" y="8288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4024" y="1657381"/>
            <a:ext cx="15399953" cy="6801782"/>
          </a:xfrm>
          <a:custGeom>
            <a:avLst/>
            <a:gdLst/>
            <a:ahLst/>
            <a:cxnLst/>
            <a:rect r="r" b="b" t="t" l="l"/>
            <a:pathLst>
              <a:path h="6801782" w="15399953">
                <a:moveTo>
                  <a:pt x="0" y="0"/>
                </a:moveTo>
                <a:lnTo>
                  <a:pt x="15399952" y="0"/>
                </a:lnTo>
                <a:lnTo>
                  <a:pt x="15399952" y="6801782"/>
                </a:lnTo>
                <a:lnTo>
                  <a:pt x="0" y="6801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875" y="453199"/>
            <a:ext cx="16764325" cy="96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6"/>
              </a:lnSpc>
              <a:spcBef>
                <a:spcPct val="0"/>
              </a:spcBef>
            </a:pPr>
            <a:r>
              <a:rPr lang="en-US" sz="5099">
                <a:solidFill>
                  <a:srgbClr val="01316E"/>
                </a:solidFill>
                <a:latin typeface="Roboto"/>
              </a:rPr>
              <a:t>Maquette :  Gestion Formateur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7730" y="8918264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19</a:t>
            </a:r>
          </a:p>
        </p:txBody>
      </p:sp>
    </p:spTree>
  </p:cSld>
  <p:clrMapOvr>
    <a:masterClrMapping/>
  </p:clrMapOvr>
  <p:transition spd="fast">
    <p:circl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173" y="1778797"/>
            <a:ext cx="15473653" cy="6853440"/>
          </a:xfrm>
          <a:custGeom>
            <a:avLst/>
            <a:gdLst/>
            <a:ahLst/>
            <a:cxnLst/>
            <a:rect r="r" b="b" t="t" l="l"/>
            <a:pathLst>
              <a:path h="6853440" w="15473653">
                <a:moveTo>
                  <a:pt x="0" y="0"/>
                </a:moveTo>
                <a:lnTo>
                  <a:pt x="15473654" y="0"/>
                </a:lnTo>
                <a:lnTo>
                  <a:pt x="15473654" y="6853439"/>
                </a:lnTo>
                <a:lnTo>
                  <a:pt x="0" y="6853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31870" y="8997332"/>
            <a:ext cx="978660" cy="855883"/>
          </a:xfrm>
          <a:custGeom>
            <a:avLst/>
            <a:gdLst/>
            <a:ahLst/>
            <a:cxnLst/>
            <a:rect r="r" b="b" t="t" l="l"/>
            <a:pathLst>
              <a:path h="855883" w="978660">
                <a:moveTo>
                  <a:pt x="0" y="0"/>
                </a:moveTo>
                <a:lnTo>
                  <a:pt x="978660" y="0"/>
                </a:lnTo>
                <a:lnTo>
                  <a:pt x="978660" y="855882"/>
                </a:lnTo>
                <a:lnTo>
                  <a:pt x="0" y="8558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875" y="453199"/>
            <a:ext cx="16764325" cy="96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6"/>
              </a:lnSpc>
              <a:spcBef>
                <a:spcPct val="0"/>
              </a:spcBef>
            </a:pPr>
            <a:r>
              <a:rPr lang="en-US" sz="5099">
                <a:solidFill>
                  <a:srgbClr val="01316E"/>
                </a:solidFill>
                <a:latin typeface="Roboto"/>
              </a:rPr>
              <a:t>Maquette :  Gestion Apprenants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7730" y="9191625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20</a:t>
            </a:r>
          </a:p>
        </p:txBody>
      </p:sp>
    </p:spTree>
  </p:cSld>
  <p:clrMapOvr>
    <a:masterClrMapping/>
  </p:clrMapOvr>
  <p:transition spd="fast">
    <p:circl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86456" y="9033133"/>
            <a:ext cx="945688" cy="827048"/>
          </a:xfrm>
          <a:custGeom>
            <a:avLst/>
            <a:gdLst/>
            <a:ahLst/>
            <a:cxnLst/>
            <a:rect r="r" b="b" t="t" l="l"/>
            <a:pathLst>
              <a:path h="827048" w="945688">
                <a:moveTo>
                  <a:pt x="0" y="0"/>
                </a:moveTo>
                <a:lnTo>
                  <a:pt x="945688" y="0"/>
                </a:lnTo>
                <a:lnTo>
                  <a:pt x="945688" y="827047"/>
                </a:lnTo>
                <a:lnTo>
                  <a:pt x="0" y="82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7694" y="1807772"/>
            <a:ext cx="15872611" cy="6671457"/>
          </a:xfrm>
          <a:custGeom>
            <a:avLst/>
            <a:gdLst/>
            <a:ahLst/>
            <a:cxnLst/>
            <a:rect r="r" b="b" t="t" l="l"/>
            <a:pathLst>
              <a:path h="6671457" w="15872611">
                <a:moveTo>
                  <a:pt x="0" y="0"/>
                </a:moveTo>
                <a:lnTo>
                  <a:pt x="15872612" y="0"/>
                </a:lnTo>
                <a:lnTo>
                  <a:pt x="15872612" y="6671456"/>
                </a:lnTo>
                <a:lnTo>
                  <a:pt x="0" y="66714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875" y="68197"/>
            <a:ext cx="16764325" cy="96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6"/>
              </a:lnSpc>
              <a:spcBef>
                <a:spcPct val="0"/>
              </a:spcBef>
            </a:pPr>
            <a:r>
              <a:rPr lang="en-US" sz="5099">
                <a:solidFill>
                  <a:srgbClr val="01316E"/>
                </a:solidFill>
                <a:latin typeface="Roboto"/>
              </a:rPr>
              <a:t>Maquette :  Gestion Ville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966458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21</a:t>
            </a:r>
          </a:p>
        </p:txBody>
      </p:sp>
    </p:spTree>
  </p:cSld>
  <p:clrMapOvr>
    <a:masterClrMapping/>
  </p:clrMapOvr>
  <p:transition spd="fast">
    <p:circl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86456" y="9033133"/>
            <a:ext cx="945688" cy="827048"/>
          </a:xfrm>
          <a:custGeom>
            <a:avLst/>
            <a:gdLst/>
            <a:ahLst/>
            <a:cxnLst/>
            <a:rect r="r" b="b" t="t" l="l"/>
            <a:pathLst>
              <a:path h="827048" w="945688">
                <a:moveTo>
                  <a:pt x="0" y="0"/>
                </a:moveTo>
                <a:lnTo>
                  <a:pt x="945688" y="0"/>
                </a:lnTo>
                <a:lnTo>
                  <a:pt x="945688" y="827047"/>
                </a:lnTo>
                <a:lnTo>
                  <a:pt x="0" y="82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8186" y="1459861"/>
            <a:ext cx="16611627" cy="7367279"/>
          </a:xfrm>
          <a:custGeom>
            <a:avLst/>
            <a:gdLst/>
            <a:ahLst/>
            <a:cxnLst/>
            <a:rect r="r" b="b" t="t" l="l"/>
            <a:pathLst>
              <a:path h="7367279" w="16611627">
                <a:moveTo>
                  <a:pt x="0" y="0"/>
                </a:moveTo>
                <a:lnTo>
                  <a:pt x="16611628" y="0"/>
                </a:lnTo>
                <a:lnTo>
                  <a:pt x="16611628" y="7367278"/>
                </a:lnTo>
                <a:lnTo>
                  <a:pt x="0" y="7367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875" y="68197"/>
            <a:ext cx="16764325" cy="96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6"/>
              </a:lnSpc>
              <a:spcBef>
                <a:spcPct val="0"/>
              </a:spcBef>
            </a:pPr>
            <a:r>
              <a:rPr lang="en-US" sz="5099">
                <a:solidFill>
                  <a:srgbClr val="01316E"/>
                </a:solidFill>
                <a:latin typeface="Roboto"/>
              </a:rPr>
              <a:t>Maquette :  Gestion des spécialités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966458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22</a:t>
            </a:r>
          </a:p>
        </p:txBody>
      </p:sp>
    </p:spTree>
  </p:cSld>
  <p:clrMapOvr>
    <a:masterClrMapping/>
  </p:clrMapOvr>
  <p:transition spd="fast">
    <p:circl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86456" y="9033133"/>
            <a:ext cx="945688" cy="827048"/>
          </a:xfrm>
          <a:custGeom>
            <a:avLst/>
            <a:gdLst/>
            <a:ahLst/>
            <a:cxnLst/>
            <a:rect r="r" b="b" t="t" l="l"/>
            <a:pathLst>
              <a:path h="827048" w="945688">
                <a:moveTo>
                  <a:pt x="0" y="0"/>
                </a:moveTo>
                <a:lnTo>
                  <a:pt x="945688" y="0"/>
                </a:lnTo>
                <a:lnTo>
                  <a:pt x="945688" y="827047"/>
                </a:lnTo>
                <a:lnTo>
                  <a:pt x="0" y="82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4350" y="1372539"/>
            <a:ext cx="17259300" cy="7660594"/>
          </a:xfrm>
          <a:custGeom>
            <a:avLst/>
            <a:gdLst/>
            <a:ahLst/>
            <a:cxnLst/>
            <a:rect r="r" b="b" t="t" l="l"/>
            <a:pathLst>
              <a:path h="7660594" w="17259300">
                <a:moveTo>
                  <a:pt x="0" y="0"/>
                </a:moveTo>
                <a:lnTo>
                  <a:pt x="17259300" y="0"/>
                </a:lnTo>
                <a:lnTo>
                  <a:pt x="17259300" y="7660594"/>
                </a:lnTo>
                <a:lnTo>
                  <a:pt x="0" y="7660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875" y="68197"/>
            <a:ext cx="16764325" cy="96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6"/>
              </a:lnSpc>
              <a:spcBef>
                <a:spcPct val="0"/>
              </a:spcBef>
            </a:pPr>
            <a:r>
              <a:rPr lang="en-US" sz="5099">
                <a:solidFill>
                  <a:srgbClr val="01316E"/>
                </a:solidFill>
                <a:latin typeface="Roboto"/>
              </a:rPr>
              <a:t>Maquette :  Gestion des Niveaux Scolaire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966458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23</a:t>
            </a:r>
          </a:p>
        </p:txBody>
      </p:sp>
    </p:spTree>
  </p:cSld>
  <p:clrMapOvr>
    <a:masterClrMapping/>
  </p:clrMapOvr>
  <p:transition spd="fast">
    <p:circl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86456" y="9033133"/>
            <a:ext cx="945688" cy="827048"/>
          </a:xfrm>
          <a:custGeom>
            <a:avLst/>
            <a:gdLst/>
            <a:ahLst/>
            <a:cxnLst/>
            <a:rect r="r" b="b" t="t" l="l"/>
            <a:pathLst>
              <a:path h="827048" w="945688">
                <a:moveTo>
                  <a:pt x="0" y="0"/>
                </a:moveTo>
                <a:lnTo>
                  <a:pt x="945688" y="0"/>
                </a:lnTo>
                <a:lnTo>
                  <a:pt x="945688" y="827047"/>
                </a:lnTo>
                <a:lnTo>
                  <a:pt x="0" y="82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884232"/>
            <a:ext cx="16497462" cy="7148900"/>
          </a:xfrm>
          <a:custGeom>
            <a:avLst/>
            <a:gdLst/>
            <a:ahLst/>
            <a:cxnLst/>
            <a:rect r="r" b="b" t="t" l="l"/>
            <a:pathLst>
              <a:path h="7148900" w="16497462">
                <a:moveTo>
                  <a:pt x="0" y="0"/>
                </a:moveTo>
                <a:lnTo>
                  <a:pt x="16497462" y="0"/>
                </a:lnTo>
                <a:lnTo>
                  <a:pt x="16497462" y="7148901"/>
                </a:lnTo>
                <a:lnTo>
                  <a:pt x="0" y="71489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1838" y="68197"/>
            <a:ext cx="16764325" cy="96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6"/>
              </a:lnSpc>
              <a:spcBef>
                <a:spcPct val="0"/>
              </a:spcBef>
            </a:pPr>
            <a:r>
              <a:rPr lang="en-US" sz="5099">
                <a:solidFill>
                  <a:srgbClr val="01316E"/>
                </a:solidFill>
                <a:latin typeface="Roboto"/>
              </a:rPr>
              <a:t>Maquette :  Gestion des Groupes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966458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24</a:t>
            </a:r>
          </a:p>
        </p:txBody>
      </p:sp>
    </p:spTree>
  </p:cSld>
  <p:clrMapOvr>
    <a:masterClrMapping/>
  </p:clrMapOvr>
  <p:transition spd="fast">
    <p:circle/>
  </p:transition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91970" y="4373563"/>
            <a:ext cx="5104061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01316E"/>
                </a:solidFill>
                <a:latin typeface="Roboto Bold"/>
              </a:rPr>
              <a:t>Realisation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644904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25</a:t>
            </a:r>
          </a:p>
        </p:txBody>
      </p:sp>
    </p:spTree>
  </p:cSld>
  <p:clrMapOvr>
    <a:masterClrMapping/>
  </p:clrMapOvr>
  <p:transition spd="fast">
    <p:circl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4" tooltip="https://github.com/solicoders/soli-lms.git"/>
          </p:cNvPr>
          <p:cNvSpPr/>
          <p:nvPr/>
        </p:nvSpPr>
        <p:spPr>
          <a:xfrm flipH="false" flipV="false" rot="0">
            <a:off x="7695836" y="3695336"/>
            <a:ext cx="2896328" cy="2896328"/>
          </a:xfrm>
          <a:custGeom>
            <a:avLst/>
            <a:gdLst/>
            <a:ahLst/>
            <a:cxnLst/>
            <a:rect r="r" b="b" t="t" l="l"/>
            <a:pathLst>
              <a:path h="2896328" w="2896328">
                <a:moveTo>
                  <a:pt x="0" y="0"/>
                </a:moveTo>
                <a:lnTo>
                  <a:pt x="2896328" y="0"/>
                </a:lnTo>
                <a:lnTo>
                  <a:pt x="2896328" y="2896328"/>
                </a:lnTo>
                <a:lnTo>
                  <a:pt x="0" y="2896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12988" y="1482982"/>
            <a:ext cx="13662023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>
                <a:solidFill>
                  <a:srgbClr val="01316E"/>
                </a:solidFill>
                <a:latin typeface="Roboto"/>
              </a:rPr>
              <a:t>Source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7730" y="8674773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26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89022" y="8459350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6"/>
                </a:lnTo>
                <a:lnTo>
                  <a:pt x="0" y="1110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96427" y="4373563"/>
            <a:ext cx="12179756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1316E"/>
                </a:solidFill>
                <a:latin typeface="Roboto"/>
              </a:rPr>
              <a:t>Merci!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27097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41149" y="2044153"/>
            <a:ext cx="12858991" cy="6198693"/>
          </a:xfrm>
          <a:custGeom>
            <a:avLst/>
            <a:gdLst/>
            <a:ahLst/>
            <a:cxnLst/>
            <a:rect r="r" b="b" t="t" l="l"/>
            <a:pathLst>
              <a:path h="6198693" w="12858991">
                <a:moveTo>
                  <a:pt x="0" y="0"/>
                </a:moveTo>
                <a:lnTo>
                  <a:pt x="12858991" y="0"/>
                </a:lnTo>
                <a:lnTo>
                  <a:pt x="12858991" y="6198694"/>
                </a:lnTo>
                <a:lnTo>
                  <a:pt x="0" y="6198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33" t="-4476" r="-4071" b="-766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71858" y="923925"/>
            <a:ext cx="4397573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1316E"/>
                </a:solidFill>
                <a:latin typeface="Roboto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956870"/>
            <a:ext cx="261045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2</a:t>
            </a:r>
          </a:p>
        </p:txBody>
      </p:sp>
    </p:spTree>
  </p:cSld>
  <p:clrMapOvr>
    <a:masterClrMapping/>
  </p:clrMapOvr>
  <p:transition spd="fast">
    <p:circl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12693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5982" y="847725"/>
            <a:ext cx="16213318" cy="90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6"/>
              </a:lnSpc>
              <a:spcBef>
                <a:spcPct val="0"/>
              </a:spcBef>
            </a:pPr>
            <a:r>
              <a:rPr lang="en-US" sz="4800">
                <a:solidFill>
                  <a:srgbClr val="01316E"/>
                </a:solidFill>
                <a:latin typeface="Roboto Bold"/>
              </a:rPr>
              <a:t>Context de projet:</a:t>
            </a:r>
            <a:r>
              <a:rPr lang="en-US" sz="4800">
                <a:solidFill>
                  <a:srgbClr val="01316E"/>
                </a:solidFill>
                <a:latin typeface="Roboto"/>
              </a:rPr>
              <a:t> Objectifs de Formation</a:t>
            </a:r>
            <a:r>
              <a:rPr lang="en-US" sz="4800">
                <a:solidFill>
                  <a:srgbClr val="01316E"/>
                </a:solidFill>
                <a:latin typeface="Roboto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5311" y="8918264"/>
            <a:ext cx="261045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6356" y="3412445"/>
            <a:ext cx="16230600" cy="3500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6019"/>
              </a:lnSpc>
              <a:buFont typeface="Arial"/>
              <a:buChar char="•"/>
            </a:pPr>
            <a:r>
              <a:rPr lang="en-US" sz="3499">
                <a:solidFill>
                  <a:srgbClr val="181818"/>
                </a:solidFill>
                <a:latin typeface="Open Sans Light Bold"/>
              </a:rPr>
              <a:t>Implement Agile methodologies and the Scrum framework for efficient and flexible project management.</a:t>
            </a:r>
          </a:p>
          <a:p>
            <a:pPr algn="l" marL="755649" indent="-377824" lvl="1">
              <a:lnSpc>
                <a:spcPts val="8749"/>
              </a:lnSpc>
              <a:buFont typeface="Arial"/>
              <a:buChar char="•"/>
            </a:pPr>
            <a:r>
              <a:rPr lang="en-US" sz="3499">
                <a:solidFill>
                  <a:srgbClr val="181818"/>
                </a:solidFill>
                <a:latin typeface="Open Sans Light Bold"/>
              </a:rPr>
              <a:t>Travailler sur des projets pour valider les compétences.</a:t>
            </a:r>
          </a:p>
          <a:p>
            <a:pPr algn="l" marL="755649" indent="-377824" lvl="1">
              <a:lnSpc>
                <a:spcPts val="8749"/>
              </a:lnSpc>
              <a:buFont typeface="Arial"/>
              <a:buChar char="•"/>
            </a:pPr>
            <a:r>
              <a:rPr lang="en-US" sz="3499">
                <a:solidFill>
                  <a:srgbClr val="181818"/>
                </a:solidFill>
                <a:latin typeface="Open Sans Light Bold"/>
              </a:rPr>
              <a:t>Utilisation de Laravel pour des applications web.</a:t>
            </a:r>
          </a:p>
        </p:txBody>
      </p:sp>
    </p:spTree>
  </p:cSld>
  <p:clrMapOvr>
    <a:masterClrMapping/>
  </p:clrMapOvr>
  <p:transition spd="fast">
    <p:circl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8461" y="4373563"/>
            <a:ext cx="13504366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1316E"/>
                </a:solidFill>
                <a:latin typeface="Roboto Bold"/>
              </a:rPr>
              <a:t>Processus de développement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941397" y="8664742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6"/>
                </a:lnTo>
                <a:lnTo>
                  <a:pt x="0" y="1110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683" y="8644904"/>
            <a:ext cx="261045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4</a:t>
            </a:r>
          </a:p>
        </p:txBody>
      </p:sp>
    </p:spTree>
  </p:cSld>
  <p:clrMapOvr>
    <a:masterClrMapping/>
  </p:clrMapOvr>
  <p:transition spd="fast">
    <p:circl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96239" y="8873360"/>
            <a:ext cx="1163061" cy="1017150"/>
          </a:xfrm>
          <a:custGeom>
            <a:avLst/>
            <a:gdLst/>
            <a:ahLst/>
            <a:cxnLst/>
            <a:rect r="r" b="b" t="t" l="l"/>
            <a:pathLst>
              <a:path h="1017150" w="1163061">
                <a:moveTo>
                  <a:pt x="0" y="0"/>
                </a:moveTo>
                <a:lnTo>
                  <a:pt x="1163061" y="0"/>
                </a:lnTo>
                <a:lnTo>
                  <a:pt x="1163061" y="1017150"/>
                </a:lnTo>
                <a:lnTo>
                  <a:pt x="0" y="1017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6737" y="1677089"/>
            <a:ext cx="10594526" cy="7902677"/>
          </a:xfrm>
          <a:custGeom>
            <a:avLst/>
            <a:gdLst/>
            <a:ahLst/>
            <a:cxnLst/>
            <a:rect r="r" b="b" t="t" l="l"/>
            <a:pathLst>
              <a:path h="7902677" w="10594526">
                <a:moveTo>
                  <a:pt x="0" y="0"/>
                </a:moveTo>
                <a:lnTo>
                  <a:pt x="10594526" y="0"/>
                </a:lnTo>
                <a:lnTo>
                  <a:pt x="10594526" y="7902676"/>
                </a:lnTo>
                <a:lnTo>
                  <a:pt x="0" y="7902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25432" y="120777"/>
            <a:ext cx="4237137" cy="90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36"/>
              </a:lnSpc>
              <a:spcBef>
                <a:spcPct val="0"/>
              </a:spcBef>
            </a:pPr>
            <a:r>
              <a:rPr lang="en-US" sz="4800">
                <a:solidFill>
                  <a:srgbClr val="01316E"/>
                </a:solidFill>
                <a:latin typeface="Roboto Bold"/>
              </a:rPr>
              <a:t>Méthode:</a:t>
            </a:r>
            <a:r>
              <a:rPr lang="en-US" sz="4800">
                <a:solidFill>
                  <a:srgbClr val="01316E"/>
                </a:solidFill>
                <a:latin typeface="Roboto"/>
              </a:rPr>
              <a:t> </a:t>
            </a:r>
            <a:r>
              <a:rPr lang="en-US" sz="4800" strike="noStrike" u="none">
                <a:solidFill>
                  <a:srgbClr val="01316E"/>
                </a:solidFill>
                <a:latin typeface="Roboto"/>
              </a:rPr>
              <a:t>2TUP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683" y="8768538"/>
            <a:ext cx="261045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5</a:t>
            </a:r>
          </a:p>
        </p:txBody>
      </p:sp>
    </p:spTree>
  </p:cSld>
  <p:clrMapOvr>
    <a:masterClrMapping/>
  </p:clrMapOvr>
  <p:transition spd="fast">
    <p:circl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40519" y="8953287"/>
            <a:ext cx="1028050" cy="899077"/>
          </a:xfrm>
          <a:custGeom>
            <a:avLst/>
            <a:gdLst/>
            <a:ahLst/>
            <a:cxnLst/>
            <a:rect r="r" b="b" t="t" l="l"/>
            <a:pathLst>
              <a:path h="899077" w="1028050">
                <a:moveTo>
                  <a:pt x="0" y="0"/>
                </a:moveTo>
                <a:lnTo>
                  <a:pt x="1028050" y="0"/>
                </a:lnTo>
                <a:lnTo>
                  <a:pt x="1028050" y="899076"/>
                </a:lnTo>
                <a:lnTo>
                  <a:pt x="0" y="89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9811" y="1333713"/>
            <a:ext cx="13708378" cy="7619573"/>
          </a:xfrm>
          <a:custGeom>
            <a:avLst/>
            <a:gdLst/>
            <a:ahLst/>
            <a:cxnLst/>
            <a:rect r="r" b="b" t="t" l="l"/>
            <a:pathLst>
              <a:path h="7619573" w="13708378">
                <a:moveTo>
                  <a:pt x="0" y="0"/>
                </a:moveTo>
                <a:lnTo>
                  <a:pt x="13708378" y="0"/>
                </a:lnTo>
                <a:lnTo>
                  <a:pt x="13708378" y="7619574"/>
                </a:lnTo>
                <a:lnTo>
                  <a:pt x="0" y="7619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8178" y="8789429"/>
            <a:ext cx="261045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03402" y="244983"/>
            <a:ext cx="7281196" cy="78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4"/>
              </a:lnSpc>
              <a:spcBef>
                <a:spcPct val="0"/>
              </a:spcBef>
            </a:pPr>
            <a:r>
              <a:rPr lang="en-US" sz="4200">
                <a:solidFill>
                  <a:srgbClr val="01316E"/>
                </a:solidFill>
                <a:latin typeface="Roboto Bold"/>
              </a:rPr>
              <a:t>Design</a:t>
            </a:r>
            <a:r>
              <a:rPr lang="en-US" sz="4200" strike="noStrike" u="none">
                <a:solidFill>
                  <a:srgbClr val="01316E"/>
                </a:solidFill>
                <a:latin typeface="Roboto Bold"/>
              </a:rPr>
              <a:t> Thinking</a:t>
            </a:r>
          </a:p>
        </p:txBody>
      </p:sp>
    </p:spTree>
  </p:cSld>
  <p:clrMapOvr>
    <a:masterClrMapping/>
  </p:clrMapOvr>
  <p:transition spd="fast">
    <p:circl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40137" y="9023545"/>
            <a:ext cx="947713" cy="828818"/>
          </a:xfrm>
          <a:custGeom>
            <a:avLst/>
            <a:gdLst/>
            <a:ahLst/>
            <a:cxnLst/>
            <a:rect r="r" b="b" t="t" l="l"/>
            <a:pathLst>
              <a:path h="828818" w="947713">
                <a:moveTo>
                  <a:pt x="0" y="0"/>
                </a:moveTo>
                <a:lnTo>
                  <a:pt x="947713" y="0"/>
                </a:lnTo>
                <a:lnTo>
                  <a:pt x="947713" y="828818"/>
                </a:lnTo>
                <a:lnTo>
                  <a:pt x="0" y="82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8796" y="1772369"/>
            <a:ext cx="14850409" cy="7251176"/>
          </a:xfrm>
          <a:custGeom>
            <a:avLst/>
            <a:gdLst/>
            <a:ahLst/>
            <a:cxnLst/>
            <a:rect r="r" b="b" t="t" l="l"/>
            <a:pathLst>
              <a:path h="7251176" w="14850409">
                <a:moveTo>
                  <a:pt x="0" y="0"/>
                </a:moveTo>
                <a:lnTo>
                  <a:pt x="14850408" y="0"/>
                </a:lnTo>
                <a:lnTo>
                  <a:pt x="14850408" y="7251176"/>
                </a:lnTo>
                <a:lnTo>
                  <a:pt x="0" y="72511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60127" y="560642"/>
            <a:ext cx="6167747" cy="78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4"/>
              </a:lnSpc>
              <a:spcBef>
                <a:spcPct val="0"/>
              </a:spcBef>
            </a:pPr>
            <a:r>
              <a:rPr lang="en-US" sz="4200">
                <a:solidFill>
                  <a:srgbClr val="01316E"/>
                </a:solidFill>
                <a:latin typeface="Roboto Bold"/>
              </a:rPr>
              <a:t>Méthode:</a:t>
            </a:r>
            <a:r>
              <a:rPr lang="en-US" sz="4200">
                <a:solidFill>
                  <a:srgbClr val="01316E"/>
                </a:solidFill>
                <a:latin typeface="Roboto"/>
              </a:rPr>
              <a:t> Agile - SCRUM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683" y="8956870"/>
            <a:ext cx="261045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7</a:t>
            </a:r>
          </a:p>
        </p:txBody>
      </p:sp>
    </p:spTree>
  </p:cSld>
  <p:clrMapOvr>
    <a:masterClrMapping/>
  </p:clrMapOvr>
  <p:transition spd="fast">
    <p:circl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80593" y="4373563"/>
            <a:ext cx="7441114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1316E"/>
                </a:solidFill>
                <a:latin typeface="Roboto Bold"/>
              </a:rPr>
              <a:t>Planification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012668" y="8731923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013478" y="8644904"/>
            <a:ext cx="261045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8</a:t>
            </a:r>
          </a:p>
        </p:txBody>
      </p:sp>
    </p:spTree>
  </p:cSld>
  <p:clrMapOvr>
    <a:masterClrMapping/>
  </p:clrMapOvr>
  <p:transition spd="fast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DAGHwcGsggE</dc:identifier>
  <dcterms:modified xsi:type="dcterms:W3CDTF">2011-08-01T06:04:30Z</dcterms:modified>
  <cp:revision>1</cp:revision>
  <dc:title>Copie de Brown Doodle Company profile Presentation</dc:title>
</cp:coreProperties>
</file>