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6858000" cy="9144000"/>
  <p:embeddedFontLst>
    <p:embeddedFont>
      <p:font typeface="Roboto" charset="1" panose="02000000000000000000"/>
      <p:regular r:id="rId32"/>
    </p:embeddedFont>
    <p:embeddedFont>
      <p:font typeface="Michegar" charset="1" panose="00000000000000000000"/>
      <p:regular r:id="rId33"/>
    </p:embeddedFont>
    <p:embeddedFont>
      <p:font typeface="Montserrat Classic" charset="1" panose="00000500000000000000"/>
      <p:regular r:id="rId34"/>
    </p:embeddedFont>
    <p:embeddedFont>
      <p:font typeface="Roboto Bold" charset="1" panose="02000000000000000000"/>
      <p:regular r:id="rId35"/>
    </p:embeddedFont>
    <p:embeddedFont>
      <p:font typeface="Montserrat Classic Bold" charset="1" panose="00000800000000000000"/>
      <p:regular r:id="rId36"/>
    </p:embeddedFont>
    <p:embeddedFont>
      <p:font typeface="Open Sans Light Bold" charset="1" panose="020B0806030504020204"/>
      <p:regular r:id="rId37"/>
    </p:embeddedFont>
    <p:embeddedFont>
      <p:font typeface="Marykate" charset="1" panose="00000000000000000000"/>
      <p:regular r:id="rId38"/>
    </p:embeddedFont>
    <p:embeddedFont>
      <p:font typeface="Kollektif Bold" charset="1" panose="020B0604020101010102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jpeg" Type="http://schemas.openxmlformats.org/officeDocument/2006/relationships/image"/><Relationship Id="rId5" Target="../media/VAGHvl0QIKo.mp4" Type="http://schemas.openxmlformats.org/officeDocument/2006/relationships/video"/><Relationship Id="rId6" Target="../media/VAGHvl0QIKo.mp4" Type="http://schemas.microsoft.com/office/2007/relationships/media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7.jpeg" Type="http://schemas.openxmlformats.org/officeDocument/2006/relationships/image"/><Relationship Id="rId5" Target="../media/VAGHvgC1vqA.mp4" Type="http://schemas.openxmlformats.org/officeDocument/2006/relationships/video"/><Relationship Id="rId6" Target="../media/VAGHvgC1vqA.mp4" Type="http://schemas.microsoft.com/office/2007/relationships/media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https://github.com/solicoders/soli-lms.git" TargetMode="External" Type="http://schemas.openxmlformats.org/officeDocument/2006/relationships/hyperlink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50047">
            <a:off x="1872306" y="8422930"/>
            <a:ext cx="3348950" cy="1351758"/>
          </a:xfrm>
          <a:custGeom>
            <a:avLst/>
            <a:gdLst/>
            <a:ahLst/>
            <a:cxnLst/>
            <a:rect r="r" b="b" t="t" l="l"/>
            <a:pathLst>
              <a:path h="1351758" w="3348950">
                <a:moveTo>
                  <a:pt x="0" y="0"/>
                </a:moveTo>
                <a:lnTo>
                  <a:pt x="3348950" y="0"/>
                </a:lnTo>
                <a:lnTo>
                  <a:pt x="3348950" y="1351758"/>
                </a:lnTo>
                <a:lnTo>
                  <a:pt x="0" y="1351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283" y="150064"/>
            <a:ext cx="2216762" cy="2216762"/>
          </a:xfrm>
          <a:custGeom>
            <a:avLst/>
            <a:gdLst/>
            <a:ahLst/>
            <a:cxnLst/>
            <a:rect r="r" b="b" t="t" l="l"/>
            <a:pathLst>
              <a:path h="2216762" w="2216762">
                <a:moveTo>
                  <a:pt x="0" y="0"/>
                </a:moveTo>
                <a:lnTo>
                  <a:pt x="2216762" y="0"/>
                </a:lnTo>
                <a:lnTo>
                  <a:pt x="2216762" y="2216762"/>
                </a:lnTo>
                <a:lnTo>
                  <a:pt x="0" y="22167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82890" y="150064"/>
            <a:ext cx="3276776" cy="2319516"/>
          </a:xfrm>
          <a:custGeom>
            <a:avLst/>
            <a:gdLst/>
            <a:ahLst/>
            <a:cxnLst/>
            <a:rect r="r" b="b" t="t" l="l"/>
            <a:pathLst>
              <a:path h="2319516" w="3276776">
                <a:moveTo>
                  <a:pt x="0" y="0"/>
                </a:moveTo>
                <a:lnTo>
                  <a:pt x="3276776" y="0"/>
                </a:lnTo>
                <a:lnTo>
                  <a:pt x="3276776" y="2319515"/>
                </a:lnTo>
                <a:lnTo>
                  <a:pt x="0" y="23195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68326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46781" y="7247692"/>
            <a:ext cx="9009757" cy="662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60"/>
              </a:lnSpc>
              <a:spcBef>
                <a:spcPct val="0"/>
              </a:spcBef>
            </a:pPr>
            <a:r>
              <a:rPr lang="en-US" sz="3900" spc="206">
                <a:solidFill>
                  <a:srgbClr val="003C74"/>
                </a:solidFill>
                <a:latin typeface="Roboto"/>
              </a:rPr>
              <a:t>SUPERVISÉ PAR</a:t>
            </a:r>
            <a:r>
              <a:rPr lang="en-US" sz="3900" spc="206" strike="noStrike" u="none">
                <a:solidFill>
                  <a:srgbClr val="003C74"/>
                </a:solidFill>
                <a:latin typeface="Roboto"/>
              </a:rPr>
              <a:t>: ESSARRAJ FOUAD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3664" y="6314490"/>
            <a:ext cx="9723678" cy="662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 spc="206">
                <a:solidFill>
                  <a:srgbClr val="003C74"/>
                </a:solidFill>
                <a:latin typeface="Roboto"/>
              </a:rPr>
              <a:t>Réalisé par</a:t>
            </a:r>
            <a:r>
              <a:rPr lang="en-US" sz="3900" spc="206">
                <a:solidFill>
                  <a:srgbClr val="003C74"/>
                </a:solidFill>
                <a:latin typeface="Roboto"/>
              </a:rPr>
              <a:t>: YASMINE DAIFANE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89841" y="2535068"/>
            <a:ext cx="8708318" cy="2347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78"/>
              </a:lnSpc>
            </a:pPr>
            <a:r>
              <a:rPr lang="en-US" sz="13698">
                <a:solidFill>
                  <a:srgbClr val="003C74"/>
                </a:solidFill>
                <a:latin typeface="Michegar"/>
              </a:rPr>
              <a:t>SoLi</a:t>
            </a:r>
            <a:r>
              <a:rPr lang="en-US" sz="13698">
                <a:solidFill>
                  <a:srgbClr val="01316E"/>
                </a:solidFill>
                <a:latin typeface="Michegar"/>
              </a:rPr>
              <a:t>-</a:t>
            </a:r>
            <a:r>
              <a:rPr lang="en-US" sz="13698">
                <a:solidFill>
                  <a:srgbClr val="FDD414"/>
                </a:solidFill>
                <a:latin typeface="Michegar"/>
              </a:rPr>
              <a:t>LMS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29049" y="4768391"/>
            <a:ext cx="11429901" cy="101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>
                <a:solidFill>
                  <a:srgbClr val="054478"/>
                </a:solidFill>
                <a:latin typeface="Montserrat Classic"/>
              </a:rPr>
              <a:t>Validation des projets réealiser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25584" y="3830789"/>
            <a:ext cx="7441114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1316E"/>
                </a:solidFill>
                <a:latin typeface="Roboto"/>
              </a:rPr>
              <a:t>Plannification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012668" y="8731923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070644" y="9521916"/>
            <a:ext cx="261011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7</a:t>
            </a:r>
          </a:p>
        </p:txBody>
      </p:sp>
    </p:spTree>
  </p:cSld>
  <p:clrMapOvr>
    <a:masterClrMapping/>
  </p:clrMapOvr>
  <p:transition spd="fast">
    <p:circl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26968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3633" y="2315496"/>
            <a:ext cx="14625100" cy="6159566"/>
          </a:xfrm>
          <a:custGeom>
            <a:avLst/>
            <a:gdLst/>
            <a:ahLst/>
            <a:cxnLst/>
            <a:rect r="r" b="b" t="t" l="l"/>
            <a:pathLst>
              <a:path h="6159566" w="14625100">
                <a:moveTo>
                  <a:pt x="0" y="0"/>
                </a:moveTo>
                <a:lnTo>
                  <a:pt x="14625100" y="0"/>
                </a:lnTo>
                <a:lnTo>
                  <a:pt x="14625100" y="6159566"/>
                </a:lnTo>
                <a:lnTo>
                  <a:pt x="0" y="61595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6565" y="9009081"/>
            <a:ext cx="5068745" cy="968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57"/>
              </a:lnSpc>
              <a:spcBef>
                <a:spcPct val="0"/>
              </a:spcBef>
            </a:pPr>
            <a:r>
              <a:rPr lang="en-US" sz="5132" strike="noStrike" u="none">
                <a:solidFill>
                  <a:srgbClr val="FDD414"/>
                </a:solidFill>
                <a:latin typeface="Roboto"/>
              </a:rPr>
              <a:t>Plannification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6565" y="288415"/>
            <a:ext cx="5068745" cy="124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61"/>
              </a:lnSpc>
              <a:spcBef>
                <a:spcPct val="0"/>
              </a:spcBef>
            </a:pPr>
            <a:r>
              <a:rPr lang="en-US" sz="6599" strike="noStrike" u="none">
                <a:solidFill>
                  <a:srgbClr val="01316E"/>
                </a:solidFill>
                <a:latin typeface="Roboto"/>
              </a:rPr>
              <a:t>Gantt chart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70644" y="9521916"/>
            <a:ext cx="261011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8</a:t>
            </a:r>
          </a:p>
        </p:txBody>
      </p:sp>
    </p:spTree>
  </p:cSld>
  <p:clrMapOvr>
    <a:masterClrMapping/>
  </p:clrMapOvr>
  <p:transition spd="fast">
    <p:circl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40453" y="4071756"/>
            <a:ext cx="11121393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1316E"/>
                </a:solidFill>
                <a:latin typeface="Roboto"/>
              </a:rPr>
              <a:t>Branche fonctionnelle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627072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070644" y="9521916"/>
            <a:ext cx="261011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9</a:t>
            </a:r>
          </a:p>
        </p:txBody>
      </p:sp>
    </p:spTree>
  </p:cSld>
  <p:clrMapOvr>
    <a:masterClrMapping/>
  </p:clrMapOvr>
  <p:transition spd="fast">
    <p:circl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37930" y="8751035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6"/>
                </a:lnTo>
                <a:lnTo>
                  <a:pt x="0" y="1110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60381" y="1256947"/>
            <a:ext cx="11457191" cy="8001353"/>
          </a:xfrm>
          <a:custGeom>
            <a:avLst/>
            <a:gdLst/>
            <a:ahLst/>
            <a:cxnLst/>
            <a:rect r="r" b="b" t="t" l="l"/>
            <a:pathLst>
              <a:path h="8001353" w="11457191">
                <a:moveTo>
                  <a:pt x="0" y="0"/>
                </a:moveTo>
                <a:lnTo>
                  <a:pt x="11457191" y="0"/>
                </a:lnTo>
                <a:lnTo>
                  <a:pt x="11457191" y="8001353"/>
                </a:lnTo>
                <a:lnTo>
                  <a:pt x="0" y="80013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82387" y="-23598"/>
            <a:ext cx="8146874" cy="124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61"/>
              </a:lnSpc>
              <a:spcBef>
                <a:spcPct val="0"/>
              </a:spcBef>
            </a:pPr>
            <a:r>
              <a:rPr lang="en-US" sz="6599">
                <a:solidFill>
                  <a:srgbClr val="01316E"/>
                </a:solidFill>
                <a:latin typeface="Roboto"/>
              </a:rPr>
              <a:t>Carte d’empathie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40139" y="9521916"/>
            <a:ext cx="522023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0481" y="9106406"/>
            <a:ext cx="7261139" cy="968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57"/>
              </a:lnSpc>
              <a:spcBef>
                <a:spcPct val="0"/>
              </a:spcBef>
            </a:pPr>
            <a:r>
              <a:rPr lang="en-US" sz="5132">
                <a:solidFill>
                  <a:srgbClr val="FDD414"/>
                </a:solidFill>
                <a:latin typeface="Roboto"/>
              </a:rPr>
              <a:t>Branche fonctionnelle</a:t>
            </a:r>
          </a:p>
        </p:txBody>
      </p:sp>
    </p:spTree>
  </p:cSld>
  <p:clrMapOvr>
    <a:masterClrMapping/>
  </p:clrMapOvr>
  <p:transition spd="fast">
    <p:circl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17572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" id="3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2823" t="0" r="2331" b="9710"/>
          <a:stretch>
            <a:fillRect/>
          </a:stretch>
        </p:blipFill>
        <p:spPr>
          <a:xfrm flipH="false" flipV="false" rot="0">
            <a:off x="5037453" y="1435386"/>
            <a:ext cx="7805370" cy="743045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60481" y="192941"/>
            <a:ext cx="8146874" cy="124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61"/>
              </a:lnSpc>
              <a:spcBef>
                <a:spcPct val="0"/>
              </a:spcBef>
            </a:pPr>
            <a:r>
              <a:rPr lang="en-US" sz="6599">
                <a:solidFill>
                  <a:srgbClr val="01316E"/>
                </a:solidFill>
                <a:latin typeface="Roboto"/>
              </a:rPr>
              <a:t>Définir le problème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40139" y="9521916"/>
            <a:ext cx="522023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0481" y="9106406"/>
            <a:ext cx="7261139" cy="968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57"/>
              </a:lnSpc>
              <a:spcBef>
                <a:spcPct val="0"/>
              </a:spcBef>
            </a:pPr>
            <a:r>
              <a:rPr lang="en-US" sz="5132">
                <a:solidFill>
                  <a:srgbClr val="FDD414"/>
                </a:solidFill>
                <a:latin typeface="Roboto"/>
              </a:rPr>
              <a:t>Branche fonctionnelle</a:t>
            </a:r>
          </a:p>
        </p:txBody>
      </p:sp>
    </p:spTree>
  </p:cSld>
  <p:clrMapOvr>
    <a:masterClrMapping/>
  </p:clrMapOvr>
  <p:transition spd="fast">
    <p:circle/>
  </p:transition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69972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" id="3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4169" t="0" r="0" b="8308"/>
          <a:stretch>
            <a:fillRect/>
          </a:stretch>
        </p:blipFill>
        <p:spPr>
          <a:xfrm flipH="false" flipV="false" rot="0">
            <a:off x="5381618" y="1028700"/>
            <a:ext cx="8100614" cy="775067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64177" y="288415"/>
            <a:ext cx="3640733" cy="124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61"/>
              </a:lnSpc>
              <a:spcBef>
                <a:spcPct val="0"/>
              </a:spcBef>
            </a:pPr>
            <a:r>
              <a:rPr lang="en-US" sz="6599">
                <a:solidFill>
                  <a:srgbClr val="01316E"/>
                </a:solidFill>
                <a:latin typeface="Roboto"/>
              </a:rPr>
              <a:t>Idéation </a:t>
            </a:r>
            <a:r>
              <a:rPr lang="en-US" sz="6599" strike="noStrike" u="none">
                <a:solidFill>
                  <a:srgbClr val="01316E"/>
                </a:solidFill>
                <a:latin typeface="Roboto"/>
              </a:rPr>
              <a:t>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40139" y="9521916"/>
            <a:ext cx="522023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8466" y="8902222"/>
            <a:ext cx="7261139" cy="968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57"/>
              </a:lnSpc>
              <a:spcBef>
                <a:spcPct val="0"/>
              </a:spcBef>
            </a:pPr>
            <a:r>
              <a:rPr lang="en-US" sz="5132">
                <a:solidFill>
                  <a:srgbClr val="FDD414"/>
                </a:solidFill>
                <a:latin typeface="Roboto"/>
              </a:rPr>
              <a:t>Branche fonctionnelle</a:t>
            </a:r>
          </a:p>
        </p:txBody>
      </p:sp>
    </p:spTree>
  </p:cSld>
  <p:clrMapOvr>
    <a:masterClrMapping/>
  </p:clrMapOvr>
  <p:transition spd="fast">
    <p:circle/>
  </p:transition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31847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2948" y="3436730"/>
            <a:ext cx="17486240" cy="3282615"/>
          </a:xfrm>
          <a:custGeom>
            <a:avLst/>
            <a:gdLst/>
            <a:ahLst/>
            <a:cxnLst/>
            <a:rect r="r" b="b" t="t" l="l"/>
            <a:pathLst>
              <a:path h="3282615" w="17486240">
                <a:moveTo>
                  <a:pt x="0" y="0"/>
                </a:moveTo>
                <a:lnTo>
                  <a:pt x="17486240" y="0"/>
                </a:lnTo>
                <a:lnTo>
                  <a:pt x="17486240" y="3282615"/>
                </a:lnTo>
                <a:lnTo>
                  <a:pt x="0" y="3282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2948" y="288415"/>
            <a:ext cx="13756879" cy="124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61"/>
              </a:lnSpc>
              <a:spcBef>
                <a:spcPct val="0"/>
              </a:spcBef>
            </a:pPr>
            <a:r>
              <a:rPr lang="en-US" sz="6599" strike="noStrike" u="none">
                <a:solidFill>
                  <a:srgbClr val="01316E"/>
                </a:solidFill>
                <a:latin typeface="Roboto"/>
              </a:rPr>
              <a:t>UML:diagramme de cas d’utilisation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40139" y="9521916"/>
            <a:ext cx="522023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8466" y="8902222"/>
            <a:ext cx="7261139" cy="968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57"/>
              </a:lnSpc>
              <a:spcBef>
                <a:spcPct val="0"/>
              </a:spcBef>
            </a:pPr>
            <a:r>
              <a:rPr lang="en-US" sz="5132">
                <a:solidFill>
                  <a:srgbClr val="FDD414"/>
                </a:solidFill>
                <a:latin typeface="Roboto"/>
              </a:rPr>
              <a:t>Branche fonctionnelle</a:t>
            </a:r>
          </a:p>
        </p:txBody>
      </p:sp>
    </p:spTree>
  </p:cSld>
  <p:clrMapOvr>
    <a:masterClrMapping/>
  </p:clrMapOvr>
  <p:transition spd="fast">
    <p:circl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40453" y="4071756"/>
            <a:ext cx="11121393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1316E"/>
                </a:solidFill>
                <a:latin typeface="Roboto"/>
              </a:rPr>
              <a:t>Branche technique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627072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070644" y="9521916"/>
            <a:ext cx="261011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9</a:t>
            </a:r>
          </a:p>
        </p:txBody>
      </p:sp>
    </p:spTree>
  </p:cSld>
  <p:clrMapOvr>
    <a:masterClrMapping/>
  </p:clrMapOvr>
  <p:transition spd="fast">
    <p:circl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31847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82784" y="2845935"/>
            <a:ext cx="2251614" cy="2297565"/>
          </a:xfrm>
          <a:custGeom>
            <a:avLst/>
            <a:gdLst/>
            <a:ahLst/>
            <a:cxnLst/>
            <a:rect r="r" b="b" t="t" l="l"/>
            <a:pathLst>
              <a:path h="2297565" w="2251614">
                <a:moveTo>
                  <a:pt x="0" y="0"/>
                </a:moveTo>
                <a:lnTo>
                  <a:pt x="2251614" y="0"/>
                </a:lnTo>
                <a:lnTo>
                  <a:pt x="2251614" y="2297565"/>
                </a:lnTo>
                <a:lnTo>
                  <a:pt x="0" y="2297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92264" y="2845935"/>
            <a:ext cx="5739794" cy="1805644"/>
          </a:xfrm>
          <a:custGeom>
            <a:avLst/>
            <a:gdLst/>
            <a:ahLst/>
            <a:cxnLst/>
            <a:rect r="r" b="b" t="t" l="l"/>
            <a:pathLst>
              <a:path h="1805644" w="5739794">
                <a:moveTo>
                  <a:pt x="0" y="0"/>
                </a:moveTo>
                <a:lnTo>
                  <a:pt x="5739795" y="0"/>
                </a:lnTo>
                <a:lnTo>
                  <a:pt x="5739795" y="1805643"/>
                </a:lnTo>
                <a:lnTo>
                  <a:pt x="0" y="18056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399036" y="5842296"/>
            <a:ext cx="6168221" cy="2405632"/>
            <a:chOff x="0" y="0"/>
            <a:chExt cx="1624552" cy="6335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24552" cy="633582"/>
            </a:xfrm>
            <a:custGeom>
              <a:avLst/>
              <a:gdLst/>
              <a:ahLst/>
              <a:cxnLst/>
              <a:rect r="r" b="b" t="t" l="l"/>
              <a:pathLst>
                <a:path h="633582" w="1624552">
                  <a:moveTo>
                    <a:pt x="0" y="0"/>
                  </a:moveTo>
                  <a:lnTo>
                    <a:pt x="1624552" y="0"/>
                  </a:lnTo>
                  <a:lnTo>
                    <a:pt x="1624552" y="633582"/>
                  </a:lnTo>
                  <a:lnTo>
                    <a:pt x="0" y="63358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3C7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624552" cy="633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39"/>
                </a:lnSpc>
              </a:pPr>
              <a:r>
                <a:rPr lang="en-US" sz="2699">
                  <a:solidFill>
                    <a:srgbClr val="000000"/>
                  </a:solidFill>
                  <a:latin typeface="Montserrat Classic Bold"/>
                </a:rPr>
                <a:t>DESIGN PATTERN REPOSITORY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070631" y="3748757"/>
            <a:ext cx="3296355" cy="3296355"/>
          </a:xfrm>
          <a:custGeom>
            <a:avLst/>
            <a:gdLst/>
            <a:ahLst/>
            <a:cxnLst/>
            <a:rect r="r" b="b" t="t" l="l"/>
            <a:pathLst>
              <a:path h="3296355" w="3296355">
                <a:moveTo>
                  <a:pt x="0" y="0"/>
                </a:moveTo>
                <a:lnTo>
                  <a:pt x="3296355" y="0"/>
                </a:lnTo>
                <a:lnTo>
                  <a:pt x="3296355" y="3296355"/>
                </a:lnTo>
                <a:lnTo>
                  <a:pt x="0" y="32963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02948" y="288415"/>
            <a:ext cx="11927582" cy="124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61"/>
              </a:lnSpc>
              <a:spcBef>
                <a:spcPct val="0"/>
              </a:spcBef>
            </a:pPr>
            <a:r>
              <a:rPr lang="en-US" sz="6599">
                <a:solidFill>
                  <a:srgbClr val="01316E"/>
                </a:solidFill>
                <a:latin typeface="Roboto"/>
              </a:rPr>
              <a:t>Capture des besoins techniques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40139" y="9521916"/>
            <a:ext cx="522023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8466" y="8902222"/>
            <a:ext cx="7261139" cy="968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57"/>
              </a:lnSpc>
              <a:spcBef>
                <a:spcPct val="0"/>
              </a:spcBef>
            </a:pPr>
            <a:r>
              <a:rPr lang="en-US" sz="5132">
                <a:solidFill>
                  <a:srgbClr val="FDD414"/>
                </a:solidFill>
                <a:latin typeface="Roboto"/>
              </a:rPr>
              <a:t>Branche technique</a:t>
            </a:r>
          </a:p>
        </p:txBody>
      </p:sp>
    </p:spTree>
  </p:cSld>
  <p:clrMapOvr>
    <a:masterClrMapping/>
  </p:clrMapOvr>
  <p:transition spd="fast">
    <p:circl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19814" y="4089929"/>
            <a:ext cx="6520309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 strike="noStrike" u="none">
                <a:solidFill>
                  <a:srgbClr val="01316E"/>
                </a:solidFill>
                <a:latin typeface="Roboto"/>
              </a:rPr>
              <a:t>CONCEPTION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779472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940180" y="9521916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15</a:t>
            </a:r>
          </a:p>
        </p:txBody>
      </p:sp>
    </p:spTree>
  </p:cSld>
  <p:clrMapOvr>
    <a:masterClrMapping/>
  </p:clrMapOvr>
  <p:transition spd="fast">
    <p:circl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03081" y="-212613"/>
            <a:ext cx="9218793" cy="10712225"/>
            <a:chOff x="0" y="0"/>
            <a:chExt cx="2427995" cy="28213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7995" cy="2821327"/>
            </a:xfrm>
            <a:custGeom>
              <a:avLst/>
              <a:gdLst/>
              <a:ahLst/>
              <a:cxnLst/>
              <a:rect r="r" b="b" t="t" l="l"/>
              <a:pathLst>
                <a:path h="2821327" w="2427995">
                  <a:moveTo>
                    <a:pt x="0" y="0"/>
                  </a:moveTo>
                  <a:lnTo>
                    <a:pt x="2427995" y="0"/>
                  </a:lnTo>
                  <a:lnTo>
                    <a:pt x="2427995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05447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27995" cy="2859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662047" y="3866723"/>
            <a:ext cx="2606477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 u="none">
                <a:solidFill>
                  <a:srgbClr val="01316E"/>
                </a:solidFill>
                <a:latin typeface="Roboto Bold"/>
              </a:rPr>
              <a:t>PLAN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29714" y="7602231"/>
            <a:ext cx="422612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99">
                <a:solidFill>
                  <a:srgbClr val="FFFFFF"/>
                </a:solidFill>
                <a:latin typeface="Montserrat Classic Bold"/>
              </a:rPr>
              <a:t>Realisation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35687" y="7487931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trike="noStrike" u="none">
                <a:solidFill>
                  <a:srgbClr val="FFFFFF"/>
                </a:solidFill>
                <a:latin typeface="Montserrat Classic Bold"/>
              </a:rPr>
              <a:t>07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35687" y="1295586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trike="noStrike" u="none">
                <a:solidFill>
                  <a:srgbClr val="FFFFFF"/>
                </a:solidFill>
                <a:latin typeface="Montserrat Classic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29714" y="1409886"/>
            <a:ext cx="422612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Montserrat Classic Bold"/>
              </a:rPr>
              <a:t>CAHIER DE CHARGE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35687" y="2309265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FFFFFF"/>
                </a:solidFill>
                <a:latin typeface="Montserrat Classic Bold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29714" y="2423565"/>
            <a:ext cx="7058286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Montserrat Classic Bold"/>
              </a:rPr>
              <a:t>PROCESSUS DE DÉVELOPPEMENT ET MÉTHODES</a:t>
            </a:r>
            <a:r>
              <a:rPr lang="en-US" sz="2499">
                <a:solidFill>
                  <a:srgbClr val="FFFFFF"/>
                </a:solidFill>
                <a:latin typeface="Montserrat Classic Bold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35687" y="3322944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trike="noStrike" u="none">
                <a:solidFill>
                  <a:srgbClr val="FFFFFF"/>
                </a:solidFill>
                <a:latin typeface="Montserrat Classic Bold"/>
              </a:rPr>
              <a:t>03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29714" y="3437244"/>
            <a:ext cx="422612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Montserrat Classic Bold"/>
              </a:rPr>
              <a:t>PLANNIFICATION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35687" y="4336623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trike="noStrike" u="none">
                <a:solidFill>
                  <a:srgbClr val="FFFFFF"/>
                </a:solidFill>
                <a:latin typeface="Montserrat Classic Bold"/>
              </a:rPr>
              <a:t>04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229714" y="4450923"/>
            <a:ext cx="602958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Montserrat Classic Bold"/>
              </a:rPr>
              <a:t>BRANCHE FONCTIONNELLE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35687" y="6474252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trike="noStrike" u="none">
                <a:solidFill>
                  <a:srgbClr val="FFFFFF"/>
                </a:solidFill>
                <a:latin typeface="Montserrat Classic Bold"/>
              </a:rPr>
              <a:t>06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229714" y="6588552"/>
            <a:ext cx="422612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Montserrat Classic Bold"/>
              </a:rPr>
              <a:t>CONCEPTION 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6307943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042069" y="9521916"/>
            <a:ext cx="261011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835687" y="5236002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trike="noStrike" u="none">
                <a:solidFill>
                  <a:srgbClr val="FFFFFF"/>
                </a:solidFill>
                <a:latin typeface="Montserrat Classic Bold"/>
              </a:rPr>
              <a:t>05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229714" y="5350302"/>
            <a:ext cx="602958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Montserrat Classic Bold"/>
              </a:rPr>
              <a:t>BRANCHE TECHNIQUE</a:t>
            </a:r>
          </a:p>
        </p:txBody>
      </p:sp>
    </p:spTree>
  </p:cSld>
  <p:clrMapOvr>
    <a:masterClrMapping/>
  </p:clrMapOvr>
  <p:transition spd="fast">
    <p:push dir="l"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50922" y="9024396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6"/>
                </a:lnTo>
                <a:lnTo>
                  <a:pt x="0" y="1110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67346" y="1530860"/>
            <a:ext cx="8989548" cy="7493536"/>
          </a:xfrm>
          <a:custGeom>
            <a:avLst/>
            <a:gdLst/>
            <a:ahLst/>
            <a:cxnLst/>
            <a:rect r="r" b="b" t="t" l="l"/>
            <a:pathLst>
              <a:path h="7493536" w="8989548">
                <a:moveTo>
                  <a:pt x="0" y="0"/>
                </a:moveTo>
                <a:lnTo>
                  <a:pt x="8989548" y="0"/>
                </a:lnTo>
                <a:lnTo>
                  <a:pt x="8989548" y="7493536"/>
                </a:lnTo>
                <a:lnTo>
                  <a:pt x="0" y="74935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4323" y="288415"/>
            <a:ext cx="9030990" cy="124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61"/>
              </a:lnSpc>
              <a:spcBef>
                <a:spcPct val="0"/>
              </a:spcBef>
            </a:pPr>
            <a:r>
              <a:rPr lang="en-US" sz="6599">
                <a:solidFill>
                  <a:srgbClr val="01316E"/>
                </a:solidFill>
                <a:latin typeface="Roboto"/>
              </a:rPr>
              <a:t>Diagramme de package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1689" y="9167495"/>
            <a:ext cx="4183162" cy="968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57"/>
              </a:lnSpc>
              <a:spcBef>
                <a:spcPct val="0"/>
              </a:spcBef>
            </a:pPr>
            <a:r>
              <a:rPr lang="en-US" sz="5132" strike="noStrike" u="none">
                <a:solidFill>
                  <a:srgbClr val="01316E"/>
                </a:solidFill>
                <a:latin typeface="Roboto"/>
              </a:rPr>
              <a:t>CONCEPTION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40180" y="9521916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16</a:t>
            </a:r>
          </a:p>
        </p:txBody>
      </p:sp>
    </p:spTree>
  </p:cSld>
  <p:clrMapOvr>
    <a:masterClrMapping/>
  </p:clrMapOvr>
  <p:transition spd="fast">
    <p:circle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50922" y="9024396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6"/>
                </a:lnTo>
                <a:lnTo>
                  <a:pt x="0" y="1110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20867" y="1530860"/>
            <a:ext cx="8082507" cy="7827135"/>
          </a:xfrm>
          <a:custGeom>
            <a:avLst/>
            <a:gdLst/>
            <a:ahLst/>
            <a:cxnLst/>
            <a:rect r="r" b="b" t="t" l="l"/>
            <a:pathLst>
              <a:path h="7827135" w="8082507">
                <a:moveTo>
                  <a:pt x="0" y="0"/>
                </a:moveTo>
                <a:lnTo>
                  <a:pt x="8082507" y="0"/>
                </a:lnTo>
                <a:lnTo>
                  <a:pt x="8082507" y="7827135"/>
                </a:lnTo>
                <a:lnTo>
                  <a:pt x="0" y="78271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1689" y="288415"/>
            <a:ext cx="8876258" cy="124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61"/>
              </a:lnSpc>
              <a:spcBef>
                <a:spcPct val="0"/>
              </a:spcBef>
            </a:pPr>
            <a:r>
              <a:rPr lang="en-US" sz="6599" strike="noStrike" u="none">
                <a:solidFill>
                  <a:srgbClr val="01316E"/>
                </a:solidFill>
                <a:latin typeface="Roboto"/>
              </a:rPr>
              <a:t>DIAGRAMME DE CLASS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1689" y="9167495"/>
            <a:ext cx="4183162" cy="968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57"/>
              </a:lnSpc>
              <a:spcBef>
                <a:spcPct val="0"/>
              </a:spcBef>
            </a:pPr>
            <a:r>
              <a:rPr lang="en-US" sz="5132" strike="noStrike" u="none">
                <a:solidFill>
                  <a:srgbClr val="01316E"/>
                </a:solidFill>
                <a:latin typeface="Roboto"/>
              </a:rPr>
              <a:t>CONCEPTION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40180" y="9521916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16</a:t>
            </a:r>
          </a:p>
        </p:txBody>
      </p:sp>
    </p:spTree>
  </p:cSld>
  <p:clrMapOvr>
    <a:masterClrMapping/>
  </p:clrMapOvr>
  <p:transition spd="fast">
    <p:circle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50922" y="9024396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6"/>
                </a:lnTo>
                <a:lnTo>
                  <a:pt x="0" y="1110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25963" y="2186431"/>
            <a:ext cx="13436073" cy="5914139"/>
          </a:xfrm>
          <a:custGeom>
            <a:avLst/>
            <a:gdLst/>
            <a:ahLst/>
            <a:cxnLst/>
            <a:rect r="r" b="b" t="t" l="l"/>
            <a:pathLst>
              <a:path h="5914139" w="13436073">
                <a:moveTo>
                  <a:pt x="0" y="0"/>
                </a:moveTo>
                <a:lnTo>
                  <a:pt x="13436074" y="0"/>
                </a:lnTo>
                <a:lnTo>
                  <a:pt x="13436074" y="5914138"/>
                </a:lnTo>
                <a:lnTo>
                  <a:pt x="0" y="59141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6875" y="68197"/>
            <a:ext cx="16764325" cy="960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6"/>
              </a:lnSpc>
              <a:spcBef>
                <a:spcPct val="0"/>
              </a:spcBef>
            </a:pPr>
            <a:r>
              <a:rPr lang="en-US" sz="5099">
                <a:solidFill>
                  <a:srgbClr val="01316E"/>
                </a:solidFill>
                <a:latin typeface="Roboto"/>
              </a:rPr>
              <a:t>Maquette :  Valider les projets réaliser par les apprenants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1689" y="9167495"/>
            <a:ext cx="4183162" cy="968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57"/>
              </a:lnSpc>
              <a:spcBef>
                <a:spcPct val="0"/>
              </a:spcBef>
            </a:pPr>
            <a:r>
              <a:rPr lang="en-US" sz="5132" strike="noStrike" u="none">
                <a:solidFill>
                  <a:srgbClr val="01316E"/>
                </a:solidFill>
                <a:latin typeface="Roboto"/>
              </a:rPr>
              <a:t>CONCEPTION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40180" y="9521916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16</a:t>
            </a:r>
          </a:p>
        </p:txBody>
      </p:sp>
    </p:spTree>
  </p:cSld>
  <p:clrMapOvr>
    <a:masterClrMapping/>
  </p:clrMapOvr>
  <p:transition spd="fast">
    <p:circle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50922" y="9024396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6"/>
                </a:lnTo>
                <a:lnTo>
                  <a:pt x="0" y="1110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40903" y="1565310"/>
            <a:ext cx="9963924" cy="7156381"/>
          </a:xfrm>
          <a:custGeom>
            <a:avLst/>
            <a:gdLst/>
            <a:ahLst/>
            <a:cxnLst/>
            <a:rect r="r" b="b" t="t" l="l"/>
            <a:pathLst>
              <a:path h="7156381" w="9963924">
                <a:moveTo>
                  <a:pt x="0" y="0"/>
                </a:moveTo>
                <a:lnTo>
                  <a:pt x="9963924" y="0"/>
                </a:lnTo>
                <a:lnTo>
                  <a:pt x="9963924" y="7156380"/>
                </a:lnTo>
                <a:lnTo>
                  <a:pt x="0" y="71563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6875" y="68197"/>
            <a:ext cx="16764325" cy="960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6"/>
              </a:lnSpc>
              <a:spcBef>
                <a:spcPct val="0"/>
              </a:spcBef>
            </a:pPr>
            <a:r>
              <a:rPr lang="en-US" sz="5099">
                <a:solidFill>
                  <a:srgbClr val="01316E"/>
                </a:solidFill>
                <a:latin typeface="Roboto"/>
              </a:rPr>
              <a:t>Maquette :  Consulter les détails du validation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1689" y="9167495"/>
            <a:ext cx="4183162" cy="968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57"/>
              </a:lnSpc>
              <a:spcBef>
                <a:spcPct val="0"/>
              </a:spcBef>
            </a:pPr>
            <a:r>
              <a:rPr lang="en-US" sz="5132" strike="noStrike" u="none">
                <a:solidFill>
                  <a:srgbClr val="01316E"/>
                </a:solidFill>
                <a:latin typeface="Roboto"/>
              </a:rPr>
              <a:t>CONCEPTION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40180" y="9521916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16</a:t>
            </a:r>
          </a:p>
        </p:txBody>
      </p:sp>
    </p:spTree>
  </p:cSld>
  <p:clrMapOvr>
    <a:masterClrMapping/>
  </p:clrMapOvr>
  <p:transition spd="fast">
    <p:circle/>
  </p:transition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41827" y="4708214"/>
            <a:ext cx="5004346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 strike="noStrike" u="none">
                <a:solidFill>
                  <a:srgbClr val="01316E"/>
                </a:solidFill>
                <a:latin typeface="Roboto"/>
              </a:rPr>
              <a:t>Realisation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940180" y="9521916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18</a:t>
            </a:r>
          </a:p>
        </p:txBody>
      </p:sp>
    </p:spTree>
  </p:cSld>
  <p:clrMapOvr>
    <a:masterClrMapping/>
  </p:clrMapOvr>
  <p:transition spd="fast">
    <p:circle/>
  </p:transition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hlinkClick r:id="rId4" tooltip="https://github.com/solicoders/soli-lms.git"/>
          </p:cNvPr>
          <p:cNvSpPr/>
          <p:nvPr/>
        </p:nvSpPr>
        <p:spPr>
          <a:xfrm flipH="false" flipV="false" rot="0">
            <a:off x="7695836" y="2446902"/>
            <a:ext cx="2896328" cy="2896328"/>
          </a:xfrm>
          <a:custGeom>
            <a:avLst/>
            <a:gdLst/>
            <a:ahLst/>
            <a:cxnLst/>
            <a:rect r="r" b="b" t="t" l="l"/>
            <a:pathLst>
              <a:path h="2896328" w="2896328">
                <a:moveTo>
                  <a:pt x="0" y="0"/>
                </a:moveTo>
                <a:lnTo>
                  <a:pt x="2896328" y="0"/>
                </a:lnTo>
                <a:lnTo>
                  <a:pt x="2896328" y="2896328"/>
                </a:lnTo>
                <a:lnTo>
                  <a:pt x="0" y="2896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61764" y="288415"/>
            <a:ext cx="13662023" cy="124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61"/>
              </a:lnSpc>
              <a:spcBef>
                <a:spcPct val="0"/>
              </a:spcBef>
            </a:pPr>
            <a:r>
              <a:rPr lang="en-US" sz="6599">
                <a:solidFill>
                  <a:srgbClr val="01316E"/>
                </a:solidFill>
                <a:latin typeface="Roboto"/>
              </a:rPr>
              <a:t>Source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9449" y="9067800"/>
            <a:ext cx="6187272" cy="968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57"/>
              </a:lnSpc>
              <a:spcBef>
                <a:spcPct val="0"/>
              </a:spcBef>
            </a:pPr>
            <a:r>
              <a:rPr lang="en-US" sz="5132" strike="noStrike" u="none">
                <a:solidFill>
                  <a:srgbClr val="01316E"/>
                </a:solidFill>
                <a:latin typeface="Roboto"/>
              </a:rPr>
              <a:t>Realisation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40180" y="9521916"/>
            <a:ext cx="521940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21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922347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EC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96427" y="4373563"/>
            <a:ext cx="12179756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1316E"/>
                </a:solidFill>
                <a:latin typeface="Roboto"/>
                <a:ea typeface="Roboto"/>
              </a:rPr>
              <a:t>Merci 🤎</a:t>
            </a:r>
          </a:p>
        </p:txBody>
      </p:sp>
    </p:spTree>
  </p:cSld>
  <p:clrMapOvr>
    <a:masterClrMapping/>
  </p:clrMapOvr>
  <p:transition spd="fast">
    <p:cover dir="d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27097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13632" y="1170817"/>
            <a:ext cx="8114024" cy="8275658"/>
          </a:xfrm>
          <a:custGeom>
            <a:avLst/>
            <a:gdLst/>
            <a:ahLst/>
            <a:cxnLst/>
            <a:rect r="r" b="b" t="t" l="l"/>
            <a:pathLst>
              <a:path h="8275658" w="8114024">
                <a:moveTo>
                  <a:pt x="0" y="0"/>
                </a:moveTo>
                <a:lnTo>
                  <a:pt x="8114024" y="0"/>
                </a:lnTo>
                <a:lnTo>
                  <a:pt x="8114024" y="8275657"/>
                </a:lnTo>
                <a:lnTo>
                  <a:pt x="0" y="82756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1781" y="33536"/>
            <a:ext cx="5958682" cy="1137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1316E"/>
                </a:solidFill>
                <a:latin typeface="Roboto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70644" y="9521916"/>
            <a:ext cx="261011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2</a:t>
            </a:r>
          </a:p>
        </p:txBody>
      </p:sp>
    </p:spTree>
  </p:cSld>
  <p:clrMapOvr>
    <a:masterClrMapping/>
  </p:clrMapOvr>
  <p:transition spd="fast">
    <p:circl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12693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91649" y="2740837"/>
            <a:ext cx="14662296" cy="4639242"/>
          </a:xfrm>
          <a:custGeom>
            <a:avLst/>
            <a:gdLst/>
            <a:ahLst/>
            <a:cxnLst/>
            <a:rect r="r" b="b" t="t" l="l"/>
            <a:pathLst>
              <a:path h="4639242" w="14662296">
                <a:moveTo>
                  <a:pt x="0" y="0"/>
                </a:moveTo>
                <a:lnTo>
                  <a:pt x="14662295" y="0"/>
                </a:lnTo>
                <a:lnTo>
                  <a:pt x="14662295" y="4639242"/>
                </a:lnTo>
                <a:lnTo>
                  <a:pt x="0" y="46392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50818" y="-44658"/>
            <a:ext cx="6789539" cy="124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1"/>
              </a:lnSpc>
              <a:spcBef>
                <a:spcPct val="0"/>
              </a:spcBef>
            </a:pPr>
            <a:r>
              <a:rPr lang="en-US" sz="6599">
                <a:solidFill>
                  <a:srgbClr val="01316E"/>
                </a:solidFill>
                <a:latin typeface="Roboto"/>
              </a:rPr>
              <a:t>Context de projet </a:t>
            </a:r>
            <a:r>
              <a:rPr lang="en-US" sz="6599">
                <a:solidFill>
                  <a:srgbClr val="01316E"/>
                </a:solidFill>
                <a:latin typeface="Roboto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70644" y="9521916"/>
            <a:ext cx="261011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0818" y="8695961"/>
            <a:ext cx="5899349" cy="1165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33"/>
              </a:lnSpc>
              <a:spcBef>
                <a:spcPct val="0"/>
              </a:spcBef>
            </a:pPr>
            <a:r>
              <a:rPr lang="en-US" sz="6199">
                <a:solidFill>
                  <a:srgbClr val="FDD414"/>
                </a:solidFill>
                <a:latin typeface="Roboto"/>
              </a:rPr>
              <a:t>Cahier de charge</a:t>
            </a:r>
          </a:p>
        </p:txBody>
      </p:sp>
    </p:spTree>
  </p:cSld>
  <p:clrMapOvr>
    <a:masterClrMapping/>
  </p:clrMapOvr>
  <p:transition spd="fast">
    <p:circl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4300" y="3663950"/>
            <a:ext cx="18173700" cy="279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1316E"/>
                </a:solidFill>
                <a:latin typeface="Roboto"/>
              </a:rPr>
              <a:t>Processus de développement et méthodes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941397" y="8664742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6"/>
                </a:lnTo>
                <a:lnTo>
                  <a:pt x="0" y="1110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070644" y="9521916"/>
            <a:ext cx="261011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5</a:t>
            </a:r>
          </a:p>
        </p:txBody>
      </p:sp>
    </p:spTree>
  </p:cSld>
  <p:clrMapOvr>
    <a:masterClrMapping/>
  </p:clrMapOvr>
  <p:transition spd="fast">
    <p:circl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17572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83115" y="1771925"/>
            <a:ext cx="10654683" cy="7221045"/>
          </a:xfrm>
          <a:custGeom>
            <a:avLst/>
            <a:gdLst/>
            <a:ahLst/>
            <a:cxnLst/>
            <a:rect r="r" b="b" t="t" l="l"/>
            <a:pathLst>
              <a:path h="7221045" w="10654683">
                <a:moveTo>
                  <a:pt x="0" y="0"/>
                </a:moveTo>
                <a:lnTo>
                  <a:pt x="10654683" y="0"/>
                </a:lnTo>
                <a:lnTo>
                  <a:pt x="10654683" y="7221044"/>
                </a:lnTo>
                <a:lnTo>
                  <a:pt x="0" y="72210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9895" y="9077325"/>
            <a:ext cx="8810749" cy="915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86"/>
              </a:lnSpc>
              <a:spcBef>
                <a:spcPct val="0"/>
              </a:spcBef>
            </a:pPr>
            <a:r>
              <a:rPr lang="en-US" sz="4832">
                <a:solidFill>
                  <a:srgbClr val="FDD414"/>
                </a:solidFill>
                <a:latin typeface="Roboto"/>
              </a:rPr>
              <a:t>Processus de développement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7800" y="288415"/>
            <a:ext cx="11238309" cy="120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47"/>
              </a:lnSpc>
              <a:spcBef>
                <a:spcPct val="0"/>
              </a:spcBef>
            </a:pPr>
            <a:r>
              <a:rPr lang="en-US" sz="6399" strike="noStrike" u="none">
                <a:solidFill>
                  <a:srgbClr val="01316E"/>
                </a:solidFill>
                <a:latin typeface="Roboto"/>
              </a:rPr>
              <a:t>2tup( 2 tracks unified process 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70644" y="9521916"/>
            <a:ext cx="261011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6</a:t>
            </a:r>
          </a:p>
        </p:txBody>
      </p:sp>
    </p:spTree>
  </p:cSld>
  <p:clrMapOvr>
    <a:masterClrMapping/>
  </p:clrMapOvr>
  <p:transition spd="fast">
    <p:circl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2700000">
            <a:off x="1286899" y="3212170"/>
            <a:ext cx="2503216" cy="2503216"/>
            <a:chOff x="0" y="0"/>
            <a:chExt cx="14400530" cy="144005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2700000">
            <a:off x="4438063" y="1251858"/>
            <a:ext cx="2503216" cy="2503216"/>
            <a:chOff x="0" y="0"/>
            <a:chExt cx="14400530" cy="144005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054478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2700000">
            <a:off x="7589226" y="3212170"/>
            <a:ext cx="2503216" cy="2503216"/>
            <a:chOff x="0" y="0"/>
            <a:chExt cx="14400530" cy="144005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7D9AB5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2700000">
            <a:off x="10740390" y="1251858"/>
            <a:ext cx="2503216" cy="2503216"/>
            <a:chOff x="0" y="0"/>
            <a:chExt cx="14400530" cy="144005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D5DEF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2700000">
            <a:off x="14165970" y="3212170"/>
            <a:ext cx="2503216" cy="2503216"/>
            <a:chOff x="0" y="0"/>
            <a:chExt cx="14400530" cy="144005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1962E4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62027" y="3474283"/>
            <a:ext cx="1952961" cy="1952961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4713190" y="1513972"/>
            <a:ext cx="1952961" cy="1952961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864353" y="3474283"/>
            <a:ext cx="1952961" cy="1952961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015517" y="1513972"/>
            <a:ext cx="1952961" cy="1952961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441097" y="3474283"/>
            <a:ext cx="1952961" cy="1952961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768466" y="7100726"/>
            <a:ext cx="3422117" cy="130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spc="184">
                <a:solidFill>
                  <a:srgbClr val="301906"/>
                </a:solidFill>
                <a:latin typeface="Marykate"/>
              </a:rPr>
              <a:t>UNDESTANDING PEOPLE</a:t>
            </a:r>
          </a:p>
        </p:txBody>
      </p:sp>
      <p:sp>
        <p:nvSpPr>
          <p:cNvPr name="Freeform 23" id="23"/>
          <p:cNvSpPr/>
          <p:nvPr/>
        </p:nvSpPr>
        <p:spPr>
          <a:xfrm flipH="false" flipV="true" rot="-2086894">
            <a:off x="2958548" y="2553144"/>
            <a:ext cx="1112879" cy="314388"/>
          </a:xfrm>
          <a:custGeom>
            <a:avLst/>
            <a:gdLst/>
            <a:ahLst/>
            <a:cxnLst/>
            <a:rect r="r" b="b" t="t" l="l"/>
            <a:pathLst>
              <a:path h="314388" w="1112879">
                <a:moveTo>
                  <a:pt x="0" y="314388"/>
                </a:moveTo>
                <a:lnTo>
                  <a:pt x="1112879" y="314388"/>
                </a:lnTo>
                <a:lnTo>
                  <a:pt x="1112879" y="0"/>
                </a:lnTo>
                <a:lnTo>
                  <a:pt x="0" y="0"/>
                </a:lnTo>
                <a:lnTo>
                  <a:pt x="0" y="31438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true" rot="1387815">
            <a:off x="7087813" y="2636533"/>
            <a:ext cx="1112879" cy="314388"/>
          </a:xfrm>
          <a:custGeom>
            <a:avLst/>
            <a:gdLst/>
            <a:ahLst/>
            <a:cxnLst/>
            <a:rect r="r" b="b" t="t" l="l"/>
            <a:pathLst>
              <a:path h="314388" w="1112879">
                <a:moveTo>
                  <a:pt x="0" y="314388"/>
                </a:moveTo>
                <a:lnTo>
                  <a:pt x="1112879" y="314388"/>
                </a:lnTo>
                <a:lnTo>
                  <a:pt x="1112879" y="0"/>
                </a:lnTo>
                <a:lnTo>
                  <a:pt x="0" y="0"/>
                </a:lnTo>
                <a:lnTo>
                  <a:pt x="0" y="31438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true" rot="-2174283">
            <a:off x="9467875" y="2729115"/>
            <a:ext cx="1112879" cy="314388"/>
          </a:xfrm>
          <a:custGeom>
            <a:avLst/>
            <a:gdLst/>
            <a:ahLst/>
            <a:cxnLst/>
            <a:rect r="r" b="b" t="t" l="l"/>
            <a:pathLst>
              <a:path h="314388" w="1112879">
                <a:moveTo>
                  <a:pt x="0" y="314388"/>
                </a:moveTo>
                <a:lnTo>
                  <a:pt x="1112879" y="314388"/>
                </a:lnTo>
                <a:lnTo>
                  <a:pt x="1112879" y="0"/>
                </a:lnTo>
                <a:lnTo>
                  <a:pt x="0" y="0"/>
                </a:lnTo>
                <a:lnTo>
                  <a:pt x="0" y="31438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true" rot="2699999">
            <a:off x="13242747" y="3141148"/>
            <a:ext cx="1112879" cy="314388"/>
          </a:xfrm>
          <a:custGeom>
            <a:avLst/>
            <a:gdLst/>
            <a:ahLst/>
            <a:cxnLst/>
            <a:rect r="r" b="b" t="t" l="l"/>
            <a:pathLst>
              <a:path h="314388" w="1112879">
                <a:moveTo>
                  <a:pt x="0" y="314388"/>
                </a:moveTo>
                <a:lnTo>
                  <a:pt x="1112879" y="314388"/>
                </a:lnTo>
                <a:lnTo>
                  <a:pt x="1112879" y="0"/>
                </a:lnTo>
                <a:lnTo>
                  <a:pt x="0" y="0"/>
                </a:lnTo>
                <a:lnTo>
                  <a:pt x="0" y="31438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183156" y="6350306"/>
            <a:ext cx="2710703" cy="576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5"/>
              </a:lnSpc>
              <a:spcBef>
                <a:spcPct val="0"/>
              </a:spcBef>
            </a:pPr>
            <a:r>
              <a:rPr lang="en-US" sz="4199" spc="209" u="none">
                <a:solidFill>
                  <a:srgbClr val="301906"/>
                </a:solidFill>
                <a:latin typeface="Marykate"/>
              </a:rPr>
              <a:t>Empathize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678234" y="4496598"/>
            <a:ext cx="2361829" cy="56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6"/>
              </a:lnSpc>
              <a:spcBef>
                <a:spcPct val="0"/>
              </a:spcBef>
            </a:pPr>
            <a:r>
              <a:rPr lang="en-US" sz="4200" spc="210" u="none">
                <a:solidFill>
                  <a:srgbClr val="301906"/>
                </a:solidFill>
                <a:latin typeface="Marykate"/>
              </a:rPr>
              <a:t>Define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864353" y="6300494"/>
            <a:ext cx="2164187" cy="56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6"/>
              </a:lnSpc>
              <a:spcBef>
                <a:spcPct val="0"/>
              </a:spcBef>
            </a:pPr>
            <a:r>
              <a:rPr lang="en-US" sz="4200" spc="210" u="none">
                <a:solidFill>
                  <a:srgbClr val="301906"/>
                </a:solidFill>
                <a:latin typeface="Marykate"/>
              </a:rPr>
              <a:t>Ideate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703176" y="4147221"/>
            <a:ext cx="2852060" cy="56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6"/>
              </a:lnSpc>
              <a:spcBef>
                <a:spcPct val="0"/>
              </a:spcBef>
            </a:pPr>
            <a:r>
              <a:rPr lang="en-US" sz="4200" spc="210" u="none">
                <a:solidFill>
                  <a:srgbClr val="301906"/>
                </a:solidFill>
                <a:latin typeface="Marykate"/>
              </a:rPr>
              <a:t>Prototype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000466" y="6359830"/>
            <a:ext cx="2500949" cy="56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6"/>
              </a:lnSpc>
              <a:spcBef>
                <a:spcPct val="0"/>
              </a:spcBef>
            </a:pPr>
            <a:r>
              <a:rPr lang="en-US" sz="4200" spc="210" u="none">
                <a:solidFill>
                  <a:srgbClr val="301906"/>
                </a:solidFill>
                <a:latin typeface="Marykate"/>
              </a:rPr>
              <a:t>Test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68088" y="4013871"/>
            <a:ext cx="2140838" cy="812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94"/>
              </a:lnSpc>
              <a:spcBef>
                <a:spcPct val="0"/>
              </a:spcBef>
            </a:pPr>
            <a:r>
              <a:rPr lang="en-US" sz="4952" u="none">
                <a:solidFill>
                  <a:srgbClr val="B88260"/>
                </a:solidFill>
                <a:latin typeface="Kollektif Bold"/>
              </a:rPr>
              <a:t>01.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678234" y="2053559"/>
            <a:ext cx="2022873" cy="812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94"/>
              </a:lnSpc>
              <a:spcBef>
                <a:spcPct val="0"/>
              </a:spcBef>
            </a:pPr>
            <a:r>
              <a:rPr lang="en-US" sz="4952" u="none">
                <a:solidFill>
                  <a:srgbClr val="CB7B62"/>
                </a:solidFill>
                <a:latin typeface="Kollektif Bold"/>
              </a:rPr>
              <a:t>02.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029605" y="4013871"/>
            <a:ext cx="1622457" cy="812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94"/>
              </a:lnSpc>
              <a:spcBef>
                <a:spcPct val="0"/>
              </a:spcBef>
            </a:pPr>
            <a:r>
              <a:rPr lang="en-US" sz="4952" strike="noStrike" u="none">
                <a:solidFill>
                  <a:srgbClr val="CB7B62"/>
                </a:solidFill>
                <a:latin typeface="Kollektif Bold"/>
              </a:rPr>
              <a:t>03.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182882" y="2053559"/>
            <a:ext cx="1618231" cy="812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94"/>
              </a:lnSpc>
              <a:spcBef>
                <a:spcPct val="0"/>
              </a:spcBef>
            </a:pPr>
            <a:r>
              <a:rPr lang="en-US" sz="4952" strike="noStrike" u="none">
                <a:solidFill>
                  <a:srgbClr val="CB7B62"/>
                </a:solidFill>
                <a:latin typeface="Kollektif Bold"/>
              </a:rPr>
              <a:t>04.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533433" y="4013871"/>
            <a:ext cx="1768290" cy="812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94"/>
              </a:lnSpc>
              <a:spcBef>
                <a:spcPct val="0"/>
              </a:spcBef>
            </a:pPr>
            <a:r>
              <a:rPr lang="en-US" sz="4952" strike="noStrike" u="none">
                <a:solidFill>
                  <a:srgbClr val="CB7B62"/>
                </a:solidFill>
                <a:latin typeface="Kollektif Bold"/>
              </a:rPr>
              <a:t>05.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222135" y="5034019"/>
            <a:ext cx="3422117" cy="1306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spc="184">
                <a:solidFill>
                  <a:srgbClr val="301906"/>
                </a:solidFill>
                <a:latin typeface="Marykate"/>
              </a:rPr>
              <a:t>FIGURING OUT THE PROBLEM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377070" y="4927624"/>
            <a:ext cx="3422117" cy="1306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spc="184">
                <a:solidFill>
                  <a:srgbClr val="301906"/>
                </a:solidFill>
                <a:latin typeface="Marykate"/>
              </a:rPr>
              <a:t>CREATION AND EXPRIMENTATION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459712" y="6943622"/>
            <a:ext cx="3422117" cy="648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spc="184">
                <a:solidFill>
                  <a:srgbClr val="301906"/>
                </a:solidFill>
                <a:latin typeface="Marykate"/>
              </a:rPr>
              <a:t>GENERATING IDEAS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555236" y="6943622"/>
            <a:ext cx="3422117" cy="1306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spc="184">
                <a:solidFill>
                  <a:srgbClr val="301906"/>
                </a:solidFill>
                <a:latin typeface="Marykate"/>
              </a:rPr>
              <a:t>REFINING THE PRODUCT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940139" y="9521916"/>
            <a:ext cx="522023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10</a:t>
            </a:r>
          </a:p>
        </p:txBody>
      </p:sp>
      <p:sp>
        <p:nvSpPr>
          <p:cNvPr name="Freeform 42" id="42"/>
          <p:cNvSpPr/>
          <p:nvPr/>
        </p:nvSpPr>
        <p:spPr>
          <a:xfrm flipH="false" flipV="false" rot="0">
            <a:off x="15898291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253261" y="-42798"/>
            <a:ext cx="7281196" cy="124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61"/>
              </a:lnSpc>
              <a:spcBef>
                <a:spcPct val="0"/>
              </a:spcBef>
            </a:pPr>
            <a:r>
              <a:rPr lang="en-US" sz="6599">
                <a:solidFill>
                  <a:srgbClr val="01316E"/>
                </a:solidFill>
                <a:latin typeface="Roboto"/>
              </a:rPr>
              <a:t>Design</a:t>
            </a:r>
            <a:r>
              <a:rPr lang="en-US" sz="6599" strike="noStrike" u="none">
                <a:solidFill>
                  <a:srgbClr val="01316E"/>
                </a:solidFill>
                <a:latin typeface="Roboto"/>
              </a:rPr>
              <a:t> thinking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-96826" y="9149872"/>
            <a:ext cx="8810749" cy="915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86"/>
              </a:lnSpc>
              <a:spcBef>
                <a:spcPct val="0"/>
              </a:spcBef>
            </a:pPr>
            <a:r>
              <a:rPr lang="en-US" sz="4832">
                <a:solidFill>
                  <a:srgbClr val="FDD414"/>
                </a:solidFill>
                <a:latin typeface="Roboto"/>
              </a:rPr>
              <a:t>Processus de développement</a:t>
            </a:r>
          </a:p>
        </p:txBody>
      </p:sp>
    </p:spTree>
  </p:cSld>
  <p:clrMapOvr>
    <a:masterClrMapping/>
  </p:clrMapOvr>
  <p:transition spd="fast">
    <p:circl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17572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49285" y="1845319"/>
            <a:ext cx="10443095" cy="6690108"/>
          </a:xfrm>
          <a:custGeom>
            <a:avLst/>
            <a:gdLst/>
            <a:ahLst/>
            <a:cxnLst/>
            <a:rect r="r" b="b" t="t" l="l"/>
            <a:pathLst>
              <a:path h="6690108" w="10443095">
                <a:moveTo>
                  <a:pt x="0" y="0"/>
                </a:moveTo>
                <a:lnTo>
                  <a:pt x="10443095" y="0"/>
                </a:lnTo>
                <a:lnTo>
                  <a:pt x="10443095" y="6690108"/>
                </a:lnTo>
                <a:lnTo>
                  <a:pt x="0" y="6690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9895" y="9077325"/>
            <a:ext cx="8810749" cy="915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86"/>
              </a:lnSpc>
              <a:spcBef>
                <a:spcPct val="0"/>
              </a:spcBef>
            </a:pPr>
            <a:r>
              <a:rPr lang="en-US" sz="4832">
                <a:solidFill>
                  <a:srgbClr val="FDD414"/>
                </a:solidFill>
                <a:latin typeface="Roboto"/>
              </a:rPr>
              <a:t>Méthodes</a:t>
            </a:r>
            <a:r>
              <a:rPr lang="en-US" sz="4832">
                <a:solidFill>
                  <a:srgbClr val="FDD414"/>
                </a:solidFill>
                <a:latin typeface="Roboto"/>
              </a:rPr>
              <a:t> </a:t>
            </a:r>
            <a:r>
              <a:rPr lang="en-US" sz="4832">
                <a:solidFill>
                  <a:srgbClr val="FDD414"/>
                </a:solidFill>
                <a:latin typeface="Roboto"/>
              </a:rPr>
              <a:t> de développement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9720" y="307529"/>
            <a:ext cx="5130007" cy="120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47"/>
              </a:lnSpc>
              <a:spcBef>
                <a:spcPct val="0"/>
              </a:spcBef>
            </a:pPr>
            <a:r>
              <a:rPr lang="en-US" sz="6399">
                <a:solidFill>
                  <a:srgbClr val="01316E"/>
                </a:solidFill>
                <a:latin typeface="Roboto"/>
              </a:rPr>
              <a:t>Méthode agile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70644" y="9521916"/>
            <a:ext cx="261011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6</a:t>
            </a:r>
          </a:p>
        </p:txBody>
      </p:sp>
    </p:spTree>
  </p:cSld>
  <p:clrMapOvr>
    <a:masterClrMapping/>
  </p:clrMapOvr>
  <p:transition spd="fast">
    <p:circl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17572" y="8741448"/>
            <a:ext cx="1270278" cy="1110916"/>
          </a:xfrm>
          <a:custGeom>
            <a:avLst/>
            <a:gdLst/>
            <a:ahLst/>
            <a:cxnLst/>
            <a:rect r="r" b="b" t="t" l="l"/>
            <a:pathLst>
              <a:path h="1110916" w="1270278">
                <a:moveTo>
                  <a:pt x="0" y="0"/>
                </a:moveTo>
                <a:lnTo>
                  <a:pt x="1270278" y="0"/>
                </a:lnTo>
                <a:lnTo>
                  <a:pt x="1270278" y="1110915"/>
                </a:lnTo>
                <a:lnTo>
                  <a:pt x="0" y="111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15828" y="2015263"/>
            <a:ext cx="13501744" cy="6328943"/>
          </a:xfrm>
          <a:custGeom>
            <a:avLst/>
            <a:gdLst/>
            <a:ahLst/>
            <a:cxnLst/>
            <a:rect r="r" b="b" t="t" l="l"/>
            <a:pathLst>
              <a:path h="6328943" w="13501744">
                <a:moveTo>
                  <a:pt x="0" y="0"/>
                </a:moveTo>
                <a:lnTo>
                  <a:pt x="13501744" y="0"/>
                </a:lnTo>
                <a:lnTo>
                  <a:pt x="13501744" y="6328943"/>
                </a:lnTo>
                <a:lnTo>
                  <a:pt x="0" y="63289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9895" y="9077325"/>
            <a:ext cx="8810749" cy="915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86"/>
              </a:lnSpc>
              <a:spcBef>
                <a:spcPct val="0"/>
              </a:spcBef>
            </a:pPr>
            <a:r>
              <a:rPr lang="en-US" sz="4832">
                <a:solidFill>
                  <a:srgbClr val="FDD414"/>
                </a:solidFill>
                <a:latin typeface="Roboto"/>
              </a:rPr>
              <a:t>Méthodes</a:t>
            </a:r>
            <a:r>
              <a:rPr lang="en-US" sz="4832">
                <a:solidFill>
                  <a:srgbClr val="FDD414"/>
                </a:solidFill>
                <a:latin typeface="Roboto"/>
              </a:rPr>
              <a:t> </a:t>
            </a:r>
            <a:r>
              <a:rPr lang="en-US" sz="4832">
                <a:solidFill>
                  <a:srgbClr val="FDD414"/>
                </a:solidFill>
                <a:latin typeface="Roboto"/>
              </a:rPr>
              <a:t> de développement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9761" y="307529"/>
            <a:ext cx="5749925" cy="120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47"/>
              </a:lnSpc>
              <a:spcBef>
                <a:spcPct val="0"/>
              </a:spcBef>
            </a:pPr>
            <a:r>
              <a:rPr lang="en-US" sz="6399">
                <a:solidFill>
                  <a:srgbClr val="01316E"/>
                </a:solidFill>
                <a:latin typeface="Roboto"/>
              </a:rPr>
              <a:t>Méthode Scrum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70644" y="9521916"/>
            <a:ext cx="261011" cy="61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316E"/>
                </a:solidFill>
                <a:latin typeface="Open Sans Light Bold"/>
              </a:rPr>
              <a:t>6</a:t>
            </a:r>
          </a:p>
        </p:txBody>
      </p:sp>
    </p:spTree>
  </p:cSld>
  <p:clrMapOvr>
    <a:masterClrMapping/>
  </p:clrMapOvr>
  <p:transition spd="fast">
    <p:circl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DAFigZj-s70</dc:identifier>
  <dcterms:modified xsi:type="dcterms:W3CDTF">2011-08-01T06:04:30Z</dcterms:modified>
  <cp:revision>1</cp:revision>
  <dc:title>File rouge pkg validation : SOLI LMS</dc:title>
</cp:coreProperties>
</file>