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41" r:id="rId3"/>
    <p:sldId id="342" r:id="rId4"/>
    <p:sldId id="343" r:id="rId5"/>
    <p:sldId id="371" r:id="rId6"/>
    <p:sldId id="345" r:id="rId7"/>
    <p:sldId id="349" r:id="rId8"/>
    <p:sldId id="372" r:id="rId9"/>
    <p:sldId id="351" r:id="rId10"/>
    <p:sldId id="362" r:id="rId11"/>
    <p:sldId id="357" r:id="rId12"/>
    <p:sldId id="346" r:id="rId13"/>
    <p:sldId id="364" r:id="rId14"/>
    <p:sldId id="373" r:id="rId15"/>
    <p:sldId id="365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BB5C"/>
    <a:srgbClr val="785448"/>
    <a:srgbClr val="F29B26"/>
    <a:srgbClr val="333F4F"/>
    <a:srgbClr val="BD392F"/>
    <a:srgbClr val="8CAE48"/>
    <a:srgbClr val="1EA185"/>
    <a:srgbClr val="52657E"/>
    <a:srgbClr val="1D977D"/>
    <a:srgbClr val="1A8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BB64-82C3-40D5-AC60-7A00C8971EC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8197B-F8C1-44B9-B4D6-4F6A82D87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1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7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2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3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740352" y="451596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347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1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3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8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55976" y="4862059"/>
            <a:ext cx="404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52657E"/>
                </a:solidFill>
              </a:defRPr>
            </a:lvl1pPr>
          </a:lstStyle>
          <a:p>
            <a:fld id="{877C4908-FE0A-43F2-B8DA-9F79935256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4680780" y="4949331"/>
            <a:ext cx="115188" cy="99300"/>
          </a:xfrm>
          <a:prstGeom prst="triangle">
            <a:avLst/>
          </a:prstGeom>
          <a:solidFill>
            <a:srgbClr val="526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 flipH="1">
            <a:off x="4276024" y="4949332"/>
            <a:ext cx="115188" cy="99300"/>
          </a:xfrm>
          <a:prstGeom prst="triangle">
            <a:avLst/>
          </a:prstGeom>
          <a:solidFill>
            <a:srgbClr val="526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5"/>
          <p:cNvSpPr>
            <a:spLocks/>
          </p:cNvSpPr>
          <p:nvPr/>
        </p:nvSpPr>
        <p:spPr bwMode="auto">
          <a:xfrm>
            <a:off x="114935" y="186342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7" name="Freeform 5"/>
          <p:cNvSpPr>
            <a:spLocks/>
          </p:cNvSpPr>
          <p:nvPr/>
        </p:nvSpPr>
        <p:spPr bwMode="auto">
          <a:xfrm>
            <a:off x="3721483" y="716468"/>
            <a:ext cx="587375" cy="347662"/>
          </a:xfrm>
          <a:custGeom>
            <a:avLst/>
            <a:gdLst>
              <a:gd name="T0" fmla="*/ 395 w 462"/>
              <a:gd name="T1" fmla="*/ 135 h 275"/>
              <a:gd name="T2" fmla="*/ 399 w 462"/>
              <a:gd name="T3" fmla="*/ 107 h 275"/>
              <a:gd name="T4" fmla="*/ 292 w 462"/>
              <a:gd name="T5" fmla="*/ 0 h 275"/>
              <a:gd name="T6" fmla="*/ 187 w 462"/>
              <a:gd name="T7" fmla="*/ 90 h 275"/>
              <a:gd name="T8" fmla="*/ 129 w 462"/>
              <a:gd name="T9" fmla="*/ 58 h 275"/>
              <a:gd name="T10" fmla="*/ 59 w 462"/>
              <a:gd name="T11" fmla="*/ 128 h 275"/>
              <a:gd name="T12" fmla="*/ 60 w 462"/>
              <a:gd name="T13" fmla="*/ 135 h 275"/>
              <a:gd name="T14" fmla="*/ 0 w 462"/>
              <a:gd name="T15" fmla="*/ 205 h 275"/>
              <a:gd name="T16" fmla="*/ 67 w 462"/>
              <a:gd name="T17" fmla="*/ 275 h 275"/>
              <a:gd name="T18" fmla="*/ 395 w 462"/>
              <a:gd name="T19" fmla="*/ 275 h 275"/>
              <a:gd name="T20" fmla="*/ 462 w 462"/>
              <a:gd name="T21" fmla="*/ 205 h 275"/>
              <a:gd name="T22" fmla="*/ 395 w 462"/>
              <a:gd name="T23" fmla="*/ 13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275">
                <a:moveTo>
                  <a:pt x="395" y="135"/>
                </a:moveTo>
                <a:cubicBezTo>
                  <a:pt x="398" y="126"/>
                  <a:pt x="399" y="116"/>
                  <a:pt x="399" y="107"/>
                </a:cubicBezTo>
                <a:cubicBezTo>
                  <a:pt x="399" y="47"/>
                  <a:pt x="351" y="0"/>
                  <a:pt x="292" y="0"/>
                </a:cubicBezTo>
                <a:cubicBezTo>
                  <a:pt x="239" y="0"/>
                  <a:pt x="195" y="39"/>
                  <a:pt x="187" y="90"/>
                </a:cubicBezTo>
                <a:cubicBezTo>
                  <a:pt x="174" y="71"/>
                  <a:pt x="153" y="58"/>
                  <a:pt x="129" y="58"/>
                </a:cubicBezTo>
                <a:cubicBezTo>
                  <a:pt x="90" y="58"/>
                  <a:pt x="59" y="90"/>
                  <a:pt x="59" y="128"/>
                </a:cubicBezTo>
                <a:cubicBezTo>
                  <a:pt x="59" y="130"/>
                  <a:pt x="59" y="133"/>
                  <a:pt x="60" y="135"/>
                </a:cubicBezTo>
                <a:cubicBezTo>
                  <a:pt x="26" y="139"/>
                  <a:pt x="0" y="170"/>
                  <a:pt x="0" y="205"/>
                </a:cubicBezTo>
                <a:cubicBezTo>
                  <a:pt x="0" y="242"/>
                  <a:pt x="30" y="275"/>
                  <a:pt x="67" y="275"/>
                </a:cubicBezTo>
                <a:cubicBezTo>
                  <a:pt x="395" y="275"/>
                  <a:pt x="395" y="275"/>
                  <a:pt x="395" y="275"/>
                </a:cubicBezTo>
                <a:cubicBezTo>
                  <a:pt x="432" y="275"/>
                  <a:pt x="462" y="242"/>
                  <a:pt x="462" y="205"/>
                </a:cubicBezTo>
                <a:cubicBezTo>
                  <a:pt x="462" y="168"/>
                  <a:pt x="432" y="135"/>
                  <a:pt x="395" y="135"/>
                </a:cubicBezTo>
                <a:close/>
              </a:path>
            </a:pathLst>
          </a:custGeom>
          <a:solidFill>
            <a:srgbClr val="202F3E">
              <a:alpha val="22000"/>
            </a:srgb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3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8" name="矩形 259"/>
          <p:cNvSpPr>
            <a:spLocks noChangeArrowheads="1"/>
          </p:cNvSpPr>
          <p:nvPr/>
        </p:nvSpPr>
        <p:spPr bwMode="auto">
          <a:xfrm>
            <a:off x="1479242" y="183707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通用软件协议描述语言的实现</a:t>
            </a:r>
          </a:p>
        </p:txBody>
      </p:sp>
      <p:sp>
        <p:nvSpPr>
          <p:cNvPr id="229" name="矩形 259"/>
          <p:cNvSpPr>
            <a:spLocks noChangeArrowheads="1"/>
          </p:cNvSpPr>
          <p:nvPr/>
        </p:nvSpPr>
        <p:spPr bwMode="auto">
          <a:xfrm>
            <a:off x="1522926" y="3080303"/>
            <a:ext cx="6154962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www.kiyun.com</a:t>
            </a:r>
          </a:p>
          <a:p>
            <a:pPr algn="ctr">
              <a:buNone/>
            </a:pPr>
            <a:r>
              <a:rPr lang="zh-CN" altLang="en-US" sz="1550" cap="all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凯 云 科 技</a:t>
            </a:r>
            <a:endParaRPr lang="en-US" altLang="zh-CN" sz="155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32" name="Group 29"/>
          <p:cNvGrpSpPr/>
          <p:nvPr/>
        </p:nvGrpSpPr>
        <p:grpSpPr>
          <a:xfrm>
            <a:off x="5787931" y="4164366"/>
            <a:ext cx="387212" cy="536241"/>
            <a:chOff x="1371598" y="1962150"/>
            <a:chExt cx="915449" cy="2351874"/>
          </a:xfrm>
          <a:solidFill>
            <a:schemeClr val="accent2">
              <a:lumMod val="50000"/>
            </a:schemeClr>
          </a:solidFill>
        </p:grpSpPr>
        <p:sp>
          <p:nvSpPr>
            <p:cNvPr id="233" name="Isosceles Triangle 30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Can 31"/>
            <p:cNvSpPr/>
            <p:nvPr/>
          </p:nvSpPr>
          <p:spPr>
            <a:xfrm>
              <a:off x="1371598" y="1962150"/>
              <a:ext cx="108083" cy="2351874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5" name="Group 33"/>
          <p:cNvGrpSpPr/>
          <p:nvPr/>
        </p:nvGrpSpPr>
        <p:grpSpPr>
          <a:xfrm>
            <a:off x="740719" y="4479191"/>
            <a:ext cx="387212" cy="575032"/>
            <a:chOff x="1371598" y="1962150"/>
            <a:chExt cx="915449" cy="2522008"/>
          </a:xfrm>
          <a:solidFill>
            <a:schemeClr val="accent2">
              <a:lumMod val="50000"/>
            </a:schemeClr>
          </a:solidFill>
        </p:grpSpPr>
        <p:sp>
          <p:nvSpPr>
            <p:cNvPr id="236" name="Isosceles Triangle 34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Can 35"/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8" name="Group 25"/>
          <p:cNvGrpSpPr/>
          <p:nvPr/>
        </p:nvGrpSpPr>
        <p:grpSpPr>
          <a:xfrm>
            <a:off x="3698695" y="3928603"/>
            <a:ext cx="387212" cy="507697"/>
            <a:chOff x="1371598" y="1962150"/>
            <a:chExt cx="915449" cy="2226686"/>
          </a:xfrm>
          <a:solidFill>
            <a:schemeClr val="accent2"/>
          </a:solidFill>
        </p:grpSpPr>
        <p:sp>
          <p:nvSpPr>
            <p:cNvPr id="239" name="Isosceles Triangle 26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Can 27"/>
            <p:cNvSpPr/>
            <p:nvPr/>
          </p:nvSpPr>
          <p:spPr>
            <a:xfrm>
              <a:off x="1371598" y="1962150"/>
              <a:ext cx="108083" cy="2226686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1" name="Group 24"/>
          <p:cNvGrpSpPr/>
          <p:nvPr/>
        </p:nvGrpSpPr>
        <p:grpSpPr>
          <a:xfrm>
            <a:off x="-109840" y="4348572"/>
            <a:ext cx="9333164" cy="1025532"/>
            <a:chOff x="0" y="1885950"/>
            <a:chExt cx="9144000" cy="2849307"/>
          </a:xfrm>
        </p:grpSpPr>
        <p:sp>
          <p:nvSpPr>
            <p:cNvPr id="24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2849307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rgbClr val="9BBB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Freeform 7"/>
            <p:cNvSpPr>
              <a:spLocks/>
            </p:cNvSpPr>
            <p:nvPr/>
          </p:nvSpPr>
          <p:spPr bwMode="auto">
            <a:xfrm>
              <a:off x="0" y="1885950"/>
              <a:ext cx="9144000" cy="2849307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8" name="Group 21"/>
          <p:cNvGrpSpPr/>
          <p:nvPr/>
        </p:nvGrpSpPr>
        <p:grpSpPr>
          <a:xfrm>
            <a:off x="-86272" y="4701843"/>
            <a:ext cx="9451528" cy="697067"/>
            <a:chOff x="0" y="3378148"/>
            <a:chExt cx="9144000" cy="1765352"/>
          </a:xfrm>
        </p:grpSpPr>
        <p:sp>
          <p:nvSpPr>
            <p:cNvPr id="249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6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7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736167" y="1675155"/>
            <a:ext cx="2807941" cy="2400004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499659" y="2008488"/>
            <a:ext cx="2044448" cy="1748812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grpSp>
        <p:nvGrpSpPr>
          <p:cNvPr id="26" name="组合 25"/>
          <p:cNvGrpSpPr/>
          <p:nvPr/>
        </p:nvGrpSpPr>
        <p:grpSpPr>
          <a:xfrm>
            <a:off x="1964739" y="1659677"/>
            <a:ext cx="1526987" cy="46429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75853" y="2428725"/>
            <a:ext cx="1361908" cy="46429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59982" y="3562061"/>
            <a:ext cx="506351" cy="47619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80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2373471" y="2490632"/>
            <a:ext cx="1568257" cy="1266669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zh-CN" altLang="en-US" sz="1280"/>
          </a:p>
        </p:txBody>
      </p:sp>
      <p:cxnSp>
        <p:nvCxnSpPr>
          <p:cNvPr id="3" name="直接连接符 2"/>
          <p:cNvCxnSpPr/>
          <p:nvPr/>
        </p:nvCxnSpPr>
        <p:spPr>
          <a:xfrm>
            <a:off x="4682329" y="1359644"/>
            <a:ext cx="0" cy="511166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112022" y="1417333"/>
            <a:ext cx="395788" cy="395788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5022931" y="3331006"/>
            <a:ext cx="0" cy="511166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4452624" y="3388695"/>
            <a:ext cx="395788" cy="395788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5332569" y="2226631"/>
            <a:ext cx="0" cy="511166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4766759" y="2284319"/>
            <a:ext cx="395788" cy="395788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854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/>
                </a:solidFill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7782" y="250544"/>
            <a:ext cx="889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语法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925403" y="459655"/>
            <a:ext cx="1015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SYNTAX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26196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动态计算与推导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6463" y="459655"/>
            <a:ext cx="6543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DPD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4685638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3683746" y="167458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5119769" y="2513617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4685638" y="3341761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3661975" y="331999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3960000" y="3297829"/>
            <a:ext cx="499796" cy="57447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12" name="六边形 11"/>
          <p:cNvSpPr/>
          <p:nvPr/>
        </p:nvSpPr>
        <p:spPr>
          <a:xfrm rot="5400000">
            <a:off x="3208184" y="2509750"/>
            <a:ext cx="834594" cy="72609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4029828" y="2373157"/>
            <a:ext cx="1144322" cy="9955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5C53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902"/>
          <p:cNvSpPr>
            <a:spLocks noEditPoints="1"/>
          </p:cNvSpPr>
          <p:nvPr/>
        </p:nvSpPr>
        <p:spPr bwMode="auto">
          <a:xfrm>
            <a:off x="4351361" y="2677150"/>
            <a:ext cx="501254" cy="388144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Freeform 97"/>
          <p:cNvSpPr>
            <a:spLocks noEditPoints="1"/>
          </p:cNvSpPr>
          <p:nvPr/>
        </p:nvSpPr>
        <p:spPr bwMode="auto">
          <a:xfrm>
            <a:off x="3518329" y="2747113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52 w 88"/>
              <a:gd name="T13" fmla="*/ 52 h 88"/>
              <a:gd name="T14" fmla="*/ 52 w 88"/>
              <a:gd name="T15" fmla="*/ 61 h 88"/>
              <a:gd name="T16" fmla="*/ 44 w 88"/>
              <a:gd name="T17" fmla="*/ 69 h 88"/>
              <a:gd name="T18" fmla="*/ 36 w 88"/>
              <a:gd name="T19" fmla="*/ 61 h 88"/>
              <a:gd name="T20" fmla="*/ 36 w 88"/>
              <a:gd name="T21" fmla="*/ 52 h 88"/>
              <a:gd name="T22" fmla="*/ 28 w 88"/>
              <a:gd name="T23" fmla="*/ 52 h 88"/>
              <a:gd name="T24" fmla="*/ 20 w 88"/>
              <a:gd name="T25" fmla="*/ 44 h 88"/>
              <a:gd name="T26" fmla="*/ 28 w 88"/>
              <a:gd name="T27" fmla="*/ 36 h 88"/>
              <a:gd name="T28" fmla="*/ 36 w 88"/>
              <a:gd name="T29" fmla="*/ 36 h 88"/>
              <a:gd name="T30" fmla="*/ 36 w 88"/>
              <a:gd name="T31" fmla="*/ 28 h 88"/>
              <a:gd name="T32" fmla="*/ 44 w 88"/>
              <a:gd name="T33" fmla="*/ 20 h 88"/>
              <a:gd name="T34" fmla="*/ 52 w 88"/>
              <a:gd name="T35" fmla="*/ 28 h 88"/>
              <a:gd name="T36" fmla="*/ 52 w 88"/>
              <a:gd name="T37" fmla="*/ 36 h 88"/>
              <a:gd name="T38" fmla="*/ 61 w 88"/>
              <a:gd name="T39" fmla="*/ 36 h 88"/>
              <a:gd name="T40" fmla="*/ 69 w 88"/>
              <a:gd name="T41" fmla="*/ 44 h 88"/>
              <a:gd name="T42" fmla="*/ 61 w 88"/>
              <a:gd name="T4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" name="Freeform 98"/>
          <p:cNvSpPr>
            <a:spLocks noEditPoints="1"/>
          </p:cNvSpPr>
          <p:nvPr/>
        </p:nvSpPr>
        <p:spPr bwMode="auto">
          <a:xfrm>
            <a:off x="4962847" y="3584518"/>
            <a:ext cx="273844" cy="272654"/>
          </a:xfrm>
          <a:custGeom>
            <a:avLst/>
            <a:gdLst>
              <a:gd name="T0" fmla="*/ 17 w 97"/>
              <a:gd name="T1" fmla="*/ 17 h 97"/>
              <a:gd name="T2" fmla="*/ 17 w 97"/>
              <a:gd name="T3" fmla="*/ 79 h 97"/>
              <a:gd name="T4" fmla="*/ 80 w 97"/>
              <a:gd name="T5" fmla="*/ 79 h 97"/>
              <a:gd name="T6" fmla="*/ 80 w 97"/>
              <a:gd name="T7" fmla="*/ 17 h 97"/>
              <a:gd name="T8" fmla="*/ 17 w 97"/>
              <a:gd name="T9" fmla="*/ 17 h 97"/>
              <a:gd name="T10" fmla="*/ 66 w 97"/>
              <a:gd name="T11" fmla="*/ 42 h 97"/>
              <a:gd name="T12" fmla="*/ 60 w 97"/>
              <a:gd name="T13" fmla="*/ 48 h 97"/>
              <a:gd name="T14" fmla="*/ 66 w 97"/>
              <a:gd name="T15" fmla="*/ 54 h 97"/>
              <a:gd name="T16" fmla="*/ 66 w 97"/>
              <a:gd name="T17" fmla="*/ 66 h 97"/>
              <a:gd name="T18" fmla="*/ 55 w 97"/>
              <a:gd name="T19" fmla="*/ 66 h 97"/>
              <a:gd name="T20" fmla="*/ 49 w 97"/>
              <a:gd name="T21" fmla="*/ 59 h 97"/>
              <a:gd name="T22" fmla="*/ 42 w 97"/>
              <a:gd name="T23" fmla="*/ 66 h 97"/>
              <a:gd name="T24" fmla="*/ 31 w 97"/>
              <a:gd name="T25" fmla="*/ 66 h 97"/>
              <a:gd name="T26" fmla="*/ 31 w 97"/>
              <a:gd name="T27" fmla="*/ 54 h 97"/>
              <a:gd name="T28" fmla="*/ 37 w 97"/>
              <a:gd name="T29" fmla="*/ 48 h 97"/>
              <a:gd name="T30" fmla="*/ 31 w 97"/>
              <a:gd name="T31" fmla="*/ 42 h 97"/>
              <a:gd name="T32" fmla="*/ 31 w 97"/>
              <a:gd name="T33" fmla="*/ 31 h 97"/>
              <a:gd name="T34" fmla="*/ 42 w 97"/>
              <a:gd name="T35" fmla="*/ 31 h 97"/>
              <a:gd name="T36" fmla="*/ 49 w 97"/>
              <a:gd name="T37" fmla="*/ 37 h 97"/>
              <a:gd name="T38" fmla="*/ 55 w 97"/>
              <a:gd name="T39" fmla="*/ 31 h 97"/>
              <a:gd name="T40" fmla="*/ 66 w 97"/>
              <a:gd name="T41" fmla="*/ 31 h 97"/>
              <a:gd name="T42" fmla="*/ 66 w 97"/>
              <a:gd name="T43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3928957" y="3556264"/>
            <a:ext cx="272654" cy="272654"/>
          </a:xfrm>
          <a:custGeom>
            <a:avLst/>
            <a:gdLst>
              <a:gd name="T0" fmla="*/ 80 w 97"/>
              <a:gd name="T1" fmla="*/ 17 h 97"/>
              <a:gd name="T2" fmla="*/ 17 w 97"/>
              <a:gd name="T3" fmla="*/ 17 h 97"/>
              <a:gd name="T4" fmla="*/ 17 w 97"/>
              <a:gd name="T5" fmla="*/ 79 h 97"/>
              <a:gd name="T6" fmla="*/ 80 w 97"/>
              <a:gd name="T7" fmla="*/ 79 h 97"/>
              <a:gd name="T8" fmla="*/ 80 w 97"/>
              <a:gd name="T9" fmla="*/ 17 h 97"/>
              <a:gd name="T10" fmla="*/ 79 w 97"/>
              <a:gd name="T11" fmla="*/ 43 h 97"/>
              <a:gd name="T12" fmla="*/ 50 w 97"/>
              <a:gd name="T13" fmla="*/ 72 h 97"/>
              <a:gd name="T14" fmla="*/ 50 w 97"/>
              <a:gd name="T15" fmla="*/ 72 h 97"/>
              <a:gd name="T16" fmla="*/ 44 w 97"/>
              <a:gd name="T17" fmla="*/ 75 h 97"/>
              <a:gd name="T18" fmla="*/ 38 w 97"/>
              <a:gd name="T19" fmla="*/ 72 h 97"/>
              <a:gd name="T20" fmla="*/ 38 w 97"/>
              <a:gd name="T21" fmla="*/ 72 h 97"/>
              <a:gd name="T22" fmla="*/ 21 w 97"/>
              <a:gd name="T23" fmla="*/ 55 h 97"/>
              <a:gd name="T24" fmla="*/ 21 w 97"/>
              <a:gd name="T25" fmla="*/ 44 h 97"/>
              <a:gd name="T26" fmla="*/ 32 w 97"/>
              <a:gd name="T27" fmla="*/ 44 h 97"/>
              <a:gd name="T28" fmla="*/ 44 w 97"/>
              <a:gd name="T29" fmla="*/ 55 h 97"/>
              <a:gd name="T30" fmla="*/ 68 w 97"/>
              <a:gd name="T31" fmla="*/ 32 h 97"/>
              <a:gd name="T32" fmla="*/ 79 w 97"/>
              <a:gd name="T33" fmla="*/ 32 h 97"/>
              <a:gd name="T34" fmla="*/ 79 w 97"/>
              <a:gd name="T35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148"/>
          <p:cNvSpPr>
            <a:spLocks noEditPoints="1"/>
          </p:cNvSpPr>
          <p:nvPr/>
        </p:nvSpPr>
        <p:spPr bwMode="auto">
          <a:xfrm>
            <a:off x="5020866" y="1887578"/>
            <a:ext cx="273844" cy="272654"/>
          </a:xfrm>
          <a:custGeom>
            <a:avLst/>
            <a:gdLst>
              <a:gd name="T0" fmla="*/ 79 w 97"/>
              <a:gd name="T1" fmla="*/ 17 h 97"/>
              <a:gd name="T2" fmla="*/ 17 w 97"/>
              <a:gd name="T3" fmla="*/ 17 h 97"/>
              <a:gd name="T4" fmla="*/ 17 w 97"/>
              <a:gd name="T5" fmla="*/ 80 h 97"/>
              <a:gd name="T6" fmla="*/ 79 w 97"/>
              <a:gd name="T7" fmla="*/ 80 h 97"/>
              <a:gd name="T8" fmla="*/ 79 w 97"/>
              <a:gd name="T9" fmla="*/ 17 h 97"/>
              <a:gd name="T10" fmla="*/ 75 w 97"/>
              <a:gd name="T11" fmla="*/ 53 h 97"/>
              <a:gd name="T12" fmla="*/ 59 w 97"/>
              <a:gd name="T13" fmla="*/ 66 h 97"/>
              <a:gd name="T14" fmla="*/ 54 w 97"/>
              <a:gd name="T15" fmla="*/ 63 h 97"/>
              <a:gd name="T16" fmla="*/ 53 w 97"/>
              <a:gd name="T17" fmla="*/ 58 h 97"/>
              <a:gd name="T18" fmla="*/ 48 w 97"/>
              <a:gd name="T19" fmla="*/ 57 h 97"/>
              <a:gd name="T20" fmla="*/ 27 w 97"/>
              <a:gd name="T21" fmla="*/ 57 h 97"/>
              <a:gd name="T22" fmla="*/ 18 w 97"/>
              <a:gd name="T23" fmla="*/ 48 h 97"/>
              <a:gd name="T24" fmla="*/ 27 w 97"/>
              <a:gd name="T25" fmla="*/ 39 h 97"/>
              <a:gd name="T26" fmla="*/ 49 w 97"/>
              <a:gd name="T27" fmla="*/ 39 h 97"/>
              <a:gd name="T28" fmla="*/ 53 w 97"/>
              <a:gd name="T29" fmla="*/ 39 h 97"/>
              <a:gd name="T30" fmla="*/ 54 w 97"/>
              <a:gd name="T31" fmla="*/ 34 h 97"/>
              <a:gd name="T32" fmla="*/ 59 w 97"/>
              <a:gd name="T33" fmla="*/ 31 h 97"/>
              <a:gd name="T34" fmla="*/ 75 w 97"/>
              <a:gd name="T35" fmla="*/ 44 h 97"/>
              <a:gd name="T36" fmla="*/ 75 w 97"/>
              <a:gd name="T37" fmla="*/ 5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149"/>
          <p:cNvSpPr>
            <a:spLocks noEditPoints="1"/>
          </p:cNvSpPr>
          <p:nvPr/>
        </p:nvSpPr>
        <p:spPr bwMode="auto">
          <a:xfrm>
            <a:off x="5377369" y="2734611"/>
            <a:ext cx="270272" cy="272654"/>
          </a:xfrm>
          <a:custGeom>
            <a:avLst/>
            <a:gdLst>
              <a:gd name="T0" fmla="*/ 79 w 96"/>
              <a:gd name="T1" fmla="*/ 17 h 97"/>
              <a:gd name="T2" fmla="*/ 17 w 96"/>
              <a:gd name="T3" fmla="*/ 17 h 97"/>
              <a:gd name="T4" fmla="*/ 17 w 96"/>
              <a:gd name="T5" fmla="*/ 80 h 97"/>
              <a:gd name="T6" fmla="*/ 79 w 96"/>
              <a:gd name="T7" fmla="*/ 80 h 97"/>
              <a:gd name="T8" fmla="*/ 79 w 96"/>
              <a:gd name="T9" fmla="*/ 17 h 97"/>
              <a:gd name="T10" fmla="*/ 69 w 96"/>
              <a:gd name="T11" fmla="*/ 57 h 97"/>
              <a:gd name="T12" fmla="*/ 47 w 96"/>
              <a:gd name="T13" fmla="*/ 57 h 97"/>
              <a:gd name="T14" fmla="*/ 43 w 96"/>
              <a:gd name="T15" fmla="*/ 58 h 97"/>
              <a:gd name="T16" fmla="*/ 42 w 96"/>
              <a:gd name="T17" fmla="*/ 63 h 97"/>
              <a:gd name="T18" fmla="*/ 37 w 96"/>
              <a:gd name="T19" fmla="*/ 66 h 97"/>
              <a:gd name="T20" fmla="*/ 21 w 96"/>
              <a:gd name="T21" fmla="*/ 53 h 97"/>
              <a:gd name="T22" fmla="*/ 21 w 96"/>
              <a:gd name="T23" fmla="*/ 44 h 97"/>
              <a:gd name="T24" fmla="*/ 37 w 96"/>
              <a:gd name="T25" fmla="*/ 31 h 97"/>
              <a:gd name="T26" fmla="*/ 42 w 96"/>
              <a:gd name="T27" fmla="*/ 34 h 97"/>
              <a:gd name="T28" fmla="*/ 43 w 96"/>
              <a:gd name="T29" fmla="*/ 39 h 97"/>
              <a:gd name="T30" fmla="*/ 48 w 96"/>
              <a:gd name="T31" fmla="*/ 39 h 97"/>
              <a:gd name="T32" fmla="*/ 69 w 96"/>
              <a:gd name="T33" fmla="*/ 39 h 97"/>
              <a:gd name="T34" fmla="*/ 78 w 96"/>
              <a:gd name="T35" fmla="*/ 48 h 97"/>
              <a:gd name="T36" fmla="*/ 69 w 96"/>
              <a:gd name="T37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99"/>
          <p:cNvSpPr>
            <a:spLocks noEditPoints="1"/>
          </p:cNvSpPr>
          <p:nvPr/>
        </p:nvSpPr>
        <p:spPr bwMode="auto">
          <a:xfrm>
            <a:off x="3975733" y="1882997"/>
            <a:ext cx="247650" cy="247650"/>
          </a:xfrm>
          <a:custGeom>
            <a:avLst/>
            <a:gdLst>
              <a:gd name="T0" fmla="*/ 44 w 88"/>
              <a:gd name="T1" fmla="*/ 0 h 88"/>
              <a:gd name="T2" fmla="*/ 0 w 88"/>
              <a:gd name="T3" fmla="*/ 44 h 88"/>
              <a:gd name="T4" fmla="*/ 44 w 88"/>
              <a:gd name="T5" fmla="*/ 88 h 88"/>
              <a:gd name="T6" fmla="*/ 88 w 88"/>
              <a:gd name="T7" fmla="*/ 44 h 88"/>
              <a:gd name="T8" fmla="*/ 44 w 88"/>
              <a:gd name="T9" fmla="*/ 0 h 88"/>
              <a:gd name="T10" fmla="*/ 61 w 88"/>
              <a:gd name="T11" fmla="*/ 52 h 88"/>
              <a:gd name="T12" fmla="*/ 27 w 88"/>
              <a:gd name="T13" fmla="*/ 52 h 88"/>
              <a:gd name="T14" fmla="*/ 19 w 88"/>
              <a:gd name="T15" fmla="*/ 44 h 88"/>
              <a:gd name="T16" fmla="*/ 27 w 88"/>
              <a:gd name="T17" fmla="*/ 36 h 88"/>
              <a:gd name="T18" fmla="*/ 61 w 88"/>
              <a:gd name="T19" fmla="*/ 36 h 88"/>
              <a:gd name="T20" fmla="*/ 68 w 88"/>
              <a:gd name="T21" fmla="*/ 44 h 88"/>
              <a:gd name="T22" fmla="*/ 61 w 88"/>
              <a:gd name="T23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4080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3794319" y="1493632"/>
            <a:ext cx="664999" cy="649127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1100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3300728" y="2061818"/>
            <a:ext cx="1158590" cy="1128433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1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3300728" y="3018844"/>
            <a:ext cx="1158590" cy="1128434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5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4481538" y="3020429"/>
            <a:ext cx="1460140" cy="1420461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9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481537" y="1250803"/>
            <a:ext cx="969723" cy="944330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1500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81536" y="2061818"/>
            <a:ext cx="1160176" cy="1128433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68564" tIns="34281" rIns="68564" bIns="34281" anchor="ctr"/>
          <a:lstStyle/>
          <a:p>
            <a:pPr algn="ctr" defTabSz="914165">
              <a:defRPr/>
            </a:pPr>
            <a:endParaRPr lang="en-AU" sz="219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829749" y="1367770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829749" y="2336313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829749" y="3179489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82135" y="1367770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182135" y="2336313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182135" y="3179489"/>
            <a:ext cx="208845" cy="208845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782" y="250544"/>
            <a:ext cx="19239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抽象语法树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435350" y="459655"/>
            <a:ext cx="505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ast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184568"/>
            <a:ext cx="9157547" cy="3280962"/>
            <a:chOff x="-251" y="971550"/>
            <a:chExt cx="9158050" cy="3400836"/>
          </a:xfrm>
          <a:solidFill>
            <a:srgbClr val="108036"/>
          </a:solidFill>
        </p:grpSpPr>
        <p:grpSp>
          <p:nvGrpSpPr>
            <p:cNvPr id="7" name="Group 6"/>
            <p:cNvGrpSpPr/>
            <p:nvPr/>
          </p:nvGrpSpPr>
          <p:grpSpPr>
            <a:xfrm>
              <a:off x="7316582" y="971550"/>
              <a:ext cx="1841217" cy="850209"/>
              <a:chOff x="7316582" y="971550"/>
              <a:chExt cx="1841217" cy="850209"/>
            </a:xfrm>
            <a:grpFill/>
          </p:grpSpPr>
          <p:sp>
            <p:nvSpPr>
              <p:cNvPr id="31" name="Round Single Corner Rectangle 30"/>
              <p:cNvSpPr/>
              <p:nvPr/>
            </p:nvSpPr>
            <p:spPr>
              <a:xfrm flipH="1">
                <a:off x="7316582" y="971550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30291" y="971550"/>
                <a:ext cx="927508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206" y="1821759"/>
              <a:ext cx="2744086" cy="850209"/>
              <a:chOff x="5486206" y="1821759"/>
              <a:chExt cx="2744086" cy="850209"/>
            </a:xfrm>
            <a:grpFill/>
          </p:grpSpPr>
          <p:sp>
            <p:nvSpPr>
              <p:cNvPr id="25" name="Round Single Corner Rectangle 24"/>
              <p:cNvSpPr/>
              <p:nvPr/>
            </p:nvSpPr>
            <p:spPr>
              <a:xfrm flipH="1">
                <a:off x="5486206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2590" y="1821759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 flipV="1">
                <a:off x="7316582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7273447" y="2198347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788" y="2671968"/>
              <a:ext cx="2741129" cy="850209"/>
              <a:chOff x="3658788" y="2671968"/>
              <a:chExt cx="2741129" cy="850209"/>
            </a:xfrm>
            <a:grpFill/>
          </p:grpSpPr>
          <p:sp>
            <p:nvSpPr>
              <p:cNvPr id="21" name="Round Single Corner Rectangle 20"/>
              <p:cNvSpPr/>
              <p:nvPr/>
            </p:nvSpPr>
            <p:spPr>
              <a:xfrm flipH="1">
                <a:off x="3658788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497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V="1">
                <a:off x="5486207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435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31370" y="3522177"/>
              <a:ext cx="2741128" cy="850209"/>
              <a:chOff x="1831370" y="3522177"/>
              <a:chExt cx="2741128" cy="850209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2745079" y="3522177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 flipH="1" flipV="1">
                <a:off x="1831370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flipV="1">
                <a:off x="3658788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15935" y="3908056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251" y="2671968"/>
              <a:ext cx="2745331" cy="850209"/>
              <a:chOff x="-251" y="2671968"/>
              <a:chExt cx="2745331" cy="850209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1831370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251" y="2671968"/>
                <a:ext cx="917912" cy="850209"/>
              </a:xfrm>
              <a:prstGeom prst="rect">
                <a:avLst/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199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Freeform 6"/>
          <p:cNvSpPr>
            <a:spLocks noChangeAspect="1" noEditPoints="1"/>
          </p:cNvSpPr>
          <p:nvPr/>
        </p:nvSpPr>
        <p:spPr bwMode="auto">
          <a:xfrm>
            <a:off x="1242027" y="2969413"/>
            <a:ext cx="246380" cy="27102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11"/>
          <p:cNvSpPr>
            <a:spLocks noChangeAspect="1"/>
          </p:cNvSpPr>
          <p:nvPr/>
        </p:nvSpPr>
        <p:spPr bwMode="auto">
          <a:xfrm>
            <a:off x="4885830" y="3010221"/>
            <a:ext cx="303887" cy="197558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172 w 400"/>
              <a:gd name="T17" fmla="*/ 260 h 260"/>
              <a:gd name="T18" fmla="*/ 172 w 400"/>
              <a:gd name="T19" fmla="*/ 184 h 260"/>
              <a:gd name="T20" fmla="*/ 130 w 400"/>
              <a:gd name="T21" fmla="*/ 184 h 260"/>
              <a:gd name="T22" fmla="*/ 200 w 400"/>
              <a:gd name="T23" fmla="*/ 92 h 260"/>
              <a:gd name="T24" fmla="*/ 270 w 400"/>
              <a:gd name="T25" fmla="*/ 184 h 260"/>
              <a:gd name="T26" fmla="*/ 228 w 400"/>
              <a:gd name="T27" fmla="*/ 184 h 260"/>
              <a:gd name="T28" fmla="*/ 228 w 400"/>
              <a:gd name="T29" fmla="*/ 260 h 260"/>
              <a:gd name="T30" fmla="*/ 304 w 400"/>
              <a:gd name="T31" fmla="*/ 260 h 260"/>
              <a:gd name="T32" fmla="*/ 400 w 400"/>
              <a:gd name="T33" fmla="*/ 166 h 260"/>
              <a:gd name="T34" fmla="*/ 304 w 400"/>
              <a:gd name="T35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16"/>
          <p:cNvSpPr>
            <a:spLocks noChangeAspect="1" noEditPoints="1"/>
          </p:cNvSpPr>
          <p:nvPr/>
        </p:nvSpPr>
        <p:spPr bwMode="auto">
          <a:xfrm>
            <a:off x="3058118" y="3810679"/>
            <a:ext cx="281104" cy="280784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21"/>
          <p:cNvSpPr>
            <a:spLocks noChangeAspect="1" noEditPoints="1"/>
          </p:cNvSpPr>
          <p:nvPr/>
        </p:nvSpPr>
        <p:spPr bwMode="auto">
          <a:xfrm>
            <a:off x="8546968" y="1372447"/>
            <a:ext cx="279905" cy="249167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 noChangeAspect="1" noEditPoints="1"/>
          </p:cNvSpPr>
          <p:nvPr/>
        </p:nvSpPr>
        <p:spPr bwMode="auto">
          <a:xfrm>
            <a:off x="6772626" y="2179453"/>
            <a:ext cx="206206" cy="25816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199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877798" y="3255438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ast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itle 13"/>
          <p:cNvSpPr txBox="1">
            <a:spLocks/>
          </p:cNvSpPr>
          <p:nvPr/>
        </p:nvSpPr>
        <p:spPr>
          <a:xfrm>
            <a:off x="2711252" y="4058667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symbol table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itle 13"/>
          <p:cNvSpPr txBox="1">
            <a:spLocks/>
          </p:cNvSpPr>
          <p:nvPr/>
        </p:nvSpPr>
        <p:spPr>
          <a:xfrm>
            <a:off x="4539815" y="3219126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pack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6388312" y="2420181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unpack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8195339" y="1621614"/>
            <a:ext cx="974834" cy="349927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z="1199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en-US" altLang="zh-CN" sz="119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code</a:t>
            </a:r>
            <a:endParaRPr lang="en-US" sz="119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7782" y="250544"/>
            <a:ext cx="8803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编译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853652" y="459655"/>
            <a:ext cx="1087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Compile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我们的优势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04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2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凯云科技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6463" y="459655"/>
            <a:ext cx="6543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DPD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76338" y="1148953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8"/>
          <p:cNvSpPr/>
          <p:nvPr/>
        </p:nvSpPr>
        <p:spPr>
          <a:xfrm>
            <a:off x="619234" y="1150988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3099458" y="1342997"/>
            <a:ext cx="5158716" cy="70179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专项成果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对通用软件协议描述的持续研究与深入探索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1265324"/>
            <a:ext cx="1685925" cy="8571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4266" y="1116239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1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76338" y="2441130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圆角矩形 19"/>
          <p:cNvSpPr/>
          <p:nvPr/>
        </p:nvSpPr>
        <p:spPr>
          <a:xfrm>
            <a:off x="619234" y="2443165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2557501"/>
            <a:ext cx="1685925" cy="8571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4266" y="2408416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2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76338" y="3764627"/>
            <a:ext cx="7081837" cy="1089884"/>
          </a:xfrm>
          <a:prstGeom prst="roundRect">
            <a:avLst>
              <a:gd name="adj" fmla="val 3142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619234" y="3766662"/>
            <a:ext cx="470297" cy="470297"/>
          </a:xfrm>
          <a:prstGeom prst="roundRect">
            <a:avLst>
              <a:gd name="adj" fmla="val 10591"/>
            </a:avLst>
          </a:prstGeom>
          <a:noFill/>
          <a:ln>
            <a:solidFill>
              <a:srgbClr val="0E8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4936" y="3881063"/>
            <a:ext cx="1685925" cy="8571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64266" y="3731913"/>
            <a:ext cx="380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b="1" i="1" dirty="0">
                <a:solidFill>
                  <a:srgbClr val="95C53E"/>
                </a:solidFill>
              </a:rPr>
              <a:t>3</a:t>
            </a:r>
            <a:endParaRPr lang="zh-CN" altLang="en-US" sz="3000" b="1" i="1" dirty="0">
              <a:solidFill>
                <a:srgbClr val="95C53E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B059ED-D514-49AE-AF18-347AB07ED3CA}"/>
              </a:ext>
            </a:extLst>
          </p:cNvPr>
          <p:cNvSpPr/>
          <p:nvPr/>
        </p:nvSpPr>
        <p:spPr>
          <a:xfrm>
            <a:off x="3131840" y="2607604"/>
            <a:ext cx="5158716" cy="70179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研发团队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具备十多年嵌入式软件开发、测试经验的博士、硕士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68BD04-F603-4FC1-A554-AD57F1AB04A3}"/>
              </a:ext>
            </a:extLst>
          </p:cNvPr>
          <p:cNvSpPr/>
          <p:nvPr/>
        </p:nvSpPr>
        <p:spPr>
          <a:xfrm>
            <a:off x="3127747" y="3899781"/>
            <a:ext cx="5158716" cy="701793"/>
          </a:xfrm>
          <a:prstGeom prst="rect">
            <a:avLst/>
          </a:prstGeom>
        </p:spPr>
        <p:txBody>
          <a:bodyPr wrap="square" lIns="91438" tIns="45719" rIns="91438" bIns="45719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2">
                    <a:lumMod val="25000"/>
                  </a:schemeClr>
                </a:solidFill>
              </a:rPr>
              <a:t>市场经验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多年市场推广，数次迭代升级，诸多领域的成熟经验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4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9645" y="283075"/>
            <a:ext cx="1460656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576943" y="1426029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  <p:sp>
        <p:nvSpPr>
          <p:cNvPr id="7" name="矩形 6"/>
          <p:cNvSpPr/>
          <p:nvPr/>
        </p:nvSpPr>
        <p:spPr>
          <a:xfrm>
            <a:off x="576943" y="2939142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3</a:t>
            </a:r>
            <a:endParaRPr lang="zh-CN" altLang="en-US" sz="6000" dirty="0"/>
          </a:p>
        </p:txBody>
      </p:sp>
      <p:sp>
        <p:nvSpPr>
          <p:cNvPr id="8" name="矩形 7"/>
          <p:cNvSpPr/>
          <p:nvPr/>
        </p:nvSpPr>
        <p:spPr>
          <a:xfrm>
            <a:off x="1469572" y="1426029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469572" y="2939142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767944" y="1426029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11" name="矩形 10"/>
          <p:cNvSpPr/>
          <p:nvPr/>
        </p:nvSpPr>
        <p:spPr>
          <a:xfrm>
            <a:off x="4767944" y="2939142"/>
            <a:ext cx="892628" cy="124097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4</a:t>
            </a:r>
            <a:endParaRPr lang="zh-CN" altLang="en-US" sz="6000" dirty="0"/>
          </a:p>
        </p:txBody>
      </p:sp>
      <p:sp>
        <p:nvSpPr>
          <p:cNvPr id="12" name="矩形 11"/>
          <p:cNvSpPr/>
          <p:nvPr/>
        </p:nvSpPr>
        <p:spPr>
          <a:xfrm>
            <a:off x="5660572" y="1426029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5660572" y="2939142"/>
            <a:ext cx="2928257" cy="1240972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587200" y="1908016"/>
            <a:ext cx="2489821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软件协议描述中的难点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7199" y="3421129"/>
            <a:ext cx="2696769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自定义语言实现软件描述协议</a:t>
            </a:r>
            <a:endParaRPr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2932" y="1908016"/>
            <a:ext cx="2607500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软件协议描述方法比较</a:t>
            </a:r>
            <a:endParaRPr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1E0B1-8100-46BB-A81D-C8D170CD01B1}"/>
              </a:ext>
            </a:extLst>
          </p:cNvPr>
          <p:cNvSpPr/>
          <p:nvPr/>
        </p:nvSpPr>
        <p:spPr>
          <a:xfrm>
            <a:off x="5852931" y="3421128"/>
            <a:ext cx="2607501" cy="30777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我们的优势</a:t>
            </a:r>
            <a:endParaRPr lang="en-US" altLang="zh-CN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51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软件协议描述中的难点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01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6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1576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工作难点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0316" y="459655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bg1"/>
                </a:solidFill>
              </a:rPr>
              <a:t>需解决的问题</a:t>
            </a:r>
          </a:p>
        </p:txBody>
      </p:sp>
      <p:sp>
        <p:nvSpPr>
          <p:cNvPr id="6" name="任意多边形 5"/>
          <p:cNvSpPr/>
          <p:nvPr/>
        </p:nvSpPr>
        <p:spPr>
          <a:xfrm rot="16200000">
            <a:off x="3822344" y="1756868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23966" y="1850156"/>
            <a:ext cx="2489821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需要准确描述已存在的软件协议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任意多边形 5">
            <a:extLst>
              <a:ext uri="{FF2B5EF4-FFF2-40B4-BE49-F238E27FC236}">
                <a16:creationId xmlns:a16="http://schemas.microsoft.com/office/drawing/2014/main" id="{A24D5332-E470-4919-A7AE-8587A01CAD18}"/>
              </a:ext>
            </a:extLst>
          </p:cNvPr>
          <p:cNvSpPr/>
          <p:nvPr/>
        </p:nvSpPr>
        <p:spPr>
          <a:xfrm rot="16200000">
            <a:off x="4520457" y="1752214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A9BEFF-AA90-4580-960B-98FD6D11ADAA}"/>
              </a:ext>
            </a:extLst>
          </p:cNvPr>
          <p:cNvSpPr/>
          <p:nvPr/>
        </p:nvSpPr>
        <p:spPr>
          <a:xfrm>
            <a:off x="971600" y="1850155"/>
            <a:ext cx="2902287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已有的软件协议没有事先约定的标准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任意多边形 5">
            <a:extLst>
              <a:ext uri="{FF2B5EF4-FFF2-40B4-BE49-F238E27FC236}">
                <a16:creationId xmlns:a16="http://schemas.microsoft.com/office/drawing/2014/main" id="{8800DB99-F35F-435C-99CF-778989462AE9}"/>
              </a:ext>
            </a:extLst>
          </p:cNvPr>
          <p:cNvSpPr/>
          <p:nvPr/>
        </p:nvSpPr>
        <p:spPr>
          <a:xfrm rot="16200000">
            <a:off x="3821754" y="2483932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5DBE85-EA40-4AB0-A3C4-FDD079528238}"/>
              </a:ext>
            </a:extLst>
          </p:cNvPr>
          <p:cNvSpPr/>
          <p:nvPr/>
        </p:nvSpPr>
        <p:spPr>
          <a:xfrm>
            <a:off x="5123376" y="2577220"/>
            <a:ext cx="2489821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需要兼容常用的开发环境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任意多边形 5">
            <a:extLst>
              <a:ext uri="{FF2B5EF4-FFF2-40B4-BE49-F238E27FC236}">
                <a16:creationId xmlns:a16="http://schemas.microsoft.com/office/drawing/2014/main" id="{41CD7131-8B15-4876-ADE1-5262826F2257}"/>
              </a:ext>
            </a:extLst>
          </p:cNvPr>
          <p:cNvSpPr/>
          <p:nvPr/>
        </p:nvSpPr>
        <p:spPr>
          <a:xfrm rot="16200000">
            <a:off x="4519867" y="2479278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71A03B-747A-4A28-88C5-C2A81D59EE6C}"/>
              </a:ext>
            </a:extLst>
          </p:cNvPr>
          <p:cNvSpPr/>
          <p:nvPr/>
        </p:nvSpPr>
        <p:spPr>
          <a:xfrm>
            <a:off x="899592" y="2577219"/>
            <a:ext cx="2973705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软件协议的开发与集成环境不兼容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任意多边形 5">
            <a:extLst>
              <a:ext uri="{FF2B5EF4-FFF2-40B4-BE49-F238E27FC236}">
                <a16:creationId xmlns:a16="http://schemas.microsoft.com/office/drawing/2014/main" id="{19A46436-B0B1-4725-8434-A66F34808A3F}"/>
              </a:ext>
            </a:extLst>
          </p:cNvPr>
          <p:cNvSpPr/>
          <p:nvPr/>
        </p:nvSpPr>
        <p:spPr>
          <a:xfrm rot="16200000">
            <a:off x="3821754" y="3204012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C79839-0FC4-49E2-AA30-44215875BFBD}"/>
              </a:ext>
            </a:extLst>
          </p:cNvPr>
          <p:cNvSpPr/>
          <p:nvPr/>
        </p:nvSpPr>
        <p:spPr>
          <a:xfrm>
            <a:off x="5123376" y="3297300"/>
            <a:ext cx="2977016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需要可读性强，易于产生，使用方便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DCC5501A-89CC-49C5-AC16-D66B7D2A5B9E}"/>
              </a:ext>
            </a:extLst>
          </p:cNvPr>
          <p:cNvSpPr/>
          <p:nvPr/>
        </p:nvSpPr>
        <p:spPr>
          <a:xfrm rot="16200000">
            <a:off x="4519867" y="3199358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95036F-1F6F-4730-B221-E7C4A6E6104F}"/>
              </a:ext>
            </a:extLst>
          </p:cNvPr>
          <p:cNvSpPr/>
          <p:nvPr/>
        </p:nvSpPr>
        <p:spPr>
          <a:xfrm>
            <a:off x="251520" y="3297299"/>
            <a:ext cx="3621777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描述文件的可读性、快速产生、易于使用很难兼顾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任意多边形 5">
            <a:extLst>
              <a:ext uri="{FF2B5EF4-FFF2-40B4-BE49-F238E27FC236}">
                <a16:creationId xmlns:a16="http://schemas.microsoft.com/office/drawing/2014/main" id="{80EA5A2F-34EF-48D6-8281-6488CC3AF970}"/>
              </a:ext>
            </a:extLst>
          </p:cNvPr>
          <p:cNvSpPr/>
          <p:nvPr/>
        </p:nvSpPr>
        <p:spPr>
          <a:xfrm rot="16200000">
            <a:off x="3821754" y="3912457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90333-E73D-4654-B8EA-33C0673CE05F}"/>
              </a:ext>
            </a:extLst>
          </p:cNvPr>
          <p:cNvSpPr/>
          <p:nvPr/>
        </p:nvSpPr>
        <p:spPr>
          <a:xfrm>
            <a:off x="5123376" y="4005745"/>
            <a:ext cx="2977016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需要具备动态计算与自动推导能力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任意多边形 5">
            <a:extLst>
              <a:ext uri="{FF2B5EF4-FFF2-40B4-BE49-F238E27FC236}">
                <a16:creationId xmlns:a16="http://schemas.microsoft.com/office/drawing/2014/main" id="{8132E01B-D7F8-4B78-BDFB-F924B197A31A}"/>
              </a:ext>
            </a:extLst>
          </p:cNvPr>
          <p:cNvSpPr/>
          <p:nvPr/>
        </p:nvSpPr>
        <p:spPr>
          <a:xfrm rot="16200000">
            <a:off x="4519867" y="3907803"/>
            <a:ext cx="655052" cy="551965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04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E8DA42A-1677-49B6-805C-8D28E27033BA}"/>
              </a:ext>
            </a:extLst>
          </p:cNvPr>
          <p:cNvSpPr/>
          <p:nvPr/>
        </p:nvSpPr>
        <p:spPr>
          <a:xfrm>
            <a:off x="251520" y="4005744"/>
            <a:ext cx="3621777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</a:rPr>
              <a:t>很难实现动态计算与推导</a:t>
            </a:r>
            <a:endParaRPr lang="en-US" altLang="zh-CN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1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软件协议描述方法比较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02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3480626" y="1342814"/>
            <a:ext cx="2144616" cy="1148710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8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3480626" y="2746797"/>
            <a:ext cx="2144616" cy="1148710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8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616032" y="1504810"/>
            <a:ext cx="2072914" cy="849266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16032" y="2923517"/>
            <a:ext cx="2072914" cy="849266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60040" y="1421363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4178" y="2840071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449985" y="1482010"/>
            <a:ext cx="2072914" cy="849266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449985" y="2900717"/>
            <a:ext cx="2072914" cy="849266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870489" y="1421363"/>
            <a:ext cx="2408399" cy="98671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5844627" y="2840071"/>
            <a:ext cx="2408399" cy="986712"/>
          </a:xfrm>
          <a:prstGeom prst="roundRect">
            <a:avLst/>
          </a:prstGeom>
          <a:gradFill>
            <a:gsLst>
              <a:gs pos="62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79912" y="1720809"/>
            <a:ext cx="1563682" cy="375579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 algn="ctr">
              <a:defRPr/>
            </a:pPr>
            <a:r>
              <a:rPr lang="en-US" altLang="zh-CN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XML</a:t>
            </a:r>
            <a:r>
              <a:rPr lang="zh-CN" altLang="en-US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</a:t>
            </a:r>
            <a:r>
              <a:rPr lang="en-US" altLang="zh-CN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JASON</a:t>
            </a:r>
            <a:endParaRPr lang="zh-CN" altLang="en-US" sz="199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07904" y="3003798"/>
            <a:ext cx="1723857" cy="652578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defRPr/>
            </a:pPr>
            <a:r>
              <a:rPr lang="en-US" altLang="zh-CN" sz="199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Protocol Buffer</a:t>
            </a:r>
          </a:p>
          <a:p>
            <a:pPr>
              <a:defRPr/>
            </a:pPr>
            <a:r>
              <a:rPr lang="en-US" altLang="zh-CN" dirty="0"/>
              <a:t>Cap’n Proto</a:t>
            </a:r>
            <a:endParaRPr lang="zh-CN" altLang="en-US" sz="199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95056" y="1651921"/>
            <a:ext cx="2072914" cy="52594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几乎兼容所有开发环境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非常适合软件之间交换信息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40311" y="1491630"/>
            <a:ext cx="1862993" cy="766007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需要专用的解析器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效率低下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不适合人工生成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04976" y="2931790"/>
            <a:ext cx="1862993" cy="766007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独立编译器，效率高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proto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文件可读性强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兼容各类开发环境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782" y="250544"/>
            <a:ext cx="26196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传统实现的优势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678925" y="459655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bg1"/>
                </a:solidFill>
              </a:rPr>
              <a:t>不足之处</a:t>
            </a:r>
          </a:p>
        </p:txBody>
      </p:sp>
      <p:sp>
        <p:nvSpPr>
          <p:cNvPr id="40" name="TextBox 80">
            <a:extLst>
              <a:ext uri="{FF2B5EF4-FFF2-40B4-BE49-F238E27FC236}">
                <a16:creationId xmlns:a16="http://schemas.microsoft.com/office/drawing/2014/main" id="{E22D00D7-29D8-4D1D-80F1-3E9C0168A86C}"/>
              </a:ext>
            </a:extLst>
          </p:cNvPr>
          <p:cNvSpPr txBox="1"/>
          <p:nvPr/>
        </p:nvSpPr>
        <p:spPr>
          <a:xfrm>
            <a:off x="6140310" y="3053921"/>
            <a:ext cx="1862993" cy="525941"/>
          </a:xfrm>
          <a:prstGeom prst="rect">
            <a:avLst/>
          </a:prstGeom>
          <a:noFill/>
        </p:spPr>
        <p:txBody>
          <a:bodyPr wrap="square" lIns="68546" tIns="34272" rIns="68546" bIns="3427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信息生产与消费均需采用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proto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4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782" y="250544"/>
            <a:ext cx="29674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软件协议描述语言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17534" y="45965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bg1"/>
                </a:solidFill>
              </a:rPr>
              <a:t>提升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087827" y="2658887"/>
            <a:ext cx="1870412" cy="187041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9848" tIns="461948" rIns="399848" bIns="494659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75" dirty="0"/>
              <a:t>原生信息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999587" y="2216790"/>
            <a:ext cx="1360299" cy="1360299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6272" tIns="368342" rIns="366272" bIns="368342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75" dirty="0"/>
              <a:t>打包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1611722" y="1128550"/>
            <a:ext cx="1632359" cy="163235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95C53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5911" tIns="465911" rIns="465909" bIns="465909" numCol="1" spcCol="1270" anchor="ctr" anchorCtr="0">
            <a:noAutofit/>
          </a:bodyPr>
          <a:lstStyle/>
          <a:p>
            <a:pPr algn="ctr" defTabSz="83343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75" dirty="0"/>
              <a:t>解析</a:t>
            </a:r>
          </a:p>
        </p:txBody>
      </p:sp>
      <p:sp>
        <p:nvSpPr>
          <p:cNvPr id="27" name="环形箭头 26"/>
          <p:cNvSpPr/>
          <p:nvPr/>
        </p:nvSpPr>
        <p:spPr>
          <a:xfrm>
            <a:off x="1946815" y="2375046"/>
            <a:ext cx="2394127" cy="2394127"/>
          </a:xfrm>
          <a:prstGeom prst="circularArrow">
            <a:avLst>
              <a:gd name="adj1" fmla="val 4687"/>
              <a:gd name="adj2" fmla="val 299029"/>
              <a:gd name="adj3" fmla="val 2523745"/>
              <a:gd name="adj4" fmla="val 15845044"/>
              <a:gd name="adj5" fmla="val 5469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形状 27"/>
          <p:cNvSpPr/>
          <p:nvPr/>
        </p:nvSpPr>
        <p:spPr>
          <a:xfrm>
            <a:off x="758680" y="1914712"/>
            <a:ext cx="1739483" cy="1739483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环形箭头 28"/>
          <p:cNvSpPr/>
          <p:nvPr/>
        </p:nvSpPr>
        <p:spPr>
          <a:xfrm>
            <a:off x="1453199" y="985292"/>
            <a:ext cx="1875513" cy="1875513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文本框 9"/>
          <p:cNvSpPr txBox="1"/>
          <p:nvPr/>
        </p:nvSpPr>
        <p:spPr>
          <a:xfrm>
            <a:off x="4972054" y="1299496"/>
            <a:ext cx="3758289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E8146"/>
                </a:solidFill>
                <a:cs typeface="Arial" panose="020B0604020202020204" pitchFamily="34" charset="0"/>
              </a:rPr>
              <a:t>对传统协议语言的增强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2743" y="2828926"/>
            <a:ext cx="478972" cy="349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51714" y="2828926"/>
            <a:ext cx="2699657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5193615" y="2888243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2743" y="3321660"/>
            <a:ext cx="478972" cy="349703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1714" y="3321660"/>
            <a:ext cx="2699657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5193615" y="3380977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6130" y="3814394"/>
            <a:ext cx="478972" cy="349703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5101" y="3814394"/>
            <a:ext cx="2706270" cy="3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5187001" y="3873711"/>
            <a:ext cx="237230" cy="166909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1715" y="2893898"/>
            <a:ext cx="26996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增强对信息的内存结构表述能力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8328" y="3363838"/>
            <a:ext cx="26930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增加动态计算能力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F452ED-F4FA-4C7C-A80E-C0133F19A1EF}"/>
              </a:ext>
            </a:extLst>
          </p:cNvPr>
          <p:cNvSpPr/>
          <p:nvPr/>
        </p:nvSpPr>
        <p:spPr>
          <a:xfrm>
            <a:off x="5559444" y="3862287"/>
            <a:ext cx="26930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增加自动推导能力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6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8871" y="2325273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自定义语言实现软件协议描述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712" y="1812478"/>
            <a:ext cx="2029128" cy="1718089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</a:rPr>
              <a:t>03</a:t>
            </a:r>
            <a:endParaRPr lang="zh-CN" altLang="en-US" sz="10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3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H="1">
            <a:off x="4572000" y="315686"/>
            <a:ext cx="4572000" cy="680356"/>
          </a:xfrm>
          <a:custGeom>
            <a:avLst/>
            <a:gdLst>
              <a:gd name="connsiteX0" fmla="*/ 4523198 w 6096000"/>
              <a:gd name="connsiteY0" fmla="*/ 6 h 870781"/>
              <a:gd name="connsiteX1" fmla="*/ 0 w 6096000"/>
              <a:gd name="connsiteY1" fmla="*/ 6 h 870781"/>
              <a:gd name="connsiteX2" fmla="*/ 0 w 6096000"/>
              <a:gd name="connsiteY2" fmla="*/ 870781 h 870781"/>
              <a:gd name="connsiteX3" fmla="*/ 6096000 w 6096000"/>
              <a:gd name="connsiteY3" fmla="*/ 870781 h 870781"/>
              <a:gd name="connsiteX4" fmla="*/ 4523198 w 6096000"/>
              <a:gd name="connsiteY4" fmla="*/ 6 h 87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870781">
                <a:moveTo>
                  <a:pt x="4523198" y="6"/>
                </a:moveTo>
                <a:lnTo>
                  <a:pt x="0" y="6"/>
                </a:lnTo>
                <a:lnTo>
                  <a:pt x="0" y="870781"/>
                </a:lnTo>
                <a:lnTo>
                  <a:pt x="6096000" y="870781"/>
                </a:lnTo>
                <a:cubicBezTo>
                  <a:pt x="5127651" y="612302"/>
                  <a:pt x="5639575" y="-2112"/>
                  <a:pt x="4523198" y="6"/>
                </a:cubicBezTo>
                <a:close/>
              </a:path>
            </a:pathLst>
          </a:custGeom>
          <a:solidFill>
            <a:srgbClr val="95C5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782" y="250544"/>
            <a:ext cx="22717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b="1" dirty="0"/>
              <a:t>协议描述语言</a:t>
            </a:r>
          </a:p>
        </p:txBody>
      </p:sp>
      <p:sp>
        <p:nvSpPr>
          <p:cNvPr id="11" name="矩形 10"/>
          <p:cNvSpPr/>
          <p:nvPr/>
        </p:nvSpPr>
        <p:spPr>
          <a:xfrm>
            <a:off x="1915380" y="1863910"/>
            <a:ext cx="2565216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以内存发布结构为描述对象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646" y="3055844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091581" y="3078384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4760913" y="1604460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116169" y="1604460"/>
            <a:ext cx="784284" cy="78428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/>
        </p:nvGrpSpPr>
        <p:grpSpPr>
          <a:xfrm>
            <a:off x="1287770" y="1723115"/>
            <a:ext cx="456010" cy="507206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4361" y="1808245"/>
            <a:ext cx="484584" cy="336947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32" name="Freeform 898"/>
          <p:cNvSpPr>
            <a:spLocks noEditPoints="1"/>
          </p:cNvSpPr>
          <p:nvPr/>
        </p:nvSpPr>
        <p:spPr bwMode="auto">
          <a:xfrm>
            <a:off x="1220499" y="3256254"/>
            <a:ext cx="590550" cy="406004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3" name="Freeform 1512"/>
          <p:cNvSpPr>
            <a:spLocks noEditPoints="1"/>
          </p:cNvSpPr>
          <p:nvPr/>
        </p:nvSpPr>
        <p:spPr bwMode="auto">
          <a:xfrm>
            <a:off x="4900958" y="3188985"/>
            <a:ext cx="506016" cy="540544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5" name="矩形 34"/>
          <p:cNvSpPr/>
          <p:nvPr/>
        </p:nvSpPr>
        <p:spPr>
          <a:xfrm>
            <a:off x="5564059" y="1863910"/>
            <a:ext cx="2261214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以信息的拆包与解包为目标</a:t>
            </a:r>
          </a:p>
        </p:txBody>
      </p:sp>
      <p:sp>
        <p:nvSpPr>
          <p:cNvPr id="37" name="矩形 36"/>
          <p:cNvSpPr/>
          <p:nvPr/>
        </p:nvSpPr>
        <p:spPr>
          <a:xfrm>
            <a:off x="5572641" y="3336435"/>
            <a:ext cx="2252632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可嵌入的解析器与生成器</a:t>
            </a:r>
          </a:p>
        </p:txBody>
      </p:sp>
      <p:sp>
        <p:nvSpPr>
          <p:cNvPr id="39" name="矩形 38"/>
          <p:cNvSpPr/>
          <p:nvPr/>
        </p:nvSpPr>
        <p:spPr>
          <a:xfrm>
            <a:off x="1898574" y="3336435"/>
            <a:ext cx="2097361" cy="203784"/>
          </a:xfrm>
          <a:prstGeom prst="rect">
            <a:avLst/>
          </a:prstGeom>
          <a:solidFill>
            <a:srgbClr val="95C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 dirty="0"/>
              <a:t>类自然语言的表述方式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286463" y="459655"/>
            <a:ext cx="6543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00" dirty="0">
                <a:solidFill>
                  <a:schemeClr val="bg1"/>
                </a:solidFill>
              </a:rPr>
              <a:t>DPD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3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68d20491f2f62e6d1b0edc4f0ac815f4a129"/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344</Words>
  <Application>Microsoft Office PowerPoint</Application>
  <PresentationFormat>全屏显示(16:9)</PresentationFormat>
  <Paragraphs>95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Open Sans</vt:lpstr>
      <vt:lpstr>Roboto Bold</vt:lpstr>
      <vt:lpstr>方正苏新诗柳楷简体</vt:lpstr>
      <vt:lpstr>黑体</vt:lpstr>
      <vt:lpstr>宋体</vt:lpstr>
      <vt:lpstr>微软雅黑</vt:lpstr>
      <vt:lpstr>Arial</vt:lpstr>
      <vt:lpstr>Calibri</vt:lpstr>
      <vt:lpstr>Franklin Gothic Book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通用软件协议描述语言的实现</dc:title>
  <dc:creator>第一PPT;白云祥</dc:creator>
  <cp:keywords>www.kiyun.com</cp:keywords>
  <cp:lastModifiedBy>solidest</cp:lastModifiedBy>
  <cp:revision>132</cp:revision>
  <dcterms:created xsi:type="dcterms:W3CDTF">2015-08-29T03:10:12Z</dcterms:created>
  <dcterms:modified xsi:type="dcterms:W3CDTF">2018-09-10T06:02:48Z</dcterms:modified>
</cp:coreProperties>
</file>