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8" r:id="rId3"/>
    <p:sldId id="280" r:id="rId4"/>
    <p:sldId id="281" r:id="rId5"/>
    <p:sldId id="276" r:id="rId6"/>
    <p:sldId id="258" r:id="rId7"/>
    <p:sldId id="264" r:id="rId8"/>
    <p:sldId id="265" r:id="rId9"/>
    <p:sldId id="266" r:id="rId10"/>
    <p:sldId id="260" r:id="rId11"/>
    <p:sldId id="261" r:id="rId12"/>
    <p:sldId id="262" r:id="rId13"/>
    <p:sldId id="277" r:id="rId14"/>
    <p:sldId id="278" r:id="rId15"/>
    <p:sldId id="263" r:id="rId16"/>
    <p:sldId id="257" r:id="rId17"/>
    <p:sldId id="282" r:id="rId18"/>
    <p:sldId id="279" r:id="rId19"/>
    <p:sldId id="283" r:id="rId20"/>
    <p:sldId id="285" r:id="rId21"/>
    <p:sldId id="286" r:id="rId22"/>
    <p:sldId id="284"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1" autoAdjust="0"/>
  </p:normalViewPr>
  <p:slideViewPr>
    <p:cSldViewPr snapToGrid="0" snapToObjects="1">
      <p:cViewPr varScale="1">
        <p:scale>
          <a:sx n="91" d="100"/>
          <a:sy n="91" d="100"/>
        </p:scale>
        <p:origin x="-2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AD1A27-936B-714C-A770-4CD7AA64F397}" type="datetimeFigureOut">
              <a:rPr lang="en-US" smtClean="0"/>
              <a:t>12/30/14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E0E4B5-1664-9E4D-908E-362B3D86519C}" type="slidenum">
              <a:rPr lang="en-US" smtClean="0"/>
              <a:t>‹#›</a:t>
            </a:fld>
            <a:endParaRPr lang="en-US"/>
          </a:p>
        </p:txBody>
      </p:sp>
    </p:spTree>
    <p:extLst>
      <p:ext uri="{BB962C8B-B14F-4D97-AF65-F5344CB8AC3E}">
        <p14:creationId xmlns:p14="http://schemas.microsoft.com/office/powerpoint/2010/main" val="38065819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was choppy</a:t>
            </a:r>
            <a:r>
              <a:rPr lang="en-US" baseline="0" dirty="0" smtClean="0"/>
              <a:t> – need to introduce myself and talk about why I am here – discuss all of the benefits we have received – especially increased exposure (shared interest across all groups – </a:t>
            </a:r>
            <a:r>
              <a:rPr lang="en-US" baseline="0" dirty="0" err="1" smtClean="0"/>
              <a:t>dev</a:t>
            </a:r>
            <a:r>
              <a:rPr lang="en-US" baseline="0" dirty="0" smtClean="0"/>
              <a:t>, ops, product)</a:t>
            </a:r>
          </a:p>
          <a:p>
            <a:endParaRPr lang="en-US" baseline="0" dirty="0" smtClean="0"/>
          </a:p>
          <a:p>
            <a:r>
              <a:rPr lang="en-US" baseline="0" dirty="0" smtClean="0"/>
              <a:t>15-20 minutes to assemble all logs you wanted to use to debug a problem -&gt; instantaneous to hone in on the exact problem.</a:t>
            </a:r>
          </a:p>
          <a:p>
            <a:endParaRPr lang="en-US" baseline="0" dirty="0" smtClean="0"/>
          </a:p>
          <a:p>
            <a:r>
              <a:rPr lang="en-US" baseline="0" dirty="0" smtClean="0"/>
              <a:t>Real life OCLC examples – as part of the intro (or right after the architecture) talk about ops and </a:t>
            </a:r>
            <a:r>
              <a:rPr lang="en-US" baseline="0" dirty="0" err="1" smtClean="0"/>
              <a:t>dev</a:t>
            </a:r>
            <a:r>
              <a:rPr lang="en-US" baseline="0" dirty="0" smtClean="0"/>
              <a:t> sharing links</a:t>
            </a:r>
          </a:p>
          <a:p>
            <a:endParaRPr lang="en-US" baseline="0" dirty="0" smtClean="0"/>
          </a:p>
          <a:p>
            <a:r>
              <a:rPr lang="en-US" baseline="0" dirty="0" smtClean="0"/>
              <a:t>In </a:t>
            </a:r>
            <a:r>
              <a:rPr lang="en-US" baseline="0" dirty="0" err="1" smtClean="0"/>
              <a:t>kibana</a:t>
            </a:r>
            <a:r>
              <a:rPr lang="en-US" baseline="0" dirty="0" smtClean="0"/>
              <a:t> – dragging across the graph, show how clicking on mag-glass creates filters, filters + queries</a:t>
            </a:r>
          </a:p>
          <a:p>
            <a:endParaRPr lang="en-US" baseline="0" dirty="0" smtClean="0"/>
          </a:p>
          <a:p>
            <a:r>
              <a:rPr lang="en-US" baseline="0" dirty="0" smtClean="0"/>
              <a:t>Much more slowly describe how I am using the dashboards.</a:t>
            </a:r>
          </a:p>
          <a:p>
            <a:endParaRPr lang="en-US" baseline="0" dirty="0" smtClean="0"/>
          </a:p>
          <a:p>
            <a:r>
              <a:rPr lang="en-US" baseline="0" dirty="0" smtClean="0"/>
              <a:t>Transition to </a:t>
            </a:r>
            <a:r>
              <a:rPr lang="en-US" baseline="0" dirty="0" err="1" smtClean="0"/>
              <a:t>json</a:t>
            </a:r>
            <a:r>
              <a:rPr lang="en-US" baseline="0" dirty="0" smtClean="0"/>
              <a:t> and code was abrupt</a:t>
            </a:r>
          </a:p>
          <a:p>
            <a:endParaRPr lang="en-US" baseline="0" dirty="0" smtClean="0"/>
          </a:p>
          <a:p>
            <a:r>
              <a:rPr lang="en-US" baseline="0" dirty="0" smtClean="0"/>
              <a:t>When starting demo describe </a:t>
            </a:r>
            <a:r>
              <a:rPr lang="en-US" baseline="0" dirty="0" err="1" smtClean="0"/>
              <a:t>logstash</a:t>
            </a:r>
            <a:r>
              <a:rPr lang="en-US" baseline="0" dirty="0" smtClean="0"/>
              <a:t> and </a:t>
            </a:r>
            <a:r>
              <a:rPr lang="en-US" baseline="0" dirty="0" err="1" smtClean="0"/>
              <a:t>elasticsearch</a:t>
            </a:r>
            <a:r>
              <a:rPr lang="en-US" baseline="0" dirty="0" smtClean="0"/>
              <a:t> are running locally (with command line) and then show </a:t>
            </a:r>
            <a:r>
              <a:rPr lang="en-US" baseline="0" dirty="0" err="1" smtClean="0"/>
              <a:t>logstash</a:t>
            </a:r>
            <a:r>
              <a:rPr lang="en-US" baseline="0" dirty="0" smtClean="0"/>
              <a:t> </a:t>
            </a:r>
            <a:r>
              <a:rPr lang="en-US" baseline="0" dirty="0" err="1" smtClean="0"/>
              <a:t>config</a:t>
            </a:r>
            <a:r>
              <a:rPr lang="en-US" baseline="0" dirty="0" smtClean="0"/>
              <a:t> input and output before moving into </a:t>
            </a:r>
            <a:r>
              <a:rPr lang="en-US" baseline="0" dirty="0" err="1" smtClean="0"/>
              <a:t>kibana</a:t>
            </a:r>
            <a:r>
              <a:rPr lang="en-US" baseline="0" dirty="0" smtClean="0"/>
              <a:t>.</a:t>
            </a:r>
          </a:p>
          <a:p>
            <a:r>
              <a:rPr lang="en-US" baseline="0" dirty="0" smtClean="0"/>
              <a:t>Once in </a:t>
            </a:r>
            <a:r>
              <a:rPr lang="en-US" baseline="0" dirty="0" err="1" smtClean="0"/>
              <a:t>kibana</a:t>
            </a:r>
            <a:r>
              <a:rPr lang="en-US" baseline="0" dirty="0" smtClean="0"/>
              <a:t>, describe all the parts of the default dashboard.</a:t>
            </a:r>
          </a:p>
          <a:p>
            <a:endParaRPr lang="en-US" baseline="0" dirty="0" smtClean="0"/>
          </a:p>
          <a:p>
            <a:r>
              <a:rPr lang="en-US" baseline="0" dirty="0" err="1" smtClean="0"/>
              <a:t>Kibana</a:t>
            </a:r>
            <a:r>
              <a:rPr lang="en-US" baseline="0" dirty="0" smtClean="0"/>
              <a:t> doesn’t know anything about your app or your logs</a:t>
            </a:r>
          </a:p>
          <a:p>
            <a:endParaRPr lang="en-US" baseline="0" dirty="0" smtClean="0"/>
          </a:p>
          <a:p>
            <a:r>
              <a:rPr lang="en-US" baseline="0" dirty="0" smtClean="0"/>
              <a:t>Talk about all of the fields in the full event</a:t>
            </a:r>
          </a:p>
          <a:p>
            <a:endParaRPr lang="en-US" baseline="0" dirty="0" smtClean="0"/>
          </a:p>
          <a:p>
            <a:r>
              <a:rPr lang="en-US" baseline="0" dirty="0" smtClean="0"/>
              <a:t>Request overview dashboard = access log centric</a:t>
            </a:r>
          </a:p>
          <a:p>
            <a:endParaRPr lang="en-US" baseline="0" dirty="0" smtClean="0"/>
          </a:p>
          <a:p>
            <a:r>
              <a:rPr lang="en-US" baseline="0" dirty="0" smtClean="0"/>
              <a:t>Discuss </a:t>
            </a:r>
            <a:r>
              <a:rPr lang="en-US" baseline="0" dirty="0" err="1" smtClean="0"/>
              <a:t>logstash</a:t>
            </a:r>
            <a:r>
              <a:rPr lang="en-US" baseline="0" dirty="0" smtClean="0"/>
              <a:t> </a:t>
            </a:r>
            <a:r>
              <a:rPr lang="en-US" baseline="0" dirty="0" err="1" smtClean="0"/>
              <a:t>config</a:t>
            </a:r>
            <a:r>
              <a:rPr lang="en-US" baseline="0" dirty="0" smtClean="0"/>
              <a:t> and talk about running </a:t>
            </a:r>
            <a:r>
              <a:rPr lang="en-US" baseline="0" dirty="0" err="1" smtClean="0"/>
              <a:t>logstash</a:t>
            </a:r>
            <a:r>
              <a:rPr lang="en-US" baseline="0" dirty="0" smtClean="0"/>
              <a:t> and </a:t>
            </a:r>
            <a:r>
              <a:rPr lang="en-US" baseline="0" dirty="0" err="1" smtClean="0"/>
              <a:t>elasticsearch</a:t>
            </a:r>
            <a:r>
              <a:rPr lang="en-US" baseline="0" dirty="0" smtClean="0"/>
              <a:t> on laptop</a:t>
            </a:r>
          </a:p>
          <a:p>
            <a:endParaRPr lang="en-US" baseline="0" dirty="0" smtClean="0"/>
          </a:p>
          <a:p>
            <a:r>
              <a:rPr lang="en-US" baseline="0" dirty="0" smtClean="0"/>
              <a:t>On the first dashboard describe each element of </a:t>
            </a:r>
            <a:r>
              <a:rPr lang="en-US" baseline="0" dirty="0" err="1" smtClean="0"/>
              <a:t>kibana</a:t>
            </a:r>
            <a:r>
              <a:rPr lang="en-US" baseline="0" dirty="0" smtClean="0"/>
              <a:t> – once I find the problem (either too long or a blow up) show the share link.</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a:t>
            </a:fld>
            <a:endParaRPr lang="en-US"/>
          </a:p>
        </p:txBody>
      </p:sp>
    </p:spTree>
    <p:extLst>
      <p:ext uri="{BB962C8B-B14F-4D97-AF65-F5344CB8AC3E}">
        <p14:creationId xmlns:p14="http://schemas.microsoft.com/office/powerpoint/2010/main" val="4251191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t>Logstash</a:t>
            </a:r>
            <a:r>
              <a:rPr lang="en-US" sz="1200" dirty="0" smtClean="0"/>
              <a:t> is a project similar to Apache Flume if you are </a:t>
            </a:r>
            <a:r>
              <a:rPr lang="en-US" sz="1200" dirty="0" err="1" smtClean="0"/>
              <a:t>famailiar</a:t>
            </a:r>
            <a:r>
              <a:rPr lang="en-US" sz="1200" dirty="0" smtClean="0"/>
              <a:t> with that project.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t>Logstash</a:t>
            </a:r>
            <a:r>
              <a:rPr lang="en-US" sz="1200" dirty="0" smtClean="0"/>
              <a:t> takes logs and other event data from your systems and move them into a central place.</a:t>
            </a:r>
          </a:p>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12</a:t>
            </a:fld>
            <a:endParaRPr lang="en-US"/>
          </a:p>
        </p:txBody>
      </p:sp>
    </p:spTree>
    <p:extLst>
      <p:ext uri="{BB962C8B-B14F-4D97-AF65-F5344CB8AC3E}">
        <p14:creationId xmlns:p14="http://schemas.microsoft.com/office/powerpoint/2010/main" val="312348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t>Logstash</a:t>
            </a:r>
            <a:r>
              <a:rPr lang="en-US" sz="1200" dirty="0" smtClean="0"/>
              <a:t> converts unstructured data into structured</a:t>
            </a:r>
            <a:r>
              <a:rPr lang="en-US" sz="1200" baseline="0" dirty="0" smtClean="0"/>
              <a:t>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Disparate date formats can be consolidated.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Or unstructured data can be treated the same as structured.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9EE0E4B5-1664-9E4D-908E-362B3D86519C}" type="slidenum">
              <a:rPr lang="en-US" smtClean="0"/>
              <a:t>13</a:t>
            </a:fld>
            <a:endParaRPr lang="en-US"/>
          </a:p>
        </p:txBody>
      </p:sp>
    </p:spTree>
    <p:extLst>
      <p:ext uri="{BB962C8B-B14F-4D97-AF65-F5344CB8AC3E}">
        <p14:creationId xmlns:p14="http://schemas.microsoft.com/office/powerpoint/2010/main" val="3123481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Written in </a:t>
            </a:r>
            <a:r>
              <a:rPr lang="en-US" sz="1200" baseline="0" dirty="0" err="1" smtClean="0"/>
              <a:t>Jruby</a:t>
            </a:r>
            <a:r>
              <a:rPr lang="en-US" sz="1200" baseline="0" dirty="0" smtClean="0"/>
              <a:t> – entire java ecosystem available to you.</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14</a:t>
            </a:fld>
            <a:endParaRPr lang="en-US"/>
          </a:p>
        </p:txBody>
      </p:sp>
    </p:spTree>
    <p:extLst>
      <p:ext uri="{BB962C8B-B14F-4D97-AF65-F5344CB8AC3E}">
        <p14:creationId xmlns:p14="http://schemas.microsoft.com/office/powerpoint/2010/main" val="312348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Kibana</a:t>
            </a:r>
            <a:r>
              <a:rPr lang="en-US" sz="1200" dirty="0" smtClean="0"/>
              <a:t> allows you to visualize logs and time-stamped data</a:t>
            </a:r>
          </a:p>
        </p:txBody>
      </p:sp>
      <p:sp>
        <p:nvSpPr>
          <p:cNvPr id="4" name="Slide Number Placeholder 3"/>
          <p:cNvSpPr>
            <a:spLocks noGrp="1"/>
          </p:cNvSpPr>
          <p:nvPr>
            <p:ph type="sldNum" sz="quarter" idx="10"/>
          </p:nvPr>
        </p:nvSpPr>
        <p:spPr/>
        <p:txBody>
          <a:bodyPr/>
          <a:lstStyle/>
          <a:p>
            <a:fld id="{9EE0E4B5-1664-9E4D-908E-362B3D86519C}" type="slidenum">
              <a:rPr lang="en-US" smtClean="0"/>
              <a:t>15</a:t>
            </a:fld>
            <a:endParaRPr lang="en-US"/>
          </a:p>
        </p:txBody>
      </p:sp>
    </p:spTree>
    <p:extLst>
      <p:ext uri="{BB962C8B-B14F-4D97-AF65-F5344CB8AC3E}">
        <p14:creationId xmlns:p14="http://schemas.microsoft.com/office/powerpoint/2010/main" val="248340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stack is open-source</a:t>
            </a:r>
          </a:p>
          <a:p>
            <a:r>
              <a:rPr lang="en-US" dirty="0" smtClean="0"/>
              <a:t>Logging was lowest cost of entry</a:t>
            </a:r>
          </a:p>
          <a:p>
            <a:r>
              <a:rPr lang="en-US" dirty="0" smtClean="0"/>
              <a:t>This</a:t>
            </a:r>
            <a:r>
              <a:rPr lang="en-US" baseline="0" dirty="0" smtClean="0"/>
              <a:t> all happens out of process.</a:t>
            </a:r>
          </a:p>
          <a:p>
            <a:endParaRPr lang="en-US" baseline="0" dirty="0" smtClean="0"/>
          </a:p>
          <a:p>
            <a:r>
              <a:rPr lang="en-US" baseline="0" dirty="0" smtClean="0"/>
              <a:t>Informed greatly by http://</a:t>
            </a:r>
            <a:r>
              <a:rPr lang="en-US" baseline="0" dirty="0" err="1" smtClean="0"/>
              <a:t>research.google.com</a:t>
            </a:r>
            <a:r>
              <a:rPr lang="en-US" baseline="0" dirty="0" smtClean="0"/>
              <a:t>/pubs/pub36356.html (dapper/</a:t>
            </a:r>
            <a:r>
              <a:rPr lang="en-US" baseline="0" dirty="0" err="1" smtClean="0"/>
              <a:t>zipkin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16</a:t>
            </a:fld>
            <a:endParaRPr lang="en-US"/>
          </a:p>
        </p:txBody>
      </p:sp>
    </p:spTree>
    <p:extLst>
      <p:ext uri="{BB962C8B-B14F-4D97-AF65-F5344CB8AC3E}">
        <p14:creationId xmlns:p14="http://schemas.microsoft.com/office/powerpoint/2010/main" val="1166997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(12/23/14 15:37) -----</a:t>
            </a:r>
          </a:p>
          <a:p>
            <a:r>
              <a:rPr lang="en-US" dirty="0"/>
              <a:t>should be darker</a:t>
            </a:r>
          </a:p>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17</a:t>
            </a:fld>
            <a:endParaRPr lang="en-US"/>
          </a:p>
        </p:txBody>
      </p:sp>
    </p:spTree>
    <p:extLst>
      <p:ext uri="{BB962C8B-B14F-4D97-AF65-F5344CB8AC3E}">
        <p14:creationId xmlns:p14="http://schemas.microsoft.com/office/powerpoint/2010/main" val="1166997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t>
            </a:r>
            <a:r>
              <a:rPr lang="en-US" baseline="0" dirty="0" err="1" smtClean="0"/>
              <a:t>kibana</a:t>
            </a:r>
            <a:r>
              <a:rPr lang="en-US" baseline="0" dirty="0" smtClean="0"/>
              <a:t> sharing of temporary dashboard</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18</a:t>
            </a:fld>
            <a:endParaRPr lang="en-US"/>
          </a:p>
        </p:txBody>
      </p:sp>
    </p:spTree>
    <p:extLst>
      <p:ext uri="{BB962C8B-B14F-4D97-AF65-F5344CB8AC3E}">
        <p14:creationId xmlns:p14="http://schemas.microsoft.com/office/powerpoint/2010/main" val="11252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a:t>
            </a:r>
          </a:p>
          <a:p>
            <a:r>
              <a:rPr lang="en-US" dirty="0" smtClean="0"/>
              <a:t>Spring boot actuator health checks</a:t>
            </a:r>
          </a:p>
          <a:p>
            <a:r>
              <a:rPr lang="en-US" dirty="0" smtClean="0"/>
              <a:t>Gatling Load test tool</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19</a:t>
            </a:fld>
            <a:endParaRPr lang="en-US"/>
          </a:p>
        </p:txBody>
      </p:sp>
    </p:spTree>
    <p:extLst>
      <p:ext uri="{BB962C8B-B14F-4D97-AF65-F5344CB8AC3E}">
        <p14:creationId xmlns:p14="http://schemas.microsoft.com/office/powerpoint/2010/main" val="284077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20</a:t>
            </a:fld>
            <a:endParaRPr lang="en-US"/>
          </a:p>
        </p:txBody>
      </p:sp>
    </p:spTree>
    <p:extLst>
      <p:ext uri="{BB962C8B-B14F-4D97-AF65-F5344CB8AC3E}">
        <p14:creationId xmlns:p14="http://schemas.microsoft.com/office/powerpoint/2010/main" val="28407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Highly influenced by Google</a:t>
            </a:r>
            <a:r>
              <a:rPr lang="en-US" baseline="0" dirty="0" smtClean="0"/>
              <a:t> Dapper paper (open source implementation = </a:t>
            </a:r>
            <a:r>
              <a:rPr lang="en-US" baseline="0" dirty="0" err="1" smtClean="0"/>
              <a:t>Zipkin</a:t>
            </a:r>
            <a:r>
              <a:rPr lang="en-US" baseline="0" dirty="0" smtClean="0"/>
              <a:t>)</a:t>
            </a:r>
          </a:p>
          <a:p>
            <a:r>
              <a:rPr lang="en-US" dirty="0" smtClean="0"/>
              <a:t>Open source alternatives</a:t>
            </a:r>
            <a:r>
              <a:rPr lang="en-US" baseline="0" dirty="0" smtClean="0"/>
              <a:t> for the </a:t>
            </a:r>
            <a:r>
              <a:rPr lang="en-US" baseline="0" dirty="0" err="1" smtClean="0"/>
              <a:t>logback</a:t>
            </a:r>
            <a:r>
              <a:rPr lang="en-US" baseline="0" dirty="0" smtClean="0"/>
              <a:t> and </a:t>
            </a:r>
            <a:r>
              <a:rPr lang="en-US" baseline="0" dirty="0" err="1" smtClean="0"/>
              <a:t>logback</a:t>
            </a:r>
            <a:r>
              <a:rPr lang="en-US" baseline="0" dirty="0" smtClean="0"/>
              <a:t>-access encoders, we pre-date them, so we are investigating how to switch..</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21</a:t>
            </a:fld>
            <a:endParaRPr lang="en-US"/>
          </a:p>
        </p:txBody>
      </p:sp>
    </p:spTree>
    <p:extLst>
      <p:ext uri="{BB962C8B-B14F-4D97-AF65-F5344CB8AC3E}">
        <p14:creationId xmlns:p14="http://schemas.microsoft.com/office/powerpoint/2010/main" val="28407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Im</a:t>
            </a:r>
            <a:r>
              <a:rPr lang="en-US" dirty="0" smtClean="0"/>
              <a:t> a consulting software engineer at OCLC</a:t>
            </a:r>
            <a:r>
              <a:rPr lang="en-US" baseline="0" dirty="0" smtClean="0"/>
              <a:t> on the End User Services Discovery Team.</a:t>
            </a:r>
          </a:p>
          <a:p>
            <a:endParaRPr lang="en-US" baseline="0" dirty="0" smtClean="0"/>
          </a:p>
          <a:p>
            <a:r>
              <a:rPr lang="en-US" baseline="0" dirty="0" smtClean="0"/>
              <a:t>I like making developer’s lives easier.</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2</a:t>
            </a:fld>
            <a:endParaRPr lang="en-US"/>
          </a:p>
        </p:txBody>
      </p:sp>
    </p:spTree>
    <p:extLst>
      <p:ext uri="{BB962C8B-B14F-4D97-AF65-F5344CB8AC3E}">
        <p14:creationId xmlns:p14="http://schemas.microsoft.com/office/powerpoint/2010/main" val="78355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a nonprofit library cooperative providing research, programs and services that help libraries share the world’s knowledge and the work of organizing it. The needs of our members guide our actions and investments. Through a shared governance structure, librarians manage and direct the cooperative.</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3</a:t>
            </a:fld>
            <a:endParaRPr lang="en-US"/>
          </a:p>
        </p:txBody>
      </p:sp>
    </p:spTree>
    <p:extLst>
      <p:ext uri="{BB962C8B-B14F-4D97-AF65-F5344CB8AC3E}">
        <p14:creationId xmlns:p14="http://schemas.microsoft.com/office/powerpoint/2010/main" val="220370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Worldcat</a:t>
            </a:r>
            <a:r>
              <a:rPr lang="en-US" dirty="0" smtClean="0"/>
              <a:t> Discovery</a:t>
            </a:r>
          </a:p>
          <a:p>
            <a:endParaRPr lang="en-US" dirty="0" smtClean="0"/>
          </a:p>
          <a:p>
            <a:r>
              <a:rPr lang="en-US" dirty="0" smtClean="0"/>
              <a:t>We help people</a:t>
            </a:r>
            <a:r>
              <a:rPr lang="en-US" baseline="0" dirty="0" smtClean="0"/>
              <a:t> find the things they are interested in.</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4</a:t>
            </a:fld>
            <a:endParaRPr lang="en-US"/>
          </a:p>
        </p:txBody>
      </p:sp>
    </p:spTree>
    <p:extLst>
      <p:ext uri="{BB962C8B-B14F-4D97-AF65-F5344CB8AC3E}">
        <p14:creationId xmlns:p14="http://schemas.microsoft.com/office/powerpoint/2010/main" val="155131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problem so bad I couldn’t even make a slide – No access (not even read) to production hosts.</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6</a:t>
            </a:fld>
            <a:endParaRPr lang="en-US"/>
          </a:p>
        </p:txBody>
      </p:sp>
    </p:spTree>
    <p:extLst>
      <p:ext uri="{BB962C8B-B14F-4D97-AF65-F5344CB8AC3E}">
        <p14:creationId xmlns:p14="http://schemas.microsoft.com/office/powerpoint/2010/main" val="264737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started out with a monolithic application.</a:t>
            </a:r>
          </a:p>
          <a:p>
            <a:endParaRPr lang="en-US" dirty="0" smtClean="0"/>
          </a:p>
          <a:p>
            <a:r>
              <a:rPr lang="en-US" dirty="0" smtClean="0"/>
              <a:t>Load Balancing and redundancy</a:t>
            </a:r>
            <a:r>
              <a:rPr lang="en-US" baseline="0" dirty="0" smtClean="0"/>
              <a:t> have caused us to have multiple servers for the same application.</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7</a:t>
            </a:fld>
            <a:endParaRPr lang="en-US"/>
          </a:p>
        </p:txBody>
      </p:sp>
    </p:spTree>
    <p:extLst>
      <p:ext uri="{BB962C8B-B14F-4D97-AF65-F5344CB8AC3E}">
        <p14:creationId xmlns:p14="http://schemas.microsoft.com/office/powerpoint/2010/main" val="276681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started out with a monolithic application.</a:t>
            </a:r>
          </a:p>
          <a:p>
            <a:endParaRPr lang="en-US" dirty="0" smtClean="0"/>
          </a:p>
          <a:p>
            <a:r>
              <a:rPr lang="en-US" dirty="0" smtClean="0"/>
              <a:t>Service-Oriented Architecture has increased the number of services or applications that are involved in a single</a:t>
            </a:r>
            <a:r>
              <a:rPr lang="en-US" baseline="0" dirty="0" smtClean="0"/>
              <a:t> user or client interaction.</a:t>
            </a:r>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8</a:t>
            </a:fld>
            <a:endParaRPr lang="en-US"/>
          </a:p>
        </p:txBody>
      </p:sp>
    </p:spTree>
    <p:extLst>
      <p:ext uri="{BB962C8B-B14F-4D97-AF65-F5344CB8AC3E}">
        <p14:creationId xmlns:p14="http://schemas.microsoft.com/office/powerpoint/2010/main" val="274386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ELK –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15-20 minutes to assemble all logs you wanted to use to debug a problem -&gt; instantaneous to hone in on the exact problem.</a:t>
            </a:r>
          </a:p>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10</a:t>
            </a:fld>
            <a:endParaRPr lang="en-US"/>
          </a:p>
        </p:txBody>
      </p:sp>
    </p:spTree>
    <p:extLst>
      <p:ext uri="{BB962C8B-B14F-4D97-AF65-F5344CB8AC3E}">
        <p14:creationId xmlns:p14="http://schemas.microsoft.com/office/powerpoint/2010/main" val="706010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t>Elasticsearch</a:t>
            </a:r>
            <a:r>
              <a:rPr lang="en-US" sz="1200" dirty="0" smtClean="0"/>
              <a:t> is a flexible and powerful open source, distributed, real-time search and analytics engine.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Built on top of Apache </a:t>
            </a:r>
            <a:r>
              <a:rPr lang="en-US" sz="1200" dirty="0" err="1" smtClean="0"/>
              <a:t>Lucene</a:t>
            </a:r>
            <a:r>
              <a:rPr lang="en-US" sz="1200" dirty="0" smtClean="0"/>
              <a:t>, it simplifies</a:t>
            </a:r>
            <a:r>
              <a:rPr lang="en-US" sz="1200" baseline="0" dirty="0" smtClean="0"/>
              <a:t> </a:t>
            </a:r>
            <a:r>
              <a:rPr lang="en-US" sz="1200" baseline="0" dirty="0" err="1" smtClean="0"/>
              <a:t>Lucene</a:t>
            </a:r>
            <a:r>
              <a:rPr lang="en-US" sz="1200" baseline="0" dirty="0" smtClean="0"/>
              <a:t> </a:t>
            </a:r>
            <a:r>
              <a:rPr lang="en-US" sz="1200" baseline="0" dirty="0" err="1" smtClean="0"/>
              <a:t>Apis</a:t>
            </a:r>
            <a:r>
              <a:rPr lang="en-US" sz="1200" baseline="0" dirty="0" smtClean="0"/>
              <a:t> and allows non-java languages to interact with the indexes.</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9EE0E4B5-1664-9E4D-908E-362B3D86519C}" type="slidenum">
              <a:rPr lang="en-US" smtClean="0"/>
              <a:t>11</a:t>
            </a:fld>
            <a:endParaRPr lang="en-US"/>
          </a:p>
        </p:txBody>
      </p:sp>
    </p:spTree>
    <p:extLst>
      <p:ext uri="{BB962C8B-B14F-4D97-AF65-F5344CB8AC3E}">
        <p14:creationId xmlns:p14="http://schemas.microsoft.com/office/powerpoint/2010/main" val="147645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12/30/14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12/30/14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12/30/14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12/30/14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12/30/14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12/30/14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12/30/14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12/30/14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12/30/14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12/30/14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12/30/14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12/30/14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4.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26.jp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8.jp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5" Type="http://schemas.openxmlformats.org/officeDocument/2006/relationships/image" Target="../media/image12.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hyperlink" Target="mailto:bakerj@oclc.org" TargetMode="External"/><Relationship Id="rId4" Type="http://schemas.openxmlformats.org/officeDocument/2006/relationships/hyperlink" Target="https://github.com/solidjb" TargetMode="External"/><Relationship Id="rId5" Type="http://schemas.openxmlformats.org/officeDocument/2006/relationships/hyperlink" Target="http://www.linkedin.com/pub/jonathan-baker/5/414/7b2" TargetMode="External"/><Relationship Id="rId6" Type="http://schemas.openxmlformats.org/officeDocument/2006/relationships/image" Target="../media/image3.jpg"/><Relationship Id="rId7" Type="http://schemas.openxmlformats.org/officeDocument/2006/relationships/image" Target="../media/image4.jpg"/><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hyperlink" Target="http://www.elasticsearch.org/" TargetMode="External"/><Relationship Id="rId4" Type="http://schemas.openxmlformats.org/officeDocument/2006/relationships/hyperlink" Target="http://www.elasticsearch.org/overview/kibana/" TargetMode="External"/><Relationship Id="rId5" Type="http://schemas.openxmlformats.org/officeDocument/2006/relationships/hyperlink" Target="http://projects.spring.io/spring-boot/" TargetMode="External"/><Relationship Id="rId6" Type="http://schemas.openxmlformats.org/officeDocument/2006/relationships/hyperlink" Target="http://www.slf4j.org/" TargetMode="External"/><Relationship Id="rId7" Type="http://schemas.openxmlformats.org/officeDocument/2006/relationships/hyperlink" Target="http://logback.qos.ch/" TargetMode="External"/><Relationship Id="rId8" Type="http://schemas.openxmlformats.org/officeDocument/2006/relationships/hyperlink" Target="http://gatling.io/" TargetMode="External"/><Relationship Id="rId9" Type="http://schemas.openxmlformats.org/officeDocument/2006/relationships/hyperlink" Target="http://research.google.com/pubs/pub36356.html" TargetMode="External"/><Relationship Id="rId10" Type="http://schemas.openxmlformats.org/officeDocument/2006/relationships/hyperlink" Target="http://twitter.github.io/zipkin/" TargetMode="External"/><Relationship Id="rId11" Type="http://schemas.openxmlformats.org/officeDocument/2006/relationships/hyperlink" Target="http://oclc.org/careers.en.html" TargetMode="External"/><Relationship Id="rId1" Type="http://schemas.openxmlformats.org/officeDocument/2006/relationships/slideLayout" Target="../slideLayouts/slideLayout2.xml"/><Relationship Id="rId2" Type="http://schemas.openxmlformats.org/officeDocument/2006/relationships/hyperlink" Target="http://logstash.ne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be-5547_1280.jpg"/>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lstStyle/>
          <a:p>
            <a:r>
              <a:rPr lang="en-US" dirty="0" smtClean="0"/>
              <a:t>Looking for Logs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 All the Wrong Places</a:t>
            </a:r>
            <a:endParaRPr lang="en-US" dirty="0">
              <a:solidFill>
                <a:schemeClr val="tx1"/>
              </a:solidFill>
            </a:endParaRPr>
          </a:p>
        </p:txBody>
      </p:sp>
    </p:spTree>
    <p:extLst>
      <p:ext uri="{BB962C8B-B14F-4D97-AF65-F5344CB8AC3E}">
        <p14:creationId xmlns:p14="http://schemas.microsoft.com/office/powerpoint/2010/main" val="1298307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ELK</a:t>
            </a:r>
            <a:endParaRPr lang="en-US" dirty="0"/>
          </a:p>
        </p:txBody>
      </p:sp>
      <p:sp>
        <p:nvSpPr>
          <p:cNvPr id="7" name="TextBox 6"/>
          <p:cNvSpPr txBox="1"/>
          <p:nvPr/>
        </p:nvSpPr>
        <p:spPr>
          <a:xfrm>
            <a:off x="4795058" y="2551049"/>
            <a:ext cx="3568924" cy="584776"/>
          </a:xfrm>
          <a:prstGeom prst="rect">
            <a:avLst/>
          </a:prstGeom>
          <a:noFill/>
        </p:spPr>
        <p:txBody>
          <a:bodyPr wrap="square" rtlCol="0">
            <a:spAutoFit/>
          </a:bodyPr>
          <a:lstStyle/>
          <a:p>
            <a:r>
              <a:rPr lang="en-US" sz="3200" b="1" dirty="0" err="1" smtClean="0"/>
              <a:t>E</a:t>
            </a:r>
            <a:r>
              <a:rPr lang="en-US" sz="3200" dirty="0" err="1" smtClean="0"/>
              <a:t>lasticsearch</a:t>
            </a:r>
            <a:endParaRPr lang="en-US" sz="3200" dirty="0" smtClean="0"/>
          </a:p>
        </p:txBody>
      </p:sp>
      <p:pic>
        <p:nvPicPr>
          <p:cNvPr id="9" name="Content Placeholder 21"/>
          <p:cNvPicPr>
            <a:picLocks noChangeAspect="1"/>
          </p:cNvPicPr>
          <p:nvPr/>
        </p:nvPicPr>
        <p:blipFill>
          <a:blip r:embed="rId3"/>
          <a:srcRect l="147" r="147"/>
          <a:stretch>
            <a:fillRect/>
          </a:stretch>
        </p:blipFill>
        <p:spPr>
          <a:xfrm>
            <a:off x="311099" y="1600200"/>
            <a:ext cx="3903374" cy="4525963"/>
          </a:xfrm>
          <a:prstGeom prst="rect">
            <a:avLst/>
          </a:prstGeom>
        </p:spPr>
      </p:pic>
      <p:sp>
        <p:nvSpPr>
          <p:cNvPr id="10" name="TextBox 9"/>
          <p:cNvSpPr txBox="1"/>
          <p:nvPr/>
        </p:nvSpPr>
        <p:spPr>
          <a:xfrm>
            <a:off x="4795058" y="3525485"/>
            <a:ext cx="1811313" cy="584776"/>
          </a:xfrm>
          <a:prstGeom prst="rect">
            <a:avLst/>
          </a:prstGeom>
          <a:noFill/>
        </p:spPr>
        <p:txBody>
          <a:bodyPr wrap="none" rtlCol="0">
            <a:spAutoFit/>
          </a:bodyPr>
          <a:lstStyle/>
          <a:p>
            <a:r>
              <a:rPr lang="en-US" sz="3200" b="1" dirty="0" err="1" smtClean="0"/>
              <a:t>L</a:t>
            </a:r>
            <a:r>
              <a:rPr lang="en-US" sz="3200" dirty="0" err="1" smtClean="0"/>
              <a:t>ogstash</a:t>
            </a:r>
            <a:endParaRPr lang="en-US" sz="3200" dirty="0"/>
          </a:p>
        </p:txBody>
      </p:sp>
      <p:sp>
        <p:nvSpPr>
          <p:cNvPr id="11" name="TextBox 10"/>
          <p:cNvSpPr txBox="1"/>
          <p:nvPr/>
        </p:nvSpPr>
        <p:spPr>
          <a:xfrm>
            <a:off x="4795058" y="4467076"/>
            <a:ext cx="1496123" cy="584776"/>
          </a:xfrm>
          <a:prstGeom prst="rect">
            <a:avLst/>
          </a:prstGeom>
          <a:noFill/>
        </p:spPr>
        <p:txBody>
          <a:bodyPr wrap="none" rtlCol="0">
            <a:spAutoFit/>
          </a:bodyPr>
          <a:lstStyle/>
          <a:p>
            <a:r>
              <a:rPr lang="en-US" sz="3200" b="1" dirty="0" err="1" smtClean="0"/>
              <a:t>K</a:t>
            </a:r>
            <a:r>
              <a:rPr lang="en-US" sz="3200" dirty="0" err="1" smtClean="0"/>
              <a:t>ibana</a:t>
            </a:r>
            <a:endParaRPr lang="en-US" sz="3200" b="1" dirty="0"/>
          </a:p>
        </p:txBody>
      </p:sp>
      <p:pic>
        <p:nvPicPr>
          <p:cNvPr id="12" name="Picture 11"/>
          <p:cNvPicPr>
            <a:picLocks noChangeAspect="1"/>
          </p:cNvPicPr>
          <p:nvPr/>
        </p:nvPicPr>
        <p:blipFill>
          <a:blip r:embed="rId4"/>
          <a:stretch>
            <a:fillRect/>
          </a:stretch>
        </p:blipFill>
        <p:spPr>
          <a:xfrm>
            <a:off x="4549083" y="3525485"/>
            <a:ext cx="3091548" cy="1557224"/>
          </a:xfrm>
          <a:prstGeom prst="rect">
            <a:avLst/>
          </a:prstGeom>
        </p:spPr>
      </p:pic>
      <p:pic>
        <p:nvPicPr>
          <p:cNvPr id="13" name="Picture 12"/>
          <p:cNvPicPr>
            <a:picLocks noChangeAspect="1"/>
          </p:cNvPicPr>
          <p:nvPr/>
        </p:nvPicPr>
        <p:blipFill>
          <a:blip r:embed="rId5"/>
          <a:stretch>
            <a:fillRect/>
          </a:stretch>
        </p:blipFill>
        <p:spPr>
          <a:xfrm>
            <a:off x="5046855" y="4362776"/>
            <a:ext cx="2080908" cy="2529726"/>
          </a:xfrm>
          <a:prstGeom prst="rect">
            <a:avLst/>
          </a:prstGeom>
        </p:spPr>
      </p:pic>
      <p:pic>
        <p:nvPicPr>
          <p:cNvPr id="14" name="Picture 13"/>
          <p:cNvPicPr>
            <a:picLocks noChangeAspect="1"/>
          </p:cNvPicPr>
          <p:nvPr/>
        </p:nvPicPr>
        <p:blipFill>
          <a:blip r:embed="rId6"/>
          <a:stretch>
            <a:fillRect/>
          </a:stretch>
        </p:blipFill>
        <p:spPr>
          <a:xfrm>
            <a:off x="5046855" y="5206843"/>
            <a:ext cx="2167477" cy="1432181"/>
          </a:xfrm>
          <a:prstGeom prst="rect">
            <a:avLst/>
          </a:prstGeom>
        </p:spPr>
      </p:pic>
    </p:spTree>
    <p:extLst>
      <p:ext uri="{BB962C8B-B14F-4D97-AF65-F5344CB8AC3E}">
        <p14:creationId xmlns:p14="http://schemas.microsoft.com/office/powerpoint/2010/main" val="3625934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0" presetClass="path" presetSubtype="0" accel="50000" decel="50000" fill="hold" nodeType="afterEffect">
                                  <p:stCondLst>
                                    <p:cond delay="0"/>
                                  </p:stCondLst>
                                  <p:childTnLst>
                                    <p:animMotion origin="layout" path="M -1.42411E-7 3.46769E-6 L -0.42879 -0.142 " pathEditMode="relative" ptsTypes="AA">
                                      <p:cBhvr>
                                        <p:cTn id="11" dur="2000" fill="hold"/>
                                        <p:tgtEl>
                                          <p:spTgt spid="12"/>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0"/>
                            </p:stCondLst>
                            <p:childTnLst>
                              <p:par>
                                <p:cTn id="19" presetID="0" presetClass="path" presetSubtype="0" accel="50000" decel="50000" fill="hold" nodeType="afterEffect">
                                  <p:stCondLst>
                                    <p:cond delay="0"/>
                                  </p:stCondLst>
                                  <p:childTnLst>
                                    <p:animMotion origin="layout" path="M -2.02848E-6 6.31457E-6 L -0.42897 -0.17373 " pathEditMode="relative" ptsTypes="AA">
                                      <p:cBhvr>
                                        <p:cTn id="20" dur="2000" fill="hold"/>
                                        <p:tgtEl>
                                          <p:spTgt spid="13"/>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nodeType="afterEffect">
                                  <p:stCondLst>
                                    <p:cond delay="0"/>
                                  </p:stCondLst>
                                  <p:childTnLst>
                                    <p:animMotion origin="layout" path="M -2.90031E-6 2.18902E-6 L -0.42897 -0.04147 " pathEditMode="relative" ptsTypes="AA">
                                      <p:cBhvr>
                                        <p:cTn id="29" dur="2000" fill="hold"/>
                                        <p:tgtEl>
                                          <p:spTgt spid="14"/>
                                        </p:tgtEl>
                                        <p:attrNameLst>
                                          <p:attrName>ppt_x</p:attrName>
                                          <p:attrName>ppt_y</p:attrName>
                                        </p:attrNameLst>
                                      </p:cBhvr>
                                    </p:animMotion>
                                  </p:childTnLst>
                                </p:cTn>
                              </p:par>
                            </p:childTnLst>
                          </p:cTn>
                        </p:par>
                        <p:par>
                          <p:cTn id="30" fill="hold">
                            <p:stCondLst>
                              <p:cond delay="2000"/>
                            </p:stCondLst>
                            <p:childTnLst>
                              <p:par>
                                <p:cTn id="31" presetID="1"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Elasticsearch</a:t>
            </a:r>
            <a:endParaRPr lang="en-US" dirty="0"/>
          </a:p>
        </p:txBody>
      </p:sp>
      <p:pic>
        <p:nvPicPr>
          <p:cNvPr id="22" name="Content Placeholder 21"/>
          <p:cNvPicPr>
            <a:picLocks noGrp="1" noChangeAspect="1"/>
          </p:cNvPicPr>
          <p:nvPr>
            <p:ph idx="1"/>
          </p:nvPr>
        </p:nvPicPr>
        <p:blipFill>
          <a:blip r:embed="rId3">
            <a:alphaModFix amt="15000"/>
          </a:blip>
          <a:srcRect l="147" r="147"/>
          <a:stretch>
            <a:fillRect/>
          </a:stretch>
        </p:blipFill>
        <p:spPr>
          <a:xfrm rot="16200000">
            <a:off x="6587545" y="1600199"/>
            <a:ext cx="4841875" cy="4525963"/>
          </a:xfrm>
        </p:spPr>
      </p:pic>
      <p:pic>
        <p:nvPicPr>
          <p:cNvPr id="3" name="Picture 2" descr="lucene_logo_green_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946" y="3156355"/>
            <a:ext cx="6140403" cy="941528"/>
          </a:xfrm>
          <a:prstGeom prst="rect">
            <a:avLst/>
          </a:prstGeom>
        </p:spPr>
      </p:pic>
      <p:pic>
        <p:nvPicPr>
          <p:cNvPr id="6" name="Picture 5"/>
          <p:cNvPicPr>
            <a:picLocks noChangeAspect="1"/>
          </p:cNvPicPr>
          <p:nvPr/>
        </p:nvPicPr>
        <p:blipFill>
          <a:blip r:embed="rId5"/>
          <a:stretch>
            <a:fillRect/>
          </a:stretch>
        </p:blipFill>
        <p:spPr>
          <a:xfrm>
            <a:off x="1280114" y="2154335"/>
            <a:ext cx="4540532" cy="2287083"/>
          </a:xfrm>
          <a:prstGeom prst="rect">
            <a:avLst/>
          </a:prstGeom>
        </p:spPr>
      </p:pic>
    </p:spTree>
    <p:extLst>
      <p:ext uri="{BB962C8B-B14F-4D97-AF65-F5344CB8AC3E}">
        <p14:creationId xmlns:p14="http://schemas.microsoft.com/office/powerpoint/2010/main" val="1098328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8.57192E-7 -1.40343E-6 L 8.57192E-7 0.19731 " pathEditMode="relative" ptsTypes="AA">
                                      <p:cBhvr>
                                        <p:cTn id="9" dur="2000" fill="hold"/>
                                        <p:tgtEl>
                                          <p:spTgt spid="3"/>
                                        </p:tgtEl>
                                        <p:attrNameLst>
                                          <p:attrName>ppt_x</p:attrName>
                                          <p:attrName>ppt_y</p:attrName>
                                        </p:attrNameLst>
                                      </p:cBhvr>
                                    </p:animMotion>
                                  </p:childTnLst>
                                </p:cTn>
                              </p:par>
                            </p:childTnLst>
                          </p:cTn>
                        </p:par>
                        <p:par>
                          <p:cTn id="10" fill="hold">
                            <p:stCondLst>
                              <p:cond delay="2000"/>
                            </p:stCondLst>
                            <p:childTnLst>
                              <p:par>
                                <p:cTn id="11" presetID="9"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9" name="Content Placeholder 21"/>
          <p:cNvPicPr>
            <a:picLocks noChangeAspect="1"/>
          </p:cNvPicPr>
          <p:nvPr/>
        </p:nvPicPr>
        <p:blipFill>
          <a:blip r:embed="rId3">
            <a:alphaModFix amt="15000"/>
          </a:blip>
          <a:srcRect l="147" r="147"/>
          <a:stretch>
            <a:fillRect/>
          </a:stretch>
        </p:blipFill>
        <p:spPr>
          <a:xfrm>
            <a:off x="2283164" y="4477131"/>
            <a:ext cx="4841875" cy="4525963"/>
          </a:xfrm>
          <a:prstGeom prst="rect">
            <a:avLst/>
          </a:prstGeom>
        </p:spPr>
      </p:pic>
      <p:pic>
        <p:nvPicPr>
          <p:cNvPr id="3" name="Picture 2" descr="markroth8_Conveyor_Be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279" y="2864231"/>
            <a:ext cx="5779116" cy="1612900"/>
          </a:xfrm>
          <a:prstGeom prst="rect">
            <a:avLst/>
          </a:prstGeom>
        </p:spPr>
      </p:pic>
      <p:pic>
        <p:nvPicPr>
          <p:cNvPr id="6" name="Picture 5"/>
          <p:cNvPicPr>
            <a:picLocks noChangeAspect="1"/>
          </p:cNvPicPr>
          <p:nvPr/>
        </p:nvPicPr>
        <p:blipFill>
          <a:blip r:embed="rId5"/>
          <a:stretch>
            <a:fillRect/>
          </a:stretch>
        </p:blipFill>
        <p:spPr>
          <a:xfrm>
            <a:off x="1757497" y="2108718"/>
            <a:ext cx="1051334" cy="1278090"/>
          </a:xfrm>
          <a:prstGeom prst="rect">
            <a:avLst/>
          </a:prstGeom>
        </p:spPr>
      </p:pic>
    </p:spTree>
    <p:extLst>
      <p:ext uri="{BB962C8B-B14F-4D97-AF65-F5344CB8AC3E}">
        <p14:creationId xmlns:p14="http://schemas.microsoft.com/office/powerpoint/2010/main" val="1189171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2.81798E-6 1.55164E-6 L 0.4496 0.03497 " pathEditMode="relative" rAng="0" ptsTypes="AA">
                                      <p:cBhvr>
                                        <p:cTn id="9" dur="5000" fill="hold"/>
                                        <p:tgtEl>
                                          <p:spTgt spid="6"/>
                                        </p:tgtEl>
                                        <p:attrNameLst>
                                          <p:attrName>ppt_x</p:attrName>
                                          <p:attrName>ppt_y</p:attrName>
                                        </p:attrNameLst>
                                      </p:cBhvr>
                                      <p:rCtr x="22471" y="17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024px--_Brickwall_01_-.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8570" y="2216296"/>
            <a:ext cx="3012784" cy="2009503"/>
          </a:xfrm>
          <a:prstGeom prst="rect">
            <a:avLst/>
          </a:prstGeom>
        </p:spPr>
      </p:pic>
      <p:pic>
        <p:nvPicPr>
          <p:cNvPr id="7" name="Picture 6" descr="loose_bricks.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227974"/>
            <a:ext cx="3012784" cy="1997825"/>
          </a:xfrm>
          <a:prstGeom prst="rect">
            <a:avLst/>
          </a:prstGeom>
        </p:spPr>
      </p:pic>
      <p:sp>
        <p:nvSpPr>
          <p:cNvPr id="2" name="Title 1"/>
          <p:cNvSpPr>
            <a:spLocks noGrp="1"/>
          </p:cNvSpPr>
          <p:nvPr>
            <p:ph type="title"/>
          </p:nvPr>
        </p:nvSpPr>
        <p:spPr/>
        <p:txBody>
          <a:bodyPr/>
          <a:lstStyle/>
          <a:p>
            <a:r>
              <a:rPr lang="en-US" dirty="0" err="1" smtClean="0"/>
              <a:t>Logstash</a:t>
            </a:r>
            <a:endParaRPr lang="en-US" dirty="0"/>
          </a:p>
        </p:txBody>
      </p:sp>
      <p:pic>
        <p:nvPicPr>
          <p:cNvPr id="9" name="Content Placeholder 21"/>
          <p:cNvPicPr>
            <a:picLocks noChangeAspect="1"/>
          </p:cNvPicPr>
          <p:nvPr/>
        </p:nvPicPr>
        <p:blipFill>
          <a:blip r:embed="rId5">
            <a:alphaModFix amt="15000"/>
          </a:blip>
          <a:srcRect l="147" r="147"/>
          <a:stretch>
            <a:fillRect/>
          </a:stretch>
        </p:blipFill>
        <p:spPr>
          <a:xfrm>
            <a:off x="2283164" y="4477131"/>
            <a:ext cx="4841875" cy="4525963"/>
          </a:xfrm>
          <a:prstGeom prst="rect">
            <a:avLst/>
          </a:prstGeom>
        </p:spPr>
      </p:pic>
      <p:grpSp>
        <p:nvGrpSpPr>
          <p:cNvPr id="5" name="Group 4"/>
          <p:cNvGrpSpPr/>
          <p:nvPr/>
        </p:nvGrpSpPr>
        <p:grpSpPr>
          <a:xfrm>
            <a:off x="3210969" y="1783948"/>
            <a:ext cx="2383546" cy="3341665"/>
            <a:chOff x="3439784" y="1980982"/>
            <a:chExt cx="2383546" cy="3341665"/>
          </a:xfrm>
        </p:grpSpPr>
        <p:pic>
          <p:nvPicPr>
            <p:cNvPr id="6" name="Picture 5"/>
            <p:cNvPicPr>
              <a:picLocks noChangeAspect="1"/>
            </p:cNvPicPr>
            <p:nvPr/>
          </p:nvPicPr>
          <p:blipFill>
            <a:blip r:embed="rId6"/>
            <a:stretch>
              <a:fillRect/>
            </a:stretch>
          </p:blipFill>
          <p:spPr>
            <a:xfrm>
              <a:off x="3439784" y="2425008"/>
              <a:ext cx="2383546" cy="2897639"/>
            </a:xfrm>
            <a:prstGeom prst="rect">
              <a:avLst/>
            </a:prstGeom>
          </p:spPr>
        </p:pic>
        <p:pic>
          <p:nvPicPr>
            <p:cNvPr id="4" name="Picture 3" descr="hardhat-41725_64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244883" y="1980982"/>
              <a:ext cx="1186539" cy="888051"/>
            </a:xfrm>
            <a:prstGeom prst="rect">
              <a:avLst/>
            </a:prstGeom>
          </p:spPr>
        </p:pic>
      </p:grpSp>
    </p:spTree>
    <p:extLst>
      <p:ext uri="{BB962C8B-B14F-4D97-AF65-F5344CB8AC3E}">
        <p14:creationId xmlns:p14="http://schemas.microsoft.com/office/powerpoint/2010/main" val="4150457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p:tgtEl>
                                          <p:spTgt spid="7"/>
                                        </p:tgtEl>
                                        <p:attrNameLst>
                                          <p:attrName>ppt_x</p:attrName>
                                        </p:attrNameLst>
                                      </p:cBhvr>
                                      <p:tavLst>
                                        <p:tav tm="0">
                                          <p:val>
                                            <p:strVal val="#ppt_x-#ppt_w*1.125000"/>
                                          </p:val>
                                        </p:tav>
                                        <p:tav tm="100000">
                                          <p:val>
                                            <p:strVal val="#ppt_x"/>
                                          </p:val>
                                        </p:tav>
                                      </p:tavLst>
                                    </p:anim>
                                    <p:animEffect transition="in" filter="wipe(right)">
                                      <p:cBhvr>
                                        <p:cTn id="8" dur="2000"/>
                                        <p:tgtEl>
                                          <p:spTgt spid="7"/>
                                        </p:tgtEl>
                                      </p:cBhvr>
                                    </p:animEffect>
                                  </p:childTnLst>
                                </p:cTn>
                              </p:par>
                            </p:childTnLst>
                          </p:cTn>
                        </p:par>
                        <p:par>
                          <p:cTn id="9" fill="hold">
                            <p:stCondLst>
                              <p:cond delay="2000"/>
                            </p:stCondLst>
                            <p:childTnLst>
                              <p:par>
                                <p:cTn id="10" presetID="0" presetClass="path" presetSubtype="0" accel="50000" decel="50000" fill="hold" nodeType="afterEffect">
                                  <p:stCondLst>
                                    <p:cond delay="0"/>
                                  </p:stCondLst>
                                  <p:childTnLst>
                                    <p:animMotion origin="layout" path="M 0.01129 2.75654E-6 L 0.28413 2.75654E-6 " pathEditMode="relative" rAng="0" ptsTypes="AA">
                                      <p:cBhvr>
                                        <p:cTn id="11" dur="2000" fill="hold"/>
                                        <p:tgtEl>
                                          <p:spTgt spid="7"/>
                                        </p:tgtEl>
                                        <p:attrNameLst>
                                          <p:attrName>ppt_x</p:attrName>
                                          <p:attrName>ppt_y</p:attrName>
                                        </p:attrNameLst>
                                      </p:cBhvr>
                                      <p:rCtr x="13633" y="0"/>
                                    </p:animMotion>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4000"/>
                            </p:stCondLst>
                            <p:childTnLst>
                              <p:par>
                                <p:cTn id="18" presetID="0" presetClass="path" presetSubtype="0" accel="50000" decel="50000" fill="hold" nodeType="afterEffect">
                                  <p:stCondLst>
                                    <p:cond delay="0"/>
                                  </p:stCondLst>
                                  <p:childTnLst>
                                    <p:animMotion origin="layout" path="M -6.04377E-7 2.75654E-6 L 0.37704 0.00023 " pathEditMode="relative" rAng="0" ptsTypes="AA">
                                      <p:cBhvr>
                                        <p:cTn id="19" dur="2000" fill="hold"/>
                                        <p:tgtEl>
                                          <p:spTgt spid="8"/>
                                        </p:tgtEl>
                                        <p:attrNameLst>
                                          <p:attrName>ppt_x</p:attrName>
                                          <p:attrName>ppt_y</p:attrName>
                                        </p:attrNameLst>
                                      </p:cBhvr>
                                      <p:rCtr x="18843" y="0"/>
                                    </p:animMotion>
                                  </p:childTnLst>
                                </p:cTn>
                              </p:par>
                            </p:childTnLst>
                          </p:cTn>
                        </p:par>
                        <p:par>
                          <p:cTn id="20" fill="hold">
                            <p:stCondLst>
                              <p:cond delay="6000"/>
                            </p:stCondLst>
                            <p:childTnLst>
                              <p:par>
                                <p:cTn id="21" presetID="2" presetClass="exit" presetSubtype="2" fill="hold" nodeType="afterEffect">
                                  <p:stCondLst>
                                    <p:cond delay="0"/>
                                  </p:stCondLst>
                                  <p:childTnLst>
                                    <p:anim calcmode="lin" valueType="num">
                                      <p:cBhvr additive="base">
                                        <p:cTn id="22" dur="500"/>
                                        <p:tgtEl>
                                          <p:spTgt spid="8"/>
                                        </p:tgtEl>
                                        <p:attrNameLst>
                                          <p:attrName>ppt_x</p:attrName>
                                        </p:attrNameLst>
                                      </p:cBhvr>
                                      <p:tavLst>
                                        <p:tav tm="0">
                                          <p:val>
                                            <p:strVal val="ppt_x"/>
                                          </p:val>
                                        </p:tav>
                                        <p:tav tm="100000">
                                          <p:val>
                                            <p:strVal val="1+ppt_w/2"/>
                                          </p:val>
                                        </p:tav>
                                      </p:tavLst>
                                    </p:anim>
                                    <p:anim calcmode="lin" valueType="num">
                                      <p:cBhvr additive="base">
                                        <p:cTn id="23" dur="500"/>
                                        <p:tgtEl>
                                          <p:spTgt spid="8"/>
                                        </p:tgtEl>
                                        <p:attrNameLst>
                                          <p:attrName>ppt_y</p:attrName>
                                        </p:attrNameLst>
                                      </p:cBhvr>
                                      <p:tavLst>
                                        <p:tav tm="0">
                                          <p:val>
                                            <p:strVal val="ppt_y"/>
                                          </p:val>
                                        </p:tav>
                                        <p:tav tm="100000">
                                          <p:val>
                                            <p:strVal val="ppt_y"/>
                                          </p:val>
                                        </p:tav>
                                      </p:tavLst>
                                    </p:anim>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9" name="Content Placeholder 21"/>
          <p:cNvPicPr>
            <a:picLocks noChangeAspect="1"/>
          </p:cNvPicPr>
          <p:nvPr/>
        </p:nvPicPr>
        <p:blipFill>
          <a:blip r:embed="rId3">
            <a:alphaModFix amt="15000"/>
          </a:blip>
          <a:srcRect l="147" r="147"/>
          <a:stretch>
            <a:fillRect/>
          </a:stretch>
        </p:blipFill>
        <p:spPr>
          <a:xfrm>
            <a:off x="2283164" y="4477131"/>
            <a:ext cx="4841875" cy="4525963"/>
          </a:xfrm>
          <a:prstGeom prst="rect">
            <a:avLst/>
          </a:prstGeom>
        </p:spPr>
      </p:pic>
      <p:pic>
        <p:nvPicPr>
          <p:cNvPr id="3" name="Picture 2" descr="jruby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105" y="1873274"/>
            <a:ext cx="2553934" cy="2521331"/>
          </a:xfrm>
          <a:prstGeom prst="rect">
            <a:avLst/>
          </a:prstGeom>
        </p:spPr>
      </p:pic>
      <p:pic>
        <p:nvPicPr>
          <p:cNvPr id="6" name="Picture 5"/>
          <p:cNvPicPr>
            <a:picLocks noChangeAspect="1"/>
          </p:cNvPicPr>
          <p:nvPr/>
        </p:nvPicPr>
        <p:blipFill>
          <a:blip r:embed="rId5"/>
          <a:stretch>
            <a:fillRect/>
          </a:stretch>
        </p:blipFill>
        <p:spPr>
          <a:xfrm>
            <a:off x="2187559" y="1873274"/>
            <a:ext cx="2383546" cy="2897639"/>
          </a:xfrm>
          <a:prstGeom prst="rect">
            <a:avLst/>
          </a:prstGeom>
        </p:spPr>
      </p:pic>
    </p:spTree>
    <p:extLst>
      <p:ext uri="{BB962C8B-B14F-4D97-AF65-F5344CB8AC3E}">
        <p14:creationId xmlns:p14="http://schemas.microsoft.com/office/powerpoint/2010/main" val="2652114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pic>
        <p:nvPicPr>
          <p:cNvPr id="22" name="Content Placeholder 21"/>
          <p:cNvPicPr>
            <a:picLocks noGrp="1" noChangeAspect="1"/>
          </p:cNvPicPr>
          <p:nvPr>
            <p:ph idx="1"/>
          </p:nvPr>
        </p:nvPicPr>
        <p:blipFill>
          <a:blip r:embed="rId3">
            <a:alphaModFix amt="15000"/>
          </a:blip>
          <a:srcRect l="147" r="147"/>
          <a:stretch>
            <a:fillRect/>
          </a:stretch>
        </p:blipFill>
        <p:spPr>
          <a:xfrm rot="5400000">
            <a:off x="-2314042" y="1288232"/>
            <a:ext cx="4841875" cy="4525963"/>
          </a:xfrm>
        </p:spPr>
      </p:pic>
      <p:pic>
        <p:nvPicPr>
          <p:cNvPr id="4" name="Picture 3" descr="Bar_grap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7206" y="2498535"/>
            <a:ext cx="1933639" cy="1971087"/>
          </a:xfrm>
          <a:prstGeom prst="rect">
            <a:avLst/>
          </a:prstGeom>
        </p:spPr>
      </p:pic>
      <p:pic>
        <p:nvPicPr>
          <p:cNvPr id="5" name="Picture 4" descr="pacman.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137" y="2867724"/>
            <a:ext cx="2518708" cy="1601898"/>
          </a:xfrm>
          <a:prstGeom prst="rect">
            <a:avLst/>
          </a:prstGeom>
        </p:spPr>
      </p:pic>
      <p:pic>
        <p:nvPicPr>
          <p:cNvPr id="6" name="Picture 5" descr="Rollup_tabl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2137" y="2817494"/>
            <a:ext cx="3275574" cy="1652128"/>
          </a:xfrm>
          <a:prstGeom prst="rect">
            <a:avLst/>
          </a:prstGeom>
        </p:spPr>
      </p:pic>
      <p:pic>
        <p:nvPicPr>
          <p:cNvPr id="7" name="Picture 6" descr="Bar_graph.png"/>
          <p:cNvPicPr>
            <a:picLocks noChangeAspect="1"/>
          </p:cNvPicPr>
          <p:nvPr/>
        </p:nvPicPr>
        <p:blipFill>
          <a:blip r:embed="rId4">
            <a:alphaModFix amt="75000"/>
            <a:extLst>
              <a:ext uri="{28A0092B-C50C-407E-A947-70E740481C1C}">
                <a14:useLocalDpi xmlns:a14="http://schemas.microsoft.com/office/drawing/2010/main" val="0"/>
              </a:ext>
            </a:extLst>
          </a:blip>
          <a:stretch>
            <a:fillRect/>
          </a:stretch>
        </p:blipFill>
        <p:spPr>
          <a:xfrm>
            <a:off x="3907909" y="4891433"/>
            <a:ext cx="1239658" cy="1263666"/>
          </a:xfrm>
          <a:prstGeom prst="rect">
            <a:avLst/>
          </a:prstGeom>
        </p:spPr>
      </p:pic>
      <p:pic>
        <p:nvPicPr>
          <p:cNvPr id="8" name="Picture 7" descr="pacman.jpg"/>
          <p:cNvPicPr>
            <a:picLocks noChangeAspect="1"/>
          </p:cNvPicPr>
          <p:nvPr/>
        </p:nvPicPr>
        <p:blipFill>
          <a:blip r:embed="rId5">
            <a:alphaModFix amt="75000"/>
            <a:extLst>
              <a:ext uri="{28A0092B-C50C-407E-A947-70E740481C1C}">
                <a14:useLocalDpi xmlns:a14="http://schemas.microsoft.com/office/drawing/2010/main" val="0"/>
              </a:ext>
            </a:extLst>
          </a:blip>
          <a:stretch>
            <a:fillRect/>
          </a:stretch>
        </p:blipFill>
        <p:spPr>
          <a:xfrm>
            <a:off x="3907909" y="1703201"/>
            <a:ext cx="1250525" cy="795334"/>
          </a:xfrm>
          <a:prstGeom prst="rect">
            <a:avLst/>
          </a:prstGeom>
        </p:spPr>
      </p:pic>
    </p:spTree>
    <p:extLst>
      <p:ext uri="{BB962C8B-B14F-4D97-AF65-F5344CB8AC3E}">
        <p14:creationId xmlns:p14="http://schemas.microsoft.com/office/powerpoint/2010/main" val="1189171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8.15547E-7 2.80686E-6 L 0.00642 0.32746 " pathEditMode="relative" rAng="0" ptsTypes="AA">
                                      <p:cBhvr>
                                        <p:cTn id="10" dur="2000" fill="hold"/>
                                        <p:tgtEl>
                                          <p:spTgt spid="4"/>
                                        </p:tgtEl>
                                        <p:attrNameLst>
                                          <p:attrName>ppt_x</p:attrName>
                                          <p:attrName>ppt_y</p:attrName>
                                        </p:attrNameLst>
                                      </p:cBhvr>
                                      <p:rCtr x="312" y="16373"/>
                                    </p:animMotion>
                                  </p:childTnLst>
                                </p:cTn>
                              </p:par>
                            </p:childTnLst>
                          </p:cTn>
                        </p:par>
                        <p:par>
                          <p:cTn id="11" fill="hold">
                            <p:stCondLst>
                              <p:cond delay="2000"/>
                            </p:stCondLst>
                            <p:childTnLst>
                              <p:par>
                                <p:cTn id="12" presetID="1" presetClass="exit" presetSubtype="0" fill="hold"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1.33611E-6 -1.48217E-6 L -1.33611E-6 -0.21098 " pathEditMode="relative" ptsTypes="AA">
                                      <p:cBhvr>
                                        <p:cTn id="21" dur="2000" fill="hold"/>
                                        <p:tgtEl>
                                          <p:spTgt spid="5"/>
                                        </p:tgtEl>
                                        <p:attrNameLst>
                                          <p:attrName>ppt_x</p:attrName>
                                          <p:attrName>ppt_y</p:attrName>
                                        </p:attrNameLst>
                                      </p:cBhvr>
                                    </p:animMotion>
                                  </p:childTnLst>
                                </p:cTn>
                              </p:par>
                            </p:childTnLst>
                          </p:cTn>
                        </p:par>
                        <p:par>
                          <p:cTn id="22" fill="hold">
                            <p:stCondLst>
                              <p:cond delay="2000"/>
                            </p:stCondLst>
                            <p:childTnLst>
                              <p:par>
                                <p:cTn id="23" presetID="1" presetClass="exit" presetSubtype="0" fill="hold" nodeType="after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21"/>
          <p:cNvPicPr>
            <a:picLocks noChangeAspect="1"/>
          </p:cNvPicPr>
          <p:nvPr/>
        </p:nvPicPr>
        <p:blipFill>
          <a:blip r:embed="rId3">
            <a:alphaModFix amt="5000"/>
          </a:blip>
          <a:srcRect l="147" r="147"/>
          <a:stretch>
            <a:fillRect/>
          </a:stretch>
        </p:blipFill>
        <p:spPr>
          <a:xfrm>
            <a:off x="157341" y="10872"/>
            <a:ext cx="8833534" cy="5769609"/>
          </a:xfrm>
          <a:prstGeom prst="rect">
            <a:avLst/>
          </a:prstGeom>
        </p:spPr>
      </p:pic>
      <p:pic>
        <p:nvPicPr>
          <p:cNvPr id="6" name="Content Placeholder 5" descr="OCLC ELK Arch.jpg"/>
          <p:cNvPicPr>
            <a:picLocks noGrp="1" noChangeAspect="1"/>
          </p:cNvPicPr>
          <p:nvPr>
            <p:ph idx="1"/>
          </p:nvPr>
        </p:nvPicPr>
        <p:blipFill>
          <a:blip r:embed="rId4">
            <a:extLst>
              <a:ext uri="{28A0092B-C50C-407E-A947-70E740481C1C}">
                <a14:useLocalDpi xmlns:a14="http://schemas.microsoft.com/office/drawing/2010/main" val="0"/>
              </a:ext>
            </a:extLst>
          </a:blip>
          <a:srcRect t="463" b="463"/>
          <a:stretch>
            <a:fillRect/>
          </a:stretch>
        </p:blipFill>
        <p:spPr>
          <a:xfrm>
            <a:off x="457200" y="1600200"/>
            <a:ext cx="8229600" cy="4891087"/>
          </a:xfrm>
        </p:spPr>
      </p:pic>
      <p:sp>
        <p:nvSpPr>
          <p:cNvPr id="8" name="Title 1"/>
          <p:cNvSpPr>
            <a:spLocks noGrp="1"/>
          </p:cNvSpPr>
          <p:nvPr>
            <p:ph type="title"/>
          </p:nvPr>
        </p:nvSpPr>
        <p:spPr>
          <a:xfrm>
            <a:off x="457200" y="0"/>
            <a:ext cx="8229600" cy="1600200"/>
          </a:xfrm>
        </p:spPr>
        <p:txBody>
          <a:bodyPr/>
          <a:lstStyle/>
          <a:p>
            <a:r>
              <a:rPr lang="en-US" dirty="0" smtClean="0"/>
              <a:t>Architecture</a:t>
            </a:r>
            <a:endParaRPr lang="en-US" dirty="0"/>
          </a:p>
        </p:txBody>
      </p:sp>
    </p:spTree>
    <p:extLst>
      <p:ext uri="{BB962C8B-B14F-4D97-AF65-F5344CB8AC3E}">
        <p14:creationId xmlns:p14="http://schemas.microsoft.com/office/powerpoint/2010/main" val="20315525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21"/>
          <p:cNvPicPr>
            <a:picLocks noChangeAspect="1"/>
          </p:cNvPicPr>
          <p:nvPr/>
        </p:nvPicPr>
        <p:blipFill>
          <a:blip r:embed="rId3">
            <a:alphaModFix amt="5000"/>
          </a:blip>
          <a:srcRect l="147" r="147"/>
          <a:stretch>
            <a:fillRect/>
          </a:stretch>
        </p:blipFill>
        <p:spPr>
          <a:xfrm>
            <a:off x="157341" y="10872"/>
            <a:ext cx="8833534" cy="5769609"/>
          </a:xfrm>
          <a:prstGeom prst="rect">
            <a:avLst/>
          </a:prstGeom>
          <a:effectLst/>
        </p:spPr>
      </p:pic>
      <p:sp>
        <p:nvSpPr>
          <p:cNvPr id="8" name="Title 1"/>
          <p:cNvSpPr>
            <a:spLocks noGrp="1"/>
          </p:cNvSpPr>
          <p:nvPr>
            <p:ph type="title"/>
          </p:nvPr>
        </p:nvSpPr>
        <p:spPr>
          <a:xfrm>
            <a:off x="457200" y="0"/>
            <a:ext cx="8229600" cy="1600200"/>
          </a:xfrm>
        </p:spPr>
        <p:txBody>
          <a:bodyPr/>
          <a:lstStyle/>
          <a:p>
            <a:r>
              <a:rPr lang="en-US" dirty="0" smtClean="0"/>
              <a:t>Architecture</a:t>
            </a:r>
            <a:endParaRPr lang="en-US" dirty="0"/>
          </a:p>
        </p:txBody>
      </p:sp>
      <p:sp>
        <p:nvSpPr>
          <p:cNvPr id="3" name="Rectangle 2"/>
          <p:cNvSpPr/>
          <p:nvPr/>
        </p:nvSpPr>
        <p:spPr>
          <a:xfrm>
            <a:off x="457200" y="1600200"/>
            <a:ext cx="8229600" cy="452596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normAutofit lnSpcReduction="10000"/>
          </a:bodyPr>
          <a:lstStyle/>
          <a:p>
            <a:r>
              <a:rPr lang="en-US" dirty="0" smtClean="0">
                <a:solidFill>
                  <a:srgbClr val="000000"/>
                </a:solidFill>
              </a:rPr>
              <a:t>50K Events per minute and growing (OCLC)</a:t>
            </a:r>
          </a:p>
          <a:p>
            <a:pPr lvl="1"/>
            <a:r>
              <a:rPr lang="en-US" dirty="0" smtClean="0">
                <a:solidFill>
                  <a:srgbClr val="000000"/>
                </a:solidFill>
              </a:rPr>
              <a:t>Spikes to 150K per minute</a:t>
            </a:r>
          </a:p>
          <a:p>
            <a:pPr lvl="1"/>
            <a:r>
              <a:rPr lang="en-US" dirty="0" smtClean="0">
                <a:solidFill>
                  <a:srgbClr val="000000"/>
                </a:solidFill>
              </a:rPr>
              <a:t>15 applications plus networking </a:t>
            </a:r>
            <a:r>
              <a:rPr lang="en-US" dirty="0" err="1" smtClean="0">
                <a:solidFill>
                  <a:srgbClr val="000000"/>
                </a:solidFill>
              </a:rPr>
              <a:t>syslogs</a:t>
            </a:r>
            <a:endParaRPr lang="en-US" dirty="0" smtClean="0">
              <a:solidFill>
                <a:srgbClr val="000000"/>
              </a:solidFill>
            </a:endParaRPr>
          </a:p>
          <a:p>
            <a:r>
              <a:rPr lang="en-US" dirty="0" smtClean="0">
                <a:solidFill>
                  <a:srgbClr val="000000"/>
                </a:solidFill>
              </a:rPr>
              <a:t>40K Events per minute (Discovery)</a:t>
            </a:r>
          </a:p>
          <a:p>
            <a:pPr lvl="1"/>
            <a:r>
              <a:rPr lang="en-US" dirty="0" smtClean="0">
                <a:solidFill>
                  <a:srgbClr val="000000"/>
                </a:solidFill>
              </a:rPr>
              <a:t>Spikes to 125K per minute</a:t>
            </a:r>
          </a:p>
          <a:p>
            <a:pPr lvl="1"/>
            <a:r>
              <a:rPr lang="en-US" dirty="0" smtClean="0">
                <a:solidFill>
                  <a:srgbClr val="000000"/>
                </a:solidFill>
              </a:rPr>
              <a:t>6 applications</a:t>
            </a:r>
          </a:p>
          <a:p>
            <a:pPr lvl="1"/>
            <a:endParaRPr lang="en-US" dirty="0" smtClean="0">
              <a:solidFill>
                <a:srgbClr val="000000"/>
              </a:solidFill>
            </a:endParaRPr>
          </a:p>
          <a:p>
            <a:r>
              <a:rPr lang="en-US" dirty="0" smtClean="0">
                <a:solidFill>
                  <a:srgbClr val="000000"/>
                </a:solidFill>
              </a:rPr>
              <a:t>Events live 14 Days in ES, Forever in HDFS</a:t>
            </a:r>
          </a:p>
          <a:p>
            <a:pPr lvl="1"/>
            <a:endParaRPr lang="en-US" dirty="0">
              <a:solidFill>
                <a:srgbClr val="000000"/>
              </a:solidFill>
            </a:endParaRPr>
          </a:p>
          <a:p>
            <a:r>
              <a:rPr lang="en-US" dirty="0" smtClean="0">
                <a:solidFill>
                  <a:srgbClr val="000000"/>
                </a:solidFill>
              </a:rPr>
              <a:t>4 Brokers (1 CPU + 4GB </a:t>
            </a:r>
            <a:r>
              <a:rPr lang="en-US" dirty="0" err="1" smtClean="0">
                <a:solidFill>
                  <a:srgbClr val="000000"/>
                </a:solidFill>
              </a:rPr>
              <a:t>mem</a:t>
            </a:r>
            <a:r>
              <a:rPr lang="en-US" dirty="0" smtClean="0">
                <a:solidFill>
                  <a:srgbClr val="000000"/>
                </a:solidFill>
              </a:rPr>
              <a:t>)</a:t>
            </a:r>
          </a:p>
          <a:p>
            <a:r>
              <a:rPr lang="en-US" dirty="0" smtClean="0">
                <a:solidFill>
                  <a:srgbClr val="000000"/>
                </a:solidFill>
              </a:rPr>
              <a:t>4 Indexers (2 CPU + 4GB </a:t>
            </a:r>
            <a:r>
              <a:rPr lang="en-US" dirty="0" err="1" smtClean="0">
                <a:solidFill>
                  <a:srgbClr val="000000"/>
                </a:solidFill>
              </a:rPr>
              <a:t>mem</a:t>
            </a:r>
            <a:r>
              <a:rPr lang="en-US" dirty="0" smtClean="0">
                <a:solidFill>
                  <a:srgbClr val="000000"/>
                </a:solidFill>
              </a:rPr>
              <a:t>)</a:t>
            </a:r>
          </a:p>
          <a:p>
            <a:r>
              <a:rPr lang="en-US" dirty="0" smtClean="0">
                <a:solidFill>
                  <a:srgbClr val="000000"/>
                </a:solidFill>
              </a:rPr>
              <a:t>6 DB Hosts (2 CPU + 16GB </a:t>
            </a:r>
            <a:r>
              <a:rPr lang="en-US" dirty="0" err="1" smtClean="0">
                <a:solidFill>
                  <a:srgbClr val="000000"/>
                </a:solidFill>
              </a:rPr>
              <a:t>mem</a:t>
            </a:r>
            <a:r>
              <a:rPr lang="en-US" dirty="0" smtClean="0">
                <a:solidFill>
                  <a:srgbClr val="000000"/>
                </a:solidFill>
              </a:rPr>
              <a:t> + 400GB storage)</a:t>
            </a:r>
          </a:p>
          <a:p>
            <a:r>
              <a:rPr lang="en-US" dirty="0" smtClean="0">
                <a:solidFill>
                  <a:srgbClr val="000000"/>
                </a:solidFill>
              </a:rPr>
              <a:t>2 Dedicated Search (2 CPU + 16GB </a:t>
            </a:r>
            <a:r>
              <a:rPr lang="en-US" dirty="0" err="1" smtClean="0">
                <a:solidFill>
                  <a:srgbClr val="000000"/>
                </a:solidFill>
              </a:rPr>
              <a:t>mem</a:t>
            </a:r>
            <a:r>
              <a:rPr lang="en-US" dirty="0">
                <a:solidFill>
                  <a:srgbClr val="000000"/>
                </a:solidFill>
              </a:rPr>
              <a:t>)</a:t>
            </a:r>
          </a:p>
        </p:txBody>
      </p:sp>
    </p:spTree>
    <p:extLst>
      <p:ext uri="{BB962C8B-B14F-4D97-AF65-F5344CB8AC3E}">
        <p14:creationId xmlns:p14="http://schemas.microsoft.com/office/powerpoint/2010/main" val="33412338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5" name="Picture 4" descr="qubodup_Cog_cogwheel_gear_Zahnrad_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555" y="2210552"/>
            <a:ext cx="2622090" cy="2622090"/>
          </a:xfrm>
          <a:prstGeom prst="rect">
            <a:avLst/>
          </a:prstGeom>
        </p:spPr>
      </p:pic>
    </p:spTree>
    <p:extLst>
      <p:ext uri="{BB962C8B-B14F-4D97-AF65-F5344CB8AC3E}">
        <p14:creationId xmlns:p14="http://schemas.microsoft.com/office/powerpoint/2010/main" val="23248814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f4j-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885" y="2840869"/>
            <a:ext cx="3873500" cy="1651000"/>
          </a:xfrm>
          <a:prstGeom prst="rect">
            <a:avLst/>
          </a:prstGeom>
        </p:spPr>
      </p:pic>
      <p:pic>
        <p:nvPicPr>
          <p:cNvPr id="10" name="Picture 9" descr="lb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9721" y="2806114"/>
            <a:ext cx="3302000" cy="1778000"/>
          </a:xfrm>
          <a:prstGeom prst="rect">
            <a:avLst/>
          </a:prstGeom>
        </p:spPr>
      </p:pic>
      <p:sp>
        <p:nvSpPr>
          <p:cNvPr id="2" name="Title 1"/>
          <p:cNvSpPr>
            <a:spLocks noGrp="1"/>
          </p:cNvSpPr>
          <p:nvPr>
            <p:ph type="title"/>
          </p:nvPr>
        </p:nvSpPr>
        <p:spPr/>
        <p:txBody>
          <a:bodyPr/>
          <a:lstStyle/>
          <a:p>
            <a:r>
              <a:rPr lang="en-US" dirty="0" smtClean="0"/>
              <a:t>Technology</a:t>
            </a:r>
            <a:endParaRPr lang="en-US" dirty="0"/>
          </a:p>
        </p:txBody>
      </p:sp>
      <p:pic>
        <p:nvPicPr>
          <p:cNvPr id="4" name="Picture 3" descr="qubodup_Cog_cogwheel_gear_Zahnrad_6.png"/>
          <p:cNvPicPr>
            <a:picLocks noChangeAspect="1"/>
          </p:cNvPicPr>
          <p:nvPr/>
        </p:nvPicPr>
        <p:blipFill>
          <a:blip r:embed="rId5">
            <a:alphaModFix amt="25000"/>
            <a:extLst>
              <a:ext uri="{28A0092B-C50C-407E-A947-70E740481C1C}">
                <a14:useLocalDpi xmlns:a14="http://schemas.microsoft.com/office/drawing/2010/main" val="0"/>
              </a:ext>
            </a:extLst>
          </a:blip>
          <a:stretch>
            <a:fillRect/>
          </a:stretch>
        </p:blipFill>
        <p:spPr>
          <a:xfrm>
            <a:off x="457200" y="534593"/>
            <a:ext cx="1065607" cy="1065607"/>
          </a:xfrm>
          <a:prstGeom prst="rect">
            <a:avLst/>
          </a:prstGeom>
        </p:spPr>
      </p:pic>
      <p:grpSp>
        <p:nvGrpSpPr>
          <p:cNvPr id="7" name="Group 6"/>
          <p:cNvGrpSpPr/>
          <p:nvPr/>
        </p:nvGrpSpPr>
        <p:grpSpPr>
          <a:xfrm>
            <a:off x="915796" y="2541661"/>
            <a:ext cx="2590556" cy="2042453"/>
            <a:chOff x="2336800" y="2717800"/>
            <a:chExt cx="4470400" cy="3141018"/>
          </a:xfrm>
        </p:grpSpPr>
        <p:pic>
          <p:nvPicPr>
            <p:cNvPr id="5" name="Picture 4" descr="logo-spring-i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800" y="2717800"/>
              <a:ext cx="4470400" cy="1409700"/>
            </a:xfrm>
            <a:prstGeom prst="rect">
              <a:avLst/>
            </a:prstGeom>
          </p:spPr>
        </p:pic>
        <p:pic>
          <p:nvPicPr>
            <p:cNvPr id="6" name="Picture 5" descr="spring-boot-logo-604x27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8687" y="3901536"/>
              <a:ext cx="4378513" cy="1957282"/>
            </a:xfrm>
            <a:prstGeom prst="rect">
              <a:avLst/>
            </a:prstGeom>
          </p:spPr>
        </p:pic>
      </p:grpSp>
      <p:pic>
        <p:nvPicPr>
          <p:cNvPr id="8" name="Picture 7" descr="gatlin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4712" y="4584114"/>
            <a:ext cx="2846033" cy="2297979"/>
          </a:xfrm>
          <a:prstGeom prst="rect">
            <a:avLst/>
          </a:prstGeom>
        </p:spPr>
      </p:pic>
    </p:spTree>
    <p:extLst>
      <p:ext uri="{BB962C8B-B14F-4D97-AF65-F5344CB8AC3E}">
        <p14:creationId xmlns:p14="http://schemas.microsoft.com/office/powerpoint/2010/main" val="30168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Jonathan Baker</a:t>
            </a:r>
            <a:endParaRPr lang="en-US" dirty="0"/>
          </a:p>
        </p:txBody>
      </p:sp>
      <p:sp>
        <p:nvSpPr>
          <p:cNvPr id="3" name="Content Placeholder 2"/>
          <p:cNvSpPr>
            <a:spLocks noGrp="1"/>
          </p:cNvSpPr>
          <p:nvPr>
            <p:ph idx="1"/>
          </p:nvPr>
        </p:nvSpPr>
        <p:spPr>
          <a:xfrm>
            <a:off x="457200" y="4691187"/>
            <a:ext cx="8229600" cy="1434976"/>
          </a:xfrm>
        </p:spPr>
        <p:txBody>
          <a:bodyPr>
            <a:normAutofit fontScale="92500"/>
          </a:bodyPr>
          <a:lstStyle/>
          <a:p>
            <a:pPr marL="0" indent="0">
              <a:buNone/>
            </a:pPr>
            <a:r>
              <a:rPr lang="en-US" dirty="0" smtClean="0">
                <a:hlinkClick r:id="rId3"/>
              </a:rPr>
              <a:t>bakerj@oclc.org</a:t>
            </a:r>
            <a:endParaRPr lang="en-US" dirty="0" smtClean="0"/>
          </a:p>
          <a:p>
            <a:pPr marL="0" indent="0">
              <a:buNone/>
            </a:pPr>
            <a:r>
              <a:rPr lang="en-US" dirty="0" smtClean="0">
                <a:hlinkClick r:id="rId4"/>
              </a:rPr>
              <a:t>https</a:t>
            </a:r>
            <a:r>
              <a:rPr lang="en-US" dirty="0">
                <a:hlinkClick r:id="rId4"/>
              </a:rPr>
              <a:t>://github.com/</a:t>
            </a:r>
            <a:r>
              <a:rPr lang="en-US" dirty="0" smtClean="0">
                <a:hlinkClick r:id="rId4"/>
              </a:rPr>
              <a:t>solidjb</a:t>
            </a:r>
            <a:endParaRPr lang="en-US" dirty="0" smtClean="0"/>
          </a:p>
          <a:p>
            <a:pPr marL="0" indent="0">
              <a:buNone/>
            </a:pPr>
            <a:r>
              <a:rPr lang="en-US" dirty="0">
                <a:hlinkClick r:id="rId5"/>
              </a:rPr>
              <a:t>http://www.linkedin.com/pub/jonathan-baker/5/414/</a:t>
            </a:r>
            <a:r>
              <a:rPr lang="en-US" dirty="0" smtClean="0">
                <a:hlinkClick r:id="rId5"/>
              </a:rPr>
              <a:t>7b2</a:t>
            </a:r>
            <a:endParaRPr lang="en-US" dirty="0" smtClean="0"/>
          </a:p>
          <a:p>
            <a:endParaRPr lang="en-US" dirty="0"/>
          </a:p>
        </p:txBody>
      </p:sp>
      <p:pic>
        <p:nvPicPr>
          <p:cNvPr id="4" name="Picture 3" descr="nationwide-logo*304.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7295" y="2046793"/>
            <a:ext cx="1551633" cy="1740483"/>
          </a:xfrm>
          <a:prstGeom prst="rect">
            <a:avLst/>
          </a:prstGeom>
        </p:spPr>
      </p:pic>
      <p:pic>
        <p:nvPicPr>
          <p:cNvPr id="5" name="Picture 4" descr="td-amazon-smile-logo-01-large.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8213" y="2046793"/>
            <a:ext cx="2209267" cy="1795030"/>
          </a:xfrm>
          <a:prstGeom prst="rect">
            <a:avLst/>
          </a:prstGeom>
        </p:spPr>
      </p:pic>
      <p:pic>
        <p:nvPicPr>
          <p:cNvPr id="6" name="Picture 5" descr="OCLC_Logo_V_Color_NoTa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841" y="2096029"/>
            <a:ext cx="1924052" cy="1745794"/>
          </a:xfrm>
          <a:prstGeom prst="rect">
            <a:avLst/>
          </a:prstGeom>
        </p:spPr>
      </p:pic>
    </p:spTree>
    <p:extLst>
      <p:ext uri="{BB962C8B-B14F-4D97-AF65-F5344CB8AC3E}">
        <p14:creationId xmlns:p14="http://schemas.microsoft.com/office/powerpoint/2010/main" val="18304002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Picture 3" descr="qubodup_Cog_cogwheel_gear_Zahnrad_6.png"/>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457200" y="534593"/>
            <a:ext cx="1065607" cy="1065607"/>
          </a:xfrm>
          <a:prstGeom prst="rect">
            <a:avLst/>
          </a:prstGeom>
        </p:spPr>
      </p:pic>
      <p:pic>
        <p:nvPicPr>
          <p:cNvPr id="3" name="Picture 2" descr="elk-demo-ar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96" y="1990894"/>
            <a:ext cx="9144000" cy="6858000"/>
          </a:xfrm>
          <a:prstGeom prst="rect">
            <a:avLst/>
          </a:prstGeom>
        </p:spPr>
      </p:pic>
    </p:spTree>
    <p:extLst>
      <p:ext uri="{BB962C8B-B14F-4D97-AF65-F5344CB8AC3E}">
        <p14:creationId xmlns:p14="http://schemas.microsoft.com/office/powerpoint/2010/main" val="14644441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Amount of Work</a:t>
            </a:r>
            <a:endParaRPr lang="en-US" dirty="0"/>
          </a:p>
        </p:txBody>
      </p:sp>
      <p:pic>
        <p:nvPicPr>
          <p:cNvPr id="4" name="Picture 3" descr="qubodup_Cog_cogwheel_gear_Zahnrad_6.png"/>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457200" y="534593"/>
            <a:ext cx="1065607" cy="1065607"/>
          </a:xfrm>
          <a:prstGeom prst="rect">
            <a:avLst/>
          </a:prstGeom>
        </p:spPr>
      </p:pic>
      <p:sp>
        <p:nvSpPr>
          <p:cNvPr id="5" name="Content Placeholder 2"/>
          <p:cNvSpPr>
            <a:spLocks noGrp="1"/>
          </p:cNvSpPr>
          <p:nvPr>
            <p:ph idx="1"/>
          </p:nvPr>
        </p:nvSpPr>
        <p:spPr>
          <a:xfrm>
            <a:off x="457200" y="1600200"/>
            <a:ext cx="8229600" cy="4525963"/>
          </a:xfrm>
        </p:spPr>
        <p:txBody>
          <a:bodyPr/>
          <a:lstStyle/>
          <a:p>
            <a:r>
              <a:rPr lang="en-US" dirty="0" smtClean="0">
                <a:solidFill>
                  <a:srgbClr val="000000"/>
                </a:solidFill>
              </a:rPr>
              <a:t>Event propagation = ~300 lines of code</a:t>
            </a:r>
          </a:p>
          <a:p>
            <a:pPr marL="0" indent="0">
              <a:buNone/>
            </a:pPr>
            <a:endParaRPr lang="en-US" dirty="0" smtClean="0">
              <a:solidFill>
                <a:srgbClr val="000000"/>
              </a:solidFill>
            </a:endParaRPr>
          </a:p>
          <a:p>
            <a:r>
              <a:rPr lang="en-US" dirty="0" smtClean="0">
                <a:solidFill>
                  <a:srgbClr val="000000"/>
                </a:solidFill>
              </a:rPr>
              <a:t>Client propagation = ~40 lines of code</a:t>
            </a:r>
          </a:p>
          <a:p>
            <a:pPr marL="0" indent="0">
              <a:buNone/>
            </a:pPr>
            <a:endParaRPr lang="en-US" dirty="0" smtClean="0">
              <a:solidFill>
                <a:srgbClr val="000000"/>
              </a:solidFill>
            </a:endParaRPr>
          </a:p>
          <a:p>
            <a:r>
              <a:rPr lang="en-US" dirty="0" smtClean="0">
                <a:solidFill>
                  <a:srgbClr val="000000"/>
                </a:solidFill>
              </a:rPr>
              <a:t>Logging outgoing http = ~80 lines of code</a:t>
            </a:r>
          </a:p>
          <a:p>
            <a:endParaRPr lang="en-US" dirty="0" smtClean="0">
              <a:solidFill>
                <a:srgbClr val="000000"/>
              </a:solidFill>
            </a:endParaRPr>
          </a:p>
          <a:p>
            <a:r>
              <a:rPr lang="en-US" dirty="0" err="1" smtClean="0">
                <a:solidFill>
                  <a:srgbClr val="000000"/>
                </a:solidFill>
              </a:rPr>
              <a:t>Logback</a:t>
            </a:r>
            <a:r>
              <a:rPr lang="en-US" dirty="0" smtClean="0">
                <a:solidFill>
                  <a:srgbClr val="000000"/>
                </a:solidFill>
              </a:rPr>
              <a:t> integration = ~600 lines of code</a:t>
            </a:r>
          </a:p>
          <a:p>
            <a:pPr marL="0" indent="0">
              <a:buNone/>
            </a:pPr>
            <a:endParaRPr lang="en-US" dirty="0" smtClean="0">
              <a:solidFill>
                <a:srgbClr val="000000"/>
              </a:solidFill>
            </a:endParaRPr>
          </a:p>
          <a:p>
            <a:pPr marL="0" indent="0">
              <a:buNone/>
            </a:pPr>
            <a:r>
              <a:rPr lang="en-US" dirty="0" smtClean="0">
                <a:solidFill>
                  <a:srgbClr val="000000"/>
                </a:solidFill>
              </a:rPr>
              <a:t>(All found in elk-demo-logging-support module)</a:t>
            </a:r>
            <a:endParaRPr lang="en-US" dirty="0">
              <a:solidFill>
                <a:srgbClr val="000000"/>
              </a:solidFill>
            </a:endParaRPr>
          </a:p>
        </p:txBody>
      </p:sp>
    </p:spTree>
    <p:extLst>
      <p:ext uri="{BB962C8B-B14F-4D97-AF65-F5344CB8AC3E}">
        <p14:creationId xmlns:p14="http://schemas.microsoft.com/office/powerpoint/2010/main" val="20701809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hlinkClick r:id="rId2"/>
            </a:endParaRPr>
          </a:p>
          <a:p>
            <a:r>
              <a:rPr lang="en-US" dirty="0">
                <a:hlinkClick r:id="rId2"/>
              </a:rPr>
              <a:t>https://github.com/solidjb/elk-</a:t>
            </a:r>
            <a:r>
              <a:rPr lang="en-US" dirty="0" smtClean="0">
                <a:hlinkClick r:id="rId2"/>
              </a:rPr>
              <a:t>demo</a:t>
            </a:r>
          </a:p>
          <a:p>
            <a:r>
              <a:rPr lang="en-US" dirty="0" smtClean="0">
                <a:hlinkClick r:id="rId2"/>
              </a:rPr>
              <a:t>http</a:t>
            </a:r>
            <a:r>
              <a:rPr lang="en-US" dirty="0">
                <a:hlinkClick r:id="rId2"/>
              </a:rPr>
              <a:t>://logstash.net</a:t>
            </a:r>
            <a:r>
              <a:rPr lang="en-US" dirty="0" smtClean="0">
                <a:hlinkClick r:id="rId2"/>
              </a:rPr>
              <a:t>/</a:t>
            </a:r>
            <a:endParaRPr lang="en-US" dirty="0" smtClean="0"/>
          </a:p>
          <a:p>
            <a:r>
              <a:rPr lang="en-US" dirty="0">
                <a:hlinkClick r:id="rId3"/>
              </a:rPr>
              <a:t>http://www.elasticsearch.org</a:t>
            </a:r>
            <a:r>
              <a:rPr lang="en-US" dirty="0" smtClean="0">
                <a:hlinkClick r:id="rId3"/>
              </a:rPr>
              <a:t>/</a:t>
            </a:r>
            <a:endParaRPr lang="en-US" dirty="0" smtClean="0"/>
          </a:p>
          <a:p>
            <a:r>
              <a:rPr lang="en-US" dirty="0">
                <a:hlinkClick r:id="rId4"/>
              </a:rPr>
              <a:t>http://www.elasticsearch.org/overview/kibana</a:t>
            </a:r>
            <a:r>
              <a:rPr lang="en-US" dirty="0" smtClean="0">
                <a:hlinkClick r:id="rId4"/>
              </a:rPr>
              <a:t>/</a:t>
            </a:r>
            <a:endParaRPr lang="en-US" dirty="0" smtClean="0"/>
          </a:p>
          <a:p>
            <a:r>
              <a:rPr lang="en-US" dirty="0" smtClean="0">
                <a:hlinkClick r:id="rId5"/>
              </a:rPr>
              <a:t>http</a:t>
            </a:r>
            <a:r>
              <a:rPr lang="en-US" dirty="0">
                <a:hlinkClick r:id="rId5"/>
              </a:rPr>
              <a:t>://projects.spring.io/spring-boot</a:t>
            </a:r>
            <a:r>
              <a:rPr lang="en-US" dirty="0" smtClean="0">
                <a:hlinkClick r:id="rId5"/>
              </a:rPr>
              <a:t>/</a:t>
            </a:r>
            <a:endParaRPr lang="en-US" dirty="0" smtClean="0"/>
          </a:p>
          <a:p>
            <a:r>
              <a:rPr lang="en-US" dirty="0">
                <a:hlinkClick r:id="rId6"/>
              </a:rPr>
              <a:t>http://www.slf4j.org</a:t>
            </a:r>
            <a:r>
              <a:rPr lang="en-US" dirty="0" smtClean="0">
                <a:hlinkClick r:id="rId6"/>
              </a:rPr>
              <a:t>/</a:t>
            </a:r>
            <a:endParaRPr lang="en-US" dirty="0" smtClean="0"/>
          </a:p>
          <a:p>
            <a:r>
              <a:rPr lang="en-US" dirty="0">
                <a:hlinkClick r:id="rId7"/>
              </a:rPr>
              <a:t>http://logback.qos.ch</a:t>
            </a:r>
            <a:r>
              <a:rPr lang="en-US" dirty="0" smtClean="0">
                <a:hlinkClick r:id="rId7"/>
              </a:rPr>
              <a:t>/</a:t>
            </a:r>
            <a:endParaRPr lang="en-US" dirty="0" smtClean="0"/>
          </a:p>
          <a:p>
            <a:r>
              <a:rPr lang="en-US" dirty="0" smtClean="0">
                <a:hlinkClick r:id="rId8"/>
              </a:rPr>
              <a:t>http</a:t>
            </a:r>
            <a:r>
              <a:rPr lang="en-US" dirty="0">
                <a:hlinkClick r:id="rId8"/>
              </a:rPr>
              <a:t>://gatling.io</a:t>
            </a:r>
            <a:r>
              <a:rPr lang="en-US" dirty="0" smtClean="0">
                <a:hlinkClick r:id="rId8"/>
              </a:rPr>
              <a:t>/</a:t>
            </a:r>
            <a:endParaRPr lang="en-US" dirty="0" smtClean="0"/>
          </a:p>
          <a:p>
            <a:r>
              <a:rPr lang="en-US" dirty="0">
                <a:hlinkClick r:id="rId9"/>
              </a:rPr>
              <a:t>http://research.google.com/pubs/pub36356.</a:t>
            </a:r>
            <a:r>
              <a:rPr lang="en-US" dirty="0" smtClean="0">
                <a:hlinkClick r:id="rId9"/>
              </a:rPr>
              <a:t>html</a:t>
            </a:r>
            <a:endParaRPr lang="en-US" dirty="0" smtClean="0"/>
          </a:p>
          <a:p>
            <a:r>
              <a:rPr lang="en-US" dirty="0">
                <a:hlinkClick r:id="rId10"/>
              </a:rPr>
              <a:t>http://twitter.github.io/zipkin</a:t>
            </a:r>
            <a:r>
              <a:rPr lang="en-US" dirty="0" smtClean="0">
                <a:hlinkClick r:id="rId10"/>
              </a:rPr>
              <a:t>/</a:t>
            </a:r>
            <a:endParaRPr lang="en-US" dirty="0" smtClean="0"/>
          </a:p>
          <a:p>
            <a:r>
              <a:rPr lang="en-US" dirty="0">
                <a:hlinkClick r:id="rId11"/>
              </a:rPr>
              <a:t>http://oclc.org/careers.en.html</a:t>
            </a:r>
            <a:endParaRPr lang="en-US" dirty="0"/>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1931879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Jonathan Baker</a:t>
            </a:r>
            <a:endParaRPr lang="en-US" dirty="0"/>
          </a:p>
        </p:txBody>
      </p:sp>
      <p:pic>
        <p:nvPicPr>
          <p:cNvPr id="4" name="Picture 3" descr="famil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277" y="1969593"/>
            <a:ext cx="6623027" cy="4418505"/>
          </a:xfrm>
          <a:prstGeom prst="rect">
            <a:avLst/>
          </a:prstGeom>
        </p:spPr>
      </p:pic>
    </p:spTree>
    <p:extLst>
      <p:ext uri="{BB962C8B-B14F-4D97-AF65-F5344CB8AC3E}">
        <p14:creationId xmlns:p14="http://schemas.microsoft.com/office/powerpoint/2010/main" val="18328855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OCLC</a:t>
            </a:r>
            <a:endParaRPr lang="en-US" dirty="0"/>
          </a:p>
        </p:txBody>
      </p:sp>
      <p:pic>
        <p:nvPicPr>
          <p:cNvPr id="6" name="Picture 5" descr="best-places-in-ohi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89" y="3619500"/>
            <a:ext cx="8842679" cy="2386866"/>
          </a:xfrm>
          <a:prstGeom prst="rect">
            <a:avLst/>
          </a:prstGeom>
        </p:spPr>
      </p:pic>
      <p:pic>
        <p:nvPicPr>
          <p:cNvPr id="8" name="Picture 7" descr="OCLC_Logo_H_Color_Ta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800" y="1600200"/>
            <a:ext cx="6502400" cy="2019300"/>
          </a:xfrm>
          <a:prstGeom prst="rect">
            <a:avLst/>
          </a:prstGeom>
        </p:spPr>
      </p:pic>
    </p:spTree>
    <p:extLst>
      <p:ext uri="{BB962C8B-B14F-4D97-AF65-F5344CB8AC3E}">
        <p14:creationId xmlns:p14="http://schemas.microsoft.com/office/powerpoint/2010/main" val="7146390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a:t>
            </a:r>
            <a:endParaRPr lang="en-US" dirty="0"/>
          </a:p>
        </p:txBody>
      </p:sp>
      <p:pic>
        <p:nvPicPr>
          <p:cNvPr id="6" name="Picture 5" descr="OCLC_Logo_V_Color_NoTag.png"/>
          <p:cNvPicPr>
            <a:picLocks noChangeAspect="1"/>
          </p:cNvPicPr>
          <p:nvPr/>
        </p:nvPicPr>
        <p:blipFill>
          <a:blip r:embed="rId3">
            <a:alphaModFix amt="25000"/>
            <a:extLst>
              <a:ext uri="{28A0092B-C50C-407E-A947-70E740481C1C}">
                <a14:useLocalDpi xmlns:a14="http://schemas.microsoft.com/office/drawing/2010/main" val="0"/>
              </a:ext>
            </a:extLst>
          </a:blip>
          <a:stretch>
            <a:fillRect/>
          </a:stretch>
        </p:blipFill>
        <p:spPr>
          <a:xfrm>
            <a:off x="0" y="0"/>
            <a:ext cx="2481569" cy="2251659"/>
          </a:xfrm>
          <a:prstGeom prst="rect">
            <a:avLst/>
          </a:prstGeom>
        </p:spPr>
      </p:pic>
      <p:pic>
        <p:nvPicPr>
          <p:cNvPr id="7" name="Picture 6" descr="peop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168" y="2251659"/>
            <a:ext cx="3810000" cy="1574800"/>
          </a:xfrm>
          <a:prstGeom prst="rect">
            <a:avLst/>
          </a:prstGeom>
        </p:spPr>
      </p:pic>
      <p:pic>
        <p:nvPicPr>
          <p:cNvPr id="8" name="Picture 7" descr="dynnamitt_books_of_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6307" y="4429796"/>
            <a:ext cx="3810000" cy="1549400"/>
          </a:xfrm>
          <a:prstGeom prst="rect">
            <a:avLst/>
          </a:prstGeom>
        </p:spPr>
      </p:pic>
    </p:spTree>
    <p:extLst>
      <p:ext uri="{BB962C8B-B14F-4D97-AF65-F5344CB8AC3E}">
        <p14:creationId xmlns:p14="http://schemas.microsoft.com/office/powerpoint/2010/main" val="2097626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pSp>
        <p:nvGrpSpPr>
          <p:cNvPr id="12" name="Group 11"/>
          <p:cNvGrpSpPr/>
          <p:nvPr/>
        </p:nvGrpSpPr>
        <p:grpSpPr>
          <a:xfrm>
            <a:off x="879797" y="2057190"/>
            <a:ext cx="3856679" cy="940805"/>
            <a:chOff x="879797" y="2057190"/>
            <a:chExt cx="3856679" cy="940805"/>
          </a:xfrm>
        </p:grpSpPr>
        <p:pic>
          <p:nvPicPr>
            <p:cNvPr id="4" name="Picture 3"/>
            <p:cNvPicPr>
              <a:picLocks noChangeAspect="1"/>
            </p:cNvPicPr>
            <p:nvPr/>
          </p:nvPicPr>
          <p:blipFill>
            <a:blip r:embed="rId2">
              <a:alphaModFix/>
            </a:blip>
            <a:stretch>
              <a:fillRect/>
            </a:stretch>
          </p:blipFill>
          <p:spPr>
            <a:xfrm>
              <a:off x="879797" y="2057190"/>
              <a:ext cx="1254407" cy="940805"/>
            </a:xfrm>
            <a:prstGeom prst="rect">
              <a:avLst/>
            </a:prstGeom>
          </p:spPr>
        </p:pic>
        <p:sp>
          <p:nvSpPr>
            <p:cNvPr id="8" name="TextBox 7"/>
            <p:cNvSpPr txBox="1"/>
            <p:nvPr/>
          </p:nvSpPr>
          <p:spPr>
            <a:xfrm>
              <a:off x="2196147" y="2057190"/>
              <a:ext cx="2540329" cy="769441"/>
            </a:xfrm>
            <a:prstGeom prst="rect">
              <a:avLst/>
            </a:prstGeom>
            <a:noFill/>
          </p:spPr>
          <p:txBody>
            <a:bodyPr wrap="none" rtlCol="0">
              <a:spAutoFit/>
            </a:bodyPr>
            <a:lstStyle/>
            <a:p>
              <a:r>
                <a:rPr lang="en-US" sz="4400" dirty="0" smtClean="0"/>
                <a:t>Problems</a:t>
              </a:r>
              <a:endParaRPr lang="en-US" sz="4400" dirty="0"/>
            </a:p>
          </p:txBody>
        </p:sp>
      </p:grpSp>
      <p:grpSp>
        <p:nvGrpSpPr>
          <p:cNvPr id="13" name="Group 12"/>
          <p:cNvGrpSpPr/>
          <p:nvPr/>
        </p:nvGrpSpPr>
        <p:grpSpPr>
          <a:xfrm>
            <a:off x="1060585" y="3192017"/>
            <a:ext cx="4714036" cy="1005904"/>
            <a:chOff x="1060585" y="3192017"/>
            <a:chExt cx="4714036" cy="1005904"/>
          </a:xfrm>
        </p:grpSpPr>
        <p:pic>
          <p:nvPicPr>
            <p:cNvPr id="6" name="Content Placeholder 21"/>
            <p:cNvPicPr>
              <a:picLocks noChangeAspect="1"/>
            </p:cNvPicPr>
            <p:nvPr/>
          </p:nvPicPr>
          <p:blipFill>
            <a:blip r:embed="rId3"/>
            <a:srcRect l="147" r="147"/>
            <a:stretch>
              <a:fillRect/>
            </a:stretch>
          </p:blipFill>
          <p:spPr>
            <a:xfrm>
              <a:off x="1060585" y="3192017"/>
              <a:ext cx="867532" cy="1005904"/>
            </a:xfrm>
            <a:prstGeom prst="rect">
              <a:avLst/>
            </a:prstGeom>
          </p:spPr>
        </p:pic>
        <p:sp>
          <p:nvSpPr>
            <p:cNvPr id="9" name="TextBox 8"/>
            <p:cNvSpPr txBox="1"/>
            <p:nvPr/>
          </p:nvSpPr>
          <p:spPr>
            <a:xfrm>
              <a:off x="2196147" y="3285528"/>
              <a:ext cx="3578474" cy="769441"/>
            </a:xfrm>
            <a:prstGeom prst="rect">
              <a:avLst/>
            </a:prstGeom>
            <a:noFill/>
          </p:spPr>
          <p:txBody>
            <a:bodyPr wrap="none" rtlCol="0">
              <a:spAutoFit/>
            </a:bodyPr>
            <a:lstStyle/>
            <a:p>
              <a:r>
                <a:rPr lang="en-US" sz="4400" dirty="0" smtClean="0"/>
                <a:t>What is ELK?</a:t>
              </a:r>
              <a:endParaRPr lang="en-US" sz="4400" dirty="0"/>
            </a:p>
          </p:txBody>
        </p:sp>
      </p:grpSp>
      <p:grpSp>
        <p:nvGrpSpPr>
          <p:cNvPr id="15" name="Group 14"/>
          <p:cNvGrpSpPr/>
          <p:nvPr/>
        </p:nvGrpSpPr>
        <p:grpSpPr>
          <a:xfrm>
            <a:off x="1060585" y="4642376"/>
            <a:ext cx="2833362" cy="804977"/>
            <a:chOff x="1060585" y="5606553"/>
            <a:chExt cx="2833362" cy="804977"/>
          </a:xfrm>
        </p:grpSpPr>
        <p:pic>
          <p:nvPicPr>
            <p:cNvPr id="5" name="Picture 4" descr="qubodup_Cog_cogwheel_gear_Zahnrad_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585" y="5606553"/>
              <a:ext cx="804977" cy="804977"/>
            </a:xfrm>
            <a:prstGeom prst="rect">
              <a:avLst/>
            </a:prstGeom>
          </p:spPr>
        </p:pic>
        <p:sp>
          <p:nvSpPr>
            <p:cNvPr id="11" name="TextBox 10"/>
            <p:cNvSpPr txBox="1"/>
            <p:nvPr/>
          </p:nvSpPr>
          <p:spPr>
            <a:xfrm>
              <a:off x="2196147" y="5642089"/>
              <a:ext cx="1697800" cy="769441"/>
            </a:xfrm>
            <a:prstGeom prst="rect">
              <a:avLst/>
            </a:prstGeom>
            <a:noFill/>
          </p:spPr>
          <p:txBody>
            <a:bodyPr wrap="none" rtlCol="0">
              <a:spAutoFit/>
            </a:bodyPr>
            <a:lstStyle/>
            <a:p>
              <a:r>
                <a:rPr lang="en-US" sz="4400" dirty="0" smtClean="0"/>
                <a:t>Demo</a:t>
              </a:r>
              <a:endParaRPr lang="en-US" sz="4400" dirty="0"/>
            </a:p>
          </p:txBody>
        </p:sp>
      </p:grpSp>
    </p:spTree>
    <p:extLst>
      <p:ext uri="{BB962C8B-B14F-4D97-AF65-F5344CB8AC3E}">
        <p14:creationId xmlns:p14="http://schemas.microsoft.com/office/powerpoint/2010/main" val="7446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4" name="Picture 3"/>
          <p:cNvPicPr>
            <a:picLocks noChangeAspect="1"/>
          </p:cNvPicPr>
          <p:nvPr/>
        </p:nvPicPr>
        <p:blipFill>
          <a:blip r:embed="rId3">
            <a:alphaModFix/>
          </a:blip>
          <a:stretch>
            <a:fillRect/>
          </a:stretch>
        </p:blipFill>
        <p:spPr>
          <a:xfrm>
            <a:off x="1445784" y="1502103"/>
            <a:ext cx="5812487" cy="4359365"/>
          </a:xfrm>
          <a:prstGeom prst="rect">
            <a:avLst/>
          </a:prstGeom>
        </p:spPr>
      </p:pic>
    </p:spTree>
    <p:extLst>
      <p:ext uri="{BB962C8B-B14F-4D97-AF65-F5344CB8AC3E}">
        <p14:creationId xmlns:p14="http://schemas.microsoft.com/office/powerpoint/2010/main" val="11551198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alphaModFix amt="10000"/>
          </a:blip>
          <a:stretch>
            <a:fillRect/>
          </a:stretch>
        </p:blipFill>
        <p:spPr>
          <a:xfrm>
            <a:off x="-294886" y="-326332"/>
            <a:ext cx="4076772" cy="3057579"/>
          </a:xfrm>
          <a:prstGeom prst="rect">
            <a:avLst/>
          </a:prstGeom>
        </p:spPr>
      </p:pic>
      <p:sp>
        <p:nvSpPr>
          <p:cNvPr id="2" name="Title 1"/>
          <p:cNvSpPr>
            <a:spLocks noGrp="1"/>
          </p:cNvSpPr>
          <p:nvPr>
            <p:ph type="title"/>
          </p:nvPr>
        </p:nvSpPr>
        <p:spPr/>
        <p:txBody>
          <a:bodyPr/>
          <a:lstStyle/>
          <a:p>
            <a:r>
              <a:rPr lang="en-US" dirty="0" smtClean="0"/>
              <a:t>Logs Across Servers</a:t>
            </a:r>
            <a:endParaRPr lang="en-US" dirty="0"/>
          </a:p>
        </p:txBody>
      </p:sp>
      <p:grpSp>
        <p:nvGrpSpPr>
          <p:cNvPr id="8" name="Group 7"/>
          <p:cNvGrpSpPr/>
          <p:nvPr/>
        </p:nvGrpSpPr>
        <p:grpSpPr>
          <a:xfrm>
            <a:off x="3315806" y="2222589"/>
            <a:ext cx="2223690" cy="3689714"/>
            <a:chOff x="3315806" y="2222589"/>
            <a:chExt cx="2223690" cy="3689714"/>
          </a:xfrm>
        </p:grpSpPr>
        <p:pic>
          <p:nvPicPr>
            <p:cNvPr id="7" name="Picture 6"/>
            <p:cNvPicPr>
              <a:picLocks noChangeAspect="1"/>
            </p:cNvPicPr>
            <p:nvPr/>
          </p:nvPicPr>
          <p:blipFill rotWithShape="1">
            <a:blip r:embed="rId4"/>
            <a:srcRect r="85600"/>
            <a:stretch/>
          </p:blipFill>
          <p:spPr>
            <a:xfrm>
              <a:off x="3315806" y="4293972"/>
              <a:ext cx="932159" cy="1618331"/>
            </a:xfrm>
            <a:prstGeom prst="rect">
              <a:avLst/>
            </a:prstGeom>
          </p:spPr>
        </p:pic>
        <p:pic>
          <p:nvPicPr>
            <p:cNvPr id="6" name="Picture 5"/>
            <p:cNvPicPr>
              <a:picLocks noChangeAspect="1"/>
            </p:cNvPicPr>
            <p:nvPr/>
          </p:nvPicPr>
          <p:blipFill>
            <a:blip r:embed="rId5"/>
            <a:stretch>
              <a:fillRect/>
            </a:stretch>
          </p:blipFill>
          <p:spPr>
            <a:xfrm>
              <a:off x="3781886" y="2222589"/>
              <a:ext cx="1757610" cy="2697531"/>
            </a:xfrm>
            <a:prstGeom prst="rect">
              <a:avLst/>
            </a:prstGeom>
          </p:spPr>
        </p:pic>
      </p:grpSp>
      <p:grpSp>
        <p:nvGrpSpPr>
          <p:cNvPr id="10" name="Group 9"/>
          <p:cNvGrpSpPr/>
          <p:nvPr/>
        </p:nvGrpSpPr>
        <p:grpSpPr>
          <a:xfrm>
            <a:off x="3315806" y="2222589"/>
            <a:ext cx="2223690" cy="3689714"/>
            <a:chOff x="3315806" y="2222589"/>
            <a:chExt cx="2223690" cy="3689714"/>
          </a:xfrm>
        </p:grpSpPr>
        <p:pic>
          <p:nvPicPr>
            <p:cNvPr id="11" name="Picture 10"/>
            <p:cNvPicPr>
              <a:picLocks noChangeAspect="1"/>
            </p:cNvPicPr>
            <p:nvPr/>
          </p:nvPicPr>
          <p:blipFill rotWithShape="1">
            <a:blip r:embed="rId4"/>
            <a:srcRect r="85600"/>
            <a:stretch/>
          </p:blipFill>
          <p:spPr>
            <a:xfrm>
              <a:off x="3315806" y="4293972"/>
              <a:ext cx="932159" cy="1618331"/>
            </a:xfrm>
            <a:prstGeom prst="rect">
              <a:avLst/>
            </a:prstGeom>
          </p:spPr>
        </p:pic>
        <p:pic>
          <p:nvPicPr>
            <p:cNvPr id="12" name="Picture 11"/>
            <p:cNvPicPr>
              <a:picLocks noChangeAspect="1"/>
            </p:cNvPicPr>
            <p:nvPr/>
          </p:nvPicPr>
          <p:blipFill>
            <a:blip r:embed="rId5"/>
            <a:stretch>
              <a:fillRect/>
            </a:stretch>
          </p:blipFill>
          <p:spPr>
            <a:xfrm>
              <a:off x="3781886" y="2222589"/>
              <a:ext cx="1757610" cy="2697531"/>
            </a:xfrm>
            <a:prstGeom prst="rect">
              <a:avLst/>
            </a:prstGeom>
          </p:spPr>
        </p:pic>
      </p:grpSp>
      <p:grpSp>
        <p:nvGrpSpPr>
          <p:cNvPr id="13" name="Group 12"/>
          <p:cNvGrpSpPr/>
          <p:nvPr/>
        </p:nvGrpSpPr>
        <p:grpSpPr>
          <a:xfrm>
            <a:off x="3315806" y="2222589"/>
            <a:ext cx="2223690" cy="3689714"/>
            <a:chOff x="3315806" y="2222589"/>
            <a:chExt cx="2223690" cy="3689714"/>
          </a:xfrm>
        </p:grpSpPr>
        <p:pic>
          <p:nvPicPr>
            <p:cNvPr id="14" name="Picture 13"/>
            <p:cNvPicPr>
              <a:picLocks noChangeAspect="1"/>
            </p:cNvPicPr>
            <p:nvPr/>
          </p:nvPicPr>
          <p:blipFill rotWithShape="1">
            <a:blip r:embed="rId4"/>
            <a:srcRect r="85600"/>
            <a:stretch/>
          </p:blipFill>
          <p:spPr>
            <a:xfrm>
              <a:off x="3315806" y="4293972"/>
              <a:ext cx="932159" cy="1618331"/>
            </a:xfrm>
            <a:prstGeom prst="rect">
              <a:avLst/>
            </a:prstGeom>
          </p:spPr>
        </p:pic>
        <p:pic>
          <p:nvPicPr>
            <p:cNvPr id="15" name="Picture 14"/>
            <p:cNvPicPr>
              <a:picLocks noChangeAspect="1"/>
            </p:cNvPicPr>
            <p:nvPr/>
          </p:nvPicPr>
          <p:blipFill>
            <a:blip r:embed="rId5"/>
            <a:stretch>
              <a:fillRect/>
            </a:stretch>
          </p:blipFill>
          <p:spPr>
            <a:xfrm>
              <a:off x="3781886" y="2222589"/>
              <a:ext cx="1757610" cy="2697531"/>
            </a:xfrm>
            <a:prstGeom prst="rect">
              <a:avLst/>
            </a:prstGeom>
          </p:spPr>
        </p:pic>
      </p:grpSp>
    </p:spTree>
    <p:extLst>
      <p:ext uri="{BB962C8B-B14F-4D97-AF65-F5344CB8AC3E}">
        <p14:creationId xmlns:p14="http://schemas.microsoft.com/office/powerpoint/2010/main" val="831622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27232E-7 2.31411E-6 L -0.33779 -0.00301 " pathEditMode="relative" rAng="0" ptsTypes="AA">
                                      <p:cBhvr>
                                        <p:cTn id="6" dur="2000" fill="hold"/>
                                        <p:tgtEl>
                                          <p:spTgt spid="8"/>
                                        </p:tgtEl>
                                        <p:attrNameLst>
                                          <p:attrName>ppt_x</p:attrName>
                                          <p:attrName>ppt_y</p:attrName>
                                        </p:attrNameLst>
                                      </p:cBhvr>
                                      <p:rCtr x="-16898" y="-162"/>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2000"/>
                            </p:stCondLst>
                            <p:childTnLst>
                              <p:par>
                                <p:cTn id="11" presetID="0" presetClass="path" presetSubtype="0" accel="50000" decel="50000" fill="hold" nodeType="afterEffect">
                                  <p:stCondLst>
                                    <p:cond delay="0"/>
                                  </p:stCondLst>
                                  <p:childTnLst>
                                    <p:animMotion origin="layout" path="M -4.24106E-6 -1.45935E-7 L 0.33901 0.00162 " pathEditMode="relative" ptsTypes="AA">
                                      <p:cBhvr>
                                        <p:cTn id="12" dur="2000" fill="hold"/>
                                        <p:tgtEl>
                                          <p:spTgt spid="10"/>
                                        </p:tgtEl>
                                        <p:attrNameLst>
                                          <p:attrName>ppt_x</p:attrName>
                                          <p:attrName>ppt_y</p:attrName>
                                        </p:attrNameLst>
                                      </p:cBhvr>
                                    </p:animMotion>
                                  </p:childTnLst>
                                </p:cTn>
                              </p:par>
                            </p:childTnLst>
                          </p:cTn>
                        </p:par>
                        <p:par>
                          <p:cTn id="13" fill="hold">
                            <p:stCondLst>
                              <p:cond delay="4000"/>
                            </p:stCondLst>
                            <p:childTnLst>
                              <p:par>
                                <p:cTn id="14" presetID="1"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4509553" y="3710731"/>
            <a:ext cx="23149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a:off x="1466981" y="3722562"/>
            <a:ext cx="23149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alphaModFix amt="10000"/>
          </a:blip>
          <a:stretch>
            <a:fillRect/>
          </a:stretch>
        </p:blipFill>
        <p:spPr>
          <a:xfrm>
            <a:off x="-294886" y="-326332"/>
            <a:ext cx="4076772" cy="3057579"/>
          </a:xfrm>
          <a:prstGeom prst="rect">
            <a:avLst/>
          </a:prstGeom>
        </p:spPr>
      </p:pic>
      <p:sp>
        <p:nvSpPr>
          <p:cNvPr id="2" name="Title 1"/>
          <p:cNvSpPr>
            <a:spLocks noGrp="1"/>
          </p:cNvSpPr>
          <p:nvPr>
            <p:ph type="title"/>
          </p:nvPr>
        </p:nvSpPr>
        <p:spPr/>
        <p:txBody>
          <a:bodyPr/>
          <a:lstStyle/>
          <a:p>
            <a:r>
              <a:rPr lang="en-US" dirty="0" smtClean="0"/>
              <a:t>Logs Across Apps</a:t>
            </a:r>
            <a:endParaRPr lang="en-US" dirty="0"/>
          </a:p>
        </p:txBody>
      </p:sp>
      <p:grpSp>
        <p:nvGrpSpPr>
          <p:cNvPr id="17" name="Group 16"/>
          <p:cNvGrpSpPr/>
          <p:nvPr/>
        </p:nvGrpSpPr>
        <p:grpSpPr>
          <a:xfrm>
            <a:off x="3315806" y="2222589"/>
            <a:ext cx="2223690" cy="3689714"/>
            <a:chOff x="3315806" y="2222589"/>
            <a:chExt cx="2223690" cy="3689714"/>
          </a:xfrm>
        </p:grpSpPr>
        <p:pic>
          <p:nvPicPr>
            <p:cNvPr id="18" name="Picture 17"/>
            <p:cNvPicPr>
              <a:picLocks noChangeAspect="1"/>
            </p:cNvPicPr>
            <p:nvPr/>
          </p:nvPicPr>
          <p:blipFill rotWithShape="1">
            <a:blip r:embed="rId4"/>
            <a:srcRect r="85600"/>
            <a:stretch/>
          </p:blipFill>
          <p:spPr>
            <a:xfrm>
              <a:off x="3315806" y="4293972"/>
              <a:ext cx="932159" cy="1618331"/>
            </a:xfrm>
            <a:prstGeom prst="rect">
              <a:avLst/>
            </a:prstGeom>
          </p:spPr>
        </p:pic>
        <p:pic>
          <p:nvPicPr>
            <p:cNvPr id="19" name="Picture 18"/>
            <p:cNvPicPr>
              <a:picLocks noChangeAspect="1"/>
            </p:cNvPicPr>
            <p:nvPr/>
          </p:nvPicPr>
          <p:blipFill>
            <a:blip r:embed="rId5"/>
            <a:stretch>
              <a:fillRect/>
            </a:stretch>
          </p:blipFill>
          <p:spPr>
            <a:xfrm>
              <a:off x="3781886" y="2222589"/>
              <a:ext cx="1757610" cy="2697531"/>
            </a:xfrm>
            <a:prstGeom prst="rect">
              <a:avLst/>
            </a:prstGeom>
          </p:spPr>
        </p:pic>
      </p:grpSp>
      <p:grpSp>
        <p:nvGrpSpPr>
          <p:cNvPr id="20" name="Group 19"/>
          <p:cNvGrpSpPr/>
          <p:nvPr/>
        </p:nvGrpSpPr>
        <p:grpSpPr>
          <a:xfrm>
            <a:off x="3315806" y="2222589"/>
            <a:ext cx="2223690" cy="3689714"/>
            <a:chOff x="3315806" y="2222589"/>
            <a:chExt cx="2223690" cy="3689714"/>
          </a:xfrm>
        </p:grpSpPr>
        <p:pic>
          <p:nvPicPr>
            <p:cNvPr id="21" name="Picture 20"/>
            <p:cNvPicPr>
              <a:picLocks noChangeAspect="1"/>
            </p:cNvPicPr>
            <p:nvPr/>
          </p:nvPicPr>
          <p:blipFill rotWithShape="1">
            <a:blip r:embed="rId4"/>
            <a:srcRect r="85600"/>
            <a:stretch/>
          </p:blipFill>
          <p:spPr>
            <a:xfrm>
              <a:off x="3315806" y="4293972"/>
              <a:ext cx="932159" cy="1618331"/>
            </a:xfrm>
            <a:prstGeom prst="rect">
              <a:avLst/>
            </a:prstGeom>
          </p:spPr>
        </p:pic>
        <p:pic>
          <p:nvPicPr>
            <p:cNvPr id="22" name="Picture 21"/>
            <p:cNvPicPr>
              <a:picLocks noChangeAspect="1"/>
            </p:cNvPicPr>
            <p:nvPr/>
          </p:nvPicPr>
          <p:blipFill>
            <a:blip r:embed="rId5"/>
            <a:stretch>
              <a:fillRect/>
            </a:stretch>
          </p:blipFill>
          <p:spPr>
            <a:xfrm>
              <a:off x="3781886" y="2222589"/>
              <a:ext cx="1757610" cy="2697531"/>
            </a:xfrm>
            <a:prstGeom prst="rect">
              <a:avLst/>
            </a:prstGeom>
          </p:spPr>
        </p:pic>
      </p:grpSp>
      <p:grpSp>
        <p:nvGrpSpPr>
          <p:cNvPr id="23" name="Group 22"/>
          <p:cNvGrpSpPr/>
          <p:nvPr/>
        </p:nvGrpSpPr>
        <p:grpSpPr>
          <a:xfrm>
            <a:off x="6358378" y="2222589"/>
            <a:ext cx="2223690" cy="3689714"/>
            <a:chOff x="3315806" y="2222589"/>
            <a:chExt cx="2223690" cy="3689714"/>
          </a:xfrm>
        </p:grpSpPr>
        <p:pic>
          <p:nvPicPr>
            <p:cNvPr id="24" name="Picture 23"/>
            <p:cNvPicPr>
              <a:picLocks noChangeAspect="1"/>
            </p:cNvPicPr>
            <p:nvPr/>
          </p:nvPicPr>
          <p:blipFill rotWithShape="1">
            <a:blip r:embed="rId4"/>
            <a:srcRect r="85600"/>
            <a:stretch/>
          </p:blipFill>
          <p:spPr>
            <a:xfrm>
              <a:off x="3315806" y="4293972"/>
              <a:ext cx="932159" cy="1618331"/>
            </a:xfrm>
            <a:prstGeom prst="rect">
              <a:avLst/>
            </a:prstGeom>
          </p:spPr>
        </p:pic>
        <p:pic>
          <p:nvPicPr>
            <p:cNvPr id="25" name="Picture 24"/>
            <p:cNvPicPr>
              <a:picLocks noChangeAspect="1"/>
            </p:cNvPicPr>
            <p:nvPr/>
          </p:nvPicPr>
          <p:blipFill>
            <a:blip r:embed="rId5"/>
            <a:stretch>
              <a:fillRect/>
            </a:stretch>
          </p:blipFill>
          <p:spPr>
            <a:xfrm>
              <a:off x="3781886" y="2222589"/>
              <a:ext cx="1757610" cy="2697531"/>
            </a:xfrm>
            <a:prstGeom prst="rect">
              <a:avLst/>
            </a:prstGeom>
          </p:spPr>
        </p:pic>
      </p:grpSp>
    </p:spTree>
    <p:extLst>
      <p:ext uri="{BB962C8B-B14F-4D97-AF65-F5344CB8AC3E}">
        <p14:creationId xmlns:p14="http://schemas.microsoft.com/office/powerpoint/2010/main" val="2077254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27232E-7 2.31411E-6 L -0.34873 -0.00325 " pathEditMode="relative" rAng="0" ptsTypes="AA">
                                      <p:cBhvr>
                                        <p:cTn id="6" dur="2000" fill="hold"/>
                                        <p:tgtEl>
                                          <p:spTgt spid="17"/>
                                        </p:tgtEl>
                                        <p:attrNameLst>
                                          <p:attrName>ppt_x</p:attrName>
                                          <p:attrName>ppt_y</p:attrName>
                                        </p:attrNameLst>
                                      </p:cBhvr>
                                      <p:rCtr x="-17437" y="-162"/>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alphaModFix amt="10000"/>
          </a:blip>
          <a:stretch>
            <a:fillRect/>
          </a:stretch>
        </p:blipFill>
        <p:spPr>
          <a:xfrm>
            <a:off x="-294886" y="-326332"/>
            <a:ext cx="4076772" cy="3057579"/>
          </a:xfrm>
          <a:prstGeom prst="rect">
            <a:avLst/>
          </a:prstGeom>
        </p:spPr>
      </p:pic>
      <p:sp>
        <p:nvSpPr>
          <p:cNvPr id="2" name="Title 1"/>
          <p:cNvSpPr>
            <a:spLocks noGrp="1"/>
          </p:cNvSpPr>
          <p:nvPr>
            <p:ph type="title"/>
          </p:nvPr>
        </p:nvSpPr>
        <p:spPr/>
        <p:txBody>
          <a:bodyPr/>
          <a:lstStyle/>
          <a:p>
            <a:r>
              <a:rPr lang="en-US" dirty="0" smtClean="0"/>
              <a:t>Duplicated Instrumentation</a:t>
            </a:r>
            <a:endParaRPr lang="en-US" dirty="0"/>
          </a:p>
        </p:txBody>
      </p:sp>
      <p:pic>
        <p:nvPicPr>
          <p:cNvPr id="5" name="Picture 4" descr="Screen Shot 2014-12-02 at 12.08.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31247"/>
            <a:ext cx="8407400" cy="2032000"/>
          </a:xfrm>
          <a:prstGeom prst="rect">
            <a:avLst/>
          </a:prstGeom>
        </p:spPr>
      </p:pic>
    </p:spTree>
    <p:extLst>
      <p:ext uri="{BB962C8B-B14F-4D97-AF65-F5344CB8AC3E}">
        <p14:creationId xmlns:p14="http://schemas.microsoft.com/office/powerpoint/2010/main" val="186116627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6349</TotalTime>
  <Words>988</Words>
  <Application>Microsoft Macintosh PowerPoint</Application>
  <PresentationFormat>On-screen Show (4:3)</PresentationFormat>
  <Paragraphs>157</Paragraphs>
  <Slides>23</Slides>
  <Notes>19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Executive</vt:lpstr>
      <vt:lpstr>Looking for Logs</vt:lpstr>
      <vt:lpstr>Jonathan Baker</vt:lpstr>
      <vt:lpstr>OCLC</vt:lpstr>
      <vt:lpstr>What We Do</vt:lpstr>
      <vt:lpstr>Agenda</vt:lpstr>
      <vt:lpstr>Problems</vt:lpstr>
      <vt:lpstr>Logs Across Servers</vt:lpstr>
      <vt:lpstr>Logs Across Apps</vt:lpstr>
      <vt:lpstr>Duplicated Instrumentation</vt:lpstr>
      <vt:lpstr>ELK</vt:lpstr>
      <vt:lpstr>Elasticsearch</vt:lpstr>
      <vt:lpstr>Logstash</vt:lpstr>
      <vt:lpstr>Logstash</vt:lpstr>
      <vt:lpstr>Logstash</vt:lpstr>
      <vt:lpstr>Kibana</vt:lpstr>
      <vt:lpstr>Architecture</vt:lpstr>
      <vt:lpstr>Architecture</vt:lpstr>
      <vt:lpstr>Demo</vt:lpstr>
      <vt:lpstr>Technology</vt:lpstr>
      <vt:lpstr>Architecture</vt:lpstr>
      <vt:lpstr>Amount of Work</vt:lpstr>
      <vt:lpstr>Resources</vt:lpstr>
      <vt:lpstr>Jonathan Baker</vt:lpstr>
    </vt:vector>
  </TitlesOfParts>
  <Company>oclc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for Logs</dc:title>
  <dc:creator>bakerj</dc:creator>
  <cp:lastModifiedBy>bakerj</cp:lastModifiedBy>
  <cp:revision>95</cp:revision>
  <dcterms:created xsi:type="dcterms:W3CDTF">2014-12-02T12:43:40Z</dcterms:created>
  <dcterms:modified xsi:type="dcterms:W3CDTF">2015-01-01T17:11:31Z</dcterms:modified>
</cp:coreProperties>
</file>