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80" r:id="rId3"/>
    <p:sldId id="281" r:id="rId4"/>
    <p:sldId id="258" r:id="rId5"/>
    <p:sldId id="264" r:id="rId6"/>
    <p:sldId id="297" r:id="rId7"/>
    <p:sldId id="265" r:id="rId8"/>
    <p:sldId id="289" r:id="rId9"/>
    <p:sldId id="290" r:id="rId10"/>
    <p:sldId id="291" r:id="rId11"/>
    <p:sldId id="293" r:id="rId12"/>
    <p:sldId id="260" r:id="rId13"/>
    <p:sldId id="261" r:id="rId14"/>
    <p:sldId id="262" r:id="rId15"/>
    <p:sldId id="277" r:id="rId16"/>
    <p:sldId id="278" r:id="rId17"/>
    <p:sldId id="263" r:id="rId18"/>
    <p:sldId id="257" r:id="rId19"/>
    <p:sldId id="282" r:id="rId20"/>
    <p:sldId id="294" r:id="rId21"/>
    <p:sldId id="292" r:id="rId22"/>
    <p:sldId id="295" r:id="rId23"/>
    <p:sldId id="296" r:id="rId24"/>
    <p:sldId id="298" r:id="rId25"/>
    <p:sldId id="279" r:id="rId26"/>
    <p:sldId id="283" r:id="rId27"/>
    <p:sldId id="285" r:id="rId28"/>
    <p:sldId id="286" r:id="rId29"/>
    <p:sldId id="284" r:id="rId30"/>
    <p:sldId id="288" r:id="rId31"/>
    <p:sldId id="287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231" autoAdjust="0"/>
  </p:normalViewPr>
  <p:slideViewPr>
    <p:cSldViewPr snapToGrid="0" snapToObjects="1">
      <p:cViewPr varScale="1">
        <p:scale>
          <a:sx n="91" d="100"/>
          <a:sy n="91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AD1A27-936B-714C-A770-4CD7AA64F397}" type="datetimeFigureOut">
              <a:rPr lang="en-US" smtClean="0"/>
              <a:t>1/1/15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E0E4B5-1664-9E4D-908E-362B3D865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81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Who here has to look at logs?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Who here enjoys it?</a:t>
            </a:r>
          </a:p>
          <a:p>
            <a:endParaRPr lang="en-US" baseline="0" dirty="0" smtClean="0"/>
          </a:p>
          <a:p>
            <a:r>
              <a:rPr lang="en-US" baseline="0" dirty="0" smtClean="0"/>
              <a:t>I assume since you are at this talk, that means it is unpleasant.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I’d like to tell you about where I work, and the issues we had, and then what we did to fix them.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E4B5-1664-9E4D-908E-362B3D8651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915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grep</a:t>
            </a:r>
            <a:r>
              <a:rPr lang="en-US" dirty="0" smtClean="0"/>
              <a:t> on those</a:t>
            </a:r>
            <a:r>
              <a:rPr lang="en-US" baseline="0" dirty="0" smtClean="0"/>
              <a:t> files + time proximity would allow us to try to discern problems.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Is this familiar to anyone else?  You can make a career being good at this…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E4B5-1664-9E4D-908E-362B3D86519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154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wanted magic.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Instant access to the log events we care about.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we started with ELK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E4B5-1664-9E4D-908E-362B3D86519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154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E4B5-1664-9E4D-908E-362B3D86519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109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Elasticsearch</a:t>
            </a:r>
            <a:r>
              <a:rPr lang="en-US" sz="1200" dirty="0" smtClean="0"/>
              <a:t> is a flexible and powerful open source, distributed, real-time search and analytics engine.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Built on top of Apache </a:t>
            </a:r>
            <a:r>
              <a:rPr lang="en-US" sz="1200" dirty="0" err="1" smtClean="0"/>
              <a:t>Lucene</a:t>
            </a:r>
            <a:r>
              <a:rPr lang="en-US" sz="1200" dirty="0" smtClean="0"/>
              <a:t>, it simplifies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Lucene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Apis</a:t>
            </a:r>
            <a:r>
              <a:rPr lang="en-US" sz="1200" baseline="0" dirty="0" smtClean="0"/>
              <a:t> and allows non-java languages to interact with the indexes.</a:t>
            </a:r>
            <a:endParaRPr lang="en-US" sz="120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E4B5-1664-9E4D-908E-362B3D86519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573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Logstash</a:t>
            </a:r>
            <a:r>
              <a:rPr lang="en-US" sz="1200" dirty="0" smtClean="0"/>
              <a:t> takes logs and other event data from your systems and move them into a central place.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Logstash</a:t>
            </a:r>
            <a:r>
              <a:rPr lang="en-US" sz="1200" dirty="0" smtClean="0"/>
              <a:t> </a:t>
            </a:r>
            <a:r>
              <a:rPr lang="en-US" sz="1200" dirty="0" smtClean="0"/>
              <a:t>is a project similar to Apache Flume if you are </a:t>
            </a:r>
            <a:r>
              <a:rPr lang="en-US" sz="1200" dirty="0" err="1" smtClean="0"/>
              <a:t>famailiar</a:t>
            </a:r>
            <a:r>
              <a:rPr lang="en-US" sz="1200" dirty="0" smtClean="0"/>
              <a:t> with that project.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E4B5-1664-9E4D-908E-362B3D86519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815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Logstash</a:t>
            </a:r>
            <a:r>
              <a:rPr lang="en-US" sz="1200" dirty="0" smtClean="0"/>
              <a:t> converts unstructured data into structured</a:t>
            </a:r>
            <a:r>
              <a:rPr lang="en-US" sz="1200" baseline="0" dirty="0" smtClean="0"/>
              <a:t> data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/>
              <a:t>Disparate date formats can be consolidated.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/>
              <a:t>Or unstructured data can be treated the same as structured</a:t>
            </a:r>
            <a:r>
              <a:rPr lang="en-US" sz="1200" baseline="0" dirty="0" smtClean="0"/>
              <a:t>.</a:t>
            </a:r>
            <a:endParaRPr lang="en-US" sz="1200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E4B5-1664-9E4D-908E-362B3D86519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815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/>
              <a:t>Written in </a:t>
            </a:r>
            <a:r>
              <a:rPr lang="en-US" sz="1200" baseline="0" dirty="0" err="1" smtClean="0"/>
              <a:t>Jruby</a:t>
            </a:r>
            <a:r>
              <a:rPr lang="en-US" sz="1200" baseline="0" dirty="0" smtClean="0"/>
              <a:t> – entire java ecosystem available to you</a:t>
            </a:r>
            <a:r>
              <a:rPr lang="en-US" sz="1200" baseline="0" dirty="0" smtClean="0"/>
              <a:t>.  Most of ruby ecosystem is available to you.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E4B5-1664-9E4D-908E-362B3D86519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815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err="1" smtClean="0"/>
              <a:t>Kibana</a:t>
            </a:r>
            <a:r>
              <a:rPr lang="en-US" sz="1200" dirty="0" smtClean="0"/>
              <a:t> allows you to visualize logs and time-stamped </a:t>
            </a:r>
            <a:r>
              <a:rPr lang="en-US" sz="1200" dirty="0" smtClean="0"/>
              <a:t>data</a:t>
            </a:r>
          </a:p>
          <a:p>
            <a:endParaRPr lang="en-US" sz="1200" dirty="0" smtClean="0"/>
          </a:p>
          <a:p>
            <a:r>
              <a:rPr lang="en-US" sz="1200" dirty="0" smtClean="0"/>
              <a:t>ELK gave us the ability to centralize all of our log events, and a highly functional</a:t>
            </a:r>
            <a:r>
              <a:rPr lang="en-US" sz="1200" baseline="0" dirty="0" smtClean="0"/>
              <a:t> UI to zoom in and out of what we were looking for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E4B5-1664-9E4D-908E-362B3D86519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070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stack is open-source</a:t>
            </a:r>
          </a:p>
          <a:p>
            <a:r>
              <a:rPr lang="en-US" dirty="0" smtClean="0"/>
              <a:t>Logging was lowest cost of entry</a:t>
            </a:r>
          </a:p>
          <a:p>
            <a:r>
              <a:rPr lang="en-US" dirty="0" smtClean="0"/>
              <a:t>This</a:t>
            </a:r>
            <a:r>
              <a:rPr lang="en-US" baseline="0" dirty="0" smtClean="0"/>
              <a:t> all happens out of process.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Informed greatly by http://</a:t>
            </a:r>
            <a:r>
              <a:rPr lang="en-US" baseline="0" dirty="0" err="1" smtClean="0"/>
              <a:t>research.google.com</a:t>
            </a:r>
            <a:r>
              <a:rPr lang="en-US" baseline="0" dirty="0" smtClean="0"/>
              <a:t>/pubs/pub36356.html (dapper/</a:t>
            </a:r>
            <a:r>
              <a:rPr lang="en-US" baseline="0" dirty="0" err="1" smtClean="0"/>
              <a:t>zipkin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E4B5-1664-9E4D-908E-362B3D86519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972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E4B5-1664-9E4D-908E-362B3D86519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97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are a nonprofit library cooperative providing research, programs and services that help libraries share the world’s knowledge and the work of organizing it.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E4B5-1664-9E4D-908E-362B3D8651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093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Remember what it</a:t>
            </a:r>
            <a:r>
              <a:rPr lang="en-US" baseline="0" dirty="0" smtClean="0"/>
              <a:t> is we were shooting for: Magic!</a:t>
            </a:r>
          </a:p>
          <a:p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All of this infrastructure, and </a:t>
            </a:r>
            <a:r>
              <a:rPr lang="en-US" dirty="0" smtClean="0"/>
              <a:t>still no magic (yet)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E4B5-1664-9E4D-908E-362B3D86519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154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Simple Logging Façade for Java</a:t>
            </a:r>
          </a:p>
          <a:p>
            <a:endParaRPr lang="en-US" dirty="0" smtClean="0"/>
          </a:p>
          <a:p>
            <a:r>
              <a:rPr lang="en-US" dirty="0" smtClean="0"/>
              <a:t>This is java-centric, but other languages hopefully support something similar.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E4B5-1664-9E4D-908E-362B3D86519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707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"Mapped Diagnostic Context" is essentially a map maintained by the logging framework where the application code provides key-value pairs which can then be inserted by the logging framework in log messages.</a:t>
            </a:r>
          </a:p>
          <a:p>
            <a:endParaRPr lang="en-US" dirty="0" smtClean="0"/>
          </a:p>
          <a:p>
            <a:r>
              <a:rPr lang="en-US" dirty="0" smtClean="0"/>
              <a:t>Stick an</a:t>
            </a:r>
            <a:r>
              <a:rPr lang="en-US" baseline="0" dirty="0" smtClean="0"/>
              <a:t> identifier in the MDC – it ends up on every appropriate log event.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E4B5-1664-9E4D-908E-362B3D86519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707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Markers are named objects used to enrich log statements.</a:t>
            </a:r>
          </a:p>
          <a:p>
            <a:endParaRPr lang="en-US" dirty="0" smtClean="0"/>
          </a:p>
          <a:p>
            <a:r>
              <a:rPr lang="en-US" dirty="0" smtClean="0"/>
              <a:t>Allows you to categorize events on additional </a:t>
            </a:r>
            <a:r>
              <a:rPr lang="en-US" dirty="0" err="1" smtClean="0"/>
              <a:t>dev</a:t>
            </a:r>
            <a:r>
              <a:rPr lang="en-US" baseline="0" dirty="0" smtClean="0"/>
              <a:t> selected field.  (Multiples allowed)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map these markers to </a:t>
            </a:r>
            <a:r>
              <a:rPr lang="en-US" baseline="0" dirty="0" err="1" smtClean="0"/>
              <a:t>logstash</a:t>
            </a:r>
            <a:r>
              <a:rPr lang="en-US" baseline="0" dirty="0" smtClean="0"/>
              <a:t> Tags.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E4B5-1664-9E4D-908E-362B3D86519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707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was easier for us to output </a:t>
            </a:r>
            <a:r>
              <a:rPr lang="en-US" dirty="0" err="1" smtClean="0"/>
              <a:t>json</a:t>
            </a:r>
            <a:r>
              <a:rPr lang="en-US" baseline="0" dirty="0" smtClean="0"/>
              <a:t> logs to ease the burden on </a:t>
            </a:r>
            <a:r>
              <a:rPr lang="en-US" baseline="0" dirty="0" err="1" smtClean="0"/>
              <a:t>logstash</a:t>
            </a:r>
            <a:r>
              <a:rPr lang="en-US" baseline="0" dirty="0" smtClean="0"/>
              <a:t> – easier to write an encoder than regex parsing in </a:t>
            </a:r>
            <a:r>
              <a:rPr lang="en-US" baseline="0" dirty="0" err="1" smtClean="0"/>
              <a:t>logstash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Logstash</a:t>
            </a:r>
            <a:r>
              <a:rPr lang="en-US" baseline="0" dirty="0" smtClean="0"/>
              <a:t> could handle the raw logs, but why?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E4B5-1664-9E4D-908E-362B3D86519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707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E4B5-1664-9E4D-908E-362B3D86519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91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Spring boot</a:t>
            </a:r>
          </a:p>
          <a:p>
            <a:r>
              <a:rPr lang="en-US" dirty="0" smtClean="0"/>
              <a:t>Spring boot actuator health checks</a:t>
            </a:r>
          </a:p>
          <a:p>
            <a:r>
              <a:rPr lang="en-US" dirty="0" smtClean="0"/>
              <a:t>Gatling Load test tool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E4B5-1664-9E4D-908E-362B3D86519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70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When starting demo describe </a:t>
            </a:r>
            <a:r>
              <a:rPr lang="en-US" baseline="0" dirty="0" err="1" smtClean="0"/>
              <a:t>logstash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elasticsearch</a:t>
            </a:r>
            <a:r>
              <a:rPr lang="en-US" baseline="0" dirty="0" smtClean="0"/>
              <a:t> are running locally (with command line) and then show </a:t>
            </a:r>
            <a:r>
              <a:rPr lang="en-US" baseline="0" dirty="0" err="1" smtClean="0"/>
              <a:t>logstash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 input and output before moving into </a:t>
            </a:r>
            <a:r>
              <a:rPr lang="en-US" baseline="0" dirty="0" err="1" smtClean="0"/>
              <a:t>kibana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Once in </a:t>
            </a:r>
            <a:r>
              <a:rPr lang="en-US" baseline="0" dirty="0" err="1" smtClean="0"/>
              <a:t>kibana</a:t>
            </a:r>
            <a:r>
              <a:rPr lang="en-US" baseline="0" dirty="0" smtClean="0"/>
              <a:t>, describe all the parts of the default dashboard.</a:t>
            </a:r>
          </a:p>
          <a:p>
            <a:r>
              <a:rPr lang="en-US" baseline="0" dirty="0" smtClean="0"/>
              <a:t>Much more slowly describe how I am using the dashboards.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 </a:t>
            </a:r>
            <a:r>
              <a:rPr lang="en-US" baseline="0" dirty="0" err="1" smtClean="0"/>
              <a:t>kibana</a:t>
            </a:r>
            <a:r>
              <a:rPr lang="en-US" baseline="0" dirty="0" smtClean="0"/>
              <a:t> – dragging across the graph, show how clicking on mag-glass creates filters, filters + queries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Kibana</a:t>
            </a:r>
            <a:r>
              <a:rPr lang="en-US" baseline="0" dirty="0" smtClean="0"/>
              <a:t> doesn’t know anything about your app or your logs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Talk about all of the fields in the full event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Request overview dashboard = access log centric</a:t>
            </a:r>
          </a:p>
          <a:p>
            <a:endParaRPr lang="en-US" baseline="0" dirty="0" smtClean="0"/>
          </a:p>
          <a:p>
            <a:r>
              <a:rPr lang="en-US" baseline="0" dirty="0" smtClean="0"/>
              <a:t>Discuss </a:t>
            </a:r>
            <a:r>
              <a:rPr lang="en-US" baseline="0" dirty="0" err="1" smtClean="0"/>
              <a:t>logstash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 and talk about running </a:t>
            </a:r>
            <a:r>
              <a:rPr lang="en-US" baseline="0" dirty="0" err="1" smtClean="0"/>
              <a:t>logstash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elasticsearch</a:t>
            </a:r>
            <a:r>
              <a:rPr lang="en-US" baseline="0" dirty="0" smtClean="0"/>
              <a:t> on laptop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 the first dashboard describe each element of </a:t>
            </a:r>
            <a:r>
              <a:rPr lang="en-US" baseline="0" dirty="0" err="1" smtClean="0"/>
              <a:t>kibana</a:t>
            </a:r>
            <a:r>
              <a:rPr lang="en-US" baseline="0" dirty="0" smtClean="0"/>
              <a:t> – once I find the problem (either too long or a blow up) show the share link.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E4B5-1664-9E4D-908E-362B3D86519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70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Highly influenced by Google</a:t>
            </a:r>
            <a:r>
              <a:rPr lang="en-US" baseline="0" dirty="0" smtClean="0"/>
              <a:t> Dapper paper (open source implementation = </a:t>
            </a:r>
            <a:r>
              <a:rPr lang="en-US" baseline="0" dirty="0" err="1" smtClean="0"/>
              <a:t>Zipkin</a:t>
            </a:r>
            <a:r>
              <a:rPr lang="en-US" baseline="0" dirty="0" smtClean="0"/>
              <a:t>)</a:t>
            </a:r>
          </a:p>
          <a:p>
            <a:r>
              <a:rPr lang="en-US" dirty="0" smtClean="0"/>
              <a:t>Open source alternatives</a:t>
            </a:r>
            <a:r>
              <a:rPr lang="en-US" baseline="0" dirty="0" smtClean="0"/>
              <a:t> for the </a:t>
            </a:r>
            <a:r>
              <a:rPr lang="en-US" baseline="0" dirty="0" err="1" smtClean="0"/>
              <a:t>logback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logback</a:t>
            </a:r>
            <a:r>
              <a:rPr lang="en-US" baseline="0" dirty="0" smtClean="0"/>
              <a:t>-access encoders, we pre-date them, so we are investigating how to switch..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E4B5-1664-9E4D-908E-362B3D86519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70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Im</a:t>
            </a:r>
            <a:r>
              <a:rPr lang="en-US" dirty="0" smtClean="0"/>
              <a:t> a consulting software engineer at OCLC</a:t>
            </a:r>
            <a:r>
              <a:rPr lang="en-US" baseline="0" dirty="0" smtClean="0"/>
              <a:t> on the End User Services Discovery Team.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 like making developer’s lives easier.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E4B5-1664-9E4D-908E-362B3D86519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556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Worldcat</a:t>
            </a:r>
            <a:r>
              <a:rPr lang="en-US" dirty="0" smtClean="0"/>
              <a:t> Discovery</a:t>
            </a:r>
          </a:p>
          <a:p>
            <a:endParaRPr lang="en-US" dirty="0" smtClean="0"/>
          </a:p>
          <a:p>
            <a:r>
              <a:rPr lang="en-US" dirty="0" smtClean="0"/>
              <a:t>We help people</a:t>
            </a:r>
            <a:r>
              <a:rPr lang="en-US" baseline="0" dirty="0" smtClean="0"/>
              <a:t> find the things they are interested 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E4B5-1664-9E4D-908E-362B3D86519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15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software experiences problems.</a:t>
            </a:r>
            <a:r>
              <a:rPr lang="en-US" baseline="0" dirty="0" smtClean="0"/>
              <a:t>  These are not the problems I am here to discuss.  I want to talk about the problems you experience when trying to figure out an issue with an application.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E4B5-1664-9E4D-908E-362B3D86519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78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actually can use both access (web-centric)</a:t>
            </a:r>
            <a:r>
              <a:rPr lang="en-US" baseline="0" dirty="0" smtClean="0"/>
              <a:t> and application logs to figure out a problem.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Garbage collection and operational logs are useful in some cases too.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E4B5-1664-9E4D-908E-362B3D86519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15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started out with a monolithic application.</a:t>
            </a:r>
          </a:p>
          <a:p>
            <a:endParaRPr lang="en-US" dirty="0" smtClean="0"/>
          </a:p>
          <a:p>
            <a:r>
              <a:rPr lang="en-US" dirty="0" smtClean="0"/>
              <a:t>Load Balancing and redundancy</a:t>
            </a:r>
            <a:r>
              <a:rPr lang="en-US" baseline="0" dirty="0" smtClean="0"/>
              <a:t> have caused us to have multiple servers for the same application.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E4B5-1664-9E4D-908E-362B3D86519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15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started out with a monolithic application.</a:t>
            </a:r>
          </a:p>
          <a:p>
            <a:endParaRPr lang="en-US" dirty="0" smtClean="0"/>
          </a:p>
          <a:p>
            <a:r>
              <a:rPr lang="en-US" dirty="0" smtClean="0"/>
              <a:t>Service-Oriented Architecture has increased the number of services or applications that are involved in a single</a:t>
            </a:r>
            <a:r>
              <a:rPr lang="en-US" baseline="0" dirty="0" smtClean="0"/>
              <a:t> user or client interaction.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E4B5-1664-9E4D-908E-362B3D86519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861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To add insult to injury - No access (not even read) to production hosts.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We were provided a log service that let us select the files we wanted and download them.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E4B5-1664-9E4D-908E-362B3D86519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15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 minutes of pointing and clicking through a UI, could get us</a:t>
            </a:r>
            <a:r>
              <a:rPr lang="en-US" baseline="0" dirty="0" smtClean="0"/>
              <a:t> the files we think that we need.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E4B5-1664-9E4D-908E-362B3D86519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15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1/1/15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1/1/15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1/1/15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1/1/15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20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21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4" Type="http://schemas.openxmlformats.org/officeDocument/2006/relationships/image" Target="../media/image23.jpeg"/><Relationship Id="rId5" Type="http://schemas.openxmlformats.org/officeDocument/2006/relationships/image" Target="../media/image16.png"/><Relationship Id="rId6" Type="http://schemas.openxmlformats.org/officeDocument/2006/relationships/image" Target="../media/image18.png"/><Relationship Id="rId7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25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26.png"/><Relationship Id="rId5" Type="http://schemas.openxmlformats.org/officeDocument/2006/relationships/image" Target="../media/image27.jpg"/><Relationship Id="rId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4" Type="http://schemas.openxmlformats.org/officeDocument/2006/relationships/image" Target="../media/image31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lasticsearch.org/" TargetMode="External"/><Relationship Id="rId4" Type="http://schemas.openxmlformats.org/officeDocument/2006/relationships/hyperlink" Target="http://www.elasticsearch.org/overview/kibana/" TargetMode="External"/><Relationship Id="rId5" Type="http://schemas.openxmlformats.org/officeDocument/2006/relationships/hyperlink" Target="http://projects.spring.io/spring-boot/" TargetMode="External"/><Relationship Id="rId6" Type="http://schemas.openxmlformats.org/officeDocument/2006/relationships/hyperlink" Target="http://www.slf4j.org/" TargetMode="External"/><Relationship Id="rId7" Type="http://schemas.openxmlformats.org/officeDocument/2006/relationships/hyperlink" Target="http://logback.qos.ch/" TargetMode="External"/><Relationship Id="rId8" Type="http://schemas.openxmlformats.org/officeDocument/2006/relationships/hyperlink" Target="http://gatling.io/" TargetMode="External"/><Relationship Id="rId9" Type="http://schemas.openxmlformats.org/officeDocument/2006/relationships/hyperlink" Target="http://research.google.com/pubs/pub36356.html" TargetMode="External"/><Relationship Id="rId10" Type="http://schemas.openxmlformats.org/officeDocument/2006/relationships/hyperlink" Target="http://twitter.github.io/zipkin/" TargetMode="External"/><Relationship Id="rId11" Type="http://schemas.openxmlformats.org/officeDocument/2006/relationships/hyperlink" Target="http://oclc.org/careers.en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gstash.net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mailto:bakerj@oclc.org" TargetMode="External"/><Relationship Id="rId4" Type="http://schemas.openxmlformats.org/officeDocument/2006/relationships/hyperlink" Target="https://github.com/solidjb" TargetMode="External"/><Relationship Id="rId5" Type="http://schemas.openxmlformats.org/officeDocument/2006/relationships/hyperlink" Target="http://www.linkedin.com/pub/jonathan-baker/5/414/7b2" TargetMode="External"/><Relationship Id="rId6" Type="http://schemas.openxmlformats.org/officeDocument/2006/relationships/image" Target="../media/image40.jpg"/><Relationship Id="rId7" Type="http://schemas.openxmlformats.org/officeDocument/2006/relationships/image" Target="../media/image41.jpg"/><Relationship Id="rId8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9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ribe-5547_1280.jpg"/>
          <p:cNvPicPr>
            <a:picLocks noChangeAspect="1"/>
          </p:cNvPicPr>
          <p:nvPr/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Looking for Logs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In All the Wrong Places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30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-294886" y="-326332"/>
            <a:ext cx="4076772" cy="30575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This Mean?</a:t>
            </a:r>
            <a:endParaRPr lang="en-US" dirty="0"/>
          </a:p>
        </p:txBody>
      </p:sp>
      <p:pic>
        <p:nvPicPr>
          <p:cNvPr id="6" name="Picture 5" descr="Fil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319" y="2410092"/>
            <a:ext cx="1803400" cy="2336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78064" y="2731247"/>
            <a:ext cx="358594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 smtClean="0"/>
              <a:t>GREP</a:t>
            </a:r>
            <a:endParaRPr lang="en-US" sz="10000" dirty="0"/>
          </a:p>
        </p:txBody>
      </p:sp>
    </p:spTree>
    <p:extLst>
      <p:ext uri="{BB962C8B-B14F-4D97-AF65-F5344CB8AC3E}">
        <p14:creationId xmlns:p14="http://schemas.microsoft.com/office/powerpoint/2010/main" val="426719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-294886" y="-326332"/>
            <a:ext cx="4076772" cy="30575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We Want?</a:t>
            </a:r>
            <a:endParaRPr lang="en-US" dirty="0"/>
          </a:p>
        </p:txBody>
      </p:sp>
      <p:pic>
        <p:nvPicPr>
          <p:cNvPr id="4" name="Picture 3" descr="magic_ha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936" y="2692399"/>
            <a:ext cx="3018976" cy="175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800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ELK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95058" y="2551049"/>
            <a:ext cx="356892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/>
              <a:t>E</a:t>
            </a:r>
            <a:r>
              <a:rPr lang="en-US" sz="3200" dirty="0" err="1" smtClean="0"/>
              <a:t>lasticsearch</a:t>
            </a:r>
            <a:endParaRPr lang="en-US" sz="3200" dirty="0" smtClean="0"/>
          </a:p>
        </p:txBody>
      </p:sp>
      <p:pic>
        <p:nvPicPr>
          <p:cNvPr id="9" name="Content Placeholder 21"/>
          <p:cNvPicPr>
            <a:picLocks noChangeAspect="1"/>
          </p:cNvPicPr>
          <p:nvPr/>
        </p:nvPicPr>
        <p:blipFill>
          <a:blip r:embed="rId3"/>
          <a:srcRect l="147" r="147"/>
          <a:stretch>
            <a:fillRect/>
          </a:stretch>
        </p:blipFill>
        <p:spPr>
          <a:xfrm>
            <a:off x="311099" y="1600200"/>
            <a:ext cx="3903374" cy="452596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795058" y="3525485"/>
            <a:ext cx="181131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/>
              <a:t>L</a:t>
            </a:r>
            <a:r>
              <a:rPr lang="en-US" sz="3200" dirty="0" err="1" smtClean="0"/>
              <a:t>ogstash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4795058" y="4467076"/>
            <a:ext cx="149612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/>
              <a:t>K</a:t>
            </a:r>
            <a:r>
              <a:rPr lang="en-US" sz="3200" dirty="0" err="1" smtClean="0"/>
              <a:t>ibana</a:t>
            </a:r>
            <a:endParaRPr lang="en-US" sz="32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9083" y="3525485"/>
            <a:ext cx="3091548" cy="155722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6855" y="4362776"/>
            <a:ext cx="2080908" cy="252972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6855" y="5206843"/>
            <a:ext cx="2167477" cy="143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934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2411E-7 3.46769E-6 L -0.42879 -0.142 " pathEditMode="relative" ptsTypes="AA">
                                      <p:cBhvr>
                                        <p:cTn id="1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2848E-6 6.31457E-6 L -0.42897 -0.17373 " pathEditMode="relative" ptsTypes="AA">
                                      <p:cBhvr>
                                        <p:cTn id="2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0031E-6 2.18902E-6 L -0.42897 -0.04147 " pathEditMode="relative" ptsTypes="AA">
                                      <p:cBhvr>
                                        <p:cTn id="2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Elasticsearch</a:t>
            </a:r>
            <a:endParaRPr lang="en-US" dirty="0"/>
          </a:p>
        </p:txBody>
      </p:sp>
      <p:pic>
        <p:nvPicPr>
          <p:cNvPr id="22" name="Content Placeholder 21"/>
          <p:cNvPicPr>
            <a:picLocks noGrp="1" noChangeAspect="1"/>
          </p:cNvPicPr>
          <p:nvPr>
            <p:ph idx="1"/>
          </p:nvPr>
        </p:nvPicPr>
        <p:blipFill>
          <a:blip r:embed="rId3">
            <a:alphaModFix amt="15000"/>
          </a:blip>
          <a:srcRect l="147" r="147"/>
          <a:stretch>
            <a:fillRect/>
          </a:stretch>
        </p:blipFill>
        <p:spPr>
          <a:xfrm rot="16200000">
            <a:off x="6587545" y="1600199"/>
            <a:ext cx="4841875" cy="4525963"/>
          </a:xfrm>
        </p:spPr>
      </p:pic>
      <p:pic>
        <p:nvPicPr>
          <p:cNvPr id="3" name="Picture 2" descr="lucene_logo_green_30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46" y="3156355"/>
            <a:ext cx="6140403" cy="9415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0114" y="2154335"/>
            <a:ext cx="4540532" cy="228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328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57192E-7 -1.40343E-6 L 8.57192E-7 0.19731 " pathEditMode="relative" ptsTypes="AA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Logstash</a:t>
            </a:r>
            <a:endParaRPr lang="en-US" dirty="0"/>
          </a:p>
        </p:txBody>
      </p:sp>
      <p:pic>
        <p:nvPicPr>
          <p:cNvPr id="9" name="Content Placeholder 21"/>
          <p:cNvPicPr>
            <a:picLocks noChangeAspect="1"/>
          </p:cNvPicPr>
          <p:nvPr/>
        </p:nvPicPr>
        <p:blipFill>
          <a:blip r:embed="rId3">
            <a:alphaModFix amt="15000"/>
          </a:blip>
          <a:srcRect l="147" r="147"/>
          <a:stretch>
            <a:fillRect/>
          </a:stretch>
        </p:blipFill>
        <p:spPr>
          <a:xfrm>
            <a:off x="2283164" y="4477131"/>
            <a:ext cx="4841875" cy="4525963"/>
          </a:xfrm>
          <a:prstGeom prst="rect">
            <a:avLst/>
          </a:prstGeom>
        </p:spPr>
      </p:pic>
      <p:pic>
        <p:nvPicPr>
          <p:cNvPr id="3" name="Picture 2" descr="markroth8_Conveyor_Bel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279" y="2864231"/>
            <a:ext cx="5779116" cy="1612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7497" y="2108718"/>
            <a:ext cx="1051334" cy="127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171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81798E-6 1.55164E-6 L 0.4496 0.03497 " pathEditMode="relative" rAng="0" ptsTypes="AA">
                                      <p:cBhvr>
                                        <p:cTn id="9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71" y="17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1024px--_Brickwall_01_-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570" y="2216296"/>
            <a:ext cx="3012784" cy="2009503"/>
          </a:xfrm>
          <a:prstGeom prst="rect">
            <a:avLst/>
          </a:prstGeom>
        </p:spPr>
      </p:pic>
      <p:pic>
        <p:nvPicPr>
          <p:cNvPr id="7" name="Picture 6" descr="loose_bricks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27974"/>
            <a:ext cx="3012784" cy="19978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Logstash</a:t>
            </a:r>
            <a:endParaRPr lang="en-US" dirty="0"/>
          </a:p>
        </p:txBody>
      </p:sp>
      <p:pic>
        <p:nvPicPr>
          <p:cNvPr id="9" name="Content Placeholder 21"/>
          <p:cNvPicPr>
            <a:picLocks noChangeAspect="1"/>
          </p:cNvPicPr>
          <p:nvPr/>
        </p:nvPicPr>
        <p:blipFill>
          <a:blip r:embed="rId5">
            <a:alphaModFix amt="15000"/>
          </a:blip>
          <a:srcRect l="147" r="147"/>
          <a:stretch>
            <a:fillRect/>
          </a:stretch>
        </p:blipFill>
        <p:spPr>
          <a:xfrm>
            <a:off x="2283164" y="4477131"/>
            <a:ext cx="4841875" cy="4525963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3210969" y="1783948"/>
            <a:ext cx="2383546" cy="3341665"/>
            <a:chOff x="3439784" y="1980982"/>
            <a:chExt cx="2383546" cy="334166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39784" y="2425008"/>
              <a:ext cx="2383546" cy="2897639"/>
            </a:xfrm>
            <a:prstGeom prst="rect">
              <a:avLst/>
            </a:prstGeom>
          </p:spPr>
        </p:pic>
        <p:pic>
          <p:nvPicPr>
            <p:cNvPr id="4" name="Picture 3" descr="hardhat-41725_640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244883" y="1980982"/>
              <a:ext cx="1186539" cy="8880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50457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29 2.75654E-6 L 0.28413 2.75654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04377E-7 2.75654E-6 L 0.37704 0.00023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Logstash</a:t>
            </a:r>
            <a:endParaRPr lang="en-US" dirty="0"/>
          </a:p>
        </p:txBody>
      </p:sp>
      <p:pic>
        <p:nvPicPr>
          <p:cNvPr id="9" name="Content Placeholder 21"/>
          <p:cNvPicPr>
            <a:picLocks noChangeAspect="1"/>
          </p:cNvPicPr>
          <p:nvPr/>
        </p:nvPicPr>
        <p:blipFill>
          <a:blip r:embed="rId3">
            <a:alphaModFix amt="15000"/>
          </a:blip>
          <a:srcRect l="147" r="147"/>
          <a:stretch>
            <a:fillRect/>
          </a:stretch>
        </p:blipFill>
        <p:spPr>
          <a:xfrm>
            <a:off x="2283164" y="4477131"/>
            <a:ext cx="4841875" cy="4525963"/>
          </a:xfrm>
          <a:prstGeom prst="rect">
            <a:avLst/>
          </a:prstGeom>
        </p:spPr>
      </p:pic>
      <p:pic>
        <p:nvPicPr>
          <p:cNvPr id="3" name="Picture 2" descr="jruby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105" y="1873274"/>
            <a:ext cx="2553934" cy="25213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7559" y="1873274"/>
            <a:ext cx="2383546" cy="289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11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Kibana</a:t>
            </a:r>
            <a:endParaRPr lang="en-US" dirty="0"/>
          </a:p>
        </p:txBody>
      </p:sp>
      <p:pic>
        <p:nvPicPr>
          <p:cNvPr id="22" name="Content Placeholder 21"/>
          <p:cNvPicPr>
            <a:picLocks noGrp="1" noChangeAspect="1"/>
          </p:cNvPicPr>
          <p:nvPr>
            <p:ph idx="1"/>
          </p:nvPr>
        </p:nvPicPr>
        <p:blipFill>
          <a:blip r:embed="rId3">
            <a:alphaModFix amt="15000"/>
          </a:blip>
          <a:srcRect l="147" r="147"/>
          <a:stretch>
            <a:fillRect/>
          </a:stretch>
        </p:blipFill>
        <p:spPr>
          <a:xfrm rot="5400000">
            <a:off x="-2314042" y="1288232"/>
            <a:ext cx="4841875" cy="4525963"/>
          </a:xfrm>
        </p:spPr>
      </p:pic>
      <p:pic>
        <p:nvPicPr>
          <p:cNvPr id="4" name="Picture 3" descr="Bar_graph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206" y="2498535"/>
            <a:ext cx="1933639" cy="1971087"/>
          </a:xfrm>
          <a:prstGeom prst="rect">
            <a:avLst/>
          </a:prstGeom>
        </p:spPr>
      </p:pic>
      <p:pic>
        <p:nvPicPr>
          <p:cNvPr id="5" name="Picture 4" descr="pacman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137" y="2867724"/>
            <a:ext cx="2518708" cy="1601898"/>
          </a:xfrm>
          <a:prstGeom prst="rect">
            <a:avLst/>
          </a:prstGeom>
        </p:spPr>
      </p:pic>
      <p:pic>
        <p:nvPicPr>
          <p:cNvPr id="6" name="Picture 5" descr="Rollup_table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137" y="2817494"/>
            <a:ext cx="3275574" cy="1652128"/>
          </a:xfrm>
          <a:prstGeom prst="rect">
            <a:avLst/>
          </a:prstGeom>
        </p:spPr>
      </p:pic>
      <p:pic>
        <p:nvPicPr>
          <p:cNvPr id="7" name="Picture 6" descr="Bar_graph.png"/>
          <p:cNvPicPr>
            <a:picLocks noChangeAspect="1"/>
          </p:cNvPicPr>
          <p:nvPr/>
        </p:nvPicPr>
        <p:blipFill>
          <a:blip r:embed="rId4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909" y="4891433"/>
            <a:ext cx="1239658" cy="1263666"/>
          </a:xfrm>
          <a:prstGeom prst="rect">
            <a:avLst/>
          </a:prstGeom>
        </p:spPr>
      </p:pic>
      <p:pic>
        <p:nvPicPr>
          <p:cNvPr id="8" name="Picture 7" descr="pacman.jpg"/>
          <p:cNvPicPr>
            <a:picLocks noChangeAspect="1"/>
          </p:cNvPicPr>
          <p:nvPr/>
        </p:nvPicPr>
        <p:blipFill>
          <a:blip r:embed="rId5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909" y="1703201"/>
            <a:ext cx="1250525" cy="79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171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15547E-7 2.80686E-6 L 0.00642 0.3274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" y="163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3611E-6 -1.48217E-6 L -1.33611E-6 -0.21098 " pathEditMode="relative" ptsTypes="AA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21"/>
          <p:cNvPicPr>
            <a:picLocks noChangeAspect="1"/>
          </p:cNvPicPr>
          <p:nvPr/>
        </p:nvPicPr>
        <p:blipFill>
          <a:blip r:embed="rId3">
            <a:alphaModFix amt="5000"/>
          </a:blip>
          <a:srcRect l="147" r="147"/>
          <a:stretch>
            <a:fillRect/>
          </a:stretch>
        </p:blipFill>
        <p:spPr>
          <a:xfrm>
            <a:off x="157341" y="10872"/>
            <a:ext cx="8833534" cy="5769609"/>
          </a:xfrm>
          <a:prstGeom prst="rect">
            <a:avLst/>
          </a:prstGeom>
        </p:spPr>
      </p:pic>
      <p:pic>
        <p:nvPicPr>
          <p:cNvPr id="6" name="Content Placeholder 5" descr="OCLC ELK Arch.jp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3" b="463"/>
          <a:stretch>
            <a:fillRect/>
          </a:stretch>
        </p:blipFill>
        <p:spPr>
          <a:xfrm>
            <a:off x="457200" y="1600200"/>
            <a:ext cx="8229600" cy="4891087"/>
          </a:xfr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552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21"/>
          <p:cNvPicPr>
            <a:picLocks noChangeAspect="1"/>
          </p:cNvPicPr>
          <p:nvPr/>
        </p:nvPicPr>
        <p:blipFill>
          <a:blip r:embed="rId3">
            <a:alphaModFix amt="5000"/>
          </a:blip>
          <a:srcRect l="147" r="147"/>
          <a:stretch>
            <a:fillRect/>
          </a:stretch>
        </p:blipFill>
        <p:spPr>
          <a:xfrm>
            <a:off x="157341" y="10872"/>
            <a:ext cx="8833534" cy="5769609"/>
          </a:xfrm>
          <a:prstGeom prst="rect">
            <a:avLst/>
          </a:prstGeom>
          <a:effectLst/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50K Events per minute and growing (OCLC)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Spikes to 150K per minute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15 applications plus networking </a:t>
            </a:r>
            <a:r>
              <a:rPr lang="en-US" dirty="0" err="1" smtClean="0">
                <a:solidFill>
                  <a:srgbClr val="000000"/>
                </a:solidFill>
              </a:rPr>
              <a:t>syslogs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40K Events per minute (Discovery)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Spikes to 125K per minute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6 applications</a:t>
            </a:r>
          </a:p>
          <a:p>
            <a:pPr lvl="1"/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Events live 14 Days in ES, Forever in HDFS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4 Brokers (1 CPU + 4GB </a:t>
            </a:r>
            <a:r>
              <a:rPr lang="en-US" dirty="0" err="1" smtClean="0">
                <a:solidFill>
                  <a:srgbClr val="000000"/>
                </a:solidFill>
              </a:rPr>
              <a:t>mem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4 Indexers (2 CPU + 4GB </a:t>
            </a:r>
            <a:r>
              <a:rPr lang="en-US" dirty="0" err="1" smtClean="0">
                <a:solidFill>
                  <a:srgbClr val="000000"/>
                </a:solidFill>
              </a:rPr>
              <a:t>mem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6 DB Hosts (2 CPU + 16GB </a:t>
            </a:r>
            <a:r>
              <a:rPr lang="en-US" dirty="0" err="1" smtClean="0">
                <a:solidFill>
                  <a:srgbClr val="000000"/>
                </a:solidFill>
              </a:rPr>
              <a:t>mem</a:t>
            </a:r>
            <a:r>
              <a:rPr lang="en-US" dirty="0" smtClean="0">
                <a:solidFill>
                  <a:srgbClr val="000000"/>
                </a:solidFill>
              </a:rPr>
              <a:t> + 400GB storage)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2 Dedicated Search (2 CPU + 16GB </a:t>
            </a:r>
            <a:r>
              <a:rPr lang="en-US" dirty="0" err="1" smtClean="0">
                <a:solidFill>
                  <a:srgbClr val="000000"/>
                </a:solidFill>
              </a:rPr>
              <a:t>mem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41233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OCLC</a:t>
            </a:r>
            <a:endParaRPr lang="en-US" dirty="0"/>
          </a:p>
        </p:txBody>
      </p:sp>
      <p:pic>
        <p:nvPicPr>
          <p:cNvPr id="6" name="Picture 5" descr="best-places-in-ohi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89" y="3619500"/>
            <a:ext cx="8842679" cy="2386866"/>
          </a:xfrm>
          <a:prstGeom prst="rect">
            <a:avLst/>
          </a:prstGeom>
        </p:spPr>
      </p:pic>
      <p:pic>
        <p:nvPicPr>
          <p:cNvPr id="8" name="Picture 7" descr="OCLC_Logo_H_Color_Ta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0" y="1600200"/>
            <a:ext cx="65024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639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-294886" y="-326332"/>
            <a:ext cx="4076772" cy="30575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We Want?</a:t>
            </a:r>
            <a:endParaRPr lang="en-US" dirty="0"/>
          </a:p>
        </p:txBody>
      </p:sp>
      <p:pic>
        <p:nvPicPr>
          <p:cNvPr id="4" name="Picture 3" descr="magic_ha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936" y="2692399"/>
            <a:ext cx="3018976" cy="175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301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SLF4J</a:t>
            </a:r>
            <a:endParaRPr lang="en-US" dirty="0"/>
          </a:p>
        </p:txBody>
      </p:sp>
      <p:pic>
        <p:nvPicPr>
          <p:cNvPr id="4" name="Picture 3" descr="lb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024" y="2457195"/>
            <a:ext cx="3302000" cy="1778000"/>
          </a:xfrm>
          <a:prstGeom prst="rect">
            <a:avLst/>
          </a:prstGeom>
        </p:spPr>
      </p:pic>
      <p:pic>
        <p:nvPicPr>
          <p:cNvPr id="5" name="Picture 4" descr="slf4j-log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132" y="2584195"/>
            <a:ext cx="38735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457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Mapped Diagnostic Context</a:t>
            </a:r>
            <a:endParaRPr lang="en-US" sz="4400" dirty="0"/>
          </a:p>
        </p:txBody>
      </p:sp>
      <p:pic>
        <p:nvPicPr>
          <p:cNvPr id="5" name="Picture 4" descr="slf4j-logo.jpg"/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827"/>
            <a:ext cx="3400298" cy="1449307"/>
          </a:xfrm>
          <a:prstGeom prst="rect">
            <a:avLst/>
          </a:prstGeom>
        </p:spPr>
      </p:pic>
      <p:pic>
        <p:nvPicPr>
          <p:cNvPr id="3" name="Picture 2" descr="NewFil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98633"/>
            <a:ext cx="2683082" cy="33538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63278" y="4508032"/>
            <a:ext cx="745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MDC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445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1257E-6 -2.08015E-6 L 0.41542 -0.00208 " pathEditMode="relative" ptsTypes="AA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542 -0.00208 L 0.72195 -0.0020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18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2858 -0.00209 " pathEditMode="relative" ptsTypes="AA">
                                      <p:cBhvr>
                                        <p:cTn id="1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Markers</a:t>
            </a:r>
            <a:endParaRPr lang="en-US" sz="4400" dirty="0"/>
          </a:p>
        </p:txBody>
      </p:sp>
      <p:pic>
        <p:nvPicPr>
          <p:cNvPr id="5" name="Picture 4" descr="slf4j-logo.jpg"/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827"/>
            <a:ext cx="3400298" cy="1449307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457200" y="1607250"/>
            <a:ext cx="1253910" cy="1567388"/>
            <a:chOff x="457200" y="1607250"/>
            <a:chExt cx="1253910" cy="1567388"/>
          </a:xfrm>
        </p:grpSpPr>
        <p:grpSp>
          <p:nvGrpSpPr>
            <p:cNvPr id="9" name="Group 8"/>
            <p:cNvGrpSpPr/>
            <p:nvPr/>
          </p:nvGrpSpPr>
          <p:grpSpPr>
            <a:xfrm>
              <a:off x="457200" y="1607250"/>
              <a:ext cx="1253910" cy="1567388"/>
              <a:chOff x="457200" y="2298634"/>
              <a:chExt cx="1253910" cy="1567388"/>
            </a:xfrm>
          </p:grpSpPr>
          <p:pic>
            <p:nvPicPr>
              <p:cNvPr id="3" name="Picture 2" descr="NewFile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7200" y="2298634"/>
                <a:ext cx="1253910" cy="1567388"/>
              </a:xfrm>
              <a:prstGeom prst="rect">
                <a:avLst/>
              </a:prstGeom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457200" y="3335664"/>
                <a:ext cx="1236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Message 1</a:t>
                </a:r>
                <a:endParaRPr lang="en-US" dirty="0"/>
              </a:p>
            </p:txBody>
          </p:sp>
        </p:grpSp>
        <p:sp>
          <p:nvSpPr>
            <p:cNvPr id="16" name="Oval 15"/>
            <p:cNvSpPr/>
            <p:nvPr/>
          </p:nvSpPr>
          <p:spPr>
            <a:xfrm>
              <a:off x="697749" y="1870205"/>
              <a:ext cx="265145" cy="27913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57200" y="5081358"/>
            <a:ext cx="1253910" cy="1567388"/>
            <a:chOff x="457200" y="5081358"/>
            <a:chExt cx="1253910" cy="1567388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" y="5081358"/>
              <a:ext cx="1253910" cy="1567388"/>
              <a:chOff x="457200" y="2298634"/>
              <a:chExt cx="1253910" cy="1567388"/>
            </a:xfrm>
          </p:grpSpPr>
          <p:pic>
            <p:nvPicPr>
              <p:cNvPr id="14" name="Picture 13" descr="NewFile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7200" y="2298634"/>
                <a:ext cx="1253910" cy="1567388"/>
              </a:xfrm>
              <a:prstGeom prst="rect">
                <a:avLst/>
              </a:prstGeom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457200" y="3335664"/>
                <a:ext cx="1236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Message 3</a:t>
                </a:r>
                <a:endParaRPr lang="en-US" dirty="0"/>
              </a:p>
            </p:txBody>
          </p:sp>
        </p:grpSp>
        <p:sp>
          <p:nvSpPr>
            <p:cNvPr id="18" name="Oval 17"/>
            <p:cNvSpPr/>
            <p:nvPr/>
          </p:nvSpPr>
          <p:spPr>
            <a:xfrm>
              <a:off x="697749" y="5260572"/>
              <a:ext cx="265145" cy="27913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40002" y="3327038"/>
            <a:ext cx="1253910" cy="1567388"/>
            <a:chOff x="440002" y="3327038"/>
            <a:chExt cx="1253910" cy="1567388"/>
          </a:xfrm>
        </p:grpSpPr>
        <p:grpSp>
          <p:nvGrpSpPr>
            <p:cNvPr id="10" name="Group 9"/>
            <p:cNvGrpSpPr/>
            <p:nvPr/>
          </p:nvGrpSpPr>
          <p:grpSpPr>
            <a:xfrm>
              <a:off x="440002" y="3327038"/>
              <a:ext cx="1253910" cy="1567388"/>
              <a:chOff x="457200" y="2298634"/>
              <a:chExt cx="1253910" cy="1567388"/>
            </a:xfrm>
          </p:grpSpPr>
          <p:pic>
            <p:nvPicPr>
              <p:cNvPr id="11" name="Picture 10" descr="NewFile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7200" y="2298634"/>
                <a:ext cx="1253910" cy="1567388"/>
              </a:xfrm>
              <a:prstGeom prst="rect">
                <a:avLst/>
              </a:prstGeom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457200" y="3335664"/>
                <a:ext cx="1236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Message 2</a:t>
                </a:r>
                <a:endParaRPr lang="en-US" dirty="0"/>
              </a:p>
            </p:txBody>
          </p:sp>
        </p:grpSp>
        <p:sp>
          <p:nvSpPr>
            <p:cNvPr id="19" name="Oval 18"/>
            <p:cNvSpPr/>
            <p:nvPr/>
          </p:nvSpPr>
          <p:spPr>
            <a:xfrm>
              <a:off x="697749" y="3488064"/>
              <a:ext cx="265145" cy="279135"/>
            </a:xfrm>
            <a:prstGeom prst="ellipse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2809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5665E-6 5.36484E-6 L 0.40014 -0.00208 " pathEditMode="relative" ptsTypes="AA">
                                      <p:cBhvr>
                                        <p:cTn id="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5551E-7 3.86843E-6 L 0.40031 -0.00602 " pathEditMode="relative" ptsTypes="AA">
                                      <p:cBhvr>
                                        <p:cTn id="1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0031 -0.00602 L 0.98993 -0.00602 " pathEditMode="relative" ptsTypes="AA">
                                      <p:cBhvr>
                                        <p:cTn id="1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5551E-7 -1.05861E-6 L 0.40031 0.00208 " pathEditMode="relative" ptsTypes="AA">
                                      <p:cBhvr>
                                        <p:cTn id="2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Json</a:t>
            </a:r>
            <a:r>
              <a:rPr lang="en-US" sz="4400" dirty="0" smtClean="0"/>
              <a:t> Logs</a:t>
            </a:r>
            <a:endParaRPr lang="en-US" sz="4400" dirty="0"/>
          </a:p>
        </p:txBody>
      </p:sp>
      <p:pic>
        <p:nvPicPr>
          <p:cNvPr id="5" name="Picture 4" descr="slf4j-logo.jpg"/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827"/>
            <a:ext cx="3400298" cy="1449307"/>
          </a:xfrm>
          <a:prstGeom prst="rect">
            <a:avLst/>
          </a:prstGeom>
        </p:spPr>
      </p:pic>
      <p:pic>
        <p:nvPicPr>
          <p:cNvPr id="7" name="Picture 6" descr="tutorial-access-log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99" y="1904338"/>
            <a:ext cx="7507328" cy="4017683"/>
          </a:xfrm>
          <a:prstGeom prst="rect">
            <a:avLst/>
          </a:prstGeom>
        </p:spPr>
      </p:pic>
      <p:pic>
        <p:nvPicPr>
          <p:cNvPr id="8" name="Picture 7" descr="Screen Shot 2015-01-01 at 2.02.03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64421"/>
            <a:ext cx="9144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249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5" name="Picture 4" descr="qubodup_Cog_cogwheel_gear_Zahnrad_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555" y="2210552"/>
            <a:ext cx="2622090" cy="262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881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pic>
        <p:nvPicPr>
          <p:cNvPr id="4" name="Picture 3" descr="qubodup_Cog_cogwheel_gear_Zahnrad_6.png"/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34593"/>
            <a:ext cx="1065607" cy="1065607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915796" y="2541661"/>
            <a:ext cx="2590556" cy="2042453"/>
            <a:chOff x="2336800" y="2717800"/>
            <a:chExt cx="4470400" cy="3141018"/>
          </a:xfrm>
        </p:grpSpPr>
        <p:pic>
          <p:nvPicPr>
            <p:cNvPr id="5" name="Picture 4" descr="logo-spring-io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6800" y="2717800"/>
              <a:ext cx="4470400" cy="1409700"/>
            </a:xfrm>
            <a:prstGeom prst="rect">
              <a:avLst/>
            </a:prstGeom>
          </p:spPr>
        </p:pic>
        <p:pic>
          <p:nvPicPr>
            <p:cNvPr id="6" name="Picture 5" descr="spring-boot-logo-604x270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8687" y="3901536"/>
              <a:ext cx="4378513" cy="1957282"/>
            </a:xfrm>
            <a:prstGeom prst="rect">
              <a:avLst/>
            </a:prstGeom>
          </p:spPr>
        </p:pic>
      </p:grpSp>
      <p:pic>
        <p:nvPicPr>
          <p:cNvPr id="8" name="Picture 7" descr="gatling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653" y="2541661"/>
            <a:ext cx="2846033" cy="229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8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Picture 3" descr="qubodup_Cog_cogwheel_gear_Zahnrad_6.png"/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34593"/>
            <a:ext cx="1065607" cy="1065607"/>
          </a:xfrm>
          <a:prstGeom prst="rect">
            <a:avLst/>
          </a:prstGeom>
        </p:spPr>
      </p:pic>
      <p:pic>
        <p:nvPicPr>
          <p:cNvPr id="3" name="Picture 2" descr="elk-demo-arch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96" y="1990894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444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Amount of Work</a:t>
            </a:r>
            <a:endParaRPr lang="en-US" dirty="0"/>
          </a:p>
        </p:txBody>
      </p:sp>
      <p:pic>
        <p:nvPicPr>
          <p:cNvPr id="4" name="Picture 3" descr="qubodup_Cog_cogwheel_gear_Zahnrad_6.png"/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34593"/>
            <a:ext cx="1065607" cy="1065607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Event </a:t>
            </a:r>
            <a:r>
              <a:rPr lang="en-US" dirty="0" smtClean="0">
                <a:solidFill>
                  <a:srgbClr val="000000"/>
                </a:solidFill>
              </a:rPr>
              <a:t>Id propagation </a:t>
            </a:r>
            <a:r>
              <a:rPr lang="en-US" dirty="0" smtClean="0">
                <a:solidFill>
                  <a:srgbClr val="000000"/>
                </a:solidFill>
              </a:rPr>
              <a:t>= ~300 lines of code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Client </a:t>
            </a:r>
            <a:r>
              <a:rPr lang="en-US" dirty="0" smtClean="0">
                <a:solidFill>
                  <a:srgbClr val="000000"/>
                </a:solidFill>
              </a:rPr>
              <a:t>Id propagation </a:t>
            </a:r>
            <a:r>
              <a:rPr lang="en-US" dirty="0" smtClean="0">
                <a:solidFill>
                  <a:srgbClr val="000000"/>
                </a:solidFill>
              </a:rPr>
              <a:t>= ~40 lines of code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Logging outgoing http = ~80 lines of code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err="1" smtClean="0">
                <a:solidFill>
                  <a:srgbClr val="000000"/>
                </a:solidFill>
              </a:rPr>
              <a:t>Logback</a:t>
            </a:r>
            <a:r>
              <a:rPr lang="en-US" dirty="0" smtClean="0">
                <a:solidFill>
                  <a:srgbClr val="000000"/>
                </a:solidFill>
              </a:rPr>
              <a:t> integration = ~600 lines of code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(All found in elk-demo-logging-support module)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180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>
              <a:hlinkClick r:id="rId2"/>
            </a:endParaRPr>
          </a:p>
          <a:p>
            <a:r>
              <a:rPr lang="en-US" dirty="0">
                <a:hlinkClick r:id="rId2"/>
              </a:rPr>
              <a:t>https://github.com/solidjb/elk-</a:t>
            </a:r>
            <a:r>
              <a:rPr lang="en-US" dirty="0" smtClean="0">
                <a:hlinkClick r:id="rId2"/>
              </a:rPr>
              <a:t>demo</a:t>
            </a: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://logstash.net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http://www.elasticsearch.org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http://www.elasticsearch.org/overview/kibana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://projects.spring.io/spring-boot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http://www.slf4j.org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r>
              <a:rPr lang="en-US" dirty="0">
                <a:hlinkClick r:id="rId7"/>
              </a:rPr>
              <a:t>http://logback.qos.ch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://gatling.io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r>
              <a:rPr lang="en-US" dirty="0">
                <a:hlinkClick r:id="rId9"/>
              </a:rPr>
              <a:t>http://research.google.com/pubs/pub36356.</a:t>
            </a:r>
            <a:r>
              <a:rPr lang="en-US" dirty="0" smtClean="0">
                <a:hlinkClick r:id="rId9"/>
              </a:rPr>
              <a:t>html</a:t>
            </a:r>
            <a:endParaRPr lang="en-US" dirty="0" smtClean="0"/>
          </a:p>
          <a:p>
            <a:r>
              <a:rPr lang="en-US" dirty="0">
                <a:hlinkClick r:id="rId10"/>
              </a:rPr>
              <a:t>http://twitter.github.io/zipkin</a:t>
            </a:r>
            <a:r>
              <a:rPr lang="en-US" dirty="0" smtClean="0">
                <a:hlinkClick r:id="rId10"/>
              </a:rPr>
              <a:t>/</a:t>
            </a:r>
            <a:endParaRPr lang="en-US" dirty="0" smtClean="0"/>
          </a:p>
          <a:p>
            <a:r>
              <a:rPr lang="en-US" dirty="0">
                <a:hlinkClick r:id="rId11"/>
              </a:rPr>
              <a:t>http://oclc.org/careers.en.html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187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Do</a:t>
            </a:r>
            <a:endParaRPr lang="en-US" dirty="0"/>
          </a:p>
        </p:txBody>
      </p:sp>
      <p:pic>
        <p:nvPicPr>
          <p:cNvPr id="6" name="Picture 5" descr="OCLC_Logo_V_Color_NoTag.png"/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81569" cy="2251659"/>
          </a:xfrm>
          <a:prstGeom prst="rect">
            <a:avLst/>
          </a:prstGeom>
        </p:spPr>
      </p:pic>
      <p:pic>
        <p:nvPicPr>
          <p:cNvPr id="7" name="Picture 6" descr="peopl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68" y="2251659"/>
            <a:ext cx="3810000" cy="1574800"/>
          </a:xfrm>
          <a:prstGeom prst="rect">
            <a:avLst/>
          </a:prstGeom>
        </p:spPr>
      </p:pic>
      <p:pic>
        <p:nvPicPr>
          <p:cNvPr id="8" name="Picture 7" descr="dynnamitt_books_of_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307" y="4429796"/>
            <a:ext cx="38100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626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Jonathan Baker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91187"/>
            <a:ext cx="8229600" cy="143497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>
                <a:hlinkClick r:id="rId3"/>
              </a:rPr>
              <a:t>bakerj@oclc.org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://github.com/</a:t>
            </a:r>
            <a:r>
              <a:rPr lang="en-US" dirty="0" smtClean="0">
                <a:hlinkClick r:id="rId4"/>
              </a:rPr>
              <a:t>solidjb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5"/>
              </a:rPr>
              <a:t>http://www.linkedin.com/pub/jonathan-baker/5/414/</a:t>
            </a:r>
            <a:r>
              <a:rPr lang="en-US" dirty="0" smtClean="0">
                <a:hlinkClick r:id="rId5"/>
              </a:rPr>
              <a:t>7b2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nationwide-logo*304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295" y="2046793"/>
            <a:ext cx="1551633" cy="1740483"/>
          </a:xfrm>
          <a:prstGeom prst="rect">
            <a:avLst/>
          </a:prstGeom>
        </p:spPr>
      </p:pic>
      <p:pic>
        <p:nvPicPr>
          <p:cNvPr id="5" name="Picture 4" descr="td-amazon-smile-logo-01-large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213" y="2046793"/>
            <a:ext cx="2209267" cy="1795030"/>
          </a:xfrm>
          <a:prstGeom prst="rect">
            <a:avLst/>
          </a:prstGeom>
        </p:spPr>
      </p:pic>
      <p:pic>
        <p:nvPicPr>
          <p:cNvPr id="6" name="Picture 5" descr="OCLC_Logo_V_Color_NoTag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41" y="2096029"/>
            <a:ext cx="1924052" cy="174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400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Jonathan Baker</a:t>
            </a:r>
            <a:endParaRPr lang="en-US" dirty="0"/>
          </a:p>
        </p:txBody>
      </p:sp>
      <p:pic>
        <p:nvPicPr>
          <p:cNvPr id="4" name="Picture 3" descr="famil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277" y="1969593"/>
            <a:ext cx="6623027" cy="441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885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5784" y="1502103"/>
            <a:ext cx="5812487" cy="435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119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-294886" y="-326332"/>
            <a:ext cx="4076772" cy="30575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Logs on a Server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1639" y="2209945"/>
            <a:ext cx="1757610" cy="269753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5"/>
          <a:srcRect r="85600"/>
          <a:stretch/>
        </p:blipFill>
        <p:spPr>
          <a:xfrm>
            <a:off x="2285575" y="2731247"/>
            <a:ext cx="932159" cy="161833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5"/>
          <a:srcRect r="85600"/>
          <a:stretch/>
        </p:blipFill>
        <p:spPr>
          <a:xfrm>
            <a:off x="5424340" y="2731247"/>
            <a:ext cx="932159" cy="161833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5"/>
          <a:srcRect r="85600"/>
          <a:stretch/>
        </p:blipFill>
        <p:spPr>
          <a:xfrm>
            <a:off x="4002037" y="4907476"/>
            <a:ext cx="932159" cy="161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622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-294886" y="-326332"/>
            <a:ext cx="4076772" cy="30575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Logs Across Servers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315806" y="2222589"/>
            <a:ext cx="2223690" cy="3689714"/>
            <a:chOff x="3315806" y="2222589"/>
            <a:chExt cx="2223690" cy="368971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4"/>
            <a:srcRect r="85600"/>
            <a:stretch/>
          </p:blipFill>
          <p:spPr>
            <a:xfrm>
              <a:off x="3315806" y="4293972"/>
              <a:ext cx="932159" cy="1618331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81886" y="2222589"/>
              <a:ext cx="1757610" cy="2697531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3315806" y="2222589"/>
            <a:ext cx="2223690" cy="3689714"/>
            <a:chOff x="3315806" y="2222589"/>
            <a:chExt cx="2223690" cy="368971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4"/>
            <a:srcRect r="85600"/>
            <a:stretch/>
          </p:blipFill>
          <p:spPr>
            <a:xfrm>
              <a:off x="3315806" y="4293972"/>
              <a:ext cx="932159" cy="1618331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81886" y="2222589"/>
              <a:ext cx="1757610" cy="2697531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3315806" y="2222589"/>
            <a:ext cx="2223690" cy="3689714"/>
            <a:chOff x="3315806" y="2222589"/>
            <a:chExt cx="2223690" cy="3689714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4"/>
            <a:srcRect r="85600"/>
            <a:stretch/>
          </p:blipFill>
          <p:spPr>
            <a:xfrm>
              <a:off x="3315806" y="4293972"/>
              <a:ext cx="932159" cy="1618331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81886" y="2222589"/>
              <a:ext cx="1757610" cy="26975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06269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27232E-7 2.31411E-6 L -0.33779 -0.003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98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24106E-6 -1.45935E-7 L 0.33901 0.00162 " pathEditMode="relative" ptsTypes="AA"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Arrow Connector 25"/>
          <p:cNvCxnSpPr/>
          <p:nvPr/>
        </p:nvCxnSpPr>
        <p:spPr>
          <a:xfrm>
            <a:off x="4509553" y="3710731"/>
            <a:ext cx="231490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1466981" y="3722562"/>
            <a:ext cx="231490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-294886" y="-326332"/>
            <a:ext cx="4076772" cy="30575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Logs Across Apps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3315806" y="2222589"/>
            <a:ext cx="2223690" cy="3689714"/>
            <a:chOff x="3315806" y="2222589"/>
            <a:chExt cx="2223690" cy="3689714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4"/>
            <a:srcRect r="85600"/>
            <a:stretch/>
          </p:blipFill>
          <p:spPr>
            <a:xfrm>
              <a:off x="3315806" y="4293972"/>
              <a:ext cx="932159" cy="1618331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81886" y="2222589"/>
              <a:ext cx="1757610" cy="2697531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3315806" y="2222589"/>
            <a:ext cx="2223690" cy="3689714"/>
            <a:chOff x="3315806" y="2222589"/>
            <a:chExt cx="2223690" cy="3689714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4"/>
            <a:srcRect r="85600"/>
            <a:stretch/>
          </p:blipFill>
          <p:spPr>
            <a:xfrm>
              <a:off x="3315806" y="4293972"/>
              <a:ext cx="932159" cy="1618331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81886" y="2222589"/>
              <a:ext cx="1757610" cy="2697531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6358378" y="2222589"/>
            <a:ext cx="2223690" cy="3689714"/>
            <a:chOff x="3315806" y="2222589"/>
            <a:chExt cx="2223690" cy="3689714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 rotWithShape="1">
            <a:blip r:embed="rId4"/>
            <a:srcRect r="85600"/>
            <a:stretch/>
          </p:blipFill>
          <p:spPr>
            <a:xfrm>
              <a:off x="3315806" y="4293972"/>
              <a:ext cx="932159" cy="1618331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81886" y="2222589"/>
              <a:ext cx="1757610" cy="26975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7254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27232E-7 2.31411E-6 L -0.34873 -0.003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37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-294886" y="-326332"/>
            <a:ext cx="4076772" cy="30575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Productio</a:t>
            </a:r>
            <a:r>
              <a:rPr lang="en-US" dirty="0" smtClean="0"/>
              <a:t>n Access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3190211" y="2083022"/>
            <a:ext cx="2223690" cy="3689714"/>
            <a:chOff x="3315806" y="2222589"/>
            <a:chExt cx="2223690" cy="3689714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4">
              <a:alphaModFix amt="45000"/>
            </a:blip>
            <a:srcRect r="85600"/>
            <a:stretch/>
          </p:blipFill>
          <p:spPr>
            <a:xfrm>
              <a:off x="3315806" y="4293972"/>
              <a:ext cx="932159" cy="1618331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>
              <a:alphaModFix amt="45000"/>
            </a:blip>
            <a:stretch>
              <a:fillRect/>
            </a:stretch>
          </p:blipFill>
          <p:spPr>
            <a:xfrm>
              <a:off x="3781886" y="2222589"/>
              <a:ext cx="1757610" cy="2697531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3190211" y="2083022"/>
            <a:ext cx="2223690" cy="3689714"/>
            <a:chOff x="3315806" y="2222589"/>
            <a:chExt cx="2223690" cy="3689714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4"/>
            <a:srcRect r="85600"/>
            <a:stretch/>
          </p:blipFill>
          <p:spPr>
            <a:xfrm>
              <a:off x="3315806" y="4293972"/>
              <a:ext cx="932159" cy="1618331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81886" y="2222589"/>
              <a:ext cx="1757610" cy="2697531"/>
            </a:xfrm>
            <a:prstGeom prst="rect">
              <a:avLst/>
            </a:prstGeom>
          </p:spPr>
        </p:pic>
      </p:grpSp>
      <p:pic>
        <p:nvPicPr>
          <p:cNvPr id="3" name="Picture 2" descr="AJ_Padlock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863" y="2268599"/>
            <a:ext cx="1879459" cy="212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920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-294886" y="-326332"/>
            <a:ext cx="4076772" cy="30575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This Mean?</a:t>
            </a:r>
            <a:endParaRPr lang="en-US" dirty="0"/>
          </a:p>
        </p:txBody>
      </p:sp>
      <p:pic>
        <p:nvPicPr>
          <p:cNvPr id="6" name="Picture 5" descr="Fil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85" y="2410092"/>
            <a:ext cx="1803400" cy="2336800"/>
          </a:xfrm>
          <a:prstGeom prst="rect">
            <a:avLst/>
          </a:prstGeom>
        </p:spPr>
      </p:pic>
      <p:pic>
        <p:nvPicPr>
          <p:cNvPr id="20" name="Picture 19" descr="Fil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900" y="2410092"/>
            <a:ext cx="1803400" cy="2336800"/>
          </a:xfrm>
          <a:prstGeom prst="rect">
            <a:avLst/>
          </a:prstGeom>
        </p:spPr>
      </p:pic>
      <p:pic>
        <p:nvPicPr>
          <p:cNvPr id="21" name="Picture 20" descr="Fil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041" y="2410092"/>
            <a:ext cx="1803400" cy="2336800"/>
          </a:xfrm>
          <a:prstGeom prst="rect">
            <a:avLst/>
          </a:prstGeom>
        </p:spPr>
      </p:pic>
      <p:pic>
        <p:nvPicPr>
          <p:cNvPr id="22" name="Picture 21" descr="Fil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865" y="2410092"/>
            <a:ext cx="1803400" cy="2336800"/>
          </a:xfrm>
          <a:prstGeom prst="rect">
            <a:avLst/>
          </a:prstGeom>
        </p:spPr>
      </p:pic>
      <p:pic>
        <p:nvPicPr>
          <p:cNvPr id="5" name="Picture 4" descr="20_minute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816" y="2410092"/>
            <a:ext cx="2096070" cy="2288908"/>
          </a:xfrm>
          <a:prstGeom prst="rect">
            <a:avLst/>
          </a:prstGeom>
        </p:spPr>
      </p:pic>
      <p:pic>
        <p:nvPicPr>
          <p:cNvPr id="4" name="Picture 3" descr="pointer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338" y="2410092"/>
            <a:ext cx="1586962" cy="214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073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6472</TotalTime>
  <Words>1259</Words>
  <Application>Microsoft Macintosh PowerPoint</Application>
  <PresentationFormat>On-screen Show (4:3)</PresentationFormat>
  <Paragraphs>205</Paragraphs>
  <Slides>31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Executive</vt:lpstr>
      <vt:lpstr>Looking for Logs</vt:lpstr>
      <vt:lpstr>OCLC</vt:lpstr>
      <vt:lpstr>What We Do</vt:lpstr>
      <vt:lpstr>Problems</vt:lpstr>
      <vt:lpstr>Multiple Logs on a Server</vt:lpstr>
      <vt:lpstr>Logs Across Servers</vt:lpstr>
      <vt:lpstr>Logs Across Apps</vt:lpstr>
      <vt:lpstr>Production Access</vt:lpstr>
      <vt:lpstr>What Did This Mean?</vt:lpstr>
      <vt:lpstr>What Did This Mean?</vt:lpstr>
      <vt:lpstr>What Did We Want?</vt:lpstr>
      <vt:lpstr>ELK</vt:lpstr>
      <vt:lpstr>Elasticsearch</vt:lpstr>
      <vt:lpstr>Logstash</vt:lpstr>
      <vt:lpstr>Logstash</vt:lpstr>
      <vt:lpstr>Logstash</vt:lpstr>
      <vt:lpstr>Kibana</vt:lpstr>
      <vt:lpstr>Architecture</vt:lpstr>
      <vt:lpstr>Architecture</vt:lpstr>
      <vt:lpstr>What Did We Want?</vt:lpstr>
      <vt:lpstr>SLF4J</vt:lpstr>
      <vt:lpstr>Mapped Diagnostic Context</vt:lpstr>
      <vt:lpstr>Markers</vt:lpstr>
      <vt:lpstr>Json Logs</vt:lpstr>
      <vt:lpstr>Demo</vt:lpstr>
      <vt:lpstr>Technology</vt:lpstr>
      <vt:lpstr>Architecture</vt:lpstr>
      <vt:lpstr>Amount of Work</vt:lpstr>
      <vt:lpstr>Resources</vt:lpstr>
      <vt:lpstr>Jonathan Baker</vt:lpstr>
      <vt:lpstr>Jonathan Baker</vt:lpstr>
    </vt:vector>
  </TitlesOfParts>
  <Company>oclc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Looking for Logs</dc:title>
  <dc:creator>bakerj</dc:creator>
  <cp:lastModifiedBy>bakerj</cp:lastModifiedBy>
  <cp:revision>153</cp:revision>
  <dcterms:created xsi:type="dcterms:W3CDTF">2014-12-02T12:43:40Z</dcterms:created>
  <dcterms:modified xsi:type="dcterms:W3CDTF">2015-01-01T19:16:42Z</dcterms:modified>
</cp:coreProperties>
</file>