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58" r:id="rId5"/>
    <p:sldId id="264" r:id="rId6"/>
    <p:sldId id="297" r:id="rId7"/>
    <p:sldId id="265" r:id="rId8"/>
    <p:sldId id="289" r:id="rId9"/>
    <p:sldId id="290" r:id="rId10"/>
    <p:sldId id="291" r:id="rId11"/>
    <p:sldId id="293" r:id="rId12"/>
    <p:sldId id="260" r:id="rId13"/>
    <p:sldId id="261" r:id="rId14"/>
    <p:sldId id="262" r:id="rId15"/>
    <p:sldId id="277" r:id="rId16"/>
    <p:sldId id="278" r:id="rId17"/>
    <p:sldId id="263" r:id="rId18"/>
    <p:sldId id="257" r:id="rId19"/>
    <p:sldId id="282" r:id="rId20"/>
    <p:sldId id="294" r:id="rId21"/>
    <p:sldId id="292" r:id="rId22"/>
    <p:sldId id="295" r:id="rId23"/>
    <p:sldId id="296" r:id="rId24"/>
    <p:sldId id="298" r:id="rId25"/>
    <p:sldId id="279" r:id="rId26"/>
    <p:sldId id="283" r:id="rId27"/>
    <p:sldId id="285" r:id="rId28"/>
    <p:sldId id="286" r:id="rId29"/>
    <p:sldId id="284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31" autoAdjust="0"/>
  </p:normalViewPr>
  <p:slideViewPr>
    <p:cSldViewPr snapToGrid="0" snapToObjects="1">
      <p:cViewPr varScale="1">
        <p:scale>
          <a:sx n="91" d="100"/>
          <a:sy n="91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1A27-936B-714C-A770-4CD7AA64F397}" type="datetimeFigureOut">
              <a:rPr lang="en-US" smtClean="0"/>
              <a:t>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E4B5-1664-9E4D-908E-362B3D86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here has to look at logs?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enjoys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assume since you are at this talk, that means it is unpleasant.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tell you about where I work, and the issues we had, and then what we did to fix them.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grep</a:t>
            </a:r>
            <a:r>
              <a:rPr lang="en-US" dirty="0" smtClean="0"/>
              <a:t> on those</a:t>
            </a:r>
            <a:r>
              <a:rPr lang="en-US" baseline="0" dirty="0" smtClean="0"/>
              <a:t> files + time proximity would allow us to try to discern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familiar to anyone else?  You can make a career being good at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wanted magic.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 access to the log events we care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started with ELK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Elasticsearch</a:t>
            </a:r>
            <a:r>
              <a:rPr lang="en-US" sz="1200" dirty="0" smtClean="0"/>
              <a:t> is a flexible and powerful open source, distributed, real-time search and analytics engine.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Built on top of Apache </a:t>
            </a:r>
            <a:r>
              <a:rPr lang="en-US" sz="1200" dirty="0" err="1" smtClean="0"/>
              <a:t>Lucene</a:t>
            </a:r>
            <a:r>
              <a:rPr lang="en-US" sz="1200" dirty="0" smtClean="0"/>
              <a:t>, it simplifies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Lucene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and allows non-java languages to interact with the indexes.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takes logs and other event data from your systems and move them into a central place.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</a:t>
            </a:r>
            <a:r>
              <a:rPr lang="en-US" sz="1200" dirty="0" smtClean="0"/>
              <a:t>is a project similar to Apache Flume if you are </a:t>
            </a:r>
            <a:r>
              <a:rPr lang="en-US" sz="1200" dirty="0" err="1" smtClean="0"/>
              <a:t>famailiar</a:t>
            </a:r>
            <a:r>
              <a:rPr lang="en-US" sz="1200" dirty="0" smtClean="0"/>
              <a:t> with that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converts unstructured data into structured</a:t>
            </a:r>
            <a:r>
              <a:rPr lang="en-US" sz="1200" baseline="0" dirty="0" smtClean="0"/>
              <a:t>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Disparate date formats can be consolidated.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Or unstructured data can be treated the same as structured</a:t>
            </a:r>
            <a:r>
              <a:rPr lang="en-US" sz="1200" baseline="0" dirty="0" smtClean="0"/>
              <a:t>.</a:t>
            </a: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Written in </a:t>
            </a:r>
            <a:r>
              <a:rPr lang="en-US" sz="1200" baseline="0" dirty="0" err="1" smtClean="0"/>
              <a:t>Jruby</a:t>
            </a:r>
            <a:r>
              <a:rPr lang="en-US" sz="1200" baseline="0" dirty="0" smtClean="0"/>
              <a:t> – entire java ecosystem available to you</a:t>
            </a:r>
            <a:r>
              <a:rPr lang="en-US" sz="1200" baseline="0" dirty="0" smtClean="0"/>
              <a:t>.  Most of ruby ecosystem is available to you.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Kibana</a:t>
            </a:r>
            <a:r>
              <a:rPr lang="en-US" sz="1200" dirty="0" smtClean="0"/>
              <a:t> allows you to visualize logs and time-stamped </a:t>
            </a:r>
            <a:r>
              <a:rPr lang="en-US" sz="1200" dirty="0" smtClean="0"/>
              <a:t>data</a:t>
            </a:r>
          </a:p>
          <a:p>
            <a:endParaRPr lang="en-US" sz="1200" dirty="0" smtClean="0"/>
          </a:p>
          <a:p>
            <a:r>
              <a:rPr lang="en-US" sz="1200" dirty="0" smtClean="0"/>
              <a:t>ELK gave us the ability to centralize all of our log events, and a highly functional</a:t>
            </a:r>
            <a:r>
              <a:rPr lang="en-US" sz="1200" baseline="0" dirty="0" smtClean="0"/>
              <a:t> UI to zoom in and out of what we were looking for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is open-source</a:t>
            </a:r>
          </a:p>
          <a:p>
            <a:r>
              <a:rPr lang="en-US" dirty="0" smtClean="0"/>
              <a:t>Logging was lowest cost of entry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all happens out of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Informed greatly by http://</a:t>
            </a:r>
            <a:r>
              <a:rPr lang="en-US" baseline="0" dirty="0" err="1" smtClean="0"/>
              <a:t>research.google.com</a:t>
            </a:r>
            <a:r>
              <a:rPr lang="en-US" baseline="0" dirty="0" smtClean="0"/>
              <a:t>/pubs/pub36356.html (dapper/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 nonprofit library cooperative providing research, programs and services that help libraries share the world’s knowledge and the work of organizing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it</a:t>
            </a:r>
            <a:r>
              <a:rPr lang="en-US" baseline="0" dirty="0" smtClean="0"/>
              <a:t> is we were shooting for: Magic!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this infrastructure, and </a:t>
            </a:r>
            <a:r>
              <a:rPr lang="en-US" dirty="0" smtClean="0"/>
              <a:t>still no magic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endParaRPr lang="en-US" dirty="0" smtClean="0"/>
          </a:p>
          <a:p>
            <a:r>
              <a:rPr lang="en-US" dirty="0" smtClean="0"/>
              <a:t>This is java-centric, but other languages hopefully support something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"Mapped Diagnostic Context" is essentially a map maintained by the logging framework where the application code provides key-value pairs which can then be inserted by the logging framework in log messages.</a:t>
            </a:r>
          </a:p>
          <a:p>
            <a:endParaRPr lang="en-US" dirty="0" smtClean="0"/>
          </a:p>
          <a:p>
            <a:r>
              <a:rPr lang="en-US" dirty="0" smtClean="0"/>
              <a:t>Stick an</a:t>
            </a:r>
            <a:r>
              <a:rPr lang="en-US" baseline="0" dirty="0" smtClean="0"/>
              <a:t> identifier in the MDC – it ends up on every appropriate log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Markers are named objects used to enrich log statements.</a:t>
            </a:r>
          </a:p>
          <a:p>
            <a:endParaRPr lang="en-US" dirty="0" smtClean="0"/>
          </a:p>
          <a:p>
            <a:r>
              <a:rPr lang="en-US" dirty="0" smtClean="0"/>
              <a:t>Allows you to categorize events on additional </a:t>
            </a:r>
            <a:r>
              <a:rPr lang="en-US" dirty="0" err="1" smtClean="0"/>
              <a:t>dev</a:t>
            </a:r>
            <a:r>
              <a:rPr lang="en-US" baseline="0" dirty="0" smtClean="0"/>
              <a:t> selected field.  (Multiples allowed)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map these markers to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was easier for us to output </a:t>
            </a:r>
            <a:r>
              <a:rPr lang="en-US" dirty="0" err="1" smtClean="0"/>
              <a:t>json</a:t>
            </a:r>
            <a:r>
              <a:rPr lang="en-US" baseline="0" dirty="0" smtClean="0"/>
              <a:t> logs to ease the burden on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– easier to write an encoder than regex parsing in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Logstash</a:t>
            </a:r>
            <a:r>
              <a:rPr lang="en-US" baseline="0" dirty="0" smtClean="0"/>
              <a:t> could handle the raw logs, but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boot actuator health checks</a:t>
            </a:r>
          </a:p>
          <a:p>
            <a:r>
              <a:rPr lang="en-US" dirty="0" smtClean="0"/>
              <a:t>Gatling Load test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starting demo describe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are running locally (with command line) and then show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input and output before moving into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Once 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, describe all the parts of the default dashboard.</a:t>
            </a:r>
          </a:p>
          <a:p>
            <a:r>
              <a:rPr lang="en-US" baseline="0" dirty="0" smtClean="0"/>
              <a:t>Much more slowly describe how I am using the dashboards.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dragging across the graph, show how clicking on mag-glass creates filters, filters + queries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Kibana</a:t>
            </a:r>
            <a:r>
              <a:rPr lang="en-US" baseline="0" dirty="0" smtClean="0"/>
              <a:t> doesn’t know anything about your app or your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all of the fields in the full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 overview dashboard = access log centric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talk about running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on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first dashboard describe each element of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once I find the problem (either too long or a blow up) show the share link.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influenced by Google</a:t>
            </a:r>
            <a:r>
              <a:rPr lang="en-US" baseline="0" dirty="0" smtClean="0"/>
              <a:t> Dapper paper (open source implementation =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Open source alternatives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-access encoders, we pre-date them, so we are investigating how to switch..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a consulting software engineer at OCLC</a:t>
            </a:r>
            <a:r>
              <a:rPr lang="en-US" baseline="0" dirty="0" smtClean="0"/>
              <a:t> on the End User Services Discovery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making developer’s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Worldcat</a:t>
            </a:r>
            <a:r>
              <a:rPr lang="en-US" dirty="0" smtClean="0"/>
              <a:t> Discovery</a:t>
            </a:r>
          </a:p>
          <a:p>
            <a:endParaRPr lang="en-US" dirty="0" smtClean="0"/>
          </a:p>
          <a:p>
            <a:r>
              <a:rPr lang="en-US" dirty="0" smtClean="0"/>
              <a:t>We help people</a:t>
            </a:r>
            <a:r>
              <a:rPr lang="en-US" baseline="0" dirty="0" smtClean="0"/>
              <a:t> find the things they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software experiences problems.</a:t>
            </a:r>
            <a:r>
              <a:rPr lang="en-US" baseline="0" dirty="0" smtClean="0"/>
              <a:t>  These are not the problems I am here to discuss.  I want to talk about the problems you experience when trying to figure out an issue with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actually can use both access (web-centric)</a:t>
            </a:r>
            <a:r>
              <a:rPr lang="en-US" baseline="0" dirty="0" smtClean="0"/>
              <a:t> and application logs to figure out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Garbage collection and operational logs are useful in some cases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Load Balancing and redundancy</a:t>
            </a:r>
            <a:r>
              <a:rPr lang="en-US" baseline="0" dirty="0" smtClean="0"/>
              <a:t> have caused us to have multiple servers for the same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Service-Oriented Architecture has increased the number of services or applications that are involved in a single</a:t>
            </a:r>
            <a:r>
              <a:rPr lang="en-US" baseline="0" dirty="0" smtClean="0"/>
              <a:t> user or client interaction.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add insult to injury - No access (not even read) to production hosts.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were provided a log service that let us select the files we wanted and download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 of pointing and clicking through a UI, could get us</a:t>
            </a:r>
            <a:r>
              <a:rPr lang="en-US" baseline="0" dirty="0" smtClean="0"/>
              <a:t> the files we think that we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://www.elasticsearch.org/overview/kibana/" TargetMode="External"/><Relationship Id="rId5" Type="http://schemas.openxmlformats.org/officeDocument/2006/relationships/hyperlink" Target="http://projects.spring.io/spring-boot/" TargetMode="External"/><Relationship Id="rId6" Type="http://schemas.openxmlformats.org/officeDocument/2006/relationships/hyperlink" Target="http://www.slf4j.org/" TargetMode="External"/><Relationship Id="rId7" Type="http://schemas.openxmlformats.org/officeDocument/2006/relationships/hyperlink" Target="http://logback.qos.ch/" TargetMode="External"/><Relationship Id="rId8" Type="http://schemas.openxmlformats.org/officeDocument/2006/relationships/hyperlink" Target="http://gatling.io/" TargetMode="External"/><Relationship Id="rId9" Type="http://schemas.openxmlformats.org/officeDocument/2006/relationships/hyperlink" Target="http://research.google.com/pubs/pub36356.html" TargetMode="External"/><Relationship Id="rId10" Type="http://schemas.openxmlformats.org/officeDocument/2006/relationships/hyperlink" Target="http://twitter.github.io/zipkin/" TargetMode="External"/><Relationship Id="rId11" Type="http://schemas.openxmlformats.org/officeDocument/2006/relationships/hyperlink" Target="http://oclc.org/careers.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stash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akerj@oclc.org" TargetMode="External"/><Relationship Id="rId4" Type="http://schemas.openxmlformats.org/officeDocument/2006/relationships/hyperlink" Target="https://github.com/solidjb" TargetMode="External"/><Relationship Id="rId5" Type="http://schemas.openxmlformats.org/officeDocument/2006/relationships/hyperlink" Target="http://www.linkedin.com/pub/jonathan-baker/5/414/7b2" TargetMode="External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be-5547_1280.jp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for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All the Wrong Places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9" y="2410092"/>
            <a:ext cx="18034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064" y="2731247"/>
            <a:ext cx="358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GREP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2671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5058" y="2551049"/>
            <a:ext cx="3568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</a:t>
            </a:r>
            <a:r>
              <a:rPr lang="en-US" sz="3200" dirty="0" err="1" smtClean="0"/>
              <a:t>lasticsearch</a:t>
            </a:r>
            <a:endParaRPr lang="en-US" sz="3200" dirty="0" smtClean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/>
          <a:srcRect l="147" r="147"/>
          <a:stretch>
            <a:fillRect/>
          </a:stretch>
        </p:blipFill>
        <p:spPr>
          <a:xfrm>
            <a:off x="311099" y="1600200"/>
            <a:ext cx="3903374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5058" y="3525485"/>
            <a:ext cx="1811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</a:t>
            </a:r>
            <a:r>
              <a:rPr lang="en-US" sz="3200" dirty="0" err="1" smtClean="0"/>
              <a:t>ogstash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5058" y="4467076"/>
            <a:ext cx="14961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</a:t>
            </a:r>
            <a:r>
              <a:rPr lang="en-US" sz="3200" dirty="0" err="1" smtClean="0"/>
              <a:t>ibana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083" y="3525485"/>
            <a:ext cx="3091548" cy="1557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5" y="4362776"/>
            <a:ext cx="2080908" cy="252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55" y="5206843"/>
            <a:ext cx="2167477" cy="14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411E-7 3.46769E-6 L -0.42879 -0.142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6.31457E-6 L -0.42897 -0.17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2.18902E-6 L -0.42897 -0.041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16200000">
            <a:off x="6587545" y="1600199"/>
            <a:ext cx="4841875" cy="4525963"/>
          </a:xfrm>
        </p:spPr>
      </p:pic>
      <p:pic>
        <p:nvPicPr>
          <p:cNvPr id="3" name="Picture 2" descr="lucene_logo_green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" y="3156355"/>
            <a:ext cx="6140403" cy="94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14" y="2154335"/>
            <a:ext cx="4540532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7192E-7 -1.40343E-6 L 8.57192E-7 0.19731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markroth8_Conveyor_Be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9" y="2864231"/>
            <a:ext cx="5779116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97" y="2108718"/>
            <a:ext cx="1051334" cy="1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798E-6 1.55164E-6 L 0.4496 0.0349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1" y="1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24px--_Brickwall_01_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70" y="2216296"/>
            <a:ext cx="3012784" cy="2009503"/>
          </a:xfrm>
          <a:prstGeom prst="rect">
            <a:avLst/>
          </a:prstGeom>
        </p:spPr>
      </p:pic>
      <p:pic>
        <p:nvPicPr>
          <p:cNvPr id="7" name="Picture 6" descr="loose_bric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74"/>
            <a:ext cx="3012784" cy="199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5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10969" y="1783948"/>
            <a:ext cx="2383546" cy="3341665"/>
            <a:chOff x="3439784" y="1980982"/>
            <a:chExt cx="2383546" cy="334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9784" y="2425008"/>
              <a:ext cx="2383546" cy="2897639"/>
            </a:xfrm>
            <a:prstGeom prst="rect">
              <a:avLst/>
            </a:prstGeom>
          </p:spPr>
        </p:pic>
        <p:pic>
          <p:nvPicPr>
            <p:cNvPr id="4" name="Picture 3" descr="hardhat-41725_6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44883" y="1980982"/>
              <a:ext cx="1186539" cy="888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2.75654E-6 L 0.28413 2.7565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377E-7 2.75654E-6 L 0.37704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jruby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5" y="1873274"/>
            <a:ext cx="2553934" cy="252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59" y="1873274"/>
            <a:ext cx="2383546" cy="2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5400000">
            <a:off x="-2314042" y="1288232"/>
            <a:ext cx="4841875" cy="4525963"/>
          </a:xfrm>
        </p:spPr>
      </p:pic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06" y="2498535"/>
            <a:ext cx="1933639" cy="1971087"/>
          </a:xfrm>
          <a:prstGeom prst="rect">
            <a:avLst/>
          </a:prstGeom>
        </p:spPr>
      </p:pic>
      <p:pic>
        <p:nvPicPr>
          <p:cNvPr id="5" name="Picture 4" descr="pac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67724"/>
            <a:ext cx="2518708" cy="1601898"/>
          </a:xfrm>
          <a:prstGeom prst="rect">
            <a:avLst/>
          </a:prstGeom>
        </p:spPr>
      </p:pic>
      <p:pic>
        <p:nvPicPr>
          <p:cNvPr id="6" name="Picture 5" descr="Rollup_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17494"/>
            <a:ext cx="3275574" cy="1652128"/>
          </a:xfrm>
          <a:prstGeom prst="rect">
            <a:avLst/>
          </a:prstGeom>
        </p:spPr>
      </p:pic>
      <p:pic>
        <p:nvPicPr>
          <p:cNvPr id="7" name="Picture 6" descr="Bar_graph.png"/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4891433"/>
            <a:ext cx="1239658" cy="1263666"/>
          </a:xfrm>
          <a:prstGeom prst="rect">
            <a:avLst/>
          </a:prstGeom>
        </p:spPr>
      </p:pic>
      <p:pic>
        <p:nvPicPr>
          <p:cNvPr id="8" name="Picture 7" descr="pacman.jpg"/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1703201"/>
            <a:ext cx="1250525" cy="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547E-7 2.80686E-6 L 0.00642 0.32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6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611E-6 -1.48217E-6 L -1.33611E-6 -0.21098 " pathEditMode="relative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</p:spPr>
      </p:pic>
      <p:pic>
        <p:nvPicPr>
          <p:cNvPr id="6" name="Content Placeholder 5" descr="OCLC ELK Ar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>
          <a:xfrm>
            <a:off x="457200" y="1600200"/>
            <a:ext cx="8229600" cy="489108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50K Events per minute and growing (OCLC)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150K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15 applications plus networking </a:t>
            </a:r>
            <a:r>
              <a:rPr lang="en-US" dirty="0" err="1" smtClean="0">
                <a:solidFill>
                  <a:srgbClr val="000000"/>
                </a:solidFill>
              </a:rPr>
              <a:t>syslogs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40K Events per minute (Discovery)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125K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 applications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Events live 14 Days in ES, Forever in HDFS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 Brokers (1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Indexers (2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6 DB Hosts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 + 400GB storage)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 Dedicated Search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2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OCLC</a:t>
            </a:r>
            <a:endParaRPr lang="en-US" dirty="0"/>
          </a:p>
        </p:txBody>
      </p:sp>
      <p:pic>
        <p:nvPicPr>
          <p:cNvPr id="6" name="Picture 5" descr="best-places-in-o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" y="3619500"/>
            <a:ext cx="8842679" cy="2386866"/>
          </a:xfrm>
          <a:prstGeom prst="rect">
            <a:avLst/>
          </a:prstGeom>
        </p:spPr>
      </p:pic>
      <p:pic>
        <p:nvPicPr>
          <p:cNvPr id="8" name="Picture 7" descr="OCLC_Logo_H_Color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4" name="Picture 3" descr="lb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4" y="2457195"/>
            <a:ext cx="3302000" cy="1778000"/>
          </a:xfrm>
          <a:prstGeom prst="rect">
            <a:avLst/>
          </a:prstGeom>
        </p:spPr>
      </p:pic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32" y="2584195"/>
            <a:ext cx="387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Mapped Diagnostic Context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3" name="Picture 2" descr="New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3"/>
            <a:ext cx="2683082" cy="335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278" y="4508032"/>
            <a:ext cx="74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7E-6 -2.08015E-6 L 0.41542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2 -0.00208 L 0.72195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858 -0.00209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Markers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1607250"/>
            <a:ext cx="1253910" cy="1567388"/>
            <a:chOff x="457200" y="1607250"/>
            <a:chExt cx="1253910" cy="1567388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607250"/>
              <a:ext cx="1253910" cy="1567388"/>
              <a:chOff x="457200" y="2298634"/>
              <a:chExt cx="1253910" cy="1567388"/>
            </a:xfrm>
          </p:grpSpPr>
          <p:pic>
            <p:nvPicPr>
              <p:cNvPr id="3" name="Picture 2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1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97749" y="1870205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5081358"/>
            <a:ext cx="1253910" cy="1567388"/>
            <a:chOff x="457200" y="5081358"/>
            <a:chExt cx="1253910" cy="156738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5081358"/>
              <a:ext cx="1253910" cy="1567388"/>
              <a:chOff x="457200" y="2298634"/>
              <a:chExt cx="1253910" cy="1567388"/>
            </a:xfrm>
          </p:grpSpPr>
          <p:pic>
            <p:nvPicPr>
              <p:cNvPr id="14" name="Picture 13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3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97749" y="5260572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002" y="3327038"/>
            <a:ext cx="1253910" cy="1567388"/>
            <a:chOff x="440002" y="3327038"/>
            <a:chExt cx="1253910" cy="1567388"/>
          </a:xfrm>
        </p:grpSpPr>
        <p:grpSp>
          <p:nvGrpSpPr>
            <p:cNvPr id="10" name="Group 9"/>
            <p:cNvGrpSpPr/>
            <p:nvPr/>
          </p:nvGrpSpPr>
          <p:grpSpPr>
            <a:xfrm>
              <a:off x="440002" y="3327038"/>
              <a:ext cx="1253910" cy="1567388"/>
              <a:chOff x="457200" y="2298634"/>
              <a:chExt cx="1253910" cy="1567388"/>
            </a:xfrm>
          </p:grpSpPr>
          <p:pic>
            <p:nvPicPr>
              <p:cNvPr id="11" name="Picture 10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2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97749" y="3488064"/>
              <a:ext cx="265145" cy="279135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5.36484E-6 L 0.40014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3.86843E-6 L 0.40031 -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31 -0.00602 L 0.98993 -0.00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1.05861E-6 L 0.40031 0.00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Json</a:t>
            </a:r>
            <a:r>
              <a:rPr lang="en-US" sz="4400" dirty="0" smtClean="0"/>
              <a:t> Logs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7" name="Picture 6" descr="tutorial-access-lo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9" y="1904338"/>
            <a:ext cx="7507328" cy="4017683"/>
          </a:xfrm>
          <a:prstGeom prst="rect">
            <a:avLst/>
          </a:prstGeom>
        </p:spPr>
      </p:pic>
      <p:pic>
        <p:nvPicPr>
          <p:cNvPr id="8" name="Picture 7" descr="Screen Shot 2015-01-01 at 2.02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421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qubodup_Cog_cogwheel_gear_Zahnrad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5" y="2210552"/>
            <a:ext cx="2622090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5796" y="2541661"/>
            <a:ext cx="2590556" cy="2042453"/>
            <a:chOff x="2336800" y="2717800"/>
            <a:chExt cx="4470400" cy="3141018"/>
          </a:xfrm>
        </p:grpSpPr>
        <p:pic>
          <p:nvPicPr>
            <p:cNvPr id="5" name="Picture 4" descr="logo-spring-i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717800"/>
              <a:ext cx="4470400" cy="1409700"/>
            </a:xfrm>
            <a:prstGeom prst="rect">
              <a:avLst/>
            </a:prstGeom>
          </p:spPr>
        </p:pic>
        <p:pic>
          <p:nvPicPr>
            <p:cNvPr id="6" name="Picture 5" descr="spring-boot-logo-604x27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7" y="3901536"/>
              <a:ext cx="4378513" cy="1957282"/>
            </a:xfrm>
            <a:prstGeom prst="rect">
              <a:avLst/>
            </a:prstGeom>
          </p:spPr>
        </p:pic>
      </p:grpSp>
      <p:pic>
        <p:nvPicPr>
          <p:cNvPr id="8" name="Picture 7" descr="gatl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2541661"/>
            <a:ext cx="2846033" cy="22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pic>
        <p:nvPicPr>
          <p:cNvPr id="3" name="Picture 2" descr="elk-demo-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" y="19908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Work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Event propagation = ~300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Client propagation = ~40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Logging outgoing http = ~80 lines of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Logback</a:t>
            </a:r>
            <a:r>
              <a:rPr lang="en-US" dirty="0" smtClean="0">
                <a:solidFill>
                  <a:srgbClr val="000000"/>
                </a:solidFill>
              </a:rPr>
              <a:t> integration = ~600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(All found in elk-demo-logging-support module)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https://github.com/solidjb/elk-</a:t>
            </a:r>
            <a:r>
              <a:rPr lang="en-US" dirty="0" smtClean="0">
                <a:hlinkClick r:id="rId2"/>
              </a:rPr>
              <a:t>demo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://logstash.net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http://www.elasticsearch.org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http://www.elasticsearch.org/overview/kibana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://projects.spring.io/spring-boot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http://www.slf4j.org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http://logback.qos.ch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://gatling.io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http://research.google.com/pubs/pub36356.</a:t>
            </a:r>
            <a:r>
              <a:rPr lang="en-US" dirty="0" smtClean="0">
                <a:hlinkClick r:id="rId9"/>
              </a:rPr>
              <a:t>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http://twitter.github.io/zipkin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http://oclc.org/careers.en.html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1569" cy="2251659"/>
          </a:xfrm>
          <a:prstGeom prst="rect">
            <a:avLst/>
          </a:prstGeom>
        </p:spPr>
      </p:pic>
      <p:pic>
        <p:nvPicPr>
          <p:cNvPr id="7" name="Picture 6" descr="peo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8" y="2251659"/>
            <a:ext cx="3810000" cy="1574800"/>
          </a:xfrm>
          <a:prstGeom prst="rect">
            <a:avLst/>
          </a:prstGeom>
        </p:spPr>
      </p:pic>
      <p:pic>
        <p:nvPicPr>
          <p:cNvPr id="8" name="Picture 7" descr="dynnamitt_books_of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7" y="4429796"/>
            <a:ext cx="3810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7"/>
            <a:ext cx="8229600" cy="1434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bakerj@oclc.org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</a:t>
            </a:r>
            <a:r>
              <a:rPr lang="en-US" dirty="0" smtClean="0">
                <a:hlinkClick r:id="rId4"/>
              </a:rPr>
              <a:t>solidjb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http://www.linkedin.com/pub/jonathan-baker/5/414/</a:t>
            </a:r>
            <a:r>
              <a:rPr lang="en-US" dirty="0" smtClean="0">
                <a:hlinkClick r:id="rId5"/>
              </a:rPr>
              <a:t>7b2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ationwide-logo*3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95" y="2046793"/>
            <a:ext cx="1551633" cy="1740483"/>
          </a:xfrm>
          <a:prstGeom prst="rect">
            <a:avLst/>
          </a:prstGeom>
        </p:spPr>
      </p:pic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3" y="2046793"/>
            <a:ext cx="2209267" cy="1795030"/>
          </a:xfrm>
          <a:prstGeom prst="rect">
            <a:avLst/>
          </a:prstGeom>
        </p:spPr>
      </p:pic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1" y="2096029"/>
            <a:ext cx="1924052" cy="1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pic>
        <p:nvPicPr>
          <p:cNvPr id="4" name="Picture 3" descr="fami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7" y="1969593"/>
            <a:ext cx="66230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84" y="1502103"/>
            <a:ext cx="5812487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Logs on a Server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39" y="2209945"/>
            <a:ext cx="1757610" cy="269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2285575" y="2731247"/>
            <a:ext cx="932159" cy="161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5424340" y="2731247"/>
            <a:ext cx="932159" cy="1618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4002037" y="4907476"/>
            <a:ext cx="932159" cy="16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Servers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377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-1.45935E-7 L 0.33901 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509553" y="3710731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66981" y="3722562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Apps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58378" y="2222589"/>
            <a:ext cx="2223690" cy="3689714"/>
            <a:chOff x="3315806" y="2222589"/>
            <a:chExt cx="2223690" cy="36897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4873 -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</a:t>
            </a:r>
            <a:r>
              <a:rPr lang="en-US" dirty="0" smtClean="0"/>
              <a:t>n Access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 amt="45000"/>
            </a:blip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pic>
        <p:nvPicPr>
          <p:cNvPr id="3" name="Picture 2" descr="AJ_Pad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3" y="2268599"/>
            <a:ext cx="1879459" cy="21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" y="2410092"/>
            <a:ext cx="1803400" cy="2336800"/>
          </a:xfrm>
          <a:prstGeom prst="rect">
            <a:avLst/>
          </a:prstGeom>
        </p:spPr>
      </p:pic>
      <p:pic>
        <p:nvPicPr>
          <p:cNvPr id="20" name="Picture 19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00" y="2410092"/>
            <a:ext cx="1803400" cy="2336800"/>
          </a:xfrm>
          <a:prstGeom prst="rect">
            <a:avLst/>
          </a:prstGeom>
        </p:spPr>
      </p:pic>
      <p:pic>
        <p:nvPicPr>
          <p:cNvPr id="21" name="Picture 20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1" y="2410092"/>
            <a:ext cx="1803400" cy="2336800"/>
          </a:xfrm>
          <a:prstGeom prst="rect">
            <a:avLst/>
          </a:prstGeom>
        </p:spPr>
      </p:pic>
      <p:pic>
        <p:nvPicPr>
          <p:cNvPr id="22" name="Picture 21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65" y="2410092"/>
            <a:ext cx="1803400" cy="2336800"/>
          </a:xfrm>
          <a:prstGeom prst="rect">
            <a:avLst/>
          </a:prstGeom>
        </p:spPr>
      </p:pic>
      <p:pic>
        <p:nvPicPr>
          <p:cNvPr id="5" name="Picture 4" descr="20_min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2410092"/>
            <a:ext cx="2096070" cy="2288908"/>
          </a:xfrm>
          <a:prstGeom prst="rect">
            <a:avLst/>
          </a:prstGeom>
        </p:spPr>
      </p:pic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8" y="2410092"/>
            <a:ext cx="1586962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6466</TotalTime>
  <Words>1257</Words>
  <Application>Microsoft Macintosh PowerPoint</Application>
  <PresentationFormat>On-screen Show (4:3)</PresentationFormat>
  <Paragraphs>205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Looking for Logs</vt:lpstr>
      <vt:lpstr>OCLC</vt:lpstr>
      <vt:lpstr>What We Do</vt:lpstr>
      <vt:lpstr>Problems</vt:lpstr>
      <vt:lpstr>Multiple Logs on a Server</vt:lpstr>
      <vt:lpstr>Logs Across Servers</vt:lpstr>
      <vt:lpstr>Logs Across Apps</vt:lpstr>
      <vt:lpstr>Production Access</vt:lpstr>
      <vt:lpstr>What Did This Mean?</vt:lpstr>
      <vt:lpstr>What Did This Mean?</vt:lpstr>
      <vt:lpstr>What Did We Want?</vt:lpstr>
      <vt:lpstr>ELK</vt:lpstr>
      <vt:lpstr>Elasticsearch</vt:lpstr>
      <vt:lpstr>Logstash</vt:lpstr>
      <vt:lpstr>Logstash</vt:lpstr>
      <vt:lpstr>Logstash</vt:lpstr>
      <vt:lpstr>Kibana</vt:lpstr>
      <vt:lpstr>Architecture</vt:lpstr>
      <vt:lpstr>Architecture</vt:lpstr>
      <vt:lpstr>What Did We Want?</vt:lpstr>
      <vt:lpstr>SLF4J</vt:lpstr>
      <vt:lpstr>Mapped Diagnostic Context</vt:lpstr>
      <vt:lpstr>Markers</vt:lpstr>
      <vt:lpstr>Json Logs</vt:lpstr>
      <vt:lpstr>Demo</vt:lpstr>
      <vt:lpstr>Technology</vt:lpstr>
      <vt:lpstr>Architecture</vt:lpstr>
      <vt:lpstr>Amount of Work</vt:lpstr>
      <vt:lpstr>Resources</vt:lpstr>
      <vt:lpstr>Jonathan Baker</vt:lpstr>
      <vt:lpstr>Jonathan Baker</vt:lpstr>
    </vt:vector>
  </TitlesOfParts>
  <Company>oclc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Logs</dc:title>
  <dc:creator>bakerj</dc:creator>
  <cp:lastModifiedBy>bakerj</cp:lastModifiedBy>
  <cp:revision>152</cp:revision>
  <dcterms:created xsi:type="dcterms:W3CDTF">2014-12-02T12:43:40Z</dcterms:created>
  <dcterms:modified xsi:type="dcterms:W3CDTF">2015-01-01T19:10:37Z</dcterms:modified>
</cp:coreProperties>
</file>