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7"/>
  </p:notesMasterIdLst>
  <p:handoutMasterIdLst>
    <p:handoutMasterId r:id="rId58"/>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82" r:id="rId20"/>
    <p:sldId id="1352" r:id="rId21"/>
    <p:sldId id="1354" r:id="rId22"/>
    <p:sldId id="1384" r:id="rId23"/>
    <p:sldId id="1385" r:id="rId24"/>
    <p:sldId id="1387" r:id="rId25"/>
    <p:sldId id="1388" r:id="rId26"/>
    <p:sldId id="1389" r:id="rId27"/>
    <p:sldId id="1390" r:id="rId28"/>
    <p:sldId id="1391" r:id="rId29"/>
    <p:sldId id="1350" r:id="rId30"/>
    <p:sldId id="1357" r:id="rId31"/>
    <p:sldId id="1358" r:id="rId32"/>
    <p:sldId id="1359" r:id="rId33"/>
    <p:sldId id="1360" r:id="rId34"/>
    <p:sldId id="1361" r:id="rId35"/>
    <p:sldId id="1362" r:id="rId36"/>
    <p:sldId id="1363" r:id="rId37"/>
    <p:sldId id="1364" r:id="rId38"/>
    <p:sldId id="1366" r:id="rId39"/>
    <p:sldId id="1365" r:id="rId40"/>
    <p:sldId id="1351" r:id="rId41"/>
    <p:sldId id="1368" r:id="rId42"/>
    <p:sldId id="1355" r:id="rId43"/>
    <p:sldId id="1381" r:id="rId44"/>
    <p:sldId id="1356" r:id="rId45"/>
    <p:sldId id="1374" r:id="rId46"/>
    <p:sldId id="1380" r:id="rId47"/>
    <p:sldId id="1375" r:id="rId48"/>
    <p:sldId id="1379" r:id="rId49"/>
    <p:sldId id="1378" r:id="rId50"/>
    <p:sldId id="1376" r:id="rId51"/>
    <p:sldId id="1377" r:id="rId52"/>
    <p:sldId id="1393" r:id="rId53"/>
    <p:sldId id="1392" r:id="rId54"/>
    <p:sldId id="1341" r:id="rId55"/>
    <p:sldId id="1367" r:id="rId56"/>
  </p:sldIdLst>
  <p:sldSz cx="12436475" cy="6994525"/>
  <p:notesSz cx="6858000" cy="9144000"/>
  <p:custDataLst>
    <p:tags r:id="rId59"/>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82"/>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 id="1393"/>
            <p14:sldId id="1392"/>
          </p14:sldIdLst>
        </p14:section>
        <p14:section name="Conclusion - X minutes" id="{A4749901-7E4D-4CE4-9E1F-4BB787210046}">
          <p14:sldIdLst>
            <p14:sldId id="1341"/>
          </p14:sldIdLst>
        </p14:section>
        <p14:section name="Appendix" id="{8F4AE060-EEBD-49E9-8B5D-A5B5BE1825E9}">
          <p14:sldIdLst>
            <p14:sldId id="1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03" autoAdjust="0"/>
    <p:restoredTop sz="75319" autoAdjust="0"/>
  </p:normalViewPr>
  <p:slideViewPr>
    <p:cSldViewPr>
      <p:cViewPr varScale="1">
        <p:scale>
          <a:sx n="78" d="100"/>
          <a:sy n="78" d="100"/>
        </p:scale>
        <p:origin x="69" y="5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22701"/>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7AE1CA04-9E18-44B4-9589-DC785B57E038}" type="presOf" srcId="{18D025D8-F1B4-E340-8017-A3F96EB49642}" destId="{F4E532E6-66D6-C542-B8C3-136424B07555}" srcOrd="0" destOrd="0" presId="urn:microsoft.com/office/officeart/2005/8/layout/cycle2"/>
    <dgm:cxn modelId="{BA954C29-6641-1742-9C44-2DAE9AEF48B2}" srcId="{1BA80199-E171-D64D-97FC-98DC54226E17}" destId="{18D025D8-F1B4-E340-8017-A3F96EB49642}" srcOrd="0" destOrd="0" parTransId="{7FC59775-5D47-7040-B655-569FE15A8A3B}" sibTransId="{FD11F52C-A2D5-734C-8456-3C254DFAA87F}"/>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824A6D53-C13F-4C1A-94BE-1781296FB348}" type="presOf" srcId="{FD11F52C-A2D5-734C-8456-3C254DFAA87F}" destId="{7CBDF54A-8860-7740-AB04-556D1D7774A6}" srcOrd="1"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4A2C39D8-9D17-45FC-AF3C-1D213AFDC51E}" type="presOf" srcId="{E44BEFA8-C88F-7544-AD6C-857B185E495A}" destId="{242A9705-8B08-184E-AE75-417ABD03C1B0}" srcOrd="1" destOrd="0" presId="urn:microsoft.com/office/officeart/2005/8/layout/cycle2"/>
    <dgm:cxn modelId="{2C2D3FE2-E572-434F-8767-7CD7D82D2490}" type="presOf" srcId="{E44BEFA8-C88F-7544-AD6C-857B185E495A}" destId="{E747E740-F8F7-6B41-8142-09025A60FA83}" srcOrd="0"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928B6104-6BF7-420D-9FDB-3FEB3DD8924C}" type="presOf" srcId="{2B6169F8-27CE-4321-9FEA-F8EAD2855F26}" destId="{F4DE59E0-F460-4B60-88B2-A512544288FD}"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B3FC2B52-F731-4F1C-8BE7-17706D5A9651}" type="presOf" srcId="{E7A37210-D140-4477-AB54-0A924C8FFDE9}" destId="{47B80974-E606-4B95-AC56-0A16BEC95A47}" srcOrd="0" destOrd="0" presId="urn:microsoft.com/office/officeart/2005/8/layout/venn2"/>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F144B9BD-1071-45CA-80B0-0822E883EEB9}" type="presOf" srcId="{58EEDEC7-3D35-4422-AB6C-80CB080CC203}" destId="{75067508-CE43-4AF4-BCFF-DC752E8E5141}" srcOrd="0"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6D1642C5-116D-4743-8CD7-1C741C666058}" type="presOf" srcId="{2345E87F-ECB4-4879-9D03-4B0B52E048C7}" destId="{9631C849-4AA3-4C2A-91F4-A9645725CC18}" srcOrd="1"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1/31/2018 4:28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1/31/2018 4:28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Cosmos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821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4042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0982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8302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2580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19</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94724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22</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8252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20377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69783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08551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988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8601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3095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5917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46916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21863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46418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44712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48412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09224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67999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774489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080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2761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51118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962671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102649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419900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83015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2298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1/31/2018 4:28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45107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9977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1/31/2018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402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20.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9.pn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31.xml"/><Relationship Id="rId1" Type="http://schemas.openxmlformats.org/officeDocument/2006/relationships/slideLayout" Target="../slideLayouts/slideLayout30.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99.png"/><Relationship Id="rId4" Type="http://schemas.openxmlformats.org/officeDocument/2006/relationships/image" Target="../media/image94.png"/><Relationship Id="rId9" Type="http://schemas.openxmlformats.org/officeDocument/2006/relationships/image" Target="../media/image9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0.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4.xml"/><Relationship Id="rId1" Type="http://schemas.openxmlformats.org/officeDocument/2006/relationships/slideLayout" Target="../slideLayouts/slideLayout1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notesSlide" Target="../notesSlides/notesSlide47.xml"/><Relationship Id="rId1" Type="http://schemas.openxmlformats.org/officeDocument/2006/relationships/slideLayout" Target="../slideLayouts/slideLayout11.xml"/><Relationship Id="rId5" Type="http://schemas.openxmlformats.org/officeDocument/2006/relationships/image" Target="../media/image110.png"/><Relationship Id="rId4" Type="http://schemas.openxmlformats.org/officeDocument/2006/relationships/image" Target="../media/image6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42" Type="http://schemas.openxmlformats.org/officeDocument/2006/relationships/image" Target="../media/image46.png"/><Relationship Id="rId47" Type="http://schemas.openxmlformats.org/officeDocument/2006/relationships/image" Target="../media/image51.png"/><Relationship Id="rId50" Type="http://schemas.openxmlformats.org/officeDocument/2006/relationships/image" Target="../media/image5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2" Type="http://schemas.openxmlformats.org/officeDocument/2006/relationships/notesSlide" Target="../notesSlides/notesSlide7.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41" Type="http://schemas.openxmlformats.org/officeDocument/2006/relationships/image" Target="../media/image45.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8" Type="http://schemas.openxmlformats.org/officeDocument/2006/relationships/image" Target="../media/image12.png"/><Relationship Id="rId51" Type="http://schemas.openxmlformats.org/officeDocument/2006/relationships/image" Target="../media/image5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310210" y="3779531"/>
            <a:ext cx="1242648" cy="343492"/>
          </a:xfrm>
          <a:prstGeom prst="rect">
            <a:avLst/>
          </a:prstGeom>
          <a:noFill/>
        </p:spPr>
        <p:txBody>
          <a:bodyPr wrap="none" rtlCol="0">
            <a:spAutoFit/>
          </a:bodyPr>
          <a:lstStyle/>
          <a:p>
            <a:pPr algn="ctr"/>
            <a:r>
              <a:rPr lang="en-US" sz="1632" dirty="0">
                <a:solidFill>
                  <a:schemeClr val="bg2">
                    <a:lumMod val="50000"/>
                  </a:schemeClr>
                </a:solidFill>
              </a:rPr>
              <a:t>Cosmos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pic>
        <p:nvPicPr>
          <p:cNvPr id="3" name="Picture 2"/>
          <p:cNvPicPr>
            <a:picLocks noChangeAspect="1"/>
          </p:cNvPicPr>
          <p:nvPr/>
        </p:nvPicPr>
        <p:blipFill>
          <a:blip r:embed="rId3"/>
          <a:stretch>
            <a:fillRect/>
          </a:stretch>
        </p:blipFill>
        <p:spPr>
          <a:xfrm>
            <a:off x="4237037" y="268233"/>
            <a:ext cx="7927167" cy="6319387"/>
          </a:xfrm>
          <a:prstGeom prst="rect">
            <a:avLst/>
          </a:prstGeom>
        </p:spPr>
      </p:pic>
    </p:spTree>
    <p:extLst>
      <p:ext uri="{BB962C8B-B14F-4D97-AF65-F5344CB8AC3E}">
        <p14:creationId xmlns:p14="http://schemas.microsoft.com/office/powerpoint/2010/main" val="41635332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869385"/>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63" y="2793172"/>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pic>
        <p:nvPicPr>
          <p:cNvPr id="27" name="Picture 26"/>
          <p:cNvPicPr>
            <a:picLocks noChangeAspect="1"/>
          </p:cNvPicPr>
          <p:nvPr/>
        </p:nvPicPr>
        <p:blipFill>
          <a:blip r:embed="rId6"/>
          <a:stretch>
            <a:fillRect/>
          </a:stretch>
        </p:blipFill>
        <p:spPr>
          <a:xfrm>
            <a:off x="736273" y="4490215"/>
            <a:ext cx="2082468" cy="869737"/>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93609" y="3878262"/>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7057995" y="2774792"/>
            <a:ext cx="2343470" cy="881591"/>
          </a:xfrm>
          <a:prstGeom prst="rect">
            <a:avLst/>
          </a:prstGeom>
        </p:spPr>
      </p:pic>
      <p:pic>
        <p:nvPicPr>
          <p:cNvPr id="8" name="Picture 7"/>
          <p:cNvPicPr>
            <a:picLocks noChangeAspect="1"/>
          </p:cNvPicPr>
          <p:nvPr/>
        </p:nvPicPr>
        <p:blipFill>
          <a:blip r:embed="rId4"/>
          <a:stretch>
            <a:fillRect/>
          </a:stretch>
        </p:blipFill>
        <p:spPr>
          <a:xfrm>
            <a:off x="10129826" y="2623329"/>
            <a:ext cx="1187214" cy="1187214"/>
          </a:xfrm>
          <a:prstGeom prst="rect">
            <a:avLst/>
          </a:prstGeom>
        </p:spPr>
      </p:pic>
      <p:pic>
        <p:nvPicPr>
          <p:cNvPr id="9" name="Picture 8"/>
          <p:cNvPicPr>
            <a:picLocks noChangeAspect="1"/>
          </p:cNvPicPr>
          <p:nvPr/>
        </p:nvPicPr>
        <p:blipFill>
          <a:blip r:embed="rId5"/>
          <a:stretch>
            <a:fillRect/>
          </a:stretch>
        </p:blipFill>
        <p:spPr>
          <a:xfrm>
            <a:off x="7098491" y="4423114"/>
            <a:ext cx="1047750" cy="1047750"/>
          </a:xfrm>
          <a:prstGeom prst="rect">
            <a:avLst/>
          </a:prstGeom>
        </p:spPr>
      </p:pic>
      <p:pic>
        <p:nvPicPr>
          <p:cNvPr id="10" name="Picture 9"/>
          <p:cNvPicPr>
            <a:picLocks noChangeAspect="1"/>
          </p:cNvPicPr>
          <p:nvPr/>
        </p:nvPicPr>
        <p:blipFill>
          <a:blip r:embed="rId6"/>
          <a:stretch>
            <a:fillRect/>
          </a:stretch>
        </p:blipFill>
        <p:spPr>
          <a:xfrm>
            <a:off x="8641772" y="4574975"/>
            <a:ext cx="2976107" cy="7440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6891752" y="2337347"/>
            <a:ext cx="2659397" cy="804975"/>
          </a:xfrm>
          <a:prstGeom prst="rect">
            <a:avLst/>
          </a:prstGeom>
        </p:spPr>
      </p:pic>
      <p:pic>
        <p:nvPicPr>
          <p:cNvPr id="8" name="Picture 7"/>
          <p:cNvPicPr>
            <a:picLocks noChangeAspect="1"/>
          </p:cNvPicPr>
          <p:nvPr/>
        </p:nvPicPr>
        <p:blipFill>
          <a:blip r:embed="rId4"/>
          <a:stretch>
            <a:fillRect/>
          </a:stretch>
        </p:blipFill>
        <p:spPr>
          <a:xfrm>
            <a:off x="9663726" y="4982178"/>
            <a:ext cx="1369888" cy="1171691"/>
          </a:xfrm>
          <a:prstGeom prst="rect">
            <a:avLst/>
          </a:prstGeom>
        </p:spPr>
      </p:pic>
      <p:pic>
        <p:nvPicPr>
          <p:cNvPr id="9" name="Picture 8"/>
          <p:cNvPicPr>
            <a:picLocks noChangeAspect="1"/>
          </p:cNvPicPr>
          <p:nvPr/>
        </p:nvPicPr>
        <p:blipFill>
          <a:blip r:embed="rId5"/>
          <a:stretch>
            <a:fillRect/>
          </a:stretch>
        </p:blipFill>
        <p:spPr>
          <a:xfrm>
            <a:off x="8754548" y="3335365"/>
            <a:ext cx="2700433" cy="69066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2009181" y="3347874"/>
            <a:ext cx="192424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Cosmos DB</a:t>
            </a:r>
            <a:endParaRPr lang="nl-NL" sz="2400" i="1" dirty="0">
              <a:solidFill>
                <a:srgbClr val="0070C0"/>
              </a:solidFill>
            </a:endParaRPr>
          </a:p>
        </p:txBody>
      </p:sp>
      <p:pic>
        <p:nvPicPr>
          <p:cNvPr id="14" name="Picture 13"/>
          <p:cNvPicPr>
            <a:picLocks noChangeAspect="1"/>
          </p:cNvPicPr>
          <p:nvPr/>
        </p:nvPicPr>
        <p:blipFill>
          <a:blip r:embed="rId9"/>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10"/>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4"/>
          <a:stretch>
            <a:fillRect/>
          </a:stretch>
        </p:blipFill>
        <p:spPr>
          <a:xfrm>
            <a:off x="6922089" y="4743450"/>
            <a:ext cx="1962268" cy="1272167"/>
          </a:xfrm>
          <a:prstGeom prst="rect">
            <a:avLst/>
          </a:prstGeom>
        </p:spPr>
      </p:pic>
      <p:pic>
        <p:nvPicPr>
          <p:cNvPr id="19" name="Picture 18"/>
          <p:cNvPicPr>
            <a:picLocks noChangeAspect="1"/>
          </p:cNvPicPr>
          <p:nvPr/>
        </p:nvPicPr>
        <p:blipFill>
          <a:blip r:embed="rId5"/>
          <a:stretch>
            <a:fillRect/>
          </a:stretch>
        </p:blipFill>
        <p:spPr>
          <a:xfrm>
            <a:off x="6922088" y="2434274"/>
            <a:ext cx="2496190" cy="996017"/>
          </a:xfrm>
          <a:prstGeom prst="rect">
            <a:avLst/>
          </a:prstGeom>
        </p:spPr>
      </p:pic>
      <p:pic>
        <p:nvPicPr>
          <p:cNvPr id="20" name="Picture 19"/>
          <p:cNvPicPr>
            <a:picLocks noChangeAspect="1"/>
          </p:cNvPicPr>
          <p:nvPr/>
        </p:nvPicPr>
        <p:blipFill>
          <a:blip r:embed="rId6"/>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3"/>
          <a:stretch>
            <a:fillRect/>
          </a:stretch>
        </p:blipFill>
        <p:spPr>
          <a:xfrm>
            <a:off x="2627693" y="4640262"/>
            <a:ext cx="780290" cy="780290"/>
          </a:xfrm>
          <a:prstGeom prst="rect">
            <a:avLst/>
          </a:prstGeom>
        </p:spPr>
      </p:pic>
      <p:pic>
        <p:nvPicPr>
          <p:cNvPr id="6" name="Picture 5"/>
          <p:cNvPicPr>
            <a:picLocks noChangeAspect="1"/>
          </p:cNvPicPr>
          <p:nvPr/>
        </p:nvPicPr>
        <p:blipFill>
          <a:blip r:embed="rId3"/>
          <a:stretch>
            <a:fillRect/>
          </a:stretch>
        </p:blipFill>
        <p:spPr>
          <a:xfrm>
            <a:off x="9030174" y="4640262"/>
            <a:ext cx="780290" cy="780290"/>
          </a:xfrm>
          <a:prstGeom prst="rect">
            <a:avLst/>
          </a:prstGeom>
        </p:spPr>
      </p:pic>
      <p:pic>
        <p:nvPicPr>
          <p:cNvPr id="7" name="Picture 6"/>
          <p:cNvPicPr>
            <a:picLocks noChangeAspect="1"/>
          </p:cNvPicPr>
          <p:nvPr/>
        </p:nvPicPr>
        <p:blipFill>
          <a:blip r:embed="rId3"/>
          <a:stretch>
            <a:fillRect/>
          </a:stretch>
        </p:blipFill>
        <p:spPr>
          <a:xfrm>
            <a:off x="8098169" y="4640262"/>
            <a:ext cx="780290" cy="780290"/>
          </a:xfrm>
          <a:prstGeom prst="rect">
            <a:avLst/>
          </a:prstGeom>
        </p:spPr>
      </p:pic>
      <p:pic>
        <p:nvPicPr>
          <p:cNvPr id="8" name="Picture 7"/>
          <p:cNvPicPr>
            <a:picLocks noChangeAspect="1"/>
          </p:cNvPicPr>
          <p:nvPr/>
        </p:nvPicPr>
        <p:blipFill>
          <a:blip r:embed="rId3"/>
          <a:stretch>
            <a:fillRect/>
          </a:stretch>
        </p:blipFill>
        <p:spPr>
          <a:xfrm>
            <a:off x="9962178" y="4640262"/>
            <a:ext cx="780290" cy="780290"/>
          </a:xfrm>
          <a:prstGeom prst="rect">
            <a:avLst/>
          </a:prstGeom>
        </p:spPr>
      </p:pic>
      <p:pic>
        <p:nvPicPr>
          <p:cNvPr id="9" name="Picture 8"/>
          <p:cNvPicPr>
            <a:picLocks noChangeAspect="1"/>
          </p:cNvPicPr>
          <p:nvPr/>
        </p:nvPicPr>
        <p:blipFill>
          <a:blip r:embed="rId3"/>
          <a:stretch>
            <a:fillRect/>
          </a:stretch>
        </p:blipFill>
        <p:spPr>
          <a:xfrm>
            <a:off x="7166164" y="4640262"/>
            <a:ext cx="780290" cy="780290"/>
          </a:xfrm>
          <a:prstGeom prst="rect">
            <a:avLst/>
          </a:prstGeom>
        </p:spPr>
      </p:pic>
      <p:pic>
        <p:nvPicPr>
          <p:cNvPr id="10" name="Picture 9"/>
          <p:cNvPicPr>
            <a:picLocks noChangeAspect="1"/>
          </p:cNvPicPr>
          <p:nvPr/>
        </p:nvPicPr>
        <p:blipFill>
          <a:blip r:embed="rId3"/>
          <a:stretch>
            <a:fillRect/>
          </a:stretch>
        </p:blipFill>
        <p:spPr>
          <a:xfrm>
            <a:off x="10894182" y="4640262"/>
            <a:ext cx="780290" cy="780290"/>
          </a:xfrm>
          <a:prstGeom prst="rect">
            <a:avLst/>
          </a:prstGeom>
        </p:spPr>
      </p:pic>
      <p:pic>
        <p:nvPicPr>
          <p:cNvPr id="11" name="Picture 10"/>
          <p:cNvPicPr>
            <a:picLocks noChangeAspect="1"/>
          </p:cNvPicPr>
          <p:nvPr/>
        </p:nvPicPr>
        <p:blipFill>
          <a:blip r:embed="rId3"/>
          <a:stretch>
            <a:fillRect/>
          </a:stretch>
        </p:blipFill>
        <p:spPr>
          <a:xfrm>
            <a:off x="7166164" y="5630862"/>
            <a:ext cx="780290" cy="780290"/>
          </a:xfrm>
          <a:prstGeom prst="rect">
            <a:avLst/>
          </a:prstGeom>
        </p:spPr>
      </p:pic>
      <p:pic>
        <p:nvPicPr>
          <p:cNvPr id="12" name="Picture 11"/>
          <p:cNvPicPr>
            <a:picLocks noChangeAspect="1"/>
          </p:cNvPicPr>
          <p:nvPr/>
        </p:nvPicPr>
        <p:blipFill>
          <a:blip r:embed="rId3"/>
          <a:stretch>
            <a:fillRect/>
          </a:stretch>
        </p:blipFill>
        <p:spPr>
          <a:xfrm>
            <a:off x="8098169" y="5630862"/>
            <a:ext cx="780290" cy="780290"/>
          </a:xfrm>
          <a:prstGeom prst="rect">
            <a:avLst/>
          </a:prstGeom>
        </p:spPr>
      </p:pic>
      <p:pic>
        <p:nvPicPr>
          <p:cNvPr id="13" name="Picture 12"/>
          <p:cNvPicPr>
            <a:picLocks noChangeAspect="1"/>
          </p:cNvPicPr>
          <p:nvPr/>
        </p:nvPicPr>
        <p:blipFill>
          <a:blip r:embed="rId3"/>
          <a:stretch>
            <a:fillRect/>
          </a:stretch>
        </p:blipFill>
        <p:spPr>
          <a:xfrm>
            <a:off x="9030174" y="5630862"/>
            <a:ext cx="780290" cy="780290"/>
          </a:xfrm>
          <a:prstGeom prst="rect">
            <a:avLst/>
          </a:prstGeom>
        </p:spPr>
      </p:pic>
      <p:pic>
        <p:nvPicPr>
          <p:cNvPr id="14" name="Picture 13"/>
          <p:cNvPicPr>
            <a:picLocks noChangeAspect="1"/>
          </p:cNvPicPr>
          <p:nvPr/>
        </p:nvPicPr>
        <p:blipFill>
          <a:blip r:embed="rId3"/>
          <a:stretch>
            <a:fillRect/>
          </a:stretch>
        </p:blipFill>
        <p:spPr>
          <a:xfrm>
            <a:off x="9962178" y="5630862"/>
            <a:ext cx="780290" cy="780290"/>
          </a:xfrm>
          <a:prstGeom prst="rect">
            <a:avLst/>
          </a:prstGeom>
        </p:spPr>
      </p:pic>
      <p:pic>
        <p:nvPicPr>
          <p:cNvPr id="15" name="Picture 14"/>
          <p:cNvPicPr>
            <a:picLocks noChangeAspect="1"/>
          </p:cNvPicPr>
          <p:nvPr/>
        </p:nvPicPr>
        <p:blipFill>
          <a:blip r:embed="rId3"/>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3"/>
          <a:stretch>
            <a:fillRect/>
          </a:stretch>
        </p:blipFill>
        <p:spPr>
          <a:xfrm>
            <a:off x="503237" y="1635210"/>
            <a:ext cx="1600200" cy="1600200"/>
          </a:xfrm>
          <a:prstGeom prst="rect">
            <a:avLst/>
          </a:prstGeom>
        </p:spPr>
      </p:pic>
      <p:pic>
        <p:nvPicPr>
          <p:cNvPr id="6" name="Picture 5"/>
          <p:cNvPicPr>
            <a:picLocks noChangeAspect="1"/>
          </p:cNvPicPr>
          <p:nvPr/>
        </p:nvPicPr>
        <p:blipFill>
          <a:blip r:embed="rId4"/>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3"/>
          <a:stretch>
            <a:fillRect/>
          </a:stretch>
        </p:blipFill>
        <p:spPr>
          <a:xfrm>
            <a:off x="503237" y="4800171"/>
            <a:ext cx="1600200" cy="1600200"/>
          </a:xfrm>
          <a:prstGeom prst="rect">
            <a:avLst/>
          </a:prstGeom>
        </p:spPr>
      </p:pic>
      <p:pic>
        <p:nvPicPr>
          <p:cNvPr id="19" name="Picture 18"/>
          <p:cNvPicPr>
            <a:picLocks noChangeAspect="1"/>
          </p:cNvPicPr>
          <p:nvPr/>
        </p:nvPicPr>
        <p:blipFill>
          <a:blip r:embed="rId4"/>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5">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5">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5">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5">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5">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6">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6">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6">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0473ED-DE94-4D26-821F-2036F50AF93C}"/>
              </a:ext>
            </a:extLst>
          </p:cNvPr>
          <p:cNvSpPr>
            <a:spLocks noGrp="1"/>
          </p:cNvSpPr>
          <p:nvPr>
            <p:ph type="title"/>
          </p:nvPr>
        </p:nvSpPr>
        <p:spPr/>
        <p:txBody>
          <a:bodyPr/>
          <a:lstStyle/>
          <a:p>
            <a:r>
              <a:rPr lang="de-DE" dirty="0"/>
              <a:t>Summary</a:t>
            </a:r>
          </a:p>
        </p:txBody>
      </p:sp>
      <p:sp>
        <p:nvSpPr>
          <p:cNvPr id="4" name="Textplatzhalter 3">
            <a:extLst>
              <a:ext uri="{FF2B5EF4-FFF2-40B4-BE49-F238E27FC236}">
                <a16:creationId xmlns:a16="http://schemas.microsoft.com/office/drawing/2014/main" id="{E0013F2E-9B5D-4C17-9F8B-8826C1F3AF05}"/>
              </a:ext>
            </a:extLst>
          </p:cNvPr>
          <p:cNvSpPr>
            <a:spLocks noGrp="1"/>
          </p:cNvSpPr>
          <p:nvPr>
            <p:ph type="body" sz="quarter" idx="10"/>
          </p:nvPr>
        </p:nvSpPr>
        <p:spPr>
          <a:xfrm>
            <a:off x="274638" y="1212850"/>
            <a:ext cx="11887200" cy="4308872"/>
          </a:xfrm>
        </p:spPr>
        <p:txBody>
          <a:bodyPr/>
          <a:lstStyle/>
          <a:p>
            <a:r>
              <a:rPr lang="de-DE" dirty="0"/>
              <a:t>Modern Cloud </a:t>
            </a:r>
            <a:r>
              <a:rPr lang="de-DE" dirty="0" err="1"/>
              <a:t>apps</a:t>
            </a:r>
            <a:r>
              <a:rPr lang="de-DE" dirty="0"/>
              <a:t>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ways</a:t>
            </a:r>
            <a:r>
              <a:rPr lang="de-DE" dirty="0"/>
              <a:t> of </a:t>
            </a:r>
            <a:r>
              <a:rPr lang="de-DE" dirty="0" err="1"/>
              <a:t>working</a:t>
            </a:r>
            <a:endParaRPr lang="de-DE" dirty="0"/>
          </a:p>
          <a:p>
            <a:r>
              <a:rPr lang="de-DE" dirty="0" err="1"/>
              <a:t>They</a:t>
            </a:r>
            <a:r>
              <a:rPr lang="de-DE" dirty="0"/>
              <a:t> also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a:t>
            </a:r>
            <a:r>
              <a:rPr lang="de-DE" dirty="0"/>
              <a:t> </a:t>
            </a:r>
            <a:r>
              <a:rPr lang="de-DE" dirty="0" err="1"/>
              <a:t>how</a:t>
            </a:r>
            <a:r>
              <a:rPr lang="de-DE" dirty="0"/>
              <a:t> </a:t>
            </a:r>
            <a:r>
              <a:rPr lang="de-DE" dirty="0" err="1"/>
              <a:t>applications</a:t>
            </a:r>
            <a:r>
              <a:rPr lang="de-DE" dirty="0"/>
              <a:t> </a:t>
            </a:r>
            <a:r>
              <a:rPr lang="de-DE" dirty="0" err="1"/>
              <a:t>are</a:t>
            </a:r>
            <a:r>
              <a:rPr lang="de-DE" dirty="0"/>
              <a:t> </a:t>
            </a:r>
            <a:r>
              <a:rPr lang="de-DE" dirty="0" err="1"/>
              <a:t>developed</a:t>
            </a:r>
            <a:r>
              <a:rPr lang="de-DE" dirty="0"/>
              <a:t> and </a:t>
            </a:r>
            <a:r>
              <a:rPr lang="de-DE" dirty="0" err="1"/>
              <a:t>deployed</a:t>
            </a:r>
            <a:endParaRPr lang="de-DE" dirty="0"/>
          </a:p>
          <a:p>
            <a:r>
              <a:rPr lang="de-DE" dirty="0"/>
              <a:t>Microsoft and </a:t>
            </a:r>
            <a:r>
              <a:rPr lang="de-DE" dirty="0" err="1"/>
              <a:t>the</a:t>
            </a:r>
            <a:r>
              <a:rPr lang="de-DE" dirty="0"/>
              <a:t> Microsoft Cloud </a:t>
            </a:r>
            <a:r>
              <a:rPr lang="de-DE" dirty="0" err="1"/>
              <a:t>give</a:t>
            </a:r>
            <a:r>
              <a:rPr lang="de-DE" dirty="0"/>
              <a:t> </a:t>
            </a:r>
            <a:r>
              <a:rPr lang="de-DE" dirty="0" err="1"/>
              <a:t>you</a:t>
            </a:r>
            <a:r>
              <a:rPr lang="de-DE" dirty="0"/>
              <a:t> all </a:t>
            </a:r>
            <a:r>
              <a:rPr lang="de-DE" dirty="0" err="1"/>
              <a:t>tools</a:t>
            </a:r>
            <a:r>
              <a:rPr lang="de-DE" dirty="0"/>
              <a:t> and </a:t>
            </a:r>
            <a:r>
              <a:rPr lang="de-DE" dirty="0" err="1"/>
              <a:t>components</a:t>
            </a:r>
            <a:r>
              <a:rPr lang="de-DE" dirty="0"/>
              <a:t> </a:t>
            </a:r>
            <a:r>
              <a:rPr lang="de-DE" dirty="0" err="1"/>
              <a:t>to</a:t>
            </a:r>
            <a:r>
              <a:rPr lang="de-DE" dirty="0"/>
              <a:t> </a:t>
            </a:r>
            <a:r>
              <a:rPr lang="de-DE" dirty="0" err="1"/>
              <a:t>build</a:t>
            </a:r>
            <a:r>
              <a:rPr lang="de-DE" dirty="0"/>
              <a:t> </a:t>
            </a:r>
            <a:r>
              <a:rPr lang="de-DE" dirty="0" err="1"/>
              <a:t>successful</a:t>
            </a:r>
            <a:r>
              <a:rPr lang="de-DE" dirty="0"/>
              <a:t> and </a:t>
            </a:r>
            <a:r>
              <a:rPr lang="de-DE" dirty="0" err="1"/>
              <a:t>effective</a:t>
            </a:r>
            <a:r>
              <a:rPr lang="de-DE" dirty="0"/>
              <a:t> </a:t>
            </a:r>
            <a:r>
              <a:rPr lang="de-DE" dirty="0" err="1"/>
              <a:t>solutions</a:t>
            </a:r>
            <a:r>
              <a:rPr lang="de-DE" dirty="0"/>
              <a:t> – </a:t>
            </a:r>
            <a:r>
              <a:rPr lang="de-DE" dirty="0" err="1"/>
              <a:t>harnessing</a:t>
            </a:r>
            <a:r>
              <a:rPr lang="de-DE" dirty="0"/>
              <a:t> </a:t>
            </a:r>
            <a:r>
              <a:rPr lang="de-DE" dirty="0" err="1"/>
              <a:t>the</a:t>
            </a:r>
            <a:r>
              <a:rPr lang="de-DE" dirty="0"/>
              <a:t> power of </a:t>
            </a:r>
            <a:r>
              <a:rPr lang="de-DE" dirty="0" err="1"/>
              <a:t>the</a:t>
            </a:r>
            <a:r>
              <a:rPr lang="de-DE" dirty="0"/>
              <a:t> </a:t>
            </a:r>
            <a:r>
              <a:rPr lang="de-DE" dirty="0" err="1"/>
              <a:t>cloud</a:t>
            </a:r>
            <a:r>
              <a:rPr lang="de-DE" dirty="0"/>
              <a:t> </a:t>
            </a:r>
            <a:r>
              <a:rPr lang="de-DE" dirty="0" err="1"/>
              <a:t>for</a:t>
            </a:r>
            <a:r>
              <a:rPr lang="de-DE" dirty="0"/>
              <a:t> </a:t>
            </a:r>
            <a:r>
              <a:rPr lang="de-DE" dirty="0" err="1"/>
              <a:t>your</a:t>
            </a:r>
            <a:r>
              <a:rPr lang="de-DE" dirty="0"/>
              <a:t> </a:t>
            </a:r>
            <a:r>
              <a:rPr lang="de-DE" dirty="0" err="1"/>
              <a:t>purposes</a:t>
            </a:r>
            <a:endParaRPr lang="de-DE" dirty="0"/>
          </a:p>
        </p:txBody>
      </p:sp>
    </p:spTree>
    <p:extLst>
      <p:ext uri="{BB962C8B-B14F-4D97-AF65-F5344CB8AC3E}">
        <p14:creationId xmlns:p14="http://schemas.microsoft.com/office/powerpoint/2010/main" val="156474173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95049"/>
          </a:xfrm>
        </p:spPr>
        <p:txBody>
          <a:bodyPr/>
          <a:lstStyle/>
          <a:p>
            <a:r>
              <a:rPr lang="en-US" dirty="0"/>
              <a:t>Connected to an Azure hosted </a:t>
            </a:r>
            <a:r>
              <a:rPr lang="en-US" dirty="0" err="1"/>
              <a:t>WebAPI</a:t>
            </a:r>
            <a:r>
              <a:rPr lang="en-US" dirty="0"/>
              <a:t> that queries a Cosmos DB Collection and leveraging several Azure services at the same time.</a:t>
            </a:r>
          </a:p>
          <a:p>
            <a:r>
              <a:rPr lang="en-US" dirty="0"/>
              <a:t>Optimized the data call by introducing Azure </a:t>
            </a:r>
            <a:r>
              <a:rPr lang="en-US" dirty="0" err="1"/>
              <a:t>Redis</a:t>
            </a:r>
            <a:r>
              <a:rPr lang="en-US" dirty="0"/>
              <a:t> Cache, reducing queries and increasing performance.</a:t>
            </a:r>
          </a:p>
          <a:p>
            <a:r>
              <a:rPr lang="en-US" dirty="0"/>
              <a:t>Added queuing and blob storage, enabling the uploading of image files to the affordable and redundant Azure Storage. </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4678699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Cosmos DB</a:t>
              </a:r>
            </a:p>
          </p:txBody>
        </p:sp>
        <p:pic>
          <p:nvPicPr>
            <p:cNvPr id="77" name="Picture 76"/>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8"/>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1"/>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4"/>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5"/>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6"/>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7">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6b98b1fef4e635c1cb25da32e8e9ff5b17a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3855</Words>
  <Application>Microsoft Office PowerPoint</Application>
  <PresentationFormat>Benutzerdefiniert</PresentationFormat>
  <Paragraphs>774</Paragraphs>
  <Slides>51</Slides>
  <Notes>51</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51</vt:i4>
      </vt:variant>
    </vt:vector>
  </HeadingPairs>
  <TitlesOfParts>
    <vt:vector size="62" baseType="lpstr">
      <vt:lpstr>Arial</vt:lpstr>
      <vt:lpstr>Arial Unicode MS</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PowerPoint-Präsentation</vt:lpstr>
      <vt:lpstr>Application Hosting Options</vt:lpstr>
      <vt:lpstr>Azure App Service</vt:lpstr>
      <vt:lpstr>PowerPoint-Präsentation</vt:lpstr>
      <vt:lpstr>PowerPoint-Präsentation</vt:lpstr>
      <vt:lpstr>PowerPoint-Präsentation</vt:lpstr>
      <vt:lpstr>PowerPoint-Präsentation</vt:lpstr>
      <vt:lpstr>App Service Plans</vt:lpstr>
      <vt:lpstr>App Service Plan Comparison</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Summary</vt:lpstr>
      <vt:lpstr>HOL Summary</vt:lpstr>
      <vt:lpstr>PowerPoint-Präsentation</vt:lpstr>
      <vt:lpstr>Azure Dev Centers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82</cp:revision>
  <dcterms:created xsi:type="dcterms:W3CDTF">2016-09-13T12:43:04Z</dcterms:created>
  <dcterms:modified xsi:type="dcterms:W3CDTF">2018-01-31T15:28:46Z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ivega@microsoft.com</vt:lpwstr>
  </property>
  <property fmtid="{D5CDD505-2E9C-101B-9397-08002B2CF9AE}" pid="18" name="MSIP_Label_f42aa342-8706-4288-bd11-ebb85995028c_SetDate">
    <vt:lpwstr>2017-10-07T06:56:05.2749867+11:00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