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7e9b89a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7e9b89a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7e9b89afe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7e9b89af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67e9b89af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67e9b89af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67e9b89af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67e9b89af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67e9b89af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67e9b89af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7e9b89afe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7e9b89afe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67e9b89a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67e9b89a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621751" y="1431350"/>
            <a:ext cx="7900500" cy="1560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1" lang="en" sz="1600"/>
              <a:t>Big Mountain Resort: Pricing and Strategy Overview</a:t>
            </a:r>
            <a:endParaRPr sz="5700"/>
          </a:p>
        </p:txBody>
      </p:sp>
      <p:sp>
        <p:nvSpPr>
          <p:cNvPr id="55" name="Google Shape;55;p13"/>
          <p:cNvSpPr txBox="1"/>
          <p:nvPr/>
        </p:nvSpPr>
        <p:spPr>
          <a:xfrm>
            <a:off x="3496200" y="3371375"/>
            <a:ext cx="2151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Rasheed Mehrinfar</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a:t>
            </a:r>
            <a:r>
              <a:rPr lang="en"/>
              <a:t> Identification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a:solidFill>
                  <a:schemeClr val="dk1"/>
                </a:solidFill>
              </a:rPr>
              <a:t>Big Mountain Resort is seeking to optimize its ticket pricing and operational investments to maximize revenue and enhance the guest experience. The resort leadership aims to better understand which factors drive premium pricing and how operational changes could improve competitive positioning.</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Objectives</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Understand key drivers of ski resort pricing using data from 330+ North American resorts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Model how operational investments (lifts, terrain expansion, differentiated offerings) impact pricing potential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Provide actionable recommendations to inform strategic decisions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Support data-driven revenue management and long-term market positioning</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Recommendations</a:t>
            </a:r>
            <a:r>
              <a:rPr lang="en"/>
              <a:t> and Key Findings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000">
                <a:solidFill>
                  <a:schemeClr val="dk1"/>
                </a:solidFill>
              </a:rPr>
              <a:t>Recommendations:</a:t>
            </a:r>
            <a:endParaRPr b="1" sz="1000">
              <a:solidFill>
                <a:schemeClr val="dk1"/>
              </a:solidFill>
            </a:endParaRPr>
          </a:p>
          <a:p>
            <a:pPr indent="-292100" lvl="0" marL="457200" rtl="0" algn="l">
              <a:spcBef>
                <a:spcPts val="1200"/>
              </a:spcBef>
              <a:spcAft>
                <a:spcPts val="0"/>
              </a:spcAft>
              <a:buClr>
                <a:schemeClr val="dk1"/>
              </a:buClr>
              <a:buSzPts val="1000"/>
              <a:buChar char="●"/>
            </a:pPr>
            <a:r>
              <a:rPr lang="en" sz="1000">
                <a:solidFill>
                  <a:schemeClr val="dk1"/>
                </a:solidFill>
              </a:rPr>
              <a:t>Prioritize </a:t>
            </a:r>
            <a:r>
              <a:rPr b="1" lang="en" sz="1000">
                <a:solidFill>
                  <a:schemeClr val="dk1"/>
                </a:solidFill>
              </a:rPr>
              <a:t>investment in high-speed quad lifts</a:t>
            </a:r>
            <a:r>
              <a:rPr lang="en" sz="1000">
                <a:solidFill>
                  <a:schemeClr val="dk1"/>
                </a:solidFill>
              </a:rPr>
              <a:t> to elevate market positioning</a:t>
            </a:r>
            <a:br>
              <a:rPr lang="en"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Expand </a:t>
            </a:r>
            <a:r>
              <a:rPr b="1" lang="en" sz="1000">
                <a:solidFill>
                  <a:schemeClr val="dk1"/>
                </a:solidFill>
              </a:rPr>
              <a:t>skiable terrain</a:t>
            </a:r>
            <a:r>
              <a:rPr lang="en" sz="1000">
                <a:solidFill>
                  <a:schemeClr val="dk1"/>
                </a:solidFill>
              </a:rPr>
              <a:t> and promote vertical drop features</a:t>
            </a:r>
            <a:br>
              <a:rPr lang="en"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Differentiate through </a:t>
            </a:r>
            <a:r>
              <a:rPr b="1" lang="en" sz="1000">
                <a:solidFill>
                  <a:schemeClr val="dk1"/>
                </a:solidFill>
              </a:rPr>
              <a:t>terrain parks</a:t>
            </a:r>
            <a:r>
              <a:rPr lang="en" sz="1000">
                <a:solidFill>
                  <a:schemeClr val="dk1"/>
                </a:solidFill>
              </a:rPr>
              <a:t> and </a:t>
            </a:r>
            <a:r>
              <a:rPr b="1" lang="en" sz="1000">
                <a:solidFill>
                  <a:schemeClr val="dk1"/>
                </a:solidFill>
              </a:rPr>
              <a:t>night skiing</a:t>
            </a:r>
            <a:r>
              <a:rPr lang="en" sz="1000">
                <a:solidFill>
                  <a:schemeClr val="dk1"/>
                </a:solidFill>
              </a:rPr>
              <a:t> to attract new market segments</a:t>
            </a:r>
            <a:br>
              <a:rPr lang="en"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Adopt a </a:t>
            </a:r>
            <a:r>
              <a:rPr b="1" lang="en" sz="1000">
                <a:solidFill>
                  <a:schemeClr val="dk1"/>
                </a:solidFill>
              </a:rPr>
              <a:t>dual strategy</a:t>
            </a:r>
            <a:r>
              <a:rPr lang="en" sz="1000">
                <a:solidFill>
                  <a:schemeClr val="dk1"/>
                </a:solidFill>
              </a:rPr>
              <a:t> of infrastructure improvement and targeted marketing</a:t>
            </a:r>
            <a:br>
              <a:rPr lang="en" sz="1000">
                <a:solidFill>
                  <a:schemeClr val="dk1"/>
                </a:solidFill>
              </a:rPr>
            </a:br>
            <a:endParaRPr sz="1000">
              <a:solidFill>
                <a:schemeClr val="dk1"/>
              </a:solidFill>
            </a:endParaRPr>
          </a:p>
          <a:p>
            <a:pPr indent="0" lvl="0" marL="0" rtl="0" algn="l">
              <a:spcBef>
                <a:spcPts val="1200"/>
              </a:spcBef>
              <a:spcAft>
                <a:spcPts val="0"/>
              </a:spcAft>
              <a:buNone/>
            </a:pPr>
            <a:r>
              <a:rPr b="1" lang="en" sz="1000">
                <a:solidFill>
                  <a:schemeClr val="dk1"/>
                </a:solidFill>
              </a:rPr>
              <a:t>Key Findings:</a:t>
            </a:r>
            <a:endParaRPr b="1" sz="1000">
              <a:solidFill>
                <a:schemeClr val="dk1"/>
              </a:solidFill>
            </a:endParaRPr>
          </a:p>
          <a:p>
            <a:pPr indent="-292100" lvl="0" marL="457200" rtl="0" algn="l">
              <a:spcBef>
                <a:spcPts val="1200"/>
              </a:spcBef>
              <a:spcAft>
                <a:spcPts val="0"/>
              </a:spcAft>
              <a:buClr>
                <a:schemeClr val="dk1"/>
              </a:buClr>
              <a:buSzPts val="1000"/>
              <a:buChar char="●"/>
            </a:pPr>
            <a:r>
              <a:rPr lang="en" sz="1000">
                <a:solidFill>
                  <a:schemeClr val="dk1"/>
                </a:solidFill>
              </a:rPr>
              <a:t>Vertical drop, summit elevation, skiable area, and fast quad lifts are primary pricing drivers</a:t>
            </a:r>
            <a:br>
              <a:rPr lang="en" sz="1000">
                <a:solidFill>
                  <a:schemeClr val="dk1"/>
                </a:solidFill>
              </a:rPr>
            </a:br>
            <a:endParaRPr sz="1000">
              <a:solidFill>
                <a:schemeClr val="dk1"/>
              </a:solidFill>
            </a:endParaRPr>
          </a:p>
          <a:p>
            <a:pPr indent="-292100" lvl="0" marL="457200" rtl="0" algn="l">
              <a:spcBef>
                <a:spcPts val="0"/>
              </a:spcBef>
              <a:spcAft>
                <a:spcPts val="0"/>
              </a:spcAft>
              <a:buClr>
                <a:schemeClr val="dk1"/>
              </a:buClr>
              <a:buSzPts val="1000"/>
              <a:buChar char="●"/>
            </a:pPr>
            <a:r>
              <a:rPr lang="en" sz="1000">
                <a:solidFill>
                  <a:schemeClr val="dk1"/>
                </a:solidFill>
              </a:rPr>
              <a:t>Scenario modeling highlights revenue sensitivity to terrain availability and lift investments</a:t>
            </a:r>
            <a:endParaRPr sz="1000"/>
          </a:p>
          <a:p>
            <a:pPr indent="0" lvl="0" marL="0" rtl="0" algn="l">
              <a:spcBef>
                <a:spcPts val="1200"/>
              </a:spcBef>
              <a:spcAft>
                <a:spcPts val="0"/>
              </a:spcAft>
              <a:buNone/>
            </a:pPr>
            <a:r>
              <a:t/>
            </a:r>
            <a:endParaRPr sz="1000"/>
          </a:p>
          <a:p>
            <a:pPr indent="0" lvl="0" marL="0" rtl="0" algn="l">
              <a:spcBef>
                <a:spcPts val="1200"/>
              </a:spcBef>
              <a:spcAft>
                <a:spcPts val="120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 (1/3)</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3200400" rtl="0" algn="l">
              <a:spcBef>
                <a:spcPts val="1200"/>
              </a:spcBef>
              <a:spcAft>
                <a:spcPts val="0"/>
              </a:spcAft>
              <a:buNone/>
            </a:pPr>
            <a:r>
              <a:rPr b="1" lang="en" sz="4000">
                <a:solidFill>
                  <a:schemeClr val="dk1"/>
                </a:solidFill>
              </a:rPr>
              <a:t>         Key Pricing Drivers</a:t>
            </a:r>
            <a:endParaRPr b="1" sz="4000">
              <a:solidFill>
                <a:schemeClr val="dk1"/>
              </a:solidFill>
            </a:endParaRPr>
          </a:p>
          <a:p>
            <a:pPr indent="0" lvl="0" marL="0" rtl="0" algn="l">
              <a:spcBef>
                <a:spcPts val="1200"/>
              </a:spcBef>
              <a:spcAft>
                <a:spcPts val="0"/>
              </a:spcAft>
              <a:buNone/>
            </a:pPr>
            <a:r>
              <a:t/>
            </a:r>
            <a:endParaRPr b="1" sz="4000">
              <a:solidFill>
                <a:schemeClr val="dk1"/>
              </a:solidFill>
            </a:endParaRPr>
          </a:p>
          <a:p>
            <a:pPr indent="0" lvl="0" marL="0" rtl="0" algn="l">
              <a:spcBef>
                <a:spcPts val="1200"/>
              </a:spcBef>
              <a:spcAft>
                <a:spcPts val="0"/>
              </a:spcAft>
              <a:buNone/>
            </a:pPr>
            <a:r>
              <a:t/>
            </a:r>
            <a:endParaRPr b="1" sz="4000">
              <a:solidFill>
                <a:schemeClr val="dk1"/>
              </a:solidFill>
            </a:endParaRPr>
          </a:p>
          <a:p>
            <a:pPr indent="0" lvl="0" marL="0" rtl="0" algn="l">
              <a:spcBef>
                <a:spcPts val="1200"/>
              </a:spcBef>
              <a:spcAft>
                <a:spcPts val="0"/>
              </a:spcAft>
              <a:buNone/>
            </a:pPr>
            <a:r>
              <a:t/>
            </a:r>
            <a:endParaRPr b="1" sz="4000">
              <a:solidFill>
                <a:schemeClr val="dk1"/>
              </a:solidFill>
            </a:endParaRPr>
          </a:p>
          <a:p>
            <a:pPr indent="0" lvl="0" marL="0" rtl="0" algn="l">
              <a:spcBef>
                <a:spcPts val="1200"/>
              </a:spcBef>
              <a:spcAft>
                <a:spcPts val="0"/>
              </a:spcAft>
              <a:buNone/>
            </a:pPr>
            <a:r>
              <a:t/>
            </a:r>
            <a:endParaRPr b="1" sz="4000">
              <a:solidFill>
                <a:schemeClr val="dk1"/>
              </a:solidFill>
            </a:endParaRPr>
          </a:p>
          <a:p>
            <a:pPr indent="0" lvl="0" marL="0" rtl="0" algn="l">
              <a:spcBef>
                <a:spcPts val="1200"/>
              </a:spcBef>
              <a:spcAft>
                <a:spcPts val="0"/>
              </a:spcAft>
              <a:buNone/>
            </a:pPr>
            <a:r>
              <a:t/>
            </a:r>
            <a:endParaRPr b="1" sz="4000">
              <a:solidFill>
                <a:schemeClr val="dk1"/>
              </a:solidFill>
            </a:endParaRPr>
          </a:p>
          <a:p>
            <a:pPr indent="0" lvl="0" marL="0" rtl="0" algn="l">
              <a:spcBef>
                <a:spcPts val="1200"/>
              </a:spcBef>
              <a:spcAft>
                <a:spcPts val="0"/>
              </a:spcAft>
              <a:buNone/>
            </a:pPr>
            <a:r>
              <a:t/>
            </a:r>
            <a:endParaRPr b="1" sz="4000">
              <a:solidFill>
                <a:schemeClr val="dk1"/>
              </a:solidFill>
            </a:endParaRPr>
          </a:p>
          <a:p>
            <a:pPr indent="0" lvl="0" marL="0" rtl="0" algn="l">
              <a:spcBef>
                <a:spcPts val="1200"/>
              </a:spcBef>
              <a:spcAft>
                <a:spcPts val="0"/>
              </a:spcAft>
              <a:buNone/>
            </a:pPr>
            <a:r>
              <a:t/>
            </a:r>
            <a:endParaRPr b="1" sz="4000">
              <a:solidFill>
                <a:schemeClr val="dk1"/>
              </a:solidFill>
            </a:endParaRPr>
          </a:p>
          <a:p>
            <a:pPr indent="0" lvl="0" marL="0" rtl="0" algn="l">
              <a:spcBef>
                <a:spcPts val="1200"/>
              </a:spcBef>
              <a:spcAft>
                <a:spcPts val="0"/>
              </a:spcAft>
              <a:buNone/>
            </a:pPr>
            <a:r>
              <a:rPr b="1" lang="en" sz="4000">
                <a:solidFill>
                  <a:schemeClr val="dk1"/>
                </a:solidFill>
              </a:rPr>
              <a:t>Insights:</a:t>
            </a:r>
            <a:endParaRPr b="1" sz="4000">
              <a:solidFill>
                <a:schemeClr val="dk1"/>
              </a:solidFill>
            </a:endParaRPr>
          </a:p>
          <a:p>
            <a:pPr indent="-292100" lvl="0" marL="457200" rtl="0" algn="l">
              <a:spcBef>
                <a:spcPts val="1200"/>
              </a:spcBef>
              <a:spcAft>
                <a:spcPts val="0"/>
              </a:spcAft>
              <a:buClr>
                <a:schemeClr val="dk1"/>
              </a:buClr>
              <a:buSzPct val="100000"/>
              <a:buChar char="●"/>
            </a:pPr>
            <a:r>
              <a:rPr lang="en" sz="4000">
                <a:solidFill>
                  <a:schemeClr val="dk1"/>
                </a:solidFill>
              </a:rPr>
              <a:t>Reducing available runs significantly impacts pricing</a:t>
            </a:r>
            <a:br>
              <a:rPr lang="en" sz="4000">
                <a:solidFill>
                  <a:schemeClr val="dk1"/>
                </a:solidFill>
              </a:rPr>
            </a:br>
            <a:endParaRPr sz="4000">
              <a:solidFill>
                <a:schemeClr val="dk1"/>
              </a:solidFill>
            </a:endParaRPr>
          </a:p>
          <a:p>
            <a:pPr indent="-292100" lvl="0" marL="457200" rtl="0" algn="l">
              <a:spcBef>
                <a:spcPts val="0"/>
              </a:spcBef>
              <a:spcAft>
                <a:spcPts val="0"/>
              </a:spcAft>
              <a:buClr>
                <a:schemeClr val="dk1"/>
              </a:buClr>
              <a:buSzPct val="100000"/>
              <a:buChar char="●"/>
            </a:pPr>
            <a:r>
              <a:rPr lang="en" sz="4000">
                <a:solidFill>
                  <a:schemeClr val="dk1"/>
                </a:solidFill>
              </a:rPr>
              <a:t>Terrain availability and operational capacity must be actively managed and communicated to preserve price integrity</a:t>
            </a:r>
            <a:endParaRPr sz="4000">
              <a:solidFill>
                <a:schemeClr val="dk1"/>
              </a:solidFill>
            </a:endParaRPr>
          </a:p>
          <a:p>
            <a:pPr indent="0" lvl="0" marL="457200" rtl="0" algn="l">
              <a:spcBef>
                <a:spcPts val="1200"/>
              </a:spcBef>
              <a:spcAft>
                <a:spcPts val="0"/>
              </a:spcAft>
              <a:buNone/>
            </a:pPr>
            <a:r>
              <a:t/>
            </a:r>
            <a:endParaRPr b="1" sz="1100">
              <a:solidFill>
                <a:schemeClr val="dk1"/>
              </a:solidFill>
            </a:endParaRPr>
          </a:p>
          <a:p>
            <a:pPr indent="0" lvl="0" marL="0" rtl="0" algn="l">
              <a:spcBef>
                <a:spcPts val="1200"/>
              </a:spcBef>
              <a:spcAft>
                <a:spcPts val="1200"/>
              </a:spcAft>
              <a:buNone/>
            </a:pPr>
            <a:r>
              <a:t/>
            </a:r>
            <a:endParaRPr/>
          </a:p>
        </p:txBody>
      </p:sp>
      <p:pic>
        <p:nvPicPr>
          <p:cNvPr id="80" name="Google Shape;80;p17" title="Screen Shot 2025-06-12 at 9.21.59 PM.png"/>
          <p:cNvPicPr preferRelativeResize="0"/>
          <p:nvPr/>
        </p:nvPicPr>
        <p:blipFill>
          <a:blip r:embed="rId3">
            <a:alphaModFix/>
          </a:blip>
          <a:stretch>
            <a:fillRect/>
          </a:stretch>
        </p:blipFill>
        <p:spPr>
          <a:xfrm>
            <a:off x="3587212" y="1584825"/>
            <a:ext cx="1969575" cy="197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 </a:t>
            </a:r>
            <a:r>
              <a:rPr lang="en"/>
              <a:t>(2/3)</a:t>
            </a:r>
            <a:endParaRPr/>
          </a:p>
          <a:p>
            <a:pPr indent="0" lvl="0" marL="0" rtl="0" algn="l">
              <a:spcBef>
                <a:spcPts val="0"/>
              </a:spcBef>
              <a:spcAft>
                <a:spcPts val="0"/>
              </a:spcAft>
              <a:buNone/>
            </a:pPr>
            <a:r>
              <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Scenario: Vertical Drop Increase</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Based on scenario modeling outputs:</a:t>
            </a:r>
            <a:endParaRPr sz="11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A </a:t>
            </a:r>
            <a:r>
              <a:rPr b="1" lang="en" sz="1100">
                <a:solidFill>
                  <a:schemeClr val="dk1"/>
                </a:solidFill>
              </a:rPr>
              <a:t>10% increase in vertical drop</a:t>
            </a:r>
            <a:r>
              <a:rPr lang="en" sz="1100">
                <a:solidFill>
                  <a:schemeClr val="dk1"/>
                </a:solidFill>
              </a:rPr>
              <a:t> is projected to increase predicted ticket prices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Enhancing perceived or actual vertical drop through marketing or terrain optimization can drive additional revenue</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Modeling Results and Analysis (3/3)</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Scenario: Fast Quad Lift Expansion</a:t>
            </a:r>
            <a:endParaRPr b="1"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Based on scenario modeling outputs:</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Adding 2 fast quad lifts</a:t>
            </a:r>
            <a:r>
              <a:rPr lang="en" sz="1100">
                <a:solidFill>
                  <a:schemeClr val="dk1"/>
                </a:solidFill>
              </a:rPr>
              <a:t> yields measurable gains in predicted ticket prices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Lift infrastructure is a high-impact lever — investing in fast quads is a strategic priority</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and Conclusion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sz="1100">
                <a:solidFill>
                  <a:schemeClr val="dk1"/>
                </a:solidFill>
              </a:rPr>
              <a:t>Infrastructure improvements (lifts, terrain) drive measurable pricing gains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Differentiated offerings broaden market appeal</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Immediate next steps:</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Conduct </a:t>
            </a:r>
            <a:r>
              <a:rPr b="1" lang="en" sz="1100">
                <a:solidFill>
                  <a:schemeClr val="dk1"/>
                </a:solidFill>
              </a:rPr>
              <a:t>A/B testing</a:t>
            </a:r>
            <a:r>
              <a:rPr lang="en" sz="1100">
                <a:solidFill>
                  <a:schemeClr val="dk1"/>
                </a:solidFill>
              </a:rPr>
              <a:t> on pricing strategies</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Integrate </a:t>
            </a:r>
            <a:r>
              <a:rPr b="1" lang="en" sz="1100">
                <a:solidFill>
                  <a:schemeClr val="dk1"/>
                </a:solidFill>
              </a:rPr>
              <a:t>seasonal trends</a:t>
            </a:r>
            <a:r>
              <a:rPr lang="en" sz="1100">
                <a:solidFill>
                  <a:schemeClr val="dk1"/>
                </a:solidFill>
              </a:rPr>
              <a:t> and </a:t>
            </a:r>
            <a:r>
              <a:rPr b="1" lang="en" sz="1100">
                <a:solidFill>
                  <a:schemeClr val="dk1"/>
                </a:solidFill>
              </a:rPr>
              <a:t>visitor demographics</a:t>
            </a:r>
            <a:r>
              <a:rPr lang="en" sz="1100">
                <a:solidFill>
                  <a:schemeClr val="dk1"/>
                </a:solidFill>
              </a:rPr>
              <a:t> into future models</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Explore </a:t>
            </a:r>
            <a:r>
              <a:rPr b="1" lang="en" sz="1100">
                <a:solidFill>
                  <a:schemeClr val="dk1"/>
                </a:solidFill>
              </a:rPr>
              <a:t>dynamic pricing</a:t>
            </a:r>
            <a:r>
              <a:rPr lang="en" sz="1100">
                <a:solidFill>
                  <a:schemeClr val="dk1"/>
                </a:solidFill>
              </a:rPr>
              <a:t> using weather, holiday, and competitor data</a:t>
            </a:r>
            <a:br>
              <a:rPr lang="en" sz="1100">
                <a:solidFill>
                  <a:schemeClr val="dk1"/>
                </a:solidFill>
              </a:rPr>
            </a:br>
            <a:endParaRPr sz="1100">
              <a:solidFill>
                <a:schemeClr val="dk1"/>
              </a:solidFill>
            </a:endParaRPr>
          </a:p>
          <a:p>
            <a:pPr indent="0" lvl="0" marL="0" rtl="0" algn="l">
              <a:spcBef>
                <a:spcPts val="1200"/>
              </a:spcBef>
              <a:spcAft>
                <a:spcPts val="1200"/>
              </a:spcAft>
              <a:buNone/>
            </a:pPr>
            <a:r>
              <a:rPr b="1" lang="en" sz="1100">
                <a:solidFill>
                  <a:schemeClr val="dk1"/>
                </a:solidFill>
              </a:rPr>
              <a:t>Conclusion:</a:t>
            </a:r>
            <a:br>
              <a:rPr b="1" lang="en" sz="1100">
                <a:solidFill>
                  <a:schemeClr val="dk1"/>
                </a:solidFill>
              </a:rPr>
            </a:br>
            <a:r>
              <a:rPr lang="en" sz="1100">
                <a:solidFill>
                  <a:schemeClr val="dk1"/>
                </a:solidFill>
              </a:rPr>
              <a:t> Big Mountain Resort should pursue a </a:t>
            </a:r>
            <a:r>
              <a:rPr b="1" lang="en" sz="1100">
                <a:solidFill>
                  <a:schemeClr val="dk1"/>
                </a:solidFill>
              </a:rPr>
              <a:t>dual strategy</a:t>
            </a:r>
            <a:r>
              <a:rPr lang="en" sz="1100">
                <a:solidFill>
                  <a:schemeClr val="dk1"/>
                </a:solidFill>
              </a:rPr>
              <a:t> of operational enhancements and strategic market repositioning to maximize long-term revenue </a:t>
            </a:r>
            <a:r>
              <a:rPr lang="en" sz="1100">
                <a:solidFill>
                  <a:schemeClr val="dk1"/>
                </a:solidFill>
              </a:rPr>
              <a:t>growth</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