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75" r:id="rId5"/>
    <p:sldId id="274" r:id="rId6"/>
    <p:sldId id="265" r:id="rId7"/>
    <p:sldId id="264" r:id="rId8"/>
    <p:sldId id="266" r:id="rId9"/>
    <p:sldId id="271" r:id="rId10"/>
    <p:sldId id="272" r:id="rId11"/>
    <p:sldId id="276" r:id="rId12"/>
    <p:sldId id="27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764F45-4EFD-48FB-937C-CEDFA50D0F70}"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92EFA12-6EF5-4B49-85D6-EA818E31FFC7}" type="slidenum">
              <a:rPr lang="en-US" smtClean="0"/>
              <a:t>‹#›</a:t>
            </a:fld>
            <a:endParaRPr lang="en-US"/>
          </a:p>
        </p:txBody>
      </p:sp>
    </p:spTree>
    <p:extLst>
      <p:ext uri="{BB962C8B-B14F-4D97-AF65-F5344CB8AC3E}">
        <p14:creationId xmlns:p14="http://schemas.microsoft.com/office/powerpoint/2010/main" val="2786874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764F45-4EFD-48FB-937C-CEDFA50D0F70}"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2EFA12-6EF5-4B49-85D6-EA818E31FFC7}" type="slidenum">
              <a:rPr lang="en-US" smtClean="0"/>
              <a:t>‹#›</a:t>
            </a:fld>
            <a:endParaRPr lang="en-US"/>
          </a:p>
        </p:txBody>
      </p:sp>
    </p:spTree>
    <p:extLst>
      <p:ext uri="{BB962C8B-B14F-4D97-AF65-F5344CB8AC3E}">
        <p14:creationId xmlns:p14="http://schemas.microsoft.com/office/powerpoint/2010/main" val="2600438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764F45-4EFD-48FB-937C-CEDFA50D0F70}"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2EFA12-6EF5-4B49-85D6-EA818E31FFC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8655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5764F45-4EFD-48FB-937C-CEDFA50D0F70}"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2EFA12-6EF5-4B49-85D6-EA818E31FFC7}" type="slidenum">
              <a:rPr lang="en-US" smtClean="0"/>
              <a:t>‹#›</a:t>
            </a:fld>
            <a:endParaRPr lang="en-US"/>
          </a:p>
        </p:txBody>
      </p:sp>
    </p:spTree>
    <p:extLst>
      <p:ext uri="{BB962C8B-B14F-4D97-AF65-F5344CB8AC3E}">
        <p14:creationId xmlns:p14="http://schemas.microsoft.com/office/powerpoint/2010/main" val="3187749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5764F45-4EFD-48FB-937C-CEDFA50D0F70}"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2EFA12-6EF5-4B49-85D6-EA818E31FFC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7921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5764F45-4EFD-48FB-937C-CEDFA50D0F70}"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2EFA12-6EF5-4B49-85D6-EA818E31FFC7}" type="slidenum">
              <a:rPr lang="en-US" smtClean="0"/>
              <a:t>‹#›</a:t>
            </a:fld>
            <a:endParaRPr lang="en-US"/>
          </a:p>
        </p:txBody>
      </p:sp>
    </p:spTree>
    <p:extLst>
      <p:ext uri="{BB962C8B-B14F-4D97-AF65-F5344CB8AC3E}">
        <p14:creationId xmlns:p14="http://schemas.microsoft.com/office/powerpoint/2010/main" val="439366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64F45-4EFD-48FB-937C-CEDFA50D0F70}"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2EFA12-6EF5-4B49-85D6-EA818E31FFC7}" type="slidenum">
              <a:rPr lang="en-US" smtClean="0"/>
              <a:t>‹#›</a:t>
            </a:fld>
            <a:endParaRPr lang="en-US"/>
          </a:p>
        </p:txBody>
      </p:sp>
    </p:spTree>
    <p:extLst>
      <p:ext uri="{BB962C8B-B14F-4D97-AF65-F5344CB8AC3E}">
        <p14:creationId xmlns:p14="http://schemas.microsoft.com/office/powerpoint/2010/main" val="1811762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64F45-4EFD-48FB-937C-CEDFA50D0F70}"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2EFA12-6EF5-4B49-85D6-EA818E31FFC7}" type="slidenum">
              <a:rPr lang="en-US" smtClean="0"/>
              <a:t>‹#›</a:t>
            </a:fld>
            <a:endParaRPr lang="en-US"/>
          </a:p>
        </p:txBody>
      </p:sp>
    </p:spTree>
    <p:extLst>
      <p:ext uri="{BB962C8B-B14F-4D97-AF65-F5344CB8AC3E}">
        <p14:creationId xmlns:p14="http://schemas.microsoft.com/office/powerpoint/2010/main" val="2335618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64F45-4EFD-48FB-937C-CEDFA50D0F70}"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2EFA12-6EF5-4B49-85D6-EA818E31FFC7}" type="slidenum">
              <a:rPr lang="en-US" smtClean="0"/>
              <a:t>‹#›</a:t>
            </a:fld>
            <a:endParaRPr lang="en-US"/>
          </a:p>
        </p:txBody>
      </p:sp>
    </p:spTree>
    <p:extLst>
      <p:ext uri="{BB962C8B-B14F-4D97-AF65-F5344CB8AC3E}">
        <p14:creationId xmlns:p14="http://schemas.microsoft.com/office/powerpoint/2010/main" val="49300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764F45-4EFD-48FB-937C-CEDFA50D0F70}"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2EFA12-6EF5-4B49-85D6-EA818E31FFC7}" type="slidenum">
              <a:rPr lang="en-US" smtClean="0"/>
              <a:t>‹#›</a:t>
            </a:fld>
            <a:endParaRPr lang="en-US"/>
          </a:p>
        </p:txBody>
      </p:sp>
    </p:spTree>
    <p:extLst>
      <p:ext uri="{BB962C8B-B14F-4D97-AF65-F5344CB8AC3E}">
        <p14:creationId xmlns:p14="http://schemas.microsoft.com/office/powerpoint/2010/main" val="10002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764F45-4EFD-48FB-937C-CEDFA50D0F70}"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92EFA12-6EF5-4B49-85D6-EA818E31FFC7}" type="slidenum">
              <a:rPr lang="en-US" smtClean="0"/>
              <a:t>‹#›</a:t>
            </a:fld>
            <a:endParaRPr lang="en-US"/>
          </a:p>
        </p:txBody>
      </p:sp>
    </p:spTree>
    <p:extLst>
      <p:ext uri="{BB962C8B-B14F-4D97-AF65-F5344CB8AC3E}">
        <p14:creationId xmlns:p14="http://schemas.microsoft.com/office/powerpoint/2010/main" val="418413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764F45-4EFD-48FB-937C-CEDFA50D0F70}" type="datetimeFigureOut">
              <a:rPr lang="en-US" smtClean="0"/>
              <a:t>5/29/2018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92EFA12-6EF5-4B49-85D6-EA818E31FFC7}" type="slidenum">
              <a:rPr lang="en-US" smtClean="0"/>
              <a:t>‹#›</a:t>
            </a:fld>
            <a:endParaRPr lang="en-US"/>
          </a:p>
        </p:txBody>
      </p:sp>
    </p:spTree>
    <p:extLst>
      <p:ext uri="{BB962C8B-B14F-4D97-AF65-F5344CB8AC3E}">
        <p14:creationId xmlns:p14="http://schemas.microsoft.com/office/powerpoint/2010/main" val="427003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764F45-4EFD-48FB-937C-CEDFA50D0F70}" type="datetimeFigureOut">
              <a:rPr lang="en-US" smtClean="0"/>
              <a:t>5/29/2018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92EFA12-6EF5-4B49-85D6-EA818E31FFC7}" type="slidenum">
              <a:rPr lang="en-US" smtClean="0"/>
              <a:t>‹#›</a:t>
            </a:fld>
            <a:endParaRPr lang="en-US"/>
          </a:p>
        </p:txBody>
      </p:sp>
    </p:spTree>
    <p:extLst>
      <p:ext uri="{BB962C8B-B14F-4D97-AF65-F5344CB8AC3E}">
        <p14:creationId xmlns:p14="http://schemas.microsoft.com/office/powerpoint/2010/main" val="286092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764F45-4EFD-48FB-937C-CEDFA50D0F70}" type="datetimeFigureOut">
              <a:rPr lang="en-US" smtClean="0"/>
              <a:t>5/29/2018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92EFA12-6EF5-4B49-85D6-EA818E31FFC7}" type="slidenum">
              <a:rPr lang="en-US" smtClean="0"/>
              <a:t>‹#›</a:t>
            </a:fld>
            <a:endParaRPr lang="en-US"/>
          </a:p>
        </p:txBody>
      </p:sp>
    </p:spTree>
    <p:extLst>
      <p:ext uri="{BB962C8B-B14F-4D97-AF65-F5344CB8AC3E}">
        <p14:creationId xmlns:p14="http://schemas.microsoft.com/office/powerpoint/2010/main" val="575977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764F45-4EFD-48FB-937C-CEDFA50D0F70}"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92EFA12-6EF5-4B49-85D6-EA818E31FFC7}" type="slidenum">
              <a:rPr lang="en-US" smtClean="0"/>
              <a:t>‹#›</a:t>
            </a:fld>
            <a:endParaRPr lang="en-US"/>
          </a:p>
        </p:txBody>
      </p:sp>
    </p:spTree>
    <p:extLst>
      <p:ext uri="{BB962C8B-B14F-4D97-AF65-F5344CB8AC3E}">
        <p14:creationId xmlns:p14="http://schemas.microsoft.com/office/powerpoint/2010/main" val="3554880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764F45-4EFD-48FB-937C-CEDFA50D0F70}"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2EFA12-6EF5-4B49-85D6-EA818E31FFC7}" type="slidenum">
              <a:rPr lang="en-US" smtClean="0"/>
              <a:t>‹#›</a:t>
            </a:fld>
            <a:endParaRPr lang="en-US"/>
          </a:p>
        </p:txBody>
      </p:sp>
    </p:spTree>
    <p:extLst>
      <p:ext uri="{BB962C8B-B14F-4D97-AF65-F5344CB8AC3E}">
        <p14:creationId xmlns:p14="http://schemas.microsoft.com/office/powerpoint/2010/main" val="101931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5764F45-4EFD-48FB-937C-CEDFA50D0F70}" type="datetimeFigureOut">
              <a:rPr lang="en-US" smtClean="0"/>
              <a:t>5/29/2018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92EFA12-6EF5-4B49-85D6-EA818E31FFC7}" type="slidenum">
              <a:rPr lang="en-US" smtClean="0"/>
              <a:t>‹#›</a:t>
            </a:fld>
            <a:endParaRPr lang="en-US"/>
          </a:p>
        </p:txBody>
      </p:sp>
    </p:spTree>
    <p:extLst>
      <p:ext uri="{BB962C8B-B14F-4D97-AF65-F5344CB8AC3E}">
        <p14:creationId xmlns:p14="http://schemas.microsoft.com/office/powerpoint/2010/main" val="3070189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EE35B-E46B-4F5B-9CDA-1EFC71DD2CB5}"/>
              </a:ext>
            </a:extLst>
          </p:cNvPr>
          <p:cNvSpPr>
            <a:spLocks noGrp="1"/>
          </p:cNvSpPr>
          <p:nvPr>
            <p:ph type="ctrTitle"/>
          </p:nvPr>
        </p:nvSpPr>
        <p:spPr>
          <a:xfrm>
            <a:off x="1316182" y="556621"/>
            <a:ext cx="10188430" cy="2696760"/>
          </a:xfrm>
        </p:spPr>
        <p:txBody>
          <a:bodyPr>
            <a:normAutofit fontScale="90000"/>
          </a:bodyPr>
          <a:lstStyle/>
          <a:p>
            <a:pPr algn="ctr"/>
            <a:r>
              <a:rPr lang="id-ID" sz="4000" dirty="0">
                <a:ln w="0">
                  <a:solidFill>
                    <a:schemeClr val="tx1"/>
                  </a:solidFill>
                </a:ln>
                <a:solidFill>
                  <a:schemeClr val="tx1"/>
                </a:solidFill>
                <a:effectLst>
                  <a:outerShdw blurRad="38100" dist="19050" dir="2700000" algn="tl" rotWithShape="0">
                    <a:schemeClr val="dk1">
                      <a:alpha val="40000"/>
                    </a:schemeClr>
                  </a:outerShdw>
                </a:effectLst>
                <a:latin typeface="Arial Black" panose="020B0A04020102020204" pitchFamily="34" charset="0"/>
              </a:rPr>
              <a:t>PERANCANGAN PROTOTYPE PENDETEKSI NOMINAL DAN KEASLIAN PADA UANG KERTAS</a:t>
            </a:r>
            <a:br>
              <a:rPr lang="id-ID" dirty="0">
                <a:ln w="0">
                  <a:solidFill>
                    <a:schemeClr val="tx1"/>
                  </a:solidFill>
                </a:ln>
                <a:solidFill>
                  <a:schemeClr val="tx1"/>
                </a:solidFill>
                <a:effectLst>
                  <a:outerShdw blurRad="38100" dist="19050" dir="2700000" algn="tl" rotWithShape="0">
                    <a:schemeClr val="dk1">
                      <a:alpha val="40000"/>
                    </a:schemeClr>
                  </a:outerShdw>
                </a:effectLst>
              </a:rPr>
            </a:br>
            <a:endParaRPr lang="en-US" dirty="0">
              <a:ln w="0">
                <a:solidFill>
                  <a:schemeClr val="tx1"/>
                </a:solidFill>
              </a:ln>
              <a:solidFill>
                <a:schemeClr val="tx1"/>
              </a:solidFill>
              <a:effectLst>
                <a:outerShdw blurRad="38100" dist="19050" dir="2700000" algn="tl" rotWithShape="0">
                  <a:schemeClr val="dk1">
                    <a:alpha val="40000"/>
                  </a:schemeClr>
                </a:outerShdw>
              </a:effectLst>
            </a:endParaRPr>
          </a:p>
        </p:txBody>
      </p:sp>
      <p:sp>
        <p:nvSpPr>
          <p:cNvPr id="3" name="Subtitle 2">
            <a:extLst>
              <a:ext uri="{FF2B5EF4-FFF2-40B4-BE49-F238E27FC236}">
                <a16:creationId xmlns:a16="http://schemas.microsoft.com/office/drawing/2014/main" id="{2FAC662A-2509-4074-B80E-1F206C030BD3}"/>
              </a:ext>
            </a:extLst>
          </p:cNvPr>
          <p:cNvSpPr>
            <a:spLocks noGrp="1"/>
          </p:cNvSpPr>
          <p:nvPr>
            <p:ph type="subTitle" idx="1"/>
          </p:nvPr>
        </p:nvSpPr>
        <p:spPr>
          <a:xfrm>
            <a:off x="1744086" y="3041478"/>
            <a:ext cx="8915399" cy="2250958"/>
          </a:xfrm>
        </p:spPr>
        <p:txBody>
          <a:bodyPr>
            <a:normAutofit lnSpcReduction="10000"/>
          </a:bodyPr>
          <a:lstStyle/>
          <a:p>
            <a:pPr algn="ctr"/>
            <a:r>
              <a:rPr lang="en-US" b="1" dirty="0"/>
              <a:t>Mata </a:t>
            </a:r>
            <a:r>
              <a:rPr lang="en-US" b="1" dirty="0" err="1"/>
              <a:t>Kuliah</a:t>
            </a:r>
            <a:r>
              <a:rPr lang="en-US" b="1" dirty="0"/>
              <a:t> : </a:t>
            </a:r>
            <a:r>
              <a:rPr lang="en-US" b="1" dirty="0" err="1"/>
              <a:t>Proyek</a:t>
            </a:r>
            <a:r>
              <a:rPr lang="en-US" b="1" dirty="0"/>
              <a:t> </a:t>
            </a:r>
            <a:r>
              <a:rPr lang="en-US" b="1" dirty="0" err="1"/>
              <a:t>Keteknikan</a:t>
            </a:r>
            <a:r>
              <a:rPr lang="en-US" b="1" dirty="0"/>
              <a:t> </a:t>
            </a:r>
          </a:p>
          <a:p>
            <a:pPr algn="ctr"/>
            <a:r>
              <a:rPr lang="en-US" b="1" dirty="0"/>
              <a:t>TKE134103</a:t>
            </a:r>
          </a:p>
          <a:p>
            <a:pPr algn="ctr"/>
            <a:endParaRPr lang="en-US" b="1" dirty="0"/>
          </a:p>
          <a:p>
            <a:pPr algn="ctr"/>
            <a:r>
              <a:rPr lang="en-US" b="1" dirty="0" err="1"/>
              <a:t>Disusun</a:t>
            </a:r>
            <a:r>
              <a:rPr lang="en-US" b="1" dirty="0"/>
              <a:t> </a:t>
            </a:r>
            <a:r>
              <a:rPr lang="en-US" b="1" dirty="0" err="1"/>
              <a:t>oleh</a:t>
            </a:r>
            <a:r>
              <a:rPr lang="en-US" b="1" dirty="0"/>
              <a:t> :</a:t>
            </a:r>
          </a:p>
          <a:p>
            <a:pPr marL="2452688" indent="-342900">
              <a:buAutoNum type="arabicPeriod"/>
            </a:pPr>
            <a:r>
              <a:rPr lang="en-US" b="1" dirty="0"/>
              <a:t>Solikhah	           	 	(H1A015009)</a:t>
            </a:r>
          </a:p>
          <a:p>
            <a:pPr marL="2452688" indent="-342900">
              <a:buAutoNum type="arabicPeriod"/>
            </a:pPr>
            <a:r>
              <a:rPr lang="en-US" b="1" dirty="0"/>
              <a:t>Putri </a:t>
            </a:r>
            <a:r>
              <a:rPr lang="en-US" b="1" dirty="0" err="1"/>
              <a:t>Nitrila</a:t>
            </a:r>
            <a:r>
              <a:rPr lang="en-US" b="1" dirty="0"/>
              <a:t> </a:t>
            </a:r>
            <a:r>
              <a:rPr lang="en-US" b="1" dirty="0" err="1"/>
              <a:t>Asarani</a:t>
            </a:r>
            <a:r>
              <a:rPr lang="en-US" b="1" dirty="0"/>
              <a:t>		(H1A015010)</a:t>
            </a:r>
          </a:p>
        </p:txBody>
      </p:sp>
    </p:spTree>
    <p:extLst>
      <p:ext uri="{BB962C8B-B14F-4D97-AF65-F5344CB8AC3E}">
        <p14:creationId xmlns:p14="http://schemas.microsoft.com/office/powerpoint/2010/main" val="127178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12F2A-2B30-4DEC-AA08-F87F0C31E683}"/>
              </a:ext>
            </a:extLst>
          </p:cNvPr>
          <p:cNvSpPr>
            <a:spLocks noGrp="1"/>
          </p:cNvSpPr>
          <p:nvPr>
            <p:ph type="title"/>
          </p:nvPr>
        </p:nvSpPr>
        <p:spPr>
          <a:xfrm>
            <a:off x="2971800" y="624110"/>
            <a:ext cx="8532812" cy="602017"/>
          </a:xfrm>
        </p:spPr>
        <p:txBody>
          <a:bodyPr>
            <a:normAutofit fontScale="90000"/>
          </a:bodyPr>
          <a:lstStyle/>
          <a:p>
            <a:r>
              <a:rPr lang="en-US" dirty="0" err="1"/>
              <a:t>Pembagian</a:t>
            </a:r>
            <a:r>
              <a:rPr lang="en-US" dirty="0"/>
              <a:t> </a:t>
            </a:r>
            <a:r>
              <a:rPr lang="en-US" dirty="0" err="1"/>
              <a:t>Tugas</a:t>
            </a:r>
            <a:endParaRPr lang="en-US" dirty="0"/>
          </a:p>
        </p:txBody>
      </p:sp>
      <p:pic>
        <p:nvPicPr>
          <p:cNvPr id="7" name="Content Placeholder 6">
            <a:extLst>
              <a:ext uri="{FF2B5EF4-FFF2-40B4-BE49-F238E27FC236}">
                <a16:creationId xmlns:a16="http://schemas.microsoft.com/office/drawing/2014/main" id="{4E5986F1-17BF-4C4E-947F-5F8D93F34252}"/>
              </a:ext>
            </a:extLst>
          </p:cNvPr>
          <p:cNvPicPr>
            <a:picLocks noGrp="1" noChangeAspect="1"/>
          </p:cNvPicPr>
          <p:nvPr>
            <p:ph idx="1"/>
          </p:nvPr>
        </p:nvPicPr>
        <p:blipFill>
          <a:blip r:embed="rId2"/>
          <a:stretch>
            <a:fillRect/>
          </a:stretch>
        </p:blipFill>
        <p:spPr>
          <a:xfrm>
            <a:off x="2592924" y="1742537"/>
            <a:ext cx="8911687" cy="4724876"/>
          </a:xfrm>
          <a:prstGeom prst="rect">
            <a:avLst/>
          </a:prstGeom>
        </p:spPr>
      </p:pic>
    </p:spTree>
    <p:extLst>
      <p:ext uri="{BB962C8B-B14F-4D97-AF65-F5344CB8AC3E}">
        <p14:creationId xmlns:p14="http://schemas.microsoft.com/office/powerpoint/2010/main" val="131345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B624-FB4D-4DDE-98A8-57E0D80E18DD}"/>
              </a:ext>
            </a:extLst>
          </p:cNvPr>
          <p:cNvSpPr>
            <a:spLocks noGrp="1"/>
          </p:cNvSpPr>
          <p:nvPr>
            <p:ph type="title"/>
          </p:nvPr>
        </p:nvSpPr>
        <p:spPr/>
        <p:txBody>
          <a:bodyPr/>
          <a:lstStyle/>
          <a:p>
            <a:r>
              <a:rPr lang="en-US" dirty="0" err="1"/>
              <a:t>Jadwal</a:t>
            </a:r>
            <a:r>
              <a:rPr lang="en-US" dirty="0"/>
              <a:t> </a:t>
            </a:r>
            <a:r>
              <a:rPr lang="en-US" dirty="0" err="1"/>
              <a:t>Pelaksanaan</a:t>
            </a:r>
            <a:endParaRPr lang="en-US" dirty="0"/>
          </a:p>
        </p:txBody>
      </p:sp>
      <p:pic>
        <p:nvPicPr>
          <p:cNvPr id="4" name="Content Placeholder 3">
            <a:extLst>
              <a:ext uri="{FF2B5EF4-FFF2-40B4-BE49-F238E27FC236}">
                <a16:creationId xmlns:a16="http://schemas.microsoft.com/office/drawing/2014/main" id="{A0958DF5-3BF4-495C-BD78-0DD46848BDDA}"/>
              </a:ext>
            </a:extLst>
          </p:cNvPr>
          <p:cNvPicPr>
            <a:picLocks noGrp="1" noChangeAspect="1"/>
          </p:cNvPicPr>
          <p:nvPr>
            <p:ph idx="1"/>
          </p:nvPr>
        </p:nvPicPr>
        <p:blipFill>
          <a:blip r:embed="rId2"/>
          <a:stretch>
            <a:fillRect/>
          </a:stretch>
        </p:blipFill>
        <p:spPr>
          <a:xfrm>
            <a:off x="1683327" y="1590282"/>
            <a:ext cx="10239249" cy="4643607"/>
          </a:xfrm>
          <a:prstGeom prst="rect">
            <a:avLst/>
          </a:prstGeom>
        </p:spPr>
      </p:pic>
    </p:spTree>
    <p:extLst>
      <p:ext uri="{BB962C8B-B14F-4D97-AF65-F5344CB8AC3E}">
        <p14:creationId xmlns:p14="http://schemas.microsoft.com/office/powerpoint/2010/main" val="3705371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064B-46F7-4086-BF1E-EBB46C7618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AA0418-B3EF-425F-A95E-B5B91D924542}"/>
              </a:ext>
            </a:extLst>
          </p:cNvPr>
          <p:cNvSpPr>
            <a:spLocks noGrp="1"/>
          </p:cNvSpPr>
          <p:nvPr>
            <p:ph idx="1"/>
          </p:nvPr>
        </p:nvSpPr>
        <p:spPr/>
        <p:txBody>
          <a:bodyPr>
            <a:normAutofit/>
          </a:bodyPr>
          <a:lstStyle/>
          <a:p>
            <a:pPr marL="0" indent="0" algn="ctr">
              <a:buNone/>
            </a:pPr>
            <a:r>
              <a:rPr lang="en-US" sz="7200" b="1" dirty="0"/>
              <a:t>TERIMAKASIH</a:t>
            </a:r>
          </a:p>
        </p:txBody>
      </p:sp>
    </p:spTree>
    <p:extLst>
      <p:ext uri="{BB962C8B-B14F-4D97-AF65-F5344CB8AC3E}">
        <p14:creationId xmlns:p14="http://schemas.microsoft.com/office/powerpoint/2010/main" val="408110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3538-A501-4519-829C-348498EEEFC7}"/>
              </a:ext>
            </a:extLst>
          </p:cNvPr>
          <p:cNvSpPr>
            <a:spLocks noGrp="1"/>
          </p:cNvSpPr>
          <p:nvPr>
            <p:ph type="title"/>
          </p:nvPr>
        </p:nvSpPr>
        <p:spPr/>
        <p:txBody>
          <a:bodyPr/>
          <a:lstStyle/>
          <a:p>
            <a:r>
              <a:rPr lang="en-US" dirty="0"/>
              <a:t>TUJUAN DAN MANFAAT</a:t>
            </a:r>
          </a:p>
        </p:txBody>
      </p:sp>
      <p:sp>
        <p:nvSpPr>
          <p:cNvPr id="3" name="Content Placeholder 2">
            <a:extLst>
              <a:ext uri="{FF2B5EF4-FFF2-40B4-BE49-F238E27FC236}">
                <a16:creationId xmlns:a16="http://schemas.microsoft.com/office/drawing/2014/main" id="{F5255A85-40EB-4E88-B400-8D6D98BC82B7}"/>
              </a:ext>
            </a:extLst>
          </p:cNvPr>
          <p:cNvSpPr>
            <a:spLocks noGrp="1"/>
          </p:cNvSpPr>
          <p:nvPr>
            <p:ph idx="1"/>
          </p:nvPr>
        </p:nvSpPr>
        <p:spPr/>
        <p:txBody>
          <a:bodyPr/>
          <a:lstStyle/>
          <a:p>
            <a:pPr algn="just"/>
            <a:r>
              <a:rPr lang="id-ID" dirty="0"/>
              <a:t>Tujuan dari pembuatan sistem ini yaitu dapat merancang dan membangun sistem pendeteksi nominal dan keaslian uang menggunakan mikrokontroler sehingga menghasilkan suatu alat yang memudahkan kita dan juga memudahkan penyandang disabilitas untuk terhindar dari penipuan.</a:t>
            </a:r>
            <a:endParaRPr lang="en-US" dirty="0"/>
          </a:p>
          <a:p>
            <a:pPr algn="just"/>
            <a:endParaRPr lang="id-ID" dirty="0"/>
          </a:p>
          <a:p>
            <a:pPr algn="just"/>
            <a:r>
              <a:rPr lang="id-ID" dirty="0"/>
              <a:t>Sebagai referensi perancangan dan pembangunan sistem pendeteksi nominal dan keaslian uang yang secara tidak langsung membantu meminimalisir tingkat kriminal dalam hal penipuan dan pemalsuan uang.</a:t>
            </a:r>
          </a:p>
          <a:p>
            <a:endParaRPr lang="en-US" dirty="0"/>
          </a:p>
        </p:txBody>
      </p:sp>
    </p:spTree>
    <p:extLst>
      <p:ext uri="{BB962C8B-B14F-4D97-AF65-F5344CB8AC3E}">
        <p14:creationId xmlns:p14="http://schemas.microsoft.com/office/powerpoint/2010/main" val="82221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FC00-1D81-4720-AC10-9E50C9683630}"/>
              </a:ext>
            </a:extLst>
          </p:cNvPr>
          <p:cNvSpPr>
            <a:spLocks noGrp="1"/>
          </p:cNvSpPr>
          <p:nvPr>
            <p:ph type="title"/>
          </p:nvPr>
        </p:nvSpPr>
        <p:spPr/>
        <p:txBody>
          <a:bodyPr/>
          <a:lstStyle/>
          <a:p>
            <a:r>
              <a:rPr lang="en-US" dirty="0" err="1"/>
              <a:t>Pendahuluan</a:t>
            </a:r>
            <a:endParaRPr lang="en-US" dirty="0"/>
          </a:p>
        </p:txBody>
      </p:sp>
      <p:sp>
        <p:nvSpPr>
          <p:cNvPr id="3" name="Content Placeholder 2">
            <a:extLst>
              <a:ext uri="{FF2B5EF4-FFF2-40B4-BE49-F238E27FC236}">
                <a16:creationId xmlns:a16="http://schemas.microsoft.com/office/drawing/2014/main" id="{55610BB5-4607-4DF4-AA19-75A30483ACDC}"/>
              </a:ext>
            </a:extLst>
          </p:cNvPr>
          <p:cNvSpPr>
            <a:spLocks noGrp="1"/>
          </p:cNvSpPr>
          <p:nvPr>
            <p:ph idx="1"/>
          </p:nvPr>
        </p:nvSpPr>
        <p:spPr/>
        <p:txBody>
          <a:bodyPr>
            <a:normAutofit/>
          </a:bodyPr>
          <a:lstStyle/>
          <a:p>
            <a:r>
              <a:rPr lang="id-ID" dirty="0"/>
              <a:t>Keaslian uang Rupiah dapat dikenali melalui ciri-ciri yang terdapat baik pada bahan yang digunakan untuk membuat uang (kertas, plastik, atau logam), desain dan warna masing-masing pecahan uang maupun pada teknik pencetakannya. Sebagian ciri-ciri yang terdapat pada uang Rupiah tersebut, selain berfungsi sebagai ciri untuk membedakan antara satu pecahan dengan pecahan lainnya, dapat berfungsi sebagai pengaman dari ancaman tindak pidana pemalsuan uang.</a:t>
            </a:r>
          </a:p>
          <a:p>
            <a:endParaRPr lang="en-US" dirty="0"/>
          </a:p>
        </p:txBody>
      </p:sp>
    </p:spTree>
    <p:extLst>
      <p:ext uri="{BB962C8B-B14F-4D97-AF65-F5344CB8AC3E}">
        <p14:creationId xmlns:p14="http://schemas.microsoft.com/office/powerpoint/2010/main" val="169200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0DD8-ABF1-4E20-A199-F348B28B821F}"/>
              </a:ext>
            </a:extLst>
          </p:cNvPr>
          <p:cNvSpPr>
            <a:spLocks noGrp="1"/>
          </p:cNvSpPr>
          <p:nvPr>
            <p:ph type="title"/>
          </p:nvPr>
        </p:nvSpPr>
        <p:spPr/>
        <p:txBody>
          <a:bodyPr/>
          <a:lstStyle/>
          <a:p>
            <a:r>
              <a:rPr lang="en-US" dirty="0" err="1"/>
              <a:t>Rumusan</a:t>
            </a:r>
            <a:r>
              <a:rPr lang="en-US" dirty="0"/>
              <a:t> </a:t>
            </a:r>
            <a:r>
              <a:rPr lang="en-US" dirty="0" err="1"/>
              <a:t>Masalah</a:t>
            </a:r>
            <a:endParaRPr lang="en-US" dirty="0"/>
          </a:p>
        </p:txBody>
      </p:sp>
      <p:sp>
        <p:nvSpPr>
          <p:cNvPr id="3" name="Content Placeholder 2">
            <a:extLst>
              <a:ext uri="{FF2B5EF4-FFF2-40B4-BE49-F238E27FC236}">
                <a16:creationId xmlns:a16="http://schemas.microsoft.com/office/drawing/2014/main" id="{F5EDFFDB-C267-4108-93CF-5769A699F9FE}"/>
              </a:ext>
            </a:extLst>
          </p:cNvPr>
          <p:cNvSpPr>
            <a:spLocks noGrp="1"/>
          </p:cNvSpPr>
          <p:nvPr>
            <p:ph idx="1"/>
          </p:nvPr>
        </p:nvSpPr>
        <p:spPr/>
        <p:txBody>
          <a:bodyPr/>
          <a:lstStyle/>
          <a:p>
            <a:r>
              <a:rPr lang="id-ID" dirty="0"/>
              <a:t>penderita tuna netra yang memiliki keterbatasan fisik dalam membedakan uang kertas asli dan palsu. Sejauh ini, para tuna netra menggunakan cara konvensional seperti menyusun nominal uang kertas atau membuat lipatan pada uang untuk membedakan nominal uang tersebut. </a:t>
            </a:r>
            <a:endParaRPr lang="en-US" dirty="0"/>
          </a:p>
          <a:p>
            <a:r>
              <a:rPr lang="id-ID" dirty="0"/>
              <a:t>Namun, masih memiliki beberapa kelemahan, yaitu dari segi daya ingat tuna netra, kondisi fisik uang dan tidak adanya faktor penentu kejujuran</a:t>
            </a:r>
          </a:p>
          <a:p>
            <a:endParaRPr lang="en-US" dirty="0"/>
          </a:p>
        </p:txBody>
      </p:sp>
    </p:spTree>
    <p:extLst>
      <p:ext uri="{BB962C8B-B14F-4D97-AF65-F5344CB8AC3E}">
        <p14:creationId xmlns:p14="http://schemas.microsoft.com/office/powerpoint/2010/main" val="159537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EC09-8FAC-40F5-AE83-2228ADCBF608}"/>
              </a:ext>
            </a:extLst>
          </p:cNvPr>
          <p:cNvSpPr>
            <a:spLocks noGrp="1"/>
          </p:cNvSpPr>
          <p:nvPr>
            <p:ph type="title"/>
          </p:nvPr>
        </p:nvSpPr>
        <p:spPr/>
        <p:txBody>
          <a:bodyPr/>
          <a:lstStyle/>
          <a:p>
            <a:r>
              <a:rPr lang="en-US" dirty="0"/>
              <a:t>Batasan </a:t>
            </a:r>
            <a:r>
              <a:rPr lang="en-US" dirty="0" err="1"/>
              <a:t>Masalah</a:t>
            </a:r>
            <a:endParaRPr lang="en-US" dirty="0"/>
          </a:p>
        </p:txBody>
      </p:sp>
      <p:sp>
        <p:nvSpPr>
          <p:cNvPr id="3" name="Content Placeholder 2">
            <a:extLst>
              <a:ext uri="{FF2B5EF4-FFF2-40B4-BE49-F238E27FC236}">
                <a16:creationId xmlns:a16="http://schemas.microsoft.com/office/drawing/2014/main" id="{17FC01A4-C655-46AB-B421-F653D3738E36}"/>
              </a:ext>
            </a:extLst>
          </p:cNvPr>
          <p:cNvSpPr>
            <a:spLocks noGrp="1"/>
          </p:cNvSpPr>
          <p:nvPr>
            <p:ph idx="1"/>
          </p:nvPr>
        </p:nvSpPr>
        <p:spPr/>
        <p:txBody>
          <a:bodyPr/>
          <a:lstStyle/>
          <a:p>
            <a:r>
              <a:rPr lang="id-ID" dirty="0"/>
              <a:t>1. Sistem ini adalah sistem pendeteksi keaslian dan nominal uang kertas khususnya mata uang rupiah Indonesia.</a:t>
            </a:r>
          </a:p>
          <a:p>
            <a:r>
              <a:rPr lang="id-ID" dirty="0"/>
              <a:t>2. Sistem ini digunakan khusus untuk uang kertas.</a:t>
            </a:r>
          </a:p>
          <a:p>
            <a:r>
              <a:rPr lang="id-ID" dirty="0"/>
              <a:t>3. Uang kertas yang dapat diteliti adalah uang kertas yang fisiknya masih bagus, tidak sobek dan lain-lain.</a:t>
            </a:r>
          </a:p>
          <a:p>
            <a:r>
              <a:rPr lang="id-ID" dirty="0"/>
              <a:t>4. Sensor yang digunakan adalah sensor warna.</a:t>
            </a:r>
          </a:p>
          <a:p>
            <a:r>
              <a:rPr lang="id-ID" dirty="0"/>
              <a:t>5. Sistem ini menambahkan Memori suara </a:t>
            </a:r>
          </a:p>
          <a:p>
            <a:r>
              <a:rPr lang="en-US" dirty="0"/>
              <a:t>6</a:t>
            </a:r>
            <a:r>
              <a:rPr lang="id-ID" dirty="0"/>
              <a:t>. Sistem ini dibuat menggunakan Mikrokontroler Arduino</a:t>
            </a:r>
            <a:r>
              <a:rPr lang="en-US" dirty="0"/>
              <a:t> </a:t>
            </a:r>
            <a:r>
              <a:rPr lang="id-ID" dirty="0"/>
              <a:t>(Atmega16).</a:t>
            </a:r>
          </a:p>
          <a:p>
            <a:endParaRPr lang="en-US" dirty="0"/>
          </a:p>
        </p:txBody>
      </p:sp>
    </p:spTree>
    <p:extLst>
      <p:ext uri="{BB962C8B-B14F-4D97-AF65-F5344CB8AC3E}">
        <p14:creationId xmlns:p14="http://schemas.microsoft.com/office/powerpoint/2010/main" val="212824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6DBC2-51A5-45F1-AD44-2FA0599FD312}"/>
              </a:ext>
            </a:extLst>
          </p:cNvPr>
          <p:cNvSpPr>
            <a:spLocks noGrp="1"/>
          </p:cNvSpPr>
          <p:nvPr>
            <p:ph type="title"/>
          </p:nvPr>
        </p:nvSpPr>
        <p:spPr/>
        <p:txBody>
          <a:bodyPr/>
          <a:lstStyle/>
          <a:p>
            <a:r>
              <a:rPr lang="en-US" dirty="0" err="1"/>
              <a:t>Alat</a:t>
            </a:r>
            <a:r>
              <a:rPr lang="en-US" dirty="0"/>
              <a:t> </a:t>
            </a:r>
            <a:r>
              <a:rPr lang="en-US" dirty="0" err="1"/>
              <a:t>dan</a:t>
            </a:r>
            <a:r>
              <a:rPr lang="en-US" dirty="0"/>
              <a:t> </a:t>
            </a:r>
            <a:r>
              <a:rPr lang="en-US" dirty="0" err="1"/>
              <a:t>Bahan</a:t>
            </a:r>
            <a:endParaRPr lang="en-US" dirty="0"/>
          </a:p>
        </p:txBody>
      </p:sp>
      <p:sp>
        <p:nvSpPr>
          <p:cNvPr id="3" name="Content Placeholder 2">
            <a:extLst>
              <a:ext uri="{FF2B5EF4-FFF2-40B4-BE49-F238E27FC236}">
                <a16:creationId xmlns:a16="http://schemas.microsoft.com/office/drawing/2014/main" id="{AABD5255-E284-492D-9F3B-205D690C7DE5}"/>
              </a:ext>
            </a:extLst>
          </p:cNvPr>
          <p:cNvSpPr>
            <a:spLocks noGrp="1"/>
          </p:cNvSpPr>
          <p:nvPr>
            <p:ph sz="half" idx="1"/>
          </p:nvPr>
        </p:nvSpPr>
        <p:spPr/>
        <p:txBody>
          <a:bodyPr>
            <a:normAutofit/>
          </a:bodyPr>
          <a:lstStyle/>
          <a:p>
            <a:r>
              <a:rPr lang="id-ID" dirty="0"/>
              <a:t>1. Seperangkat Personal Computer</a:t>
            </a:r>
          </a:p>
          <a:p>
            <a:r>
              <a:rPr lang="id-ID" dirty="0"/>
              <a:t>2. Atmega 16</a:t>
            </a:r>
          </a:p>
          <a:p>
            <a:r>
              <a:rPr lang="id-ID" dirty="0"/>
              <a:t>3. Sensor warna</a:t>
            </a:r>
          </a:p>
          <a:p>
            <a:r>
              <a:rPr lang="id-ID" dirty="0"/>
              <a:t>4. Rangkaian LCD</a:t>
            </a:r>
          </a:p>
          <a:p>
            <a:r>
              <a:rPr lang="id-ID" dirty="0"/>
              <a:t>5. IC ISD25120</a:t>
            </a:r>
          </a:p>
          <a:p>
            <a:r>
              <a:rPr lang="id-ID" dirty="0"/>
              <a:t>6. Solder</a:t>
            </a:r>
          </a:p>
        </p:txBody>
      </p:sp>
      <p:sp>
        <p:nvSpPr>
          <p:cNvPr id="4" name="Content Placeholder 3">
            <a:extLst>
              <a:ext uri="{FF2B5EF4-FFF2-40B4-BE49-F238E27FC236}">
                <a16:creationId xmlns:a16="http://schemas.microsoft.com/office/drawing/2014/main" id="{BA83C11E-FED6-4396-9119-71536472A91E}"/>
              </a:ext>
            </a:extLst>
          </p:cNvPr>
          <p:cNvSpPr>
            <a:spLocks noGrp="1"/>
          </p:cNvSpPr>
          <p:nvPr>
            <p:ph sz="half" idx="2"/>
          </p:nvPr>
        </p:nvSpPr>
        <p:spPr/>
        <p:txBody>
          <a:bodyPr/>
          <a:lstStyle/>
          <a:p>
            <a:r>
              <a:rPr lang="id-ID" dirty="0"/>
              <a:t>7. Kabel</a:t>
            </a:r>
          </a:p>
          <a:p>
            <a:r>
              <a:rPr lang="id-ID" dirty="0"/>
              <a:t>8. Timah Solder</a:t>
            </a:r>
          </a:p>
          <a:p>
            <a:r>
              <a:rPr lang="id-ID" dirty="0"/>
              <a:t>9. Baterai 12 V</a:t>
            </a:r>
          </a:p>
          <a:p>
            <a:r>
              <a:rPr lang="id-ID" dirty="0"/>
              <a:t>10. PCB</a:t>
            </a:r>
          </a:p>
          <a:p>
            <a:r>
              <a:rPr lang="id-ID" dirty="0"/>
              <a:t>11. Jumper </a:t>
            </a:r>
          </a:p>
          <a:p>
            <a:endParaRPr lang="en-US" dirty="0"/>
          </a:p>
          <a:p>
            <a:endParaRPr lang="en-US" dirty="0"/>
          </a:p>
        </p:txBody>
      </p:sp>
    </p:spTree>
    <p:extLst>
      <p:ext uri="{BB962C8B-B14F-4D97-AF65-F5344CB8AC3E}">
        <p14:creationId xmlns:p14="http://schemas.microsoft.com/office/powerpoint/2010/main" val="256480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608271-4CCC-40C1-B0F8-B041B2E42153}"/>
              </a:ext>
            </a:extLst>
          </p:cNvPr>
          <p:cNvSpPr/>
          <p:nvPr/>
        </p:nvSpPr>
        <p:spPr>
          <a:xfrm>
            <a:off x="3297379" y="822184"/>
            <a:ext cx="4821382" cy="9005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Perancangan</a:t>
            </a:r>
            <a:r>
              <a:rPr lang="en-US" b="1" dirty="0"/>
              <a:t> </a:t>
            </a:r>
            <a:r>
              <a:rPr lang="en-US" b="1" dirty="0" err="1"/>
              <a:t>alat</a:t>
            </a:r>
            <a:endParaRPr lang="en-US" b="1" dirty="0"/>
          </a:p>
        </p:txBody>
      </p:sp>
      <p:sp>
        <p:nvSpPr>
          <p:cNvPr id="14" name="Oval 13">
            <a:extLst>
              <a:ext uri="{FF2B5EF4-FFF2-40B4-BE49-F238E27FC236}">
                <a16:creationId xmlns:a16="http://schemas.microsoft.com/office/drawing/2014/main" id="{D7E9581F-2214-457B-BABD-85C517A54ADB}"/>
              </a:ext>
            </a:extLst>
          </p:cNvPr>
          <p:cNvSpPr/>
          <p:nvPr/>
        </p:nvSpPr>
        <p:spPr>
          <a:xfrm>
            <a:off x="914400" y="2230582"/>
            <a:ext cx="2576945" cy="11984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Perancangan</a:t>
            </a:r>
            <a:r>
              <a:rPr lang="en-US" dirty="0"/>
              <a:t> hardware</a:t>
            </a:r>
          </a:p>
          <a:p>
            <a:pPr algn="ctr"/>
            <a:r>
              <a:rPr lang="en-US" dirty="0"/>
              <a:t> </a:t>
            </a:r>
          </a:p>
        </p:txBody>
      </p:sp>
      <p:sp>
        <p:nvSpPr>
          <p:cNvPr id="15" name="Oval 14">
            <a:extLst>
              <a:ext uri="{FF2B5EF4-FFF2-40B4-BE49-F238E27FC236}">
                <a16:creationId xmlns:a16="http://schemas.microsoft.com/office/drawing/2014/main" id="{76F94448-52DB-45A7-B027-BB4197D2A3D0}"/>
              </a:ext>
            </a:extLst>
          </p:cNvPr>
          <p:cNvSpPr/>
          <p:nvPr/>
        </p:nvSpPr>
        <p:spPr>
          <a:xfrm>
            <a:off x="249382" y="5250873"/>
            <a:ext cx="2687781" cy="1607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 </a:t>
            </a:r>
            <a:r>
              <a:rPr lang="id-ID" dirty="0"/>
              <a:t>Minimum Sistem Mikrokontroller ATMega16</a:t>
            </a:r>
          </a:p>
          <a:p>
            <a:pPr algn="ctr"/>
            <a:endParaRPr lang="en-US" dirty="0"/>
          </a:p>
        </p:txBody>
      </p:sp>
      <p:sp>
        <p:nvSpPr>
          <p:cNvPr id="16" name="Oval 15">
            <a:extLst>
              <a:ext uri="{FF2B5EF4-FFF2-40B4-BE49-F238E27FC236}">
                <a16:creationId xmlns:a16="http://schemas.microsoft.com/office/drawing/2014/main" id="{E912BE86-4159-40DD-AEA8-EB1A75C863C5}"/>
              </a:ext>
            </a:extLst>
          </p:cNvPr>
          <p:cNvSpPr/>
          <p:nvPr/>
        </p:nvSpPr>
        <p:spPr>
          <a:xfrm>
            <a:off x="2202871" y="4052455"/>
            <a:ext cx="2576945" cy="11984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 </a:t>
            </a:r>
            <a:r>
              <a:rPr lang="en-US" dirty="0" err="1"/>
              <a:t>Rangkaian</a:t>
            </a:r>
            <a:r>
              <a:rPr lang="en-US" dirty="0"/>
              <a:t> </a:t>
            </a:r>
            <a:r>
              <a:rPr lang="en-US" dirty="0" err="1"/>
              <a:t>catu</a:t>
            </a:r>
            <a:r>
              <a:rPr lang="en-US" dirty="0"/>
              <a:t> </a:t>
            </a:r>
            <a:r>
              <a:rPr lang="en-US" dirty="0" err="1"/>
              <a:t>daya</a:t>
            </a:r>
            <a:endParaRPr lang="en-US" dirty="0"/>
          </a:p>
        </p:txBody>
      </p:sp>
      <p:sp>
        <p:nvSpPr>
          <p:cNvPr id="17" name="Oval 16">
            <a:extLst>
              <a:ext uri="{FF2B5EF4-FFF2-40B4-BE49-F238E27FC236}">
                <a16:creationId xmlns:a16="http://schemas.microsoft.com/office/drawing/2014/main" id="{8C8D5A7F-184D-4325-B0C4-B667C92CA518}"/>
              </a:ext>
            </a:extLst>
          </p:cNvPr>
          <p:cNvSpPr/>
          <p:nvPr/>
        </p:nvSpPr>
        <p:spPr>
          <a:xfrm>
            <a:off x="3491344" y="5607627"/>
            <a:ext cx="2576945" cy="11984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 </a:t>
            </a:r>
            <a:r>
              <a:rPr lang="id-ID" dirty="0"/>
              <a:t>Memori Suara ISD25120</a:t>
            </a:r>
          </a:p>
        </p:txBody>
      </p:sp>
      <p:sp>
        <p:nvSpPr>
          <p:cNvPr id="18" name="Oval 17">
            <a:extLst>
              <a:ext uri="{FF2B5EF4-FFF2-40B4-BE49-F238E27FC236}">
                <a16:creationId xmlns:a16="http://schemas.microsoft.com/office/drawing/2014/main" id="{53BCEF54-3DA8-4921-AF87-2932B2FCC756}"/>
              </a:ext>
            </a:extLst>
          </p:cNvPr>
          <p:cNvSpPr/>
          <p:nvPr/>
        </p:nvSpPr>
        <p:spPr>
          <a:xfrm>
            <a:off x="5832762" y="4052455"/>
            <a:ext cx="2576945" cy="11984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 </a:t>
            </a:r>
            <a:r>
              <a:rPr lang="en-US" dirty="0" err="1"/>
              <a:t>Rangkaian</a:t>
            </a:r>
            <a:r>
              <a:rPr lang="en-US" dirty="0"/>
              <a:t> sensor </a:t>
            </a:r>
            <a:r>
              <a:rPr lang="en-US" dirty="0" err="1"/>
              <a:t>warna</a:t>
            </a:r>
            <a:endParaRPr lang="en-US" dirty="0"/>
          </a:p>
        </p:txBody>
      </p:sp>
      <p:sp>
        <p:nvSpPr>
          <p:cNvPr id="19" name="Rectangle: Rounded Corners 18">
            <a:extLst>
              <a:ext uri="{FF2B5EF4-FFF2-40B4-BE49-F238E27FC236}">
                <a16:creationId xmlns:a16="http://schemas.microsoft.com/office/drawing/2014/main" id="{5E540112-10E3-470D-BA87-B8B0D20A7357}"/>
              </a:ext>
            </a:extLst>
          </p:cNvPr>
          <p:cNvSpPr/>
          <p:nvPr/>
        </p:nvSpPr>
        <p:spPr>
          <a:xfrm>
            <a:off x="7910945" y="2195946"/>
            <a:ext cx="3144982" cy="10460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Perancangan</a:t>
            </a:r>
            <a:r>
              <a:rPr lang="en-US" dirty="0"/>
              <a:t> software</a:t>
            </a:r>
          </a:p>
        </p:txBody>
      </p:sp>
      <p:cxnSp>
        <p:nvCxnSpPr>
          <p:cNvPr id="21" name="Straight Arrow Connector 20">
            <a:extLst>
              <a:ext uri="{FF2B5EF4-FFF2-40B4-BE49-F238E27FC236}">
                <a16:creationId xmlns:a16="http://schemas.microsoft.com/office/drawing/2014/main" id="{81543DAD-9801-4C62-9C90-6B9391E881C2}"/>
              </a:ext>
            </a:extLst>
          </p:cNvPr>
          <p:cNvCxnSpPr>
            <a:cxnSpLocks/>
            <a:stCxn id="4" idx="2"/>
            <a:endCxn id="14" idx="6"/>
          </p:cNvCxnSpPr>
          <p:nvPr/>
        </p:nvCxnSpPr>
        <p:spPr>
          <a:xfrm flipH="1">
            <a:off x="3491345" y="1722729"/>
            <a:ext cx="2216725" cy="1107062"/>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D9EFA-9227-464E-AB02-888DFD4081A7}"/>
              </a:ext>
            </a:extLst>
          </p:cNvPr>
          <p:cNvCxnSpPr>
            <a:cxnSpLocks/>
            <a:stCxn id="4" idx="2"/>
          </p:cNvCxnSpPr>
          <p:nvPr/>
        </p:nvCxnSpPr>
        <p:spPr>
          <a:xfrm>
            <a:off x="5708070" y="1722729"/>
            <a:ext cx="2202875" cy="996226"/>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978337A4-2C64-4DC4-936B-2B6ECB818610}"/>
              </a:ext>
            </a:extLst>
          </p:cNvPr>
          <p:cNvCxnSpPr>
            <a:stCxn id="14" idx="4"/>
          </p:cNvCxnSpPr>
          <p:nvPr/>
        </p:nvCxnSpPr>
        <p:spPr>
          <a:xfrm rot="5400000">
            <a:off x="675410" y="3820391"/>
            <a:ext cx="1918855" cy="11360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89729C-3D3A-4429-A213-5BAC3F809798}"/>
              </a:ext>
            </a:extLst>
          </p:cNvPr>
          <p:cNvCxnSpPr/>
          <p:nvPr/>
        </p:nvCxnSpPr>
        <p:spPr>
          <a:xfrm>
            <a:off x="2202871" y="3754582"/>
            <a:ext cx="49183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0F13719-304B-456E-B92B-57F733179B0B}"/>
              </a:ext>
            </a:extLst>
          </p:cNvPr>
          <p:cNvCxnSpPr>
            <a:endCxn id="18" idx="0"/>
          </p:cNvCxnSpPr>
          <p:nvPr/>
        </p:nvCxnSpPr>
        <p:spPr>
          <a:xfrm>
            <a:off x="7121234" y="3768436"/>
            <a:ext cx="1" cy="284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D5713AB-9E5C-42BB-B1BD-EDDCDAEC8ED7}"/>
              </a:ext>
            </a:extLst>
          </p:cNvPr>
          <p:cNvCxnSpPr/>
          <p:nvPr/>
        </p:nvCxnSpPr>
        <p:spPr>
          <a:xfrm>
            <a:off x="3491343" y="3751121"/>
            <a:ext cx="1" cy="284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20A491E-4386-43E5-8FA0-9029047A3046}"/>
              </a:ext>
            </a:extLst>
          </p:cNvPr>
          <p:cNvCxnSpPr>
            <a:cxnSpLocks/>
          </p:cNvCxnSpPr>
          <p:nvPr/>
        </p:nvCxnSpPr>
        <p:spPr>
          <a:xfrm>
            <a:off x="5188526" y="3768436"/>
            <a:ext cx="0" cy="1839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836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58DB5-7F4A-4FA0-B5BF-4FA816104CD1}"/>
              </a:ext>
            </a:extLst>
          </p:cNvPr>
          <p:cNvSpPr>
            <a:spLocks noGrp="1"/>
          </p:cNvSpPr>
          <p:nvPr>
            <p:ph type="title"/>
          </p:nvPr>
        </p:nvSpPr>
        <p:spPr/>
        <p:txBody>
          <a:bodyPr/>
          <a:lstStyle/>
          <a:p>
            <a:r>
              <a:rPr lang="en-US" dirty="0" err="1"/>
              <a:t>Perancangan</a:t>
            </a:r>
            <a:r>
              <a:rPr lang="en-US" dirty="0"/>
              <a:t> hardware</a:t>
            </a:r>
            <a:br>
              <a:rPr lang="en-US" dirty="0"/>
            </a:br>
            <a:endParaRPr lang="en-US" dirty="0"/>
          </a:p>
        </p:txBody>
      </p:sp>
      <p:sp>
        <p:nvSpPr>
          <p:cNvPr id="3" name="Content Placeholder 2">
            <a:extLst>
              <a:ext uri="{FF2B5EF4-FFF2-40B4-BE49-F238E27FC236}">
                <a16:creationId xmlns:a16="http://schemas.microsoft.com/office/drawing/2014/main" id="{8CB1383B-A53D-4406-A8CF-08D0B067E4C3}"/>
              </a:ext>
            </a:extLst>
          </p:cNvPr>
          <p:cNvSpPr>
            <a:spLocks noGrp="1"/>
          </p:cNvSpPr>
          <p:nvPr>
            <p:ph idx="1"/>
          </p:nvPr>
        </p:nvSpPr>
        <p:spPr/>
        <p:txBody>
          <a:bodyPr/>
          <a:lstStyle/>
          <a:p>
            <a:r>
              <a:rPr lang="id-ID" dirty="0"/>
              <a:t>Alat ini diharapkan dapat melakukan prose secara otomatis, dimana alat ini harus mampu memasukan uang sebagai bahan baku proses secara otomatis kemudian melakukan pengecekan nominal uang dan keasliannya, setelah nominal uang diketahui maka dia akan menghasilkan output berupa audio dan langkah selanjutnya mengeluarkan uang kembali.</a:t>
            </a:r>
            <a:endParaRPr lang="en-US" dirty="0"/>
          </a:p>
          <a:p>
            <a:pPr marL="0" indent="0">
              <a:buNone/>
            </a:pPr>
            <a:endParaRPr lang="id-ID" dirty="0"/>
          </a:p>
          <a:p>
            <a:endParaRPr lang="en-US" dirty="0"/>
          </a:p>
        </p:txBody>
      </p:sp>
    </p:spTree>
    <p:extLst>
      <p:ext uri="{BB962C8B-B14F-4D97-AF65-F5344CB8AC3E}">
        <p14:creationId xmlns:p14="http://schemas.microsoft.com/office/powerpoint/2010/main" val="3955177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A760-DC59-4BA7-8B98-CF44711DA2D4}"/>
              </a:ext>
            </a:extLst>
          </p:cNvPr>
          <p:cNvSpPr>
            <a:spLocks noGrp="1"/>
          </p:cNvSpPr>
          <p:nvPr>
            <p:ph type="title"/>
          </p:nvPr>
        </p:nvSpPr>
        <p:spPr/>
        <p:txBody>
          <a:bodyPr/>
          <a:lstStyle/>
          <a:p>
            <a:r>
              <a:rPr lang="en-US" dirty="0" err="1"/>
              <a:t>Perancangan</a:t>
            </a:r>
            <a:r>
              <a:rPr lang="en-US" dirty="0"/>
              <a:t> Software</a:t>
            </a:r>
          </a:p>
        </p:txBody>
      </p:sp>
      <p:sp>
        <p:nvSpPr>
          <p:cNvPr id="3" name="Content Placeholder 2">
            <a:extLst>
              <a:ext uri="{FF2B5EF4-FFF2-40B4-BE49-F238E27FC236}">
                <a16:creationId xmlns:a16="http://schemas.microsoft.com/office/drawing/2014/main" id="{E3D5EBCF-805C-4515-BD32-FB5AAF00E822}"/>
              </a:ext>
            </a:extLst>
          </p:cNvPr>
          <p:cNvSpPr>
            <a:spLocks noGrp="1"/>
          </p:cNvSpPr>
          <p:nvPr>
            <p:ph idx="1"/>
          </p:nvPr>
        </p:nvSpPr>
        <p:spPr/>
        <p:txBody>
          <a:bodyPr/>
          <a:lstStyle/>
          <a:p>
            <a:r>
              <a:rPr lang="id-ID" dirty="0"/>
              <a:t>Perancangan software (perangkat lunak) dibutuhkan untuk mengendalikan perangkat keras. Bahasa pemrograman yang dipakai adalah bahasa pemrograman Code Vision AVR. Perangkat lunak di sini adalah perintah atau program di dalam memori yang harus dilaksanakan oleh mikrokontroler.</a:t>
            </a:r>
          </a:p>
          <a:p>
            <a:endParaRPr lang="en-US" dirty="0"/>
          </a:p>
        </p:txBody>
      </p:sp>
    </p:spTree>
    <p:extLst>
      <p:ext uri="{BB962C8B-B14F-4D97-AF65-F5344CB8AC3E}">
        <p14:creationId xmlns:p14="http://schemas.microsoft.com/office/powerpoint/2010/main" val="4680565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623</TotalTime>
  <Words>466</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Century Gothic</vt:lpstr>
      <vt:lpstr>Wingdings 3</vt:lpstr>
      <vt:lpstr>Wisp</vt:lpstr>
      <vt:lpstr>PERANCANGAN PROTOTYPE PENDETEKSI NOMINAL DAN KEASLIAN PADA UANG KERTAS </vt:lpstr>
      <vt:lpstr>TUJUAN DAN MANFAAT</vt:lpstr>
      <vt:lpstr>Pendahuluan</vt:lpstr>
      <vt:lpstr>Rumusan Masalah</vt:lpstr>
      <vt:lpstr>Batasan Masalah</vt:lpstr>
      <vt:lpstr>Alat dan Bahan</vt:lpstr>
      <vt:lpstr>PowerPoint Presentation</vt:lpstr>
      <vt:lpstr>Perancangan hardware </vt:lpstr>
      <vt:lpstr>Perancangan Software</vt:lpstr>
      <vt:lpstr>Pembagian Tugas</vt:lpstr>
      <vt:lpstr>Jadwal Pelaksanaan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PROTOTYPE PENDETEKSI NOMINAL DAN KEASLIAN PADA UANG KERTAS</dc:title>
  <dc:creator>Solikhah</dc:creator>
  <cp:lastModifiedBy>Solikhah</cp:lastModifiedBy>
  <cp:revision>10</cp:revision>
  <dcterms:created xsi:type="dcterms:W3CDTF">2018-04-03T15:51:08Z</dcterms:created>
  <dcterms:modified xsi:type="dcterms:W3CDTF">2018-05-29T08:15:58Z</dcterms:modified>
</cp:coreProperties>
</file>