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9" r:id="rId6"/>
    <p:sldId id="310" r:id="rId7"/>
    <p:sldId id="311" r:id="rId8"/>
    <p:sldId id="316" r:id="rId9"/>
    <p:sldId id="313" r:id="rId10"/>
    <p:sldId id="317" r:id="rId11"/>
    <p:sldId id="318" r:id="rId12"/>
    <p:sldId id="319" r:id="rId13"/>
    <p:sldId id="320" r:id="rId14"/>
    <p:sldId id="321" r:id="rId15"/>
    <p:sldId id="322" r:id="rId16"/>
    <p:sldId id="324" r:id="rId17"/>
    <p:sldId id="325" r:id="rId18"/>
    <p:sldId id="32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91" d="100"/>
          <a:sy n="91" d="100"/>
        </p:scale>
        <p:origin x="551"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11/14/2021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11/14/2021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11/14/2021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11/14/2021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11/14/2021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11/14/2021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11/14/2021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11/14/2021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11/14/2021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11/14/2021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jastt.org/index.php/jasttpath/article/download/28/12"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sci-hub.ee/10.3233/ida-160839" TargetMode="External"/><Relationship Id="rId2" Type="http://schemas.openxmlformats.org/officeDocument/2006/relationships/hyperlink" Target="https://sci-hub.ee/10.1109/sysmart.2016.7894480"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www.sciencedirect.com/science/article/pii/S2210832717303526"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Autofit/>
          </a:bodyPr>
          <a:lstStyle/>
          <a:p>
            <a:r>
              <a:rPr lang="en-US" sz="6600" dirty="0"/>
              <a:t>Turkiye student evaluation data set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805053" y="4574692"/>
            <a:ext cx="4829101" cy="921252"/>
          </a:xfrm>
        </p:spPr>
        <p:txBody>
          <a:bodyPr>
            <a:normAutofit/>
          </a:bodyPr>
          <a:lstStyle/>
          <a:p>
            <a:r>
              <a:rPr lang="en-US" b="1" dirty="0"/>
              <a:t>Unsupervised Learning</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967103-0858-42A0-AF3F-A2167E83DB7C}"/>
              </a:ext>
            </a:extLst>
          </p:cNvPr>
          <p:cNvSpPr txBox="1"/>
          <p:nvPr/>
        </p:nvSpPr>
        <p:spPr>
          <a:xfrm>
            <a:off x="516548" y="395626"/>
            <a:ext cx="11414613" cy="584775"/>
          </a:xfrm>
          <a:prstGeom prst="rect">
            <a:avLst/>
          </a:prstGeom>
          <a:noFill/>
        </p:spPr>
        <p:txBody>
          <a:bodyPr wrap="square">
            <a:spAutoFit/>
          </a:bodyPr>
          <a:lstStyle/>
          <a:p>
            <a:r>
              <a:rPr lang="en-IN" sz="3200" b="1" u="sng" dirty="0">
                <a:latin typeface="Arial Rounded MT Bold" panose="020F0704030504030204" pitchFamily="34" charset="0"/>
              </a:rPr>
              <a:t>K-medoids algorithm(Partition around medoids (PAM)</a:t>
            </a:r>
          </a:p>
        </p:txBody>
      </p:sp>
      <p:sp>
        <p:nvSpPr>
          <p:cNvPr id="5" name="TextBox 4">
            <a:extLst>
              <a:ext uri="{FF2B5EF4-FFF2-40B4-BE49-F238E27FC236}">
                <a16:creationId xmlns:a16="http://schemas.microsoft.com/office/drawing/2014/main" id="{5C12245C-2E6C-4533-B542-C7D7E2984F17}"/>
              </a:ext>
            </a:extLst>
          </p:cNvPr>
          <p:cNvSpPr txBox="1"/>
          <p:nvPr/>
        </p:nvSpPr>
        <p:spPr>
          <a:xfrm>
            <a:off x="516548" y="1272597"/>
            <a:ext cx="10640889" cy="646331"/>
          </a:xfrm>
          <a:prstGeom prst="rect">
            <a:avLst/>
          </a:prstGeom>
          <a:noFill/>
        </p:spPr>
        <p:txBody>
          <a:bodyPr wrap="square">
            <a:spAutoFit/>
          </a:bodyPr>
          <a:lstStyle/>
          <a:p>
            <a:r>
              <a:rPr lang="en-US" dirty="0">
                <a:latin typeface="Bahnschrift" panose="020B0502040204020203" pitchFamily="34" charset="0"/>
              </a:rPr>
              <a:t>The k-Medoids algorithm aims to diminish the effect of outliers. Medoids are similar in concept to means or centroids, but medoids are always restricted to be members of the data set.</a:t>
            </a:r>
            <a:endParaRPr lang="en-IN" dirty="0">
              <a:latin typeface="Bahnschrift" panose="020B0502040204020203" pitchFamily="34" charset="0"/>
            </a:endParaRPr>
          </a:p>
        </p:txBody>
      </p:sp>
      <p:sp>
        <p:nvSpPr>
          <p:cNvPr id="9" name="TextBox 8">
            <a:extLst>
              <a:ext uri="{FF2B5EF4-FFF2-40B4-BE49-F238E27FC236}">
                <a16:creationId xmlns:a16="http://schemas.microsoft.com/office/drawing/2014/main" id="{48BD5674-C0E1-4378-B8DB-8C5F9D2366B2}"/>
              </a:ext>
            </a:extLst>
          </p:cNvPr>
          <p:cNvSpPr txBox="1"/>
          <p:nvPr/>
        </p:nvSpPr>
        <p:spPr>
          <a:xfrm>
            <a:off x="674808" y="2570762"/>
            <a:ext cx="6183191" cy="2031325"/>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IN" b="0" i="0" u="sng" dirty="0">
                <a:solidFill>
                  <a:srgbClr val="212121"/>
                </a:solidFill>
                <a:effectLst/>
                <a:latin typeface="Bahnschrift" panose="020B0502040204020203" pitchFamily="34" charset="0"/>
              </a:rPr>
              <a:t>k-Medoids: </a:t>
            </a:r>
            <a:r>
              <a:rPr lang="en-IN" u="sng" dirty="0">
                <a:solidFill>
                  <a:srgbClr val="212121"/>
                </a:solidFill>
                <a:latin typeface="Bahnschrift" panose="020B0502040204020203" pitchFamily="34" charset="0"/>
              </a:rPr>
              <a:t>SSE</a:t>
            </a:r>
            <a:r>
              <a:rPr lang="en-IN" b="0" i="0" dirty="0">
                <a:solidFill>
                  <a:srgbClr val="212121"/>
                </a:solidFill>
                <a:effectLst/>
                <a:latin typeface="Bahnschrift" panose="020B0502040204020203" pitchFamily="34" charset="0"/>
              </a:rPr>
              <a:t>: 8588.758908930922 </a:t>
            </a:r>
          </a:p>
          <a:p>
            <a:endParaRPr lang="en-IN" dirty="0">
              <a:solidFill>
                <a:schemeClr val="accent1">
                  <a:lumMod val="60000"/>
                  <a:lumOff val="40000"/>
                </a:schemeClr>
              </a:solidFill>
              <a:latin typeface="Bahnschrift" panose="020B0502040204020203" pitchFamily="34" charset="0"/>
            </a:endParaRPr>
          </a:p>
          <a:p>
            <a:r>
              <a:rPr lang="en-IN" b="0" i="0" u="sng" dirty="0">
                <a:solidFill>
                  <a:srgbClr val="212121"/>
                </a:solidFill>
                <a:effectLst/>
                <a:latin typeface="Bahnschrift" panose="020B0502040204020203" pitchFamily="34" charset="0"/>
              </a:rPr>
              <a:t>k-Medoids: Silhouette Score</a:t>
            </a:r>
            <a:r>
              <a:rPr lang="en-IN" b="0" i="0" dirty="0">
                <a:solidFill>
                  <a:srgbClr val="212121"/>
                </a:solidFill>
                <a:effectLst/>
                <a:latin typeface="Bahnschrift" panose="020B0502040204020203" pitchFamily="34" charset="0"/>
              </a:rPr>
              <a:t>: 0.49963123320843233 </a:t>
            </a:r>
          </a:p>
          <a:p>
            <a:endParaRPr lang="en-IN" dirty="0">
              <a:solidFill>
                <a:srgbClr val="212121"/>
              </a:solidFill>
              <a:latin typeface="Bahnschrift" panose="020B0502040204020203" pitchFamily="34" charset="0"/>
            </a:endParaRPr>
          </a:p>
          <a:p>
            <a:r>
              <a:rPr lang="en-IN" u="sng" dirty="0">
                <a:solidFill>
                  <a:srgbClr val="212121"/>
                </a:solidFill>
                <a:latin typeface="Bahnschrift" panose="020B0502040204020203" pitchFamily="34" charset="0"/>
              </a:rPr>
              <a:t>k</a:t>
            </a:r>
            <a:r>
              <a:rPr lang="en-IN" b="0" i="0" u="sng" dirty="0">
                <a:solidFill>
                  <a:srgbClr val="212121"/>
                </a:solidFill>
                <a:effectLst/>
                <a:latin typeface="Bahnschrift" panose="020B0502040204020203" pitchFamily="34" charset="0"/>
              </a:rPr>
              <a:t>-Medoids: Cluster Medoids</a:t>
            </a:r>
            <a:r>
              <a:rPr lang="en-IN" b="0" i="0" dirty="0">
                <a:solidFill>
                  <a:srgbClr val="212121"/>
                </a:solidFill>
                <a:effectLst/>
                <a:latin typeface="Bahnschrift" panose="020B0502040204020203" pitchFamily="34" charset="0"/>
              </a:rPr>
              <a:t>: </a:t>
            </a:r>
          </a:p>
          <a:p>
            <a:r>
              <a:rPr lang="en-IN" b="0" i="0" dirty="0">
                <a:solidFill>
                  <a:srgbClr val="212121"/>
                </a:solidFill>
                <a:effectLst/>
                <a:latin typeface="Bahnschrift" panose="020B0502040204020203" pitchFamily="34" charset="0"/>
              </a:rPr>
              <a:t>[[ 0.78287487 0.4050173 ] [-3.35946227 0.45324548] </a:t>
            </a:r>
          </a:p>
          <a:p>
            <a:r>
              <a:rPr lang="en-IN" b="0" i="0" dirty="0">
                <a:solidFill>
                  <a:srgbClr val="212121"/>
                </a:solidFill>
                <a:effectLst/>
                <a:latin typeface="Bahnschrift" panose="020B0502040204020203" pitchFamily="34" charset="0"/>
              </a:rPr>
              <a:t>[-1.20214038 -1.70372215] [ 9.06754915 0.30856096]]</a:t>
            </a:r>
            <a:endParaRPr lang="en-IN" dirty="0">
              <a:latin typeface="Bahnschrift" panose="020B0502040204020203" pitchFamily="34" charset="0"/>
            </a:endParaRPr>
          </a:p>
        </p:txBody>
      </p:sp>
      <p:sp>
        <p:nvSpPr>
          <p:cNvPr id="11" name="TextBox 10">
            <a:extLst>
              <a:ext uri="{FF2B5EF4-FFF2-40B4-BE49-F238E27FC236}">
                <a16:creationId xmlns:a16="http://schemas.microsoft.com/office/drawing/2014/main" id="{26DDE344-7A66-4AD6-AD4D-4BB9DF628E53}"/>
              </a:ext>
            </a:extLst>
          </p:cNvPr>
          <p:cNvSpPr txBox="1"/>
          <p:nvPr/>
        </p:nvSpPr>
        <p:spPr>
          <a:xfrm>
            <a:off x="516548" y="4879010"/>
            <a:ext cx="10482629" cy="1088375"/>
          </a:xfrm>
          <a:prstGeom prst="rect">
            <a:avLst/>
          </a:prstGeom>
          <a:noFill/>
        </p:spPr>
        <p:txBody>
          <a:bodyPr wrap="square">
            <a:spAutoFit/>
          </a:bodyPr>
          <a:lstStyle/>
          <a:p>
            <a:pPr marL="91440" lvl="0" indent="-91440">
              <a:lnSpc>
                <a:spcPct val="110000"/>
              </a:lnSpc>
              <a:spcBef>
                <a:spcPts val="1200"/>
              </a:spcBef>
              <a:spcAft>
                <a:spcPts val="200"/>
              </a:spcAft>
              <a:buClr>
                <a:srgbClr val="E88B33"/>
              </a:buClr>
              <a:buSzPct val="100000"/>
              <a:buFont typeface="Calibri" panose="020F0502020204030204" pitchFamily="34" charset="0"/>
              <a:buChar char=" "/>
              <a:defRPr/>
            </a:pPr>
            <a:r>
              <a:rPr kumimoji="0" lang="en-US" sz="2000" b="0" i="0" u="none" strike="noStrike" kern="1200" cap="none" spc="0" normalizeH="0" baseline="0" noProof="0" dirty="0">
                <a:ln>
                  <a:noFill/>
                </a:ln>
                <a:solidFill>
                  <a:srgbClr val="000000">
                    <a:lumMod val="75000"/>
                    <a:lumOff val="25000"/>
                  </a:srgbClr>
                </a:solidFill>
                <a:effectLst/>
                <a:uLnTx/>
                <a:uFillTx/>
                <a:latin typeface="Bahnschrift" panose="020B0502040204020203" pitchFamily="34" charset="0"/>
              </a:rPr>
              <a:t>From the result we </a:t>
            </a:r>
            <a:r>
              <a:rPr lang="en-US" sz="2000" dirty="0">
                <a:solidFill>
                  <a:srgbClr val="000000">
                    <a:lumMod val="75000"/>
                    <a:lumOff val="25000"/>
                  </a:srgbClr>
                </a:solidFill>
                <a:latin typeface="Bahnschrift" panose="020B0502040204020203" pitchFamily="34" charset="0"/>
              </a:rPr>
              <a:t>can see that k mean is performing better than k medoid as the Silhouette score for k-mean is greater  than </a:t>
            </a:r>
            <a:r>
              <a:rPr kumimoji="0" lang="en-US" sz="2000" b="0" i="0" u="none" strike="noStrike" kern="1200" cap="none" spc="0" normalizeH="0" baseline="0" noProof="0" dirty="0">
                <a:ln>
                  <a:noFill/>
                </a:ln>
                <a:solidFill>
                  <a:srgbClr val="000000">
                    <a:lumMod val="75000"/>
                    <a:lumOff val="25000"/>
                  </a:srgbClr>
                </a:solidFill>
                <a:effectLst/>
                <a:uLnTx/>
                <a:uFillTx/>
                <a:latin typeface="Bahnschrift" panose="020B0502040204020203" pitchFamily="34" charset="0"/>
              </a:rPr>
              <a:t>k-medoid. Here we can assume that the dataset is outlier sensitive.</a:t>
            </a:r>
            <a:endParaRPr kumimoji="0" lang="en-IN" sz="2000" b="0" i="0" u="none" strike="noStrike" kern="1200" cap="none" spc="0" normalizeH="0" baseline="0" noProof="0" dirty="0">
              <a:ln>
                <a:noFill/>
              </a:ln>
              <a:solidFill>
                <a:srgbClr val="000000">
                  <a:lumMod val="75000"/>
                  <a:lumOff val="25000"/>
                </a:srgbClr>
              </a:solidFill>
              <a:effectLst/>
              <a:uLnTx/>
              <a:uFillTx/>
              <a:latin typeface="Bahnschrift" panose="020B0502040204020203" pitchFamily="34" charset="0"/>
            </a:endParaRPr>
          </a:p>
        </p:txBody>
      </p:sp>
      <p:pic>
        <p:nvPicPr>
          <p:cNvPr id="15" name="Picture 14">
            <a:extLst>
              <a:ext uri="{FF2B5EF4-FFF2-40B4-BE49-F238E27FC236}">
                <a16:creationId xmlns:a16="http://schemas.microsoft.com/office/drawing/2014/main" id="{F847D77E-54AF-4458-859B-6CAE35AEC1C9}"/>
              </a:ext>
            </a:extLst>
          </p:cNvPr>
          <p:cNvPicPr>
            <a:picLocks noChangeAspect="1"/>
          </p:cNvPicPr>
          <p:nvPr/>
        </p:nvPicPr>
        <p:blipFill>
          <a:blip r:embed="rId2"/>
          <a:stretch>
            <a:fillRect/>
          </a:stretch>
        </p:blipFill>
        <p:spPr>
          <a:xfrm>
            <a:off x="590382" y="1977110"/>
            <a:ext cx="2517866" cy="493819"/>
          </a:xfrm>
          <a:prstGeom prst="rect">
            <a:avLst/>
          </a:prstGeom>
        </p:spPr>
      </p:pic>
    </p:spTree>
    <p:extLst>
      <p:ext uri="{BB962C8B-B14F-4D97-AF65-F5344CB8AC3E}">
        <p14:creationId xmlns:p14="http://schemas.microsoft.com/office/powerpoint/2010/main" val="3980829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56850C-9CCE-480F-BB31-6D216299EFDA}"/>
              </a:ext>
            </a:extLst>
          </p:cNvPr>
          <p:cNvSpPr txBox="1"/>
          <p:nvPr/>
        </p:nvSpPr>
        <p:spPr>
          <a:xfrm>
            <a:off x="375871" y="435221"/>
            <a:ext cx="8390059" cy="584775"/>
          </a:xfrm>
          <a:prstGeom prst="rect">
            <a:avLst/>
          </a:prstGeom>
          <a:noFill/>
        </p:spPr>
        <p:txBody>
          <a:bodyPr wrap="square">
            <a:spAutoFit/>
          </a:bodyPr>
          <a:lstStyle/>
          <a:p>
            <a:r>
              <a:rPr lang="en-IN" sz="3200" b="1" u="sng" dirty="0">
                <a:latin typeface="Arial Rounded MT Bold" panose="020F0704030504030204" pitchFamily="34" charset="0"/>
              </a:rPr>
              <a:t>Fuzzy C-Mean clustering algorithm</a:t>
            </a:r>
          </a:p>
        </p:txBody>
      </p:sp>
      <p:graphicFrame>
        <p:nvGraphicFramePr>
          <p:cNvPr id="6" name="Table 4">
            <a:extLst>
              <a:ext uri="{FF2B5EF4-FFF2-40B4-BE49-F238E27FC236}">
                <a16:creationId xmlns:a16="http://schemas.microsoft.com/office/drawing/2014/main" id="{B9A8479B-EF19-4FC6-B7A6-67F0E684BEEA}"/>
              </a:ext>
            </a:extLst>
          </p:cNvPr>
          <p:cNvGraphicFramePr>
            <a:graphicFrameLocks noGrp="1"/>
          </p:cNvGraphicFramePr>
          <p:nvPr>
            <p:extLst>
              <p:ext uri="{D42A27DB-BD31-4B8C-83A1-F6EECF244321}">
                <p14:modId xmlns:p14="http://schemas.microsoft.com/office/powerpoint/2010/main" val="1004040859"/>
              </p:ext>
            </p:extLst>
          </p:nvPr>
        </p:nvGraphicFramePr>
        <p:xfrm>
          <a:off x="835268" y="2667175"/>
          <a:ext cx="7851533" cy="3566160"/>
        </p:xfrm>
        <a:graphic>
          <a:graphicData uri="http://schemas.openxmlformats.org/drawingml/2006/table">
            <a:tbl>
              <a:tblPr firstRow="1" bandRow="1">
                <a:tableStyleId>{93296810-A885-4BE3-A3E7-6D5BEEA58F35}</a:tableStyleId>
              </a:tblPr>
              <a:tblGrid>
                <a:gridCol w="2056738">
                  <a:extLst>
                    <a:ext uri="{9D8B030D-6E8A-4147-A177-3AD203B41FA5}">
                      <a16:colId xmlns:a16="http://schemas.microsoft.com/office/drawing/2014/main" val="558158554"/>
                    </a:ext>
                  </a:extLst>
                </a:gridCol>
                <a:gridCol w="3166907">
                  <a:extLst>
                    <a:ext uri="{9D8B030D-6E8A-4147-A177-3AD203B41FA5}">
                      <a16:colId xmlns:a16="http://schemas.microsoft.com/office/drawing/2014/main" val="2764897153"/>
                    </a:ext>
                  </a:extLst>
                </a:gridCol>
                <a:gridCol w="2627888">
                  <a:extLst>
                    <a:ext uri="{9D8B030D-6E8A-4147-A177-3AD203B41FA5}">
                      <a16:colId xmlns:a16="http://schemas.microsoft.com/office/drawing/2014/main" val="4085793299"/>
                    </a:ext>
                  </a:extLst>
                </a:gridCol>
              </a:tblGrid>
              <a:tr h="590194">
                <a:tc>
                  <a:txBody>
                    <a:bodyPr/>
                    <a:lstStyle/>
                    <a:p>
                      <a:r>
                        <a:rPr lang="en-US" dirty="0">
                          <a:latin typeface="Aharoni" panose="02010803020104030203" pitchFamily="2" charset="-79"/>
                          <a:cs typeface="Aharoni" panose="02010803020104030203" pitchFamily="2" charset="-79"/>
                        </a:rPr>
                        <a:t>m(degree of fuzziness)</a:t>
                      </a:r>
                      <a:endParaRPr lang="en-IN" dirty="0">
                        <a:latin typeface="Aharoni" panose="02010803020104030203" pitchFamily="2" charset="-79"/>
                        <a:cs typeface="Aharoni" panose="02010803020104030203" pitchFamily="2" charset="-79"/>
                      </a:endParaRPr>
                    </a:p>
                  </a:txBody>
                  <a:tcPr/>
                </a:tc>
                <a:tc>
                  <a:txBody>
                    <a:bodyPr/>
                    <a:lstStyle/>
                    <a:p>
                      <a:r>
                        <a:rPr lang="en-US" dirty="0">
                          <a:latin typeface="Aharoni" panose="02010803020104030203" pitchFamily="2" charset="-79"/>
                          <a:cs typeface="Aharoni" panose="02010803020104030203" pitchFamily="2" charset="-79"/>
                        </a:rPr>
                        <a:t>SSE(Sum Squared   Error)</a:t>
                      </a:r>
                      <a:endParaRPr lang="en-IN" dirty="0">
                        <a:latin typeface="Aharoni" panose="02010803020104030203" pitchFamily="2" charset="-79"/>
                        <a:cs typeface="Aharoni" panose="02010803020104030203" pitchFamily="2" charset="-79"/>
                      </a:endParaRPr>
                    </a:p>
                  </a:txBody>
                  <a:tcPr/>
                </a:tc>
                <a:tc>
                  <a:txBody>
                    <a:bodyPr/>
                    <a:lstStyle/>
                    <a:p>
                      <a:r>
                        <a:rPr lang="en-IN">
                          <a:latin typeface="Aharoni" panose="02010803020104030203" pitchFamily="2" charset="-79"/>
                          <a:cs typeface="Aharoni" panose="02010803020104030203" pitchFamily="2" charset="-79"/>
                        </a:rPr>
                        <a:t>Silhouette score </a:t>
                      </a:r>
                      <a:endParaRPr lang="en-IN" dirty="0">
                        <a:latin typeface="Aharoni" panose="02010803020104030203" pitchFamily="2" charset="-79"/>
                        <a:cs typeface="Aharoni" panose="02010803020104030203" pitchFamily="2" charset="-79"/>
                      </a:endParaRPr>
                    </a:p>
                  </a:txBody>
                  <a:tcPr/>
                </a:tc>
                <a:extLst>
                  <a:ext uri="{0D108BD9-81ED-4DB2-BD59-A6C34878D82A}">
                    <a16:rowId xmlns:a16="http://schemas.microsoft.com/office/drawing/2014/main" val="3766128542"/>
                  </a:ext>
                </a:extLst>
              </a:tr>
              <a:tr h="3372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Aharoni" panose="02010803020104030203" pitchFamily="2" charset="-79"/>
                          <a:cs typeface="Aharoni" panose="02010803020104030203" pitchFamily="2" charset="-79"/>
                        </a:rPr>
                        <a:t>1.34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Aharoni" panose="02010803020104030203" pitchFamily="2" charset="-79"/>
                          <a:cs typeface="Aharoni" panose="02010803020104030203" pitchFamily="2" charset="-79"/>
                        </a:rPr>
                        <a:t>18352.224482800455</a:t>
                      </a:r>
                    </a:p>
                  </a:txBody>
                  <a:tcPr/>
                </a:tc>
                <a:tc>
                  <a:txBody>
                    <a:bodyPr/>
                    <a:lstStyle/>
                    <a:p>
                      <a:r>
                        <a:rPr lang="en-IN" dirty="0">
                          <a:latin typeface="Aharoni" panose="02010803020104030203" pitchFamily="2" charset="-79"/>
                          <a:cs typeface="Aharoni" panose="02010803020104030203" pitchFamily="2" charset="-79"/>
                        </a:rPr>
                        <a:t>0.562349864832</a:t>
                      </a:r>
                    </a:p>
                  </a:txBody>
                  <a:tcPr/>
                </a:tc>
                <a:extLst>
                  <a:ext uri="{0D108BD9-81ED-4DB2-BD59-A6C34878D82A}">
                    <a16:rowId xmlns:a16="http://schemas.microsoft.com/office/drawing/2014/main" val="3339620969"/>
                  </a:ext>
                </a:extLst>
              </a:tr>
              <a:tr h="3372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Aharoni" panose="02010803020104030203" pitchFamily="2" charset="-79"/>
                          <a:cs typeface="Aharoni" panose="02010803020104030203" pitchFamily="2" charset="-79"/>
                        </a:rPr>
                        <a:t>1.4</a:t>
                      </a:r>
                    </a:p>
                  </a:txBody>
                  <a:tcPr/>
                </a:tc>
                <a:tc>
                  <a:txBody>
                    <a:bodyPr/>
                    <a:lstStyle/>
                    <a:p>
                      <a:r>
                        <a:rPr lang="en-IN" dirty="0">
                          <a:latin typeface="Aharoni" panose="02010803020104030203" pitchFamily="2" charset="-79"/>
                          <a:cs typeface="Aharoni" panose="02010803020104030203" pitchFamily="2" charset="-79"/>
                        </a:rPr>
                        <a:t>18358.723086909213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Aharoni" panose="02010803020104030203" pitchFamily="2" charset="-79"/>
                          <a:cs typeface="Aharoni" panose="02010803020104030203" pitchFamily="2" charset="-79"/>
                        </a:rPr>
                        <a:t>0.562349864832</a:t>
                      </a:r>
                    </a:p>
                  </a:txBody>
                  <a:tcPr/>
                </a:tc>
                <a:extLst>
                  <a:ext uri="{0D108BD9-81ED-4DB2-BD59-A6C34878D82A}">
                    <a16:rowId xmlns:a16="http://schemas.microsoft.com/office/drawing/2014/main" val="1686462117"/>
                  </a:ext>
                </a:extLst>
              </a:tr>
              <a:tr h="3372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Aharoni" panose="02010803020104030203" pitchFamily="2" charset="-79"/>
                          <a:cs typeface="Aharoni" panose="02010803020104030203" pitchFamily="2" charset="-79"/>
                        </a:rPr>
                        <a:t>1.5</a:t>
                      </a:r>
                    </a:p>
                  </a:txBody>
                  <a:tcPr/>
                </a:tc>
                <a:tc>
                  <a:txBody>
                    <a:bodyPr/>
                    <a:lstStyle/>
                    <a:p>
                      <a:r>
                        <a:rPr lang="en-IN" dirty="0">
                          <a:latin typeface="Aharoni" panose="02010803020104030203" pitchFamily="2" charset="-79"/>
                          <a:cs typeface="Aharoni" panose="02010803020104030203" pitchFamily="2" charset="-79"/>
                        </a:rPr>
                        <a:t>18376.27653934582</a:t>
                      </a:r>
                    </a:p>
                  </a:txBody>
                  <a:tcPr/>
                </a:tc>
                <a:tc>
                  <a:txBody>
                    <a:bodyPr/>
                    <a:lstStyle/>
                    <a:p>
                      <a:r>
                        <a:rPr kumimoji="0" lang="en-IN" sz="1800" b="0" i="0" u="none" strike="noStrike" kern="1200" cap="none" spc="0" normalizeH="0" baseline="0" noProof="0" dirty="0">
                          <a:ln>
                            <a:noFill/>
                          </a:ln>
                          <a:solidFill>
                            <a:srgbClr val="000000"/>
                          </a:solidFill>
                          <a:effectLst/>
                          <a:uLnTx/>
                          <a:uFillTx/>
                          <a:latin typeface="Aharoni" panose="02010803020104030203" pitchFamily="2" charset="-79"/>
                          <a:ea typeface="+mn-ea"/>
                          <a:cs typeface="Aharoni" panose="02010803020104030203" pitchFamily="2" charset="-79"/>
                        </a:rPr>
                        <a:t>0.562468155403</a:t>
                      </a:r>
                      <a:endParaRPr lang="en-IN" dirty="0">
                        <a:latin typeface="Aharoni" panose="02010803020104030203" pitchFamily="2" charset="-79"/>
                        <a:cs typeface="Aharoni" panose="02010803020104030203" pitchFamily="2" charset="-79"/>
                      </a:endParaRPr>
                    </a:p>
                  </a:txBody>
                  <a:tcPr/>
                </a:tc>
                <a:extLst>
                  <a:ext uri="{0D108BD9-81ED-4DB2-BD59-A6C34878D82A}">
                    <a16:rowId xmlns:a16="http://schemas.microsoft.com/office/drawing/2014/main" val="1171163542"/>
                  </a:ext>
                </a:extLst>
              </a:tr>
              <a:tr h="337254">
                <a:tc>
                  <a:txBody>
                    <a:bodyPr/>
                    <a:lstStyle/>
                    <a:p>
                      <a:r>
                        <a:rPr lang="en-US" dirty="0">
                          <a:latin typeface="Aharoni" panose="02010803020104030203" pitchFamily="2" charset="-79"/>
                          <a:cs typeface="Aharoni" panose="02010803020104030203" pitchFamily="2" charset="-79"/>
                        </a:rPr>
                        <a:t>1.6</a:t>
                      </a:r>
                      <a:endParaRPr lang="en-IN" dirty="0">
                        <a:latin typeface="Aharoni" panose="02010803020104030203" pitchFamily="2" charset="-79"/>
                        <a:cs typeface="Aharoni" panose="02010803020104030203" pitchFamily="2" charset="-79"/>
                      </a:endParaRPr>
                    </a:p>
                  </a:txBody>
                  <a:tcPr/>
                </a:tc>
                <a:tc>
                  <a:txBody>
                    <a:bodyPr/>
                    <a:lstStyle/>
                    <a:p>
                      <a:r>
                        <a:rPr kumimoji="0" lang="en-IN" sz="1800" b="0" i="0" u="none" strike="noStrike" kern="1200" cap="none" spc="0" normalizeH="0" baseline="0" noProof="0" dirty="0">
                          <a:ln>
                            <a:noFill/>
                          </a:ln>
                          <a:solidFill>
                            <a:srgbClr val="000000"/>
                          </a:solidFill>
                          <a:effectLst/>
                          <a:uLnTx/>
                          <a:uFillTx/>
                          <a:latin typeface="Aharoni" panose="02010803020104030203" pitchFamily="2" charset="-79"/>
                          <a:ea typeface="+mn-ea"/>
                          <a:cs typeface="Aharoni" panose="02010803020104030203" pitchFamily="2" charset="-79"/>
                        </a:rPr>
                        <a:t>15560.424679981536</a:t>
                      </a:r>
                      <a:endParaRPr lang="en-IN" dirty="0">
                        <a:latin typeface="Aharoni" panose="02010803020104030203" pitchFamily="2" charset="-79"/>
                        <a:cs typeface="Aharoni" panose="02010803020104030203" pitchFamily="2" charset="-79"/>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haroni" panose="02010803020104030203" pitchFamily="2" charset="-79"/>
                          <a:ea typeface="+mn-ea"/>
                          <a:cs typeface="Aharoni" panose="02010803020104030203" pitchFamily="2" charset="-79"/>
                        </a:rPr>
                        <a:t>0.599478247266</a:t>
                      </a:r>
                    </a:p>
                  </a:txBody>
                  <a:tcPr/>
                </a:tc>
                <a:extLst>
                  <a:ext uri="{0D108BD9-81ED-4DB2-BD59-A6C34878D82A}">
                    <a16:rowId xmlns:a16="http://schemas.microsoft.com/office/drawing/2014/main" val="4190604487"/>
                  </a:ext>
                </a:extLst>
              </a:tr>
              <a:tr h="337254">
                <a:tc>
                  <a:txBody>
                    <a:bodyPr/>
                    <a:lstStyle/>
                    <a:p>
                      <a:r>
                        <a:rPr lang="en-US" dirty="0">
                          <a:latin typeface="Aharoni" panose="02010803020104030203" pitchFamily="2" charset="-79"/>
                          <a:cs typeface="Aharoni" panose="02010803020104030203" pitchFamily="2" charset="-79"/>
                        </a:rPr>
                        <a:t>1.7</a:t>
                      </a:r>
                      <a:endParaRPr lang="en-IN" dirty="0">
                        <a:latin typeface="Aharoni" panose="02010803020104030203" pitchFamily="2" charset="-79"/>
                        <a:cs typeface="Aharoni" panose="02010803020104030203" pitchFamily="2" charset="-79"/>
                      </a:endParaRPr>
                    </a:p>
                  </a:txBody>
                  <a:tcPr/>
                </a:tc>
                <a:tc>
                  <a:txBody>
                    <a:bodyPr/>
                    <a:lstStyle/>
                    <a:p>
                      <a:r>
                        <a:rPr lang="en-IN" dirty="0">
                          <a:latin typeface="Aharoni" panose="02010803020104030203" pitchFamily="2" charset="-79"/>
                          <a:cs typeface="Aharoni" panose="02010803020104030203" pitchFamily="2" charset="-79"/>
                        </a:rPr>
                        <a:t>18443.46041452291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Aharoni" panose="02010803020104030203" pitchFamily="2" charset="-79"/>
                          <a:cs typeface="Aharoni" panose="02010803020104030203" pitchFamily="2" charset="-79"/>
                        </a:rPr>
                        <a:t>0.562499479948</a:t>
                      </a:r>
                    </a:p>
                  </a:txBody>
                  <a:tcPr/>
                </a:tc>
                <a:extLst>
                  <a:ext uri="{0D108BD9-81ED-4DB2-BD59-A6C34878D82A}">
                    <a16:rowId xmlns:a16="http://schemas.microsoft.com/office/drawing/2014/main" val="2883611116"/>
                  </a:ext>
                </a:extLst>
              </a:tr>
              <a:tr h="337254">
                <a:tc>
                  <a:txBody>
                    <a:bodyPr/>
                    <a:lstStyle/>
                    <a:p>
                      <a:r>
                        <a:rPr lang="en-US" dirty="0">
                          <a:latin typeface="Aharoni" panose="02010803020104030203" pitchFamily="2" charset="-79"/>
                          <a:cs typeface="Aharoni" panose="02010803020104030203" pitchFamily="2" charset="-79"/>
                        </a:rPr>
                        <a:t>1.8</a:t>
                      </a:r>
                      <a:endParaRPr lang="en-IN" dirty="0">
                        <a:latin typeface="Aharoni" panose="02010803020104030203" pitchFamily="2" charset="-79"/>
                        <a:cs typeface="Aharoni" panose="02010803020104030203" pitchFamily="2" charset="-79"/>
                      </a:endParaRPr>
                    </a:p>
                  </a:txBody>
                  <a:tcPr/>
                </a:tc>
                <a:tc>
                  <a:txBody>
                    <a:bodyPr/>
                    <a:lstStyle/>
                    <a:p>
                      <a:r>
                        <a:rPr lang="en-IN" dirty="0">
                          <a:latin typeface="Aharoni" panose="02010803020104030203" pitchFamily="2" charset="-79"/>
                          <a:cs typeface="Aharoni" panose="02010803020104030203" pitchFamily="2" charset="-79"/>
                        </a:rPr>
                        <a:t>15825.310021260626</a:t>
                      </a:r>
                    </a:p>
                  </a:txBody>
                  <a:tcPr/>
                </a:tc>
                <a:tc>
                  <a:txBody>
                    <a:bodyPr/>
                    <a:lstStyle/>
                    <a:p>
                      <a:r>
                        <a:rPr lang="en-IN" dirty="0">
                          <a:latin typeface="Aharoni" panose="02010803020104030203" pitchFamily="2" charset="-79"/>
                          <a:cs typeface="Aharoni" panose="02010803020104030203" pitchFamily="2" charset="-79"/>
                        </a:rPr>
                        <a:t>0.597427539915</a:t>
                      </a:r>
                    </a:p>
                  </a:txBody>
                  <a:tcPr/>
                </a:tc>
                <a:extLst>
                  <a:ext uri="{0D108BD9-81ED-4DB2-BD59-A6C34878D82A}">
                    <a16:rowId xmlns:a16="http://schemas.microsoft.com/office/drawing/2014/main" val="3772207037"/>
                  </a:ext>
                </a:extLst>
              </a:tr>
              <a:tr h="337254">
                <a:tc>
                  <a:txBody>
                    <a:bodyPr/>
                    <a:lstStyle/>
                    <a:p>
                      <a:r>
                        <a:rPr lang="en-US" dirty="0">
                          <a:latin typeface="Aharoni" panose="02010803020104030203" pitchFamily="2" charset="-79"/>
                          <a:cs typeface="Aharoni" panose="02010803020104030203" pitchFamily="2" charset="-79"/>
                        </a:rPr>
                        <a:t>1.9</a:t>
                      </a:r>
                      <a:endParaRPr lang="en-IN" dirty="0">
                        <a:latin typeface="Aharoni" panose="02010803020104030203" pitchFamily="2" charset="-79"/>
                        <a:cs typeface="Aharoni" panose="02010803020104030203" pitchFamily="2" charset="-79"/>
                      </a:endParaRPr>
                    </a:p>
                  </a:txBody>
                  <a:tcPr/>
                </a:tc>
                <a:tc>
                  <a:txBody>
                    <a:bodyPr/>
                    <a:lstStyle/>
                    <a:p>
                      <a:r>
                        <a:rPr lang="en-IN" dirty="0">
                          <a:latin typeface="Aharoni" panose="02010803020104030203" pitchFamily="2" charset="-79"/>
                          <a:cs typeface="Aharoni" panose="02010803020104030203" pitchFamily="2" charset="-79"/>
                        </a:rPr>
                        <a:t>18562.997082058482</a:t>
                      </a:r>
                    </a:p>
                  </a:txBody>
                  <a:tcPr/>
                </a:tc>
                <a:tc>
                  <a:txBody>
                    <a:bodyPr/>
                    <a:lstStyle/>
                    <a:p>
                      <a:r>
                        <a:rPr lang="en-IN" dirty="0">
                          <a:latin typeface="Aharoni" panose="02010803020104030203" pitchFamily="2" charset="-79"/>
                          <a:cs typeface="Aharoni" panose="02010803020104030203" pitchFamily="2" charset="-79"/>
                        </a:rPr>
                        <a:t>0.561708517331</a:t>
                      </a:r>
                    </a:p>
                  </a:txBody>
                  <a:tcPr/>
                </a:tc>
                <a:extLst>
                  <a:ext uri="{0D108BD9-81ED-4DB2-BD59-A6C34878D82A}">
                    <a16:rowId xmlns:a16="http://schemas.microsoft.com/office/drawing/2014/main" val="312326771"/>
                  </a:ext>
                </a:extLst>
              </a:tr>
              <a:tr h="337254">
                <a:tc>
                  <a:txBody>
                    <a:bodyPr/>
                    <a:lstStyle/>
                    <a:p>
                      <a:r>
                        <a:rPr lang="en-US" dirty="0">
                          <a:latin typeface="Aharoni" panose="02010803020104030203" pitchFamily="2" charset="-79"/>
                          <a:cs typeface="Aharoni" panose="02010803020104030203" pitchFamily="2" charset="-79"/>
                        </a:rPr>
                        <a:t>2.0</a:t>
                      </a:r>
                      <a:endParaRPr lang="en-IN" dirty="0">
                        <a:latin typeface="Aharoni" panose="02010803020104030203" pitchFamily="2" charset="-79"/>
                        <a:cs typeface="Aharoni" panose="02010803020104030203" pitchFamily="2" charset="-79"/>
                      </a:endParaRPr>
                    </a:p>
                  </a:txBody>
                  <a:tcPr/>
                </a:tc>
                <a:tc>
                  <a:txBody>
                    <a:bodyPr/>
                    <a:lstStyle/>
                    <a:p>
                      <a:r>
                        <a:rPr lang="en-IN" dirty="0">
                          <a:latin typeface="Aharoni" panose="02010803020104030203" pitchFamily="2" charset="-79"/>
                          <a:cs typeface="Aharoni" panose="02010803020104030203" pitchFamily="2" charset="-79"/>
                        </a:rPr>
                        <a:t>16137.767467845688</a:t>
                      </a:r>
                    </a:p>
                  </a:txBody>
                  <a:tcPr/>
                </a:tc>
                <a:tc>
                  <a:txBody>
                    <a:bodyPr/>
                    <a:lstStyle/>
                    <a:p>
                      <a:r>
                        <a:rPr lang="en-IN" dirty="0">
                          <a:latin typeface="Aharoni" panose="02010803020104030203" pitchFamily="2" charset="-79"/>
                          <a:cs typeface="Aharoni" panose="02010803020104030203" pitchFamily="2" charset="-79"/>
                        </a:rPr>
                        <a:t>16137.76746784</a:t>
                      </a:r>
                    </a:p>
                  </a:txBody>
                  <a:tcPr/>
                </a:tc>
                <a:extLst>
                  <a:ext uri="{0D108BD9-81ED-4DB2-BD59-A6C34878D82A}">
                    <a16:rowId xmlns:a16="http://schemas.microsoft.com/office/drawing/2014/main" val="216615023"/>
                  </a:ext>
                </a:extLst>
              </a:tr>
            </a:tbl>
          </a:graphicData>
        </a:graphic>
      </p:graphicFrame>
      <p:sp>
        <p:nvSpPr>
          <p:cNvPr id="5" name="TextBox 4">
            <a:extLst>
              <a:ext uri="{FF2B5EF4-FFF2-40B4-BE49-F238E27FC236}">
                <a16:creationId xmlns:a16="http://schemas.microsoft.com/office/drawing/2014/main" id="{E5E25715-7CAC-4101-A020-99169075A14C}"/>
              </a:ext>
            </a:extLst>
          </p:cNvPr>
          <p:cNvSpPr txBox="1"/>
          <p:nvPr/>
        </p:nvSpPr>
        <p:spPr>
          <a:xfrm>
            <a:off x="375871" y="1113706"/>
            <a:ext cx="11361860" cy="1200329"/>
          </a:xfrm>
          <a:prstGeom prst="rect">
            <a:avLst/>
          </a:prstGeom>
          <a:noFill/>
        </p:spPr>
        <p:txBody>
          <a:bodyPr wrap="square">
            <a:spAutoFit/>
          </a:bodyPr>
          <a:lstStyle/>
          <a:p>
            <a:r>
              <a:rPr lang="en-US" dirty="0">
                <a:latin typeface="Bahnschrift" panose="020B0502040204020203" pitchFamily="34" charset="0"/>
              </a:rPr>
              <a:t>Fuzzy clustering is a powerful unsupervised method for the analysis of data and construction of models. The FCM employs fuzzy partitioning such that a data point can belong to all groups with different membership grades between 0 and 1(Each pattern belongs to simultaneously more than one cluster with a membership value).</a:t>
            </a:r>
          </a:p>
        </p:txBody>
      </p:sp>
      <p:sp>
        <p:nvSpPr>
          <p:cNvPr id="7" name="TextBox 6">
            <a:extLst>
              <a:ext uri="{FF2B5EF4-FFF2-40B4-BE49-F238E27FC236}">
                <a16:creationId xmlns:a16="http://schemas.microsoft.com/office/drawing/2014/main" id="{1CA99B86-03C2-4E16-9DFE-41E259793B9A}"/>
              </a:ext>
            </a:extLst>
          </p:cNvPr>
          <p:cNvSpPr txBox="1"/>
          <p:nvPr/>
        </p:nvSpPr>
        <p:spPr>
          <a:xfrm>
            <a:off x="706681" y="2297843"/>
            <a:ext cx="7980120" cy="369332"/>
          </a:xfrm>
          <a:prstGeom prst="rect">
            <a:avLst/>
          </a:prstGeom>
          <a:noFill/>
        </p:spPr>
        <p:txBody>
          <a:bodyPr wrap="square">
            <a:spAutoFit/>
          </a:bodyPr>
          <a:lstStyle/>
          <a:p>
            <a:r>
              <a:rPr lang="en-US" u="sng" dirty="0">
                <a:latin typeface="Berlin Sans FB" panose="020E0602020502020306" pitchFamily="34" charset="0"/>
              </a:rPr>
              <a:t>Different Values of SSE and Silhouette Score for different degree of fuzziness: </a:t>
            </a:r>
          </a:p>
        </p:txBody>
      </p:sp>
    </p:spTree>
    <p:extLst>
      <p:ext uri="{BB962C8B-B14F-4D97-AF65-F5344CB8AC3E}">
        <p14:creationId xmlns:p14="http://schemas.microsoft.com/office/powerpoint/2010/main" val="1170707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68034D-2B8B-4BBE-B868-688F09B7430E}"/>
              </a:ext>
            </a:extLst>
          </p:cNvPr>
          <p:cNvPicPr>
            <a:picLocks noChangeAspect="1"/>
          </p:cNvPicPr>
          <p:nvPr/>
        </p:nvPicPr>
        <p:blipFill>
          <a:blip r:embed="rId2"/>
          <a:stretch>
            <a:fillRect/>
          </a:stretch>
        </p:blipFill>
        <p:spPr>
          <a:xfrm>
            <a:off x="1721254" y="352879"/>
            <a:ext cx="3755461" cy="2371550"/>
          </a:xfrm>
          <a:prstGeom prst="rect">
            <a:avLst/>
          </a:prstGeom>
        </p:spPr>
      </p:pic>
      <p:pic>
        <p:nvPicPr>
          <p:cNvPr id="3" name="Picture 2">
            <a:extLst>
              <a:ext uri="{FF2B5EF4-FFF2-40B4-BE49-F238E27FC236}">
                <a16:creationId xmlns:a16="http://schemas.microsoft.com/office/drawing/2014/main" id="{F1C38659-1F59-4C80-8DC3-E61D218A1055}"/>
              </a:ext>
            </a:extLst>
          </p:cNvPr>
          <p:cNvPicPr>
            <a:picLocks noChangeAspect="1"/>
          </p:cNvPicPr>
          <p:nvPr/>
        </p:nvPicPr>
        <p:blipFill>
          <a:blip r:embed="rId3"/>
          <a:stretch>
            <a:fillRect/>
          </a:stretch>
        </p:blipFill>
        <p:spPr>
          <a:xfrm>
            <a:off x="6350878" y="419941"/>
            <a:ext cx="3540468" cy="2317764"/>
          </a:xfrm>
          <a:prstGeom prst="rect">
            <a:avLst/>
          </a:prstGeom>
        </p:spPr>
      </p:pic>
      <p:sp>
        <p:nvSpPr>
          <p:cNvPr id="5" name="TextBox 4">
            <a:extLst>
              <a:ext uri="{FF2B5EF4-FFF2-40B4-BE49-F238E27FC236}">
                <a16:creationId xmlns:a16="http://schemas.microsoft.com/office/drawing/2014/main" id="{62811F0E-C5FD-448F-9592-C385E21FC0C6}"/>
              </a:ext>
            </a:extLst>
          </p:cNvPr>
          <p:cNvSpPr txBox="1"/>
          <p:nvPr/>
        </p:nvSpPr>
        <p:spPr>
          <a:xfrm>
            <a:off x="1090245" y="2896996"/>
            <a:ext cx="9733085" cy="646331"/>
          </a:xfrm>
          <a:prstGeom prst="rect">
            <a:avLst/>
          </a:prstGeom>
          <a:noFill/>
        </p:spPr>
        <p:txBody>
          <a:bodyPr wrap="square">
            <a:spAutoFit/>
          </a:bodyPr>
          <a:lstStyle/>
          <a:p>
            <a:r>
              <a:rPr lang="en-US" dirty="0">
                <a:latin typeface="Bahnschrift" panose="020B0502040204020203" pitchFamily="34" charset="0"/>
              </a:rPr>
              <a:t>From those two plots we can see that at 1.6 (m = 1.6) we are getting min SSE and maximum Silhouette Score. So we are taking m(degree of fuzziness) = 1.6</a:t>
            </a:r>
            <a:endParaRPr lang="en-IN" dirty="0">
              <a:latin typeface="Bahnschrift" panose="020B0502040204020203" pitchFamily="34" charset="0"/>
            </a:endParaRPr>
          </a:p>
        </p:txBody>
      </p:sp>
      <p:sp>
        <p:nvSpPr>
          <p:cNvPr id="7" name="TextBox 6">
            <a:extLst>
              <a:ext uri="{FF2B5EF4-FFF2-40B4-BE49-F238E27FC236}">
                <a16:creationId xmlns:a16="http://schemas.microsoft.com/office/drawing/2014/main" id="{E1FD1F3A-685C-47F4-A90F-2ED7301D6DE5}"/>
              </a:ext>
            </a:extLst>
          </p:cNvPr>
          <p:cNvSpPr txBox="1"/>
          <p:nvPr/>
        </p:nvSpPr>
        <p:spPr>
          <a:xfrm>
            <a:off x="1090245" y="3543327"/>
            <a:ext cx="6097464" cy="2585323"/>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IN" dirty="0">
                <a:solidFill>
                  <a:schemeClr val="tx1"/>
                </a:solidFill>
                <a:latin typeface="Bahnschrift" panose="020B0502040204020203" pitchFamily="34" charset="0"/>
              </a:rPr>
              <a:t>FCM: The SSE:  18376.27653934582</a:t>
            </a:r>
          </a:p>
          <a:p>
            <a:endParaRPr lang="en-IN" dirty="0">
              <a:solidFill>
                <a:schemeClr val="tx1"/>
              </a:solidFill>
              <a:latin typeface="Bahnschrift" panose="020B0502040204020203" pitchFamily="34" charset="0"/>
            </a:endParaRPr>
          </a:p>
          <a:p>
            <a:r>
              <a:rPr lang="en-IN" dirty="0">
                <a:solidFill>
                  <a:schemeClr val="tx1"/>
                </a:solidFill>
                <a:latin typeface="Bahnschrift" panose="020B0502040204020203" pitchFamily="34" charset="0"/>
              </a:rPr>
              <a:t>FCM: Silhouette Score  0.5624681554036455</a:t>
            </a:r>
          </a:p>
          <a:p>
            <a:endParaRPr lang="en-IN" dirty="0">
              <a:solidFill>
                <a:schemeClr val="tx1"/>
              </a:solidFill>
              <a:latin typeface="Bahnschrift" panose="020B0502040204020203" pitchFamily="34" charset="0"/>
            </a:endParaRPr>
          </a:p>
          <a:p>
            <a:r>
              <a:rPr lang="en-IN" dirty="0">
                <a:solidFill>
                  <a:schemeClr val="tx1"/>
                </a:solidFill>
                <a:latin typeface="Bahnschrift" panose="020B0502040204020203" pitchFamily="34" charset="0"/>
              </a:rPr>
              <a:t>FCM: Cluster Center:</a:t>
            </a:r>
          </a:p>
          <a:p>
            <a:r>
              <a:rPr lang="en-IN" dirty="0">
                <a:solidFill>
                  <a:schemeClr val="tx1"/>
                </a:solidFill>
                <a:latin typeface="Bahnschrift" panose="020B0502040204020203" pitchFamily="34" charset="0"/>
              </a:rPr>
              <a:t>  [[-4.88275521  0.1990048 ]</a:t>
            </a:r>
          </a:p>
          <a:p>
            <a:r>
              <a:rPr lang="en-IN" dirty="0">
                <a:solidFill>
                  <a:schemeClr val="tx1"/>
                </a:solidFill>
                <a:latin typeface="Bahnschrift" panose="020B0502040204020203" pitchFamily="34" charset="0"/>
              </a:rPr>
              <a:t>  [ 0.37298547 -0.13696873]</a:t>
            </a:r>
          </a:p>
          <a:p>
            <a:r>
              <a:rPr lang="en-IN" dirty="0">
                <a:solidFill>
                  <a:schemeClr val="tx1"/>
                </a:solidFill>
                <a:latin typeface="Bahnschrift" panose="020B0502040204020203" pitchFamily="34" charset="0"/>
              </a:rPr>
              <a:t>  [ 4.29397991 -0.22229233]</a:t>
            </a:r>
          </a:p>
          <a:p>
            <a:r>
              <a:rPr lang="en-IN" dirty="0">
                <a:solidFill>
                  <a:schemeClr val="tx1"/>
                </a:solidFill>
                <a:latin typeface="Bahnschrift" panose="020B0502040204020203" pitchFamily="34" charset="0"/>
              </a:rPr>
              <a:t>  [ 8.78659518  0.36103488]]</a:t>
            </a:r>
          </a:p>
        </p:txBody>
      </p:sp>
    </p:spTree>
    <p:extLst>
      <p:ext uri="{BB962C8B-B14F-4D97-AF65-F5344CB8AC3E}">
        <p14:creationId xmlns:p14="http://schemas.microsoft.com/office/powerpoint/2010/main" val="3943952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931FD0-0C8F-4D2A-B0C9-E5F3B031208B}"/>
              </a:ext>
            </a:extLst>
          </p:cNvPr>
          <p:cNvSpPr txBox="1"/>
          <p:nvPr/>
        </p:nvSpPr>
        <p:spPr>
          <a:xfrm>
            <a:off x="586887" y="430795"/>
            <a:ext cx="6097464" cy="584775"/>
          </a:xfrm>
          <a:prstGeom prst="rect">
            <a:avLst/>
          </a:prstGeom>
          <a:noFill/>
        </p:spPr>
        <p:txBody>
          <a:bodyPr wrap="square">
            <a:spAutoFit/>
          </a:bodyPr>
          <a:lstStyle/>
          <a:p>
            <a:r>
              <a:rPr lang="en-IN" sz="3200" b="1" u="sng" dirty="0">
                <a:latin typeface="Arial Rounded MT Bold" panose="020F0704030504030204" pitchFamily="34" charset="0"/>
              </a:rPr>
              <a:t>Self-Organizing Maps (SOM)</a:t>
            </a:r>
          </a:p>
        </p:txBody>
      </p:sp>
      <p:sp>
        <p:nvSpPr>
          <p:cNvPr id="5" name="TextBox 4">
            <a:extLst>
              <a:ext uri="{FF2B5EF4-FFF2-40B4-BE49-F238E27FC236}">
                <a16:creationId xmlns:a16="http://schemas.microsoft.com/office/drawing/2014/main" id="{8B74B7EA-505A-467B-BDE2-F1F204D0508A}"/>
              </a:ext>
            </a:extLst>
          </p:cNvPr>
          <p:cNvSpPr txBox="1"/>
          <p:nvPr/>
        </p:nvSpPr>
        <p:spPr>
          <a:xfrm>
            <a:off x="586887" y="1222020"/>
            <a:ext cx="11150844" cy="923330"/>
          </a:xfrm>
          <a:prstGeom prst="rect">
            <a:avLst/>
          </a:prstGeom>
          <a:noFill/>
        </p:spPr>
        <p:txBody>
          <a:bodyPr wrap="square">
            <a:spAutoFit/>
          </a:bodyPr>
          <a:lstStyle/>
          <a:p>
            <a:r>
              <a:rPr lang="en-US" dirty="0">
                <a:latin typeface="Bahnschrift" panose="020B0502040204020203" pitchFamily="34" charset="0"/>
              </a:rPr>
              <a:t>A self-organizing map (SOM) is an unsupervised machine learning technique used to produce a low-dimensional (typically two-dimensional) representation of a higher dimensional data set while preserving the topological structure of the data.</a:t>
            </a:r>
            <a:endParaRPr lang="en-IN" dirty="0">
              <a:latin typeface="Bahnschrift" panose="020B0502040204020203" pitchFamily="34" charset="0"/>
            </a:endParaRPr>
          </a:p>
        </p:txBody>
      </p:sp>
      <p:sp>
        <p:nvSpPr>
          <p:cNvPr id="7" name="TextBox 6">
            <a:extLst>
              <a:ext uri="{FF2B5EF4-FFF2-40B4-BE49-F238E27FC236}">
                <a16:creationId xmlns:a16="http://schemas.microsoft.com/office/drawing/2014/main" id="{8263607A-50BB-4547-89E5-0F65C6375F97}"/>
              </a:ext>
            </a:extLst>
          </p:cNvPr>
          <p:cNvSpPr txBox="1"/>
          <p:nvPr/>
        </p:nvSpPr>
        <p:spPr>
          <a:xfrm>
            <a:off x="657225" y="2578131"/>
            <a:ext cx="6097464" cy="3416320"/>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IN" dirty="0">
                <a:solidFill>
                  <a:schemeClr val="tx1"/>
                </a:solidFill>
                <a:latin typeface="Bahnschrift" panose="020B0502040204020203" pitchFamily="34" charset="0"/>
              </a:rPr>
              <a:t>SOM: The SSE:  24616.1278244987</a:t>
            </a:r>
          </a:p>
          <a:p>
            <a:endParaRPr lang="en-IN" dirty="0">
              <a:solidFill>
                <a:schemeClr val="tx1"/>
              </a:solidFill>
              <a:latin typeface="Bahnschrift" panose="020B0502040204020203" pitchFamily="34" charset="0"/>
            </a:endParaRPr>
          </a:p>
          <a:p>
            <a:r>
              <a:rPr lang="en-IN" dirty="0">
                <a:solidFill>
                  <a:schemeClr val="tx1"/>
                </a:solidFill>
                <a:latin typeface="Bahnschrift" panose="020B0502040204020203" pitchFamily="34" charset="0"/>
              </a:rPr>
              <a:t>SOM: Silhouette Score  0.5488398550158445</a:t>
            </a:r>
          </a:p>
          <a:p>
            <a:endParaRPr lang="en-IN" dirty="0">
              <a:solidFill>
                <a:schemeClr val="tx1"/>
              </a:solidFill>
              <a:latin typeface="Bahnschrift" panose="020B0502040204020203" pitchFamily="34" charset="0"/>
            </a:endParaRPr>
          </a:p>
          <a:p>
            <a:r>
              <a:rPr lang="en-IN" dirty="0">
                <a:solidFill>
                  <a:schemeClr val="tx1"/>
                </a:solidFill>
                <a:latin typeface="Bahnschrift" panose="020B0502040204020203" pitchFamily="34" charset="0"/>
              </a:rPr>
              <a:t>SOM: Cluster Center:</a:t>
            </a:r>
          </a:p>
          <a:p>
            <a:r>
              <a:rPr lang="en-IN" dirty="0">
                <a:solidFill>
                  <a:schemeClr val="tx1"/>
                </a:solidFill>
                <a:latin typeface="Bahnschrift" panose="020B0502040204020203" pitchFamily="34" charset="0"/>
              </a:rPr>
              <a:t> [[[-4.83931207 -0.1297401 ]]</a:t>
            </a:r>
          </a:p>
          <a:p>
            <a:endParaRPr lang="en-IN" dirty="0">
              <a:solidFill>
                <a:schemeClr val="tx1"/>
              </a:solidFill>
              <a:latin typeface="Bahnschrift" panose="020B0502040204020203" pitchFamily="34" charset="0"/>
            </a:endParaRPr>
          </a:p>
          <a:p>
            <a:r>
              <a:rPr lang="en-IN" dirty="0">
                <a:solidFill>
                  <a:schemeClr val="tx1"/>
                </a:solidFill>
                <a:latin typeface="Bahnschrift" panose="020B0502040204020203" pitchFamily="34" charset="0"/>
              </a:rPr>
              <a:t> [[-2.23867633 -0.39316262]]</a:t>
            </a:r>
          </a:p>
          <a:p>
            <a:endParaRPr lang="en-IN" dirty="0">
              <a:solidFill>
                <a:schemeClr val="tx1"/>
              </a:solidFill>
              <a:latin typeface="Bahnschrift" panose="020B0502040204020203" pitchFamily="34" charset="0"/>
            </a:endParaRPr>
          </a:p>
          <a:p>
            <a:r>
              <a:rPr lang="en-IN" dirty="0">
                <a:solidFill>
                  <a:schemeClr val="tx1"/>
                </a:solidFill>
                <a:latin typeface="Bahnschrift" panose="020B0502040204020203" pitchFamily="34" charset="0"/>
              </a:rPr>
              <a:t> [[ 1.5298642  -0.0780462 ]]</a:t>
            </a:r>
          </a:p>
          <a:p>
            <a:endParaRPr lang="en-IN" dirty="0">
              <a:solidFill>
                <a:schemeClr val="tx1"/>
              </a:solidFill>
              <a:latin typeface="Bahnschrift" panose="020B0502040204020203" pitchFamily="34" charset="0"/>
            </a:endParaRPr>
          </a:p>
          <a:p>
            <a:r>
              <a:rPr lang="en-IN" dirty="0">
                <a:solidFill>
                  <a:schemeClr val="tx1"/>
                </a:solidFill>
                <a:latin typeface="Bahnschrift" panose="020B0502040204020203" pitchFamily="34" charset="0"/>
              </a:rPr>
              <a:t> [[ 5.42947561  0.12885104]]]</a:t>
            </a:r>
          </a:p>
        </p:txBody>
      </p:sp>
    </p:spTree>
    <p:extLst>
      <p:ext uri="{BB962C8B-B14F-4D97-AF65-F5344CB8AC3E}">
        <p14:creationId xmlns:p14="http://schemas.microsoft.com/office/powerpoint/2010/main" val="2773946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6FA5E3-CB3D-43D3-85A5-57F4E0CF0FAF}"/>
              </a:ext>
            </a:extLst>
          </p:cNvPr>
          <p:cNvSpPr txBox="1"/>
          <p:nvPr/>
        </p:nvSpPr>
        <p:spPr>
          <a:xfrm>
            <a:off x="674810" y="263215"/>
            <a:ext cx="9673736" cy="523220"/>
          </a:xfrm>
          <a:prstGeom prst="rect">
            <a:avLst/>
          </a:prstGeom>
          <a:noFill/>
        </p:spPr>
        <p:txBody>
          <a:bodyPr wrap="square">
            <a:spAutoFit/>
          </a:bodyPr>
          <a:lstStyle/>
          <a:p>
            <a:r>
              <a:rPr lang="en-US" sz="2800" u="sng" dirty="0">
                <a:latin typeface="Bahnschrift" panose="020B0502040204020203" pitchFamily="34" charset="0"/>
              </a:rPr>
              <a:t>Overview of all the four algorithms cluster-wise</a:t>
            </a:r>
            <a:endParaRPr lang="en-IN" sz="2800" u="sng" dirty="0">
              <a:latin typeface="Bahnschrift" panose="020B0502040204020203" pitchFamily="34" charset="0"/>
            </a:endParaRPr>
          </a:p>
        </p:txBody>
      </p:sp>
      <p:pic>
        <p:nvPicPr>
          <p:cNvPr id="5" name="Picture 4">
            <a:extLst>
              <a:ext uri="{FF2B5EF4-FFF2-40B4-BE49-F238E27FC236}">
                <a16:creationId xmlns:a16="http://schemas.microsoft.com/office/drawing/2014/main" id="{B4160BA8-632A-4DFC-B1F8-79D993582207}"/>
              </a:ext>
            </a:extLst>
          </p:cNvPr>
          <p:cNvPicPr>
            <a:picLocks noChangeAspect="1"/>
          </p:cNvPicPr>
          <p:nvPr/>
        </p:nvPicPr>
        <p:blipFill>
          <a:blip r:embed="rId2"/>
          <a:stretch>
            <a:fillRect/>
          </a:stretch>
        </p:blipFill>
        <p:spPr>
          <a:xfrm>
            <a:off x="1241888" y="913018"/>
            <a:ext cx="3270728" cy="2348927"/>
          </a:xfrm>
          <a:prstGeom prst="rect">
            <a:avLst/>
          </a:prstGeom>
        </p:spPr>
      </p:pic>
      <p:pic>
        <p:nvPicPr>
          <p:cNvPr id="7" name="Picture 6">
            <a:extLst>
              <a:ext uri="{FF2B5EF4-FFF2-40B4-BE49-F238E27FC236}">
                <a16:creationId xmlns:a16="http://schemas.microsoft.com/office/drawing/2014/main" id="{472DE8A1-D057-48CB-B085-17BF186E135C}"/>
              </a:ext>
            </a:extLst>
          </p:cNvPr>
          <p:cNvPicPr>
            <a:picLocks noChangeAspect="1"/>
          </p:cNvPicPr>
          <p:nvPr/>
        </p:nvPicPr>
        <p:blipFill>
          <a:blip r:embed="rId3"/>
          <a:stretch>
            <a:fillRect/>
          </a:stretch>
        </p:blipFill>
        <p:spPr>
          <a:xfrm>
            <a:off x="6804124" y="913018"/>
            <a:ext cx="3270728" cy="2400023"/>
          </a:xfrm>
          <a:prstGeom prst="rect">
            <a:avLst/>
          </a:prstGeom>
        </p:spPr>
      </p:pic>
      <p:pic>
        <p:nvPicPr>
          <p:cNvPr id="9" name="Picture 8">
            <a:extLst>
              <a:ext uri="{FF2B5EF4-FFF2-40B4-BE49-F238E27FC236}">
                <a16:creationId xmlns:a16="http://schemas.microsoft.com/office/drawing/2014/main" id="{63D0C45F-7E72-4F82-B553-376C54A37D9A}"/>
              </a:ext>
            </a:extLst>
          </p:cNvPr>
          <p:cNvPicPr>
            <a:picLocks noChangeAspect="1"/>
          </p:cNvPicPr>
          <p:nvPr/>
        </p:nvPicPr>
        <p:blipFill>
          <a:blip r:embed="rId4"/>
          <a:stretch>
            <a:fillRect/>
          </a:stretch>
        </p:blipFill>
        <p:spPr>
          <a:xfrm>
            <a:off x="1381807" y="3611927"/>
            <a:ext cx="3130809" cy="2349473"/>
          </a:xfrm>
          <a:prstGeom prst="rect">
            <a:avLst/>
          </a:prstGeom>
        </p:spPr>
      </p:pic>
      <p:pic>
        <p:nvPicPr>
          <p:cNvPr id="11" name="Picture 10">
            <a:extLst>
              <a:ext uri="{FF2B5EF4-FFF2-40B4-BE49-F238E27FC236}">
                <a16:creationId xmlns:a16="http://schemas.microsoft.com/office/drawing/2014/main" id="{CC05E612-3115-4C43-8183-BFE30492BE7A}"/>
              </a:ext>
            </a:extLst>
          </p:cNvPr>
          <p:cNvPicPr>
            <a:picLocks noChangeAspect="1"/>
          </p:cNvPicPr>
          <p:nvPr/>
        </p:nvPicPr>
        <p:blipFill>
          <a:blip r:embed="rId5"/>
          <a:stretch>
            <a:fillRect/>
          </a:stretch>
        </p:blipFill>
        <p:spPr>
          <a:xfrm>
            <a:off x="6880377" y="3639461"/>
            <a:ext cx="3194475" cy="2400023"/>
          </a:xfrm>
          <a:prstGeom prst="rect">
            <a:avLst/>
          </a:prstGeom>
        </p:spPr>
      </p:pic>
      <p:sp>
        <p:nvSpPr>
          <p:cNvPr id="13" name="TextBox 12">
            <a:extLst>
              <a:ext uri="{FF2B5EF4-FFF2-40B4-BE49-F238E27FC236}">
                <a16:creationId xmlns:a16="http://schemas.microsoft.com/office/drawing/2014/main" id="{2DE12250-A226-4289-BB1D-340E02DB5E96}"/>
              </a:ext>
            </a:extLst>
          </p:cNvPr>
          <p:cNvSpPr txBox="1"/>
          <p:nvPr/>
        </p:nvSpPr>
        <p:spPr>
          <a:xfrm>
            <a:off x="2117148" y="3254958"/>
            <a:ext cx="6097464" cy="307777"/>
          </a:xfrm>
          <a:prstGeom prst="rect">
            <a:avLst/>
          </a:prstGeom>
          <a:noFill/>
        </p:spPr>
        <p:txBody>
          <a:bodyPr wrap="square">
            <a:spAutoFit/>
          </a:bodyPr>
          <a:lstStyle/>
          <a:p>
            <a:r>
              <a:rPr lang="en-IN" sz="1400" dirty="0">
                <a:latin typeface="Bahnschrift" panose="020B0502040204020203" pitchFamily="34" charset="0"/>
              </a:rPr>
              <a:t>K-Means</a:t>
            </a:r>
          </a:p>
        </p:txBody>
      </p:sp>
      <p:sp>
        <p:nvSpPr>
          <p:cNvPr id="15" name="TextBox 14">
            <a:extLst>
              <a:ext uri="{FF2B5EF4-FFF2-40B4-BE49-F238E27FC236}">
                <a16:creationId xmlns:a16="http://schemas.microsoft.com/office/drawing/2014/main" id="{E2C0C237-01EC-44DE-B342-94918414C514}"/>
              </a:ext>
            </a:extLst>
          </p:cNvPr>
          <p:cNvSpPr txBox="1"/>
          <p:nvPr/>
        </p:nvSpPr>
        <p:spPr>
          <a:xfrm>
            <a:off x="7761461" y="3273921"/>
            <a:ext cx="6097464" cy="307777"/>
          </a:xfrm>
          <a:prstGeom prst="rect">
            <a:avLst/>
          </a:prstGeom>
          <a:noFill/>
        </p:spPr>
        <p:txBody>
          <a:bodyPr wrap="square">
            <a:spAutoFit/>
          </a:bodyPr>
          <a:lstStyle/>
          <a:p>
            <a:r>
              <a:rPr lang="en-IN" sz="1400" dirty="0">
                <a:latin typeface="Bahnschrift" panose="020B0502040204020203" pitchFamily="34" charset="0"/>
              </a:rPr>
              <a:t>K-Medoids</a:t>
            </a:r>
          </a:p>
        </p:txBody>
      </p:sp>
      <p:sp>
        <p:nvSpPr>
          <p:cNvPr id="17" name="TextBox 16">
            <a:extLst>
              <a:ext uri="{FF2B5EF4-FFF2-40B4-BE49-F238E27FC236}">
                <a16:creationId xmlns:a16="http://schemas.microsoft.com/office/drawing/2014/main" id="{2B97C9A5-C0CA-401E-B626-B63DB8CCCE24}"/>
              </a:ext>
            </a:extLst>
          </p:cNvPr>
          <p:cNvSpPr txBox="1"/>
          <p:nvPr/>
        </p:nvSpPr>
        <p:spPr>
          <a:xfrm>
            <a:off x="2082678" y="5954808"/>
            <a:ext cx="6858000" cy="307777"/>
          </a:xfrm>
          <a:prstGeom prst="rect">
            <a:avLst/>
          </a:prstGeom>
          <a:noFill/>
        </p:spPr>
        <p:txBody>
          <a:bodyPr wrap="square">
            <a:spAutoFit/>
          </a:bodyPr>
          <a:lstStyle/>
          <a:p>
            <a:r>
              <a:rPr lang="en-IN" sz="1400" dirty="0">
                <a:latin typeface="Bahnschrift" panose="020B0502040204020203" pitchFamily="34" charset="0"/>
              </a:rPr>
              <a:t>Fuzzy C-Mean</a:t>
            </a:r>
          </a:p>
        </p:txBody>
      </p:sp>
      <p:sp>
        <p:nvSpPr>
          <p:cNvPr id="19" name="TextBox 18">
            <a:extLst>
              <a:ext uri="{FF2B5EF4-FFF2-40B4-BE49-F238E27FC236}">
                <a16:creationId xmlns:a16="http://schemas.microsoft.com/office/drawing/2014/main" id="{CA88797E-ED80-4970-A5C7-12C2C0181B75}"/>
              </a:ext>
            </a:extLst>
          </p:cNvPr>
          <p:cNvSpPr txBox="1"/>
          <p:nvPr/>
        </p:nvSpPr>
        <p:spPr>
          <a:xfrm>
            <a:off x="7473461" y="5961045"/>
            <a:ext cx="6858000" cy="307777"/>
          </a:xfrm>
          <a:prstGeom prst="rect">
            <a:avLst/>
          </a:prstGeom>
          <a:noFill/>
        </p:spPr>
        <p:txBody>
          <a:bodyPr wrap="square">
            <a:spAutoFit/>
          </a:bodyPr>
          <a:lstStyle/>
          <a:p>
            <a:r>
              <a:rPr lang="en-IN" sz="1400" dirty="0">
                <a:latin typeface="Bahnschrift" panose="020B0502040204020203" pitchFamily="34" charset="0"/>
              </a:rPr>
              <a:t>Self Optimizing Maps</a:t>
            </a:r>
          </a:p>
        </p:txBody>
      </p:sp>
    </p:spTree>
    <p:extLst>
      <p:ext uri="{BB962C8B-B14F-4D97-AF65-F5344CB8AC3E}">
        <p14:creationId xmlns:p14="http://schemas.microsoft.com/office/powerpoint/2010/main" val="2691134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3DDD5F-5E3D-419E-81C2-1DBCEC89E9C0}"/>
              </a:ext>
            </a:extLst>
          </p:cNvPr>
          <p:cNvSpPr txBox="1"/>
          <p:nvPr/>
        </p:nvSpPr>
        <p:spPr>
          <a:xfrm>
            <a:off x="507755" y="386834"/>
            <a:ext cx="9981467" cy="584775"/>
          </a:xfrm>
          <a:prstGeom prst="rect">
            <a:avLst/>
          </a:prstGeom>
          <a:noFill/>
        </p:spPr>
        <p:txBody>
          <a:bodyPr wrap="square">
            <a:spAutoFit/>
          </a:bodyPr>
          <a:lstStyle/>
          <a:p>
            <a:r>
              <a:rPr lang="en-IN" sz="3200" b="1" u="sng" dirty="0">
                <a:latin typeface="Arial Rounded MT Bold" panose="020F0704030504030204" pitchFamily="34" charset="0"/>
              </a:rPr>
              <a:t>Principal Component Analysis(PCA) [Novelty]</a:t>
            </a:r>
          </a:p>
        </p:txBody>
      </p:sp>
      <p:sp>
        <p:nvSpPr>
          <p:cNvPr id="5" name="TextBox 4">
            <a:extLst>
              <a:ext uri="{FF2B5EF4-FFF2-40B4-BE49-F238E27FC236}">
                <a16:creationId xmlns:a16="http://schemas.microsoft.com/office/drawing/2014/main" id="{E92DAB73-7817-437D-924C-129B3C74BBC6}"/>
              </a:ext>
            </a:extLst>
          </p:cNvPr>
          <p:cNvSpPr txBox="1"/>
          <p:nvPr/>
        </p:nvSpPr>
        <p:spPr>
          <a:xfrm>
            <a:off x="624254" y="1166843"/>
            <a:ext cx="10981592" cy="3139321"/>
          </a:xfrm>
          <a:prstGeom prst="rect">
            <a:avLst/>
          </a:prstGeom>
          <a:noFill/>
        </p:spPr>
        <p:txBody>
          <a:bodyPr wrap="square">
            <a:spAutoFit/>
          </a:bodyPr>
          <a:lstStyle/>
          <a:p>
            <a:r>
              <a:rPr lang="en-US" dirty="0">
                <a:latin typeface="Bahnschrift" panose="020B0502040204020203" pitchFamily="34" charset="0"/>
              </a:rPr>
              <a:t>Principal Component Analysis, or PCA, is a dimensionality-reduction method that is often used to reduce the dimensionality of large data sets, by transforming a large set of variables into a smaller one that still contains most of the information in the large set.</a:t>
            </a:r>
          </a:p>
          <a:p>
            <a:endParaRPr lang="en-US" dirty="0">
              <a:latin typeface="Bahnschrift" panose="020B0502040204020203" pitchFamily="34" charset="0"/>
            </a:endParaRPr>
          </a:p>
          <a:p>
            <a:r>
              <a:rPr lang="en-US" dirty="0">
                <a:latin typeface="Bahnschrift" panose="020B0502040204020203" pitchFamily="34" charset="0"/>
              </a:rPr>
              <a:t>Reducing the number of variables of a data set naturally comes at the expense of accuracy, but the trick in dimensionality reduction is to trade a little accuracy for simplicity. Because smaller data sets are easier to explore and visualize and make analyzing data much easier and faster for machine learning algorithms without extraneous variables to process.</a:t>
            </a:r>
          </a:p>
          <a:p>
            <a:endParaRPr lang="en-US" dirty="0">
              <a:latin typeface="Bahnschrift" panose="020B0502040204020203" pitchFamily="34" charset="0"/>
            </a:endParaRPr>
          </a:p>
          <a:p>
            <a:r>
              <a:rPr lang="en-US" dirty="0">
                <a:latin typeface="Bahnschrift" panose="020B0502040204020203" pitchFamily="34" charset="0"/>
              </a:rPr>
              <a:t>So to sum up, the idea of PCA is simple — reduce the number of variables of a data set, while preserving as much information as possible.</a:t>
            </a:r>
            <a:endParaRPr lang="en-IN" dirty="0">
              <a:latin typeface="Bahnschrift" panose="020B0502040204020203" pitchFamily="34" charset="0"/>
            </a:endParaRPr>
          </a:p>
        </p:txBody>
      </p:sp>
    </p:spTree>
    <p:extLst>
      <p:ext uri="{BB962C8B-B14F-4D97-AF65-F5344CB8AC3E}">
        <p14:creationId xmlns:p14="http://schemas.microsoft.com/office/powerpoint/2010/main" val="1583500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7BCFB9-3AFB-4034-9CE2-37484887375A}"/>
              </a:ext>
            </a:extLst>
          </p:cNvPr>
          <p:cNvSpPr txBox="1"/>
          <p:nvPr/>
        </p:nvSpPr>
        <p:spPr>
          <a:xfrm>
            <a:off x="940777" y="791308"/>
            <a:ext cx="10128738" cy="4001095"/>
          </a:xfrm>
          <a:prstGeom prst="rect">
            <a:avLst/>
          </a:prstGeom>
          <a:noFill/>
        </p:spPr>
        <p:txBody>
          <a:bodyPr wrap="square">
            <a:spAutoFit/>
          </a:bodyPr>
          <a:lstStyle/>
          <a:p>
            <a:r>
              <a:rPr lang="en-US" b="1" u="sng" dirty="0">
                <a:latin typeface="Arial Rounded MT Bold" panose="020F0704030504030204" pitchFamily="34" charset="0"/>
              </a:rPr>
              <a:t>Problem</a:t>
            </a:r>
            <a:r>
              <a:rPr lang="en-US" dirty="0"/>
              <a:t>- </a:t>
            </a:r>
            <a:r>
              <a:rPr lang="en-US" dirty="0">
                <a:latin typeface="Bahnschrift" panose="020B0502040204020203" pitchFamily="34" charset="0"/>
              </a:rPr>
              <a:t>Use Clustering Technique to deal with given dataset.</a:t>
            </a:r>
          </a:p>
          <a:p>
            <a:endParaRPr lang="en-US" dirty="0"/>
          </a:p>
          <a:p>
            <a:endParaRPr lang="en-US" dirty="0"/>
          </a:p>
          <a:p>
            <a:r>
              <a:rPr lang="en-US" b="1" u="sng" dirty="0">
                <a:latin typeface="Arial Rounded MT Bold" panose="020F0704030504030204" pitchFamily="34" charset="0"/>
              </a:rPr>
              <a:t>About Dataset- </a:t>
            </a:r>
            <a:r>
              <a:rPr lang="en-US" dirty="0">
                <a:latin typeface="Bahnschrift" panose="020B0502040204020203" pitchFamily="34" charset="0"/>
              </a:rPr>
              <a:t>This</a:t>
            </a:r>
            <a:r>
              <a:rPr lang="en-US" u="sng" dirty="0">
                <a:latin typeface="Bahnschrift" panose="020B0502040204020203" pitchFamily="34" charset="0"/>
              </a:rPr>
              <a:t> </a:t>
            </a:r>
            <a:r>
              <a:rPr lang="en-US" dirty="0">
                <a:latin typeface="Bahnschrift" panose="020B0502040204020203" pitchFamily="34" charset="0"/>
              </a:rPr>
              <a:t>dataset is based on an evaluation form filled out by students for different courses. It has different attributes including attendance, difficulty, score for each evaluation question, among others. The dataset has 5820 rows and 33 columns.</a:t>
            </a:r>
          </a:p>
          <a:p>
            <a:endParaRPr lang="en-US" dirty="0">
              <a:latin typeface="Bahnschrift" panose="020B0502040204020203" pitchFamily="34" charset="0"/>
            </a:endParaRPr>
          </a:p>
          <a:p>
            <a:endParaRPr lang="en-US" b="1" dirty="0">
              <a:latin typeface="Arial Rounded MT Bold" panose="020F0704030504030204" pitchFamily="34" charset="0"/>
            </a:endParaRPr>
          </a:p>
          <a:p>
            <a:r>
              <a:rPr lang="en-US" sz="2000" b="1" u="sng" dirty="0">
                <a:latin typeface="Arial Rounded MT Bold" panose="020F0704030504030204" pitchFamily="34" charset="0"/>
              </a:rPr>
              <a:t>DATASET</a:t>
            </a:r>
          </a:p>
          <a:p>
            <a:r>
              <a:rPr lang="en-US" dirty="0">
                <a:latin typeface="Bahnschrift" panose="020B0502040204020203" pitchFamily="34" charset="0"/>
              </a:rPr>
              <a:t>Data Set Characteristics: Multivariate</a:t>
            </a:r>
          </a:p>
          <a:p>
            <a:r>
              <a:rPr lang="en-US" dirty="0">
                <a:latin typeface="Bahnschrift" panose="020B0502040204020203" pitchFamily="34" charset="0"/>
              </a:rPr>
              <a:t>Number of Attributes: 33</a:t>
            </a:r>
          </a:p>
          <a:p>
            <a:r>
              <a:rPr lang="en-US" dirty="0">
                <a:latin typeface="Bahnschrift" panose="020B0502040204020203" pitchFamily="34" charset="0"/>
              </a:rPr>
              <a:t>Associated Tasks: Classification, Clustering</a:t>
            </a:r>
          </a:p>
          <a:p>
            <a:r>
              <a:rPr lang="en-US" dirty="0">
                <a:latin typeface="Bahnschrift" panose="020B0502040204020203" pitchFamily="34" charset="0"/>
              </a:rPr>
              <a:t>Number of features: 28</a:t>
            </a:r>
          </a:p>
          <a:p>
            <a:r>
              <a:rPr lang="en-US" dirty="0">
                <a:latin typeface="Bahnschrift" panose="020B0502040204020203" pitchFamily="34" charset="0"/>
              </a:rPr>
              <a:t>Number of Patterns: 5820</a:t>
            </a:r>
          </a:p>
        </p:txBody>
      </p:sp>
    </p:spTree>
    <p:extLst>
      <p:ext uri="{BB962C8B-B14F-4D97-AF65-F5344CB8AC3E}">
        <p14:creationId xmlns:p14="http://schemas.microsoft.com/office/powerpoint/2010/main" val="2557086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A90C27-AF9A-4951-AD42-7DA7C39B2045}"/>
              </a:ext>
            </a:extLst>
          </p:cNvPr>
          <p:cNvSpPr txBox="1"/>
          <p:nvPr/>
        </p:nvSpPr>
        <p:spPr>
          <a:xfrm>
            <a:off x="553916" y="0"/>
            <a:ext cx="8750544" cy="772712"/>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u="sng" dirty="0">
                <a:solidFill>
                  <a:srgbClr val="123654"/>
                </a:solidFill>
                <a:effectLst/>
                <a:latin typeface="Arial Rounded MT Bold" panose="020F0704030504030204" pitchFamily="34" charset="0"/>
                <a:ea typeface="Calibri" panose="020F0502020204030204" pitchFamily="34" charset="0"/>
                <a:cs typeface="Times New Roman" panose="02020603050405020304" pitchFamily="18" charset="0"/>
              </a:rPr>
              <a:t>Description:</a:t>
            </a:r>
            <a:endParaRPr lang="en-IN" sz="1800" b="1" u="sng" dirty="0">
              <a:effectLst/>
              <a:latin typeface="Arial Rounded MT Bold" panose="020F07040305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319193B5-F541-45BE-A515-2F0D565ADCCA}"/>
              </a:ext>
            </a:extLst>
          </p:cNvPr>
          <p:cNvSpPr txBox="1"/>
          <p:nvPr/>
        </p:nvSpPr>
        <p:spPr>
          <a:xfrm>
            <a:off x="633046" y="797510"/>
            <a:ext cx="10533184" cy="5262979"/>
          </a:xfrm>
          <a:prstGeom prst="rect">
            <a:avLst/>
          </a:prstGeom>
          <a:noFill/>
        </p:spPr>
        <p:txBody>
          <a:bodyPr wrap="square">
            <a:spAutoFit/>
          </a:bodyPr>
          <a:lstStyle/>
          <a:p>
            <a:r>
              <a:rPr lang="en-US" sz="1600" dirty="0" err="1">
                <a:latin typeface="Bahnschrift" panose="020B0502040204020203" pitchFamily="34" charset="0"/>
              </a:rPr>
              <a:t>instr</a:t>
            </a:r>
            <a:r>
              <a:rPr lang="en-US" sz="1600" dirty="0">
                <a:latin typeface="Bahnschrift" panose="020B0502040204020203" pitchFamily="34" charset="0"/>
              </a:rPr>
              <a:t>: Instructor's identifier; values taken from {1,2,3}</a:t>
            </a:r>
          </a:p>
          <a:p>
            <a:r>
              <a:rPr lang="en-US" sz="1600" dirty="0">
                <a:latin typeface="Bahnschrift" panose="020B0502040204020203" pitchFamily="34" charset="0"/>
              </a:rPr>
              <a:t>class: Course code (descriptor); values taken from {1-13}</a:t>
            </a:r>
          </a:p>
          <a:p>
            <a:r>
              <a:rPr lang="en-US" sz="1600" dirty="0">
                <a:latin typeface="Bahnschrift" panose="020B0502040204020203" pitchFamily="34" charset="0"/>
              </a:rPr>
              <a:t>repeat: Number of times the student is taking this course; values taken from {0,1,2,3,...}</a:t>
            </a:r>
          </a:p>
          <a:p>
            <a:r>
              <a:rPr lang="en-US" sz="1600" dirty="0">
                <a:latin typeface="Bahnschrift" panose="020B0502040204020203" pitchFamily="34" charset="0"/>
              </a:rPr>
              <a:t>attendance: Code of the level of attendance; values from {0, 1, 2, 3, 4}</a:t>
            </a:r>
          </a:p>
          <a:p>
            <a:r>
              <a:rPr lang="en-US" sz="1600" dirty="0">
                <a:latin typeface="Bahnschrift" panose="020B0502040204020203" pitchFamily="34" charset="0"/>
              </a:rPr>
              <a:t>difficulty: Level of difficulty of the course as perceived by the student; values taken from {1,2,3,4,5}</a:t>
            </a:r>
          </a:p>
          <a:p>
            <a:r>
              <a:rPr lang="en-US" sz="1600" dirty="0">
                <a:latin typeface="Bahnschrift" panose="020B0502040204020203" pitchFamily="34" charset="0"/>
              </a:rPr>
              <a:t>Q1: The semester course content, teaching method and evaluation system were provided at the start.</a:t>
            </a:r>
          </a:p>
          <a:p>
            <a:r>
              <a:rPr lang="en-US" sz="1600" dirty="0">
                <a:latin typeface="Bahnschrift" panose="020B0502040204020203" pitchFamily="34" charset="0"/>
              </a:rPr>
              <a:t>Q2: The course aims and objectives were clearly stated at the beginning of the period.</a:t>
            </a:r>
          </a:p>
          <a:p>
            <a:r>
              <a:rPr lang="en-US" sz="1600" dirty="0">
                <a:latin typeface="Bahnschrift" panose="020B0502040204020203" pitchFamily="34" charset="0"/>
              </a:rPr>
              <a:t>Q3: The course was worth the amount of credit assigned to it.</a:t>
            </a:r>
          </a:p>
          <a:p>
            <a:r>
              <a:rPr lang="en-US" sz="1600" dirty="0">
                <a:latin typeface="Bahnschrift" panose="020B0502040204020203" pitchFamily="34" charset="0"/>
              </a:rPr>
              <a:t>Q4: The course was taught according to the syllabus announced on the first day of class.</a:t>
            </a:r>
          </a:p>
          <a:p>
            <a:r>
              <a:rPr lang="en-US" sz="1600" dirty="0">
                <a:latin typeface="Bahnschrift" panose="020B0502040204020203" pitchFamily="34" charset="0"/>
              </a:rPr>
              <a:t>Q5: The class discussions, homework assignments, applications and studies were satisfactory.</a:t>
            </a:r>
          </a:p>
          <a:p>
            <a:r>
              <a:rPr lang="en-US" sz="1600" dirty="0">
                <a:latin typeface="Bahnschrift" panose="020B0502040204020203" pitchFamily="34" charset="0"/>
              </a:rPr>
              <a:t>Q6: The textbook and other courses resources were sufficient and up to date.</a:t>
            </a:r>
          </a:p>
          <a:p>
            <a:r>
              <a:rPr lang="en-US" sz="1600" dirty="0">
                <a:latin typeface="Bahnschrift" panose="020B0502040204020203" pitchFamily="34" charset="0"/>
              </a:rPr>
              <a:t>Q7: The course allowed field work, applications, laboratory, discussion and other studies.</a:t>
            </a:r>
          </a:p>
          <a:p>
            <a:r>
              <a:rPr lang="en-US" sz="1600" dirty="0">
                <a:latin typeface="Bahnschrift" panose="020B0502040204020203" pitchFamily="34" charset="0"/>
              </a:rPr>
              <a:t>Q8: The quizzes, assignments, projects and exams contributed to helping the learning.</a:t>
            </a:r>
          </a:p>
          <a:p>
            <a:r>
              <a:rPr lang="en-US" sz="1600" dirty="0">
                <a:latin typeface="Bahnschrift" panose="020B0502040204020203" pitchFamily="34" charset="0"/>
              </a:rPr>
              <a:t>Q9: I greatly enjoyed the class and was eager to actively participate during the lectures.</a:t>
            </a:r>
          </a:p>
          <a:p>
            <a:r>
              <a:rPr lang="en-US" sz="1600" dirty="0">
                <a:latin typeface="Bahnschrift" panose="020B0502040204020203" pitchFamily="34" charset="0"/>
              </a:rPr>
              <a:t>Q10: My initial expectations about the course were met at the end of the period or year.</a:t>
            </a:r>
          </a:p>
          <a:p>
            <a:r>
              <a:rPr lang="en-US" sz="1600" dirty="0">
                <a:latin typeface="Bahnschrift" panose="020B0502040204020203" pitchFamily="34" charset="0"/>
              </a:rPr>
              <a:t>Q11: The course was relevant and beneficial to my professional development.</a:t>
            </a:r>
          </a:p>
          <a:p>
            <a:r>
              <a:rPr lang="en-US" sz="1600" dirty="0">
                <a:latin typeface="Bahnschrift" panose="020B0502040204020203" pitchFamily="34" charset="0"/>
              </a:rPr>
              <a:t>Q12: The course helped me look at life and the world with a new perspective.</a:t>
            </a:r>
          </a:p>
          <a:p>
            <a:r>
              <a:rPr lang="en-US" sz="1600" dirty="0">
                <a:latin typeface="Bahnschrift" panose="020B0502040204020203" pitchFamily="34" charset="0"/>
              </a:rPr>
              <a:t>Q13: The Instructor's knowledge was relevant and up to date.</a:t>
            </a:r>
          </a:p>
          <a:p>
            <a:r>
              <a:rPr lang="en-US" sz="1600" dirty="0">
                <a:latin typeface="Bahnschrift" panose="020B0502040204020203" pitchFamily="34" charset="0"/>
              </a:rPr>
              <a:t>Q14: The Instructor came prepared for classes.</a:t>
            </a:r>
          </a:p>
          <a:p>
            <a:r>
              <a:rPr lang="en-US" sz="1600" dirty="0">
                <a:latin typeface="Bahnschrift" panose="020B0502040204020203" pitchFamily="34" charset="0"/>
              </a:rPr>
              <a:t>Q15: The Instructor taught in accordance with the announced lesson plan.</a:t>
            </a:r>
          </a:p>
          <a:p>
            <a:r>
              <a:rPr lang="en-US" sz="1600" dirty="0">
                <a:latin typeface="Bahnschrift" panose="020B0502040204020203" pitchFamily="34" charset="0"/>
              </a:rPr>
              <a:t>Q16: The Instructor was committed to the course and was understandable.</a:t>
            </a:r>
          </a:p>
        </p:txBody>
      </p:sp>
    </p:spTree>
    <p:extLst>
      <p:ext uri="{BB962C8B-B14F-4D97-AF65-F5344CB8AC3E}">
        <p14:creationId xmlns:p14="http://schemas.microsoft.com/office/powerpoint/2010/main" val="4270768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1CE48F-EA49-4520-96C7-26F4A4D92D46}"/>
              </a:ext>
            </a:extLst>
          </p:cNvPr>
          <p:cNvSpPr txBox="1"/>
          <p:nvPr/>
        </p:nvSpPr>
        <p:spPr>
          <a:xfrm>
            <a:off x="606670" y="781992"/>
            <a:ext cx="10489223" cy="3785652"/>
          </a:xfrm>
          <a:prstGeom prst="rect">
            <a:avLst/>
          </a:prstGeom>
          <a:noFill/>
        </p:spPr>
        <p:txBody>
          <a:bodyPr wrap="square">
            <a:spAutoFit/>
          </a:bodyPr>
          <a:lstStyle/>
          <a:p>
            <a:r>
              <a:rPr lang="en-US" sz="1600" dirty="0">
                <a:latin typeface="Bahnschrift" panose="020B0502040204020203" pitchFamily="34" charset="0"/>
              </a:rPr>
              <a:t>Q17: The Instructor arrived on time for classes.</a:t>
            </a:r>
          </a:p>
          <a:p>
            <a:r>
              <a:rPr lang="en-US" sz="1600" dirty="0">
                <a:latin typeface="Bahnschrift" panose="020B0502040204020203" pitchFamily="34" charset="0"/>
              </a:rPr>
              <a:t>Q18: The Instructor has a smooth and easy to follow delivery/speech.</a:t>
            </a:r>
          </a:p>
          <a:p>
            <a:r>
              <a:rPr lang="en-US" sz="1600" dirty="0">
                <a:latin typeface="Bahnschrift" panose="020B0502040204020203" pitchFamily="34" charset="0"/>
              </a:rPr>
              <a:t>Q19: The Instructor made effective use of class hours.</a:t>
            </a:r>
          </a:p>
          <a:p>
            <a:r>
              <a:rPr lang="en-US" sz="1600" dirty="0">
                <a:latin typeface="Bahnschrift" panose="020B0502040204020203" pitchFamily="34" charset="0"/>
              </a:rPr>
              <a:t>Q20: The Instructor explained the course and was eager to be helpful to students.</a:t>
            </a:r>
          </a:p>
          <a:p>
            <a:r>
              <a:rPr lang="en-US" sz="1600" dirty="0">
                <a:latin typeface="Bahnschrift" panose="020B0502040204020203" pitchFamily="34" charset="0"/>
              </a:rPr>
              <a:t>Q21: The Instructor demonstrated a positive approach to students.</a:t>
            </a:r>
          </a:p>
          <a:p>
            <a:r>
              <a:rPr lang="en-US" sz="1600" dirty="0">
                <a:latin typeface="Bahnschrift" panose="020B0502040204020203" pitchFamily="34" charset="0"/>
              </a:rPr>
              <a:t>Q22: The Instructor was open and respectful of the views of students about the course.</a:t>
            </a:r>
          </a:p>
          <a:p>
            <a:r>
              <a:rPr lang="en-US" sz="1600" dirty="0">
                <a:latin typeface="Bahnschrift" panose="020B0502040204020203" pitchFamily="34" charset="0"/>
              </a:rPr>
              <a:t>Q23: The Instructor encouraged participation in the course.</a:t>
            </a:r>
          </a:p>
          <a:p>
            <a:r>
              <a:rPr lang="en-US" sz="1600" dirty="0">
                <a:latin typeface="Bahnschrift" panose="020B0502040204020203" pitchFamily="34" charset="0"/>
              </a:rPr>
              <a:t>Q24: The Instructor gave relevant homework assignments/projects, and helped/guided students.</a:t>
            </a:r>
          </a:p>
          <a:p>
            <a:r>
              <a:rPr lang="en-US" sz="1600" dirty="0">
                <a:latin typeface="Bahnschrift" panose="020B0502040204020203" pitchFamily="34" charset="0"/>
              </a:rPr>
              <a:t>Q25: The Instructor responded to questions about the course inside and outside of the course.</a:t>
            </a:r>
          </a:p>
          <a:p>
            <a:r>
              <a:rPr lang="en-US" sz="1600" dirty="0">
                <a:latin typeface="Bahnschrift" panose="020B0502040204020203" pitchFamily="34" charset="0"/>
              </a:rPr>
              <a:t>Q26: The Instructor's evaluation system (midterm and final questions, projects, assignments, etc.) effectively measured the course objectives.</a:t>
            </a:r>
          </a:p>
          <a:p>
            <a:r>
              <a:rPr lang="en-US" sz="1600" dirty="0">
                <a:latin typeface="Bahnschrift" panose="020B0502040204020203" pitchFamily="34" charset="0"/>
              </a:rPr>
              <a:t>Q27: The Instructor provided solutions to exams and discussed them with students.</a:t>
            </a:r>
          </a:p>
          <a:p>
            <a:r>
              <a:rPr lang="en-US" sz="1600" dirty="0">
                <a:latin typeface="Bahnschrift" panose="020B0502040204020203" pitchFamily="34" charset="0"/>
              </a:rPr>
              <a:t>Q28: The Instructor treated all students in a right and objective manner.</a:t>
            </a:r>
          </a:p>
          <a:p>
            <a:endParaRPr lang="en-US" sz="1600" dirty="0">
              <a:latin typeface="Bahnschrift" panose="020B0502040204020203" pitchFamily="34" charset="0"/>
            </a:endParaRPr>
          </a:p>
          <a:p>
            <a:r>
              <a:rPr lang="en-US" sz="1600" dirty="0">
                <a:latin typeface="Bahnschrift" panose="020B0502040204020203" pitchFamily="34" charset="0"/>
              </a:rPr>
              <a:t>Q1-Q28 are all Likert-type, meaning that the values are taken from {1,2,3,4,5}</a:t>
            </a:r>
          </a:p>
        </p:txBody>
      </p:sp>
    </p:spTree>
    <p:extLst>
      <p:ext uri="{BB962C8B-B14F-4D97-AF65-F5344CB8AC3E}">
        <p14:creationId xmlns:p14="http://schemas.microsoft.com/office/powerpoint/2010/main" val="3152550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3ED79F-F197-4524-9D54-026F4FCD8440}"/>
              </a:ext>
            </a:extLst>
          </p:cNvPr>
          <p:cNvSpPr txBox="1"/>
          <p:nvPr/>
        </p:nvSpPr>
        <p:spPr>
          <a:xfrm>
            <a:off x="483579" y="431676"/>
            <a:ext cx="6097464" cy="523220"/>
          </a:xfrm>
          <a:prstGeom prst="rect">
            <a:avLst/>
          </a:prstGeom>
          <a:noFill/>
        </p:spPr>
        <p:txBody>
          <a:bodyPr wrap="square">
            <a:spAutoFit/>
          </a:bodyPr>
          <a:lstStyle/>
          <a:p>
            <a:r>
              <a:rPr lang="en-IN" sz="2800" b="1" u="sng" dirty="0">
                <a:latin typeface="Arial Rounded MT Bold" panose="020F0704030504030204" pitchFamily="34" charset="0"/>
              </a:rPr>
              <a:t>Literature Survey:</a:t>
            </a:r>
            <a:endParaRPr lang="en-IN" sz="2800" b="1" u="sng" dirty="0"/>
          </a:p>
        </p:txBody>
      </p:sp>
      <p:sp>
        <p:nvSpPr>
          <p:cNvPr id="3" name="TextBox 2">
            <a:extLst>
              <a:ext uri="{FF2B5EF4-FFF2-40B4-BE49-F238E27FC236}">
                <a16:creationId xmlns:a16="http://schemas.microsoft.com/office/drawing/2014/main" id="{B4A5544C-FEF6-4CCE-9644-5A420F2B8128}"/>
              </a:ext>
            </a:extLst>
          </p:cNvPr>
          <p:cNvSpPr txBox="1"/>
          <p:nvPr/>
        </p:nvSpPr>
        <p:spPr>
          <a:xfrm>
            <a:off x="548786" y="1223498"/>
            <a:ext cx="11643214" cy="369332"/>
          </a:xfrm>
          <a:prstGeom prst="rect">
            <a:avLst/>
          </a:prstGeom>
          <a:noFill/>
        </p:spPr>
        <p:txBody>
          <a:bodyPr wrap="square">
            <a:spAutoFit/>
          </a:bodyPr>
          <a:lstStyle/>
          <a:p>
            <a:pPr algn="l"/>
            <a:r>
              <a:rPr lang="en-US" b="0" i="0" dirty="0">
                <a:solidFill>
                  <a:srgbClr val="222222"/>
                </a:solidFill>
                <a:effectLst/>
                <a:latin typeface="Arial" panose="020B0604020202020204" pitchFamily="34" charset="0"/>
              </a:rPr>
              <a:t> </a:t>
            </a:r>
            <a:r>
              <a:rPr lang="en-IN" sz="1600" dirty="0">
                <a:solidFill>
                  <a:srgbClr val="24292F"/>
                </a:solidFill>
                <a:effectLst/>
                <a:latin typeface="Segoe UI" panose="020B0502040204020203" pitchFamily="34" charset="0"/>
                <a:ea typeface="Calibri" panose="020F0502020204030204" pitchFamily="34" charset="0"/>
                <a:cs typeface="Times New Roman" panose="02020603050405020304" pitchFamily="18" charset="0"/>
              </a:rPr>
              <a:t>Paper-1</a:t>
            </a:r>
            <a:r>
              <a:rPr lang="en-IN" sz="1800" dirty="0">
                <a:solidFill>
                  <a:srgbClr val="24292F"/>
                </a:solidFill>
                <a:effectLst/>
                <a:latin typeface="Segoe UI" panose="020B0502040204020203" pitchFamily="34" charset="0"/>
                <a:ea typeface="Calibri" panose="020F0502020204030204" pitchFamily="34" charset="0"/>
                <a:cs typeface="Times New Roman" panose="02020603050405020304" pitchFamily="18" charset="0"/>
              </a:rPr>
              <a:t>: </a:t>
            </a:r>
            <a:r>
              <a:rPr lang="en-US" sz="1600" b="0" i="0" u="sng" dirty="0">
                <a:solidFill>
                  <a:srgbClr val="D14836"/>
                </a:solidFill>
                <a:effectLst/>
                <a:latin typeface="Arial" panose="020B0604020202020204" pitchFamily="34" charset="0"/>
                <a:hlinkClick r:id="rId2"/>
              </a:rPr>
              <a:t>Region of Interest Segmentation Based on </a:t>
            </a:r>
            <a:r>
              <a:rPr lang="en-US" sz="1600" i="0" u="sng" dirty="0">
                <a:solidFill>
                  <a:srgbClr val="D14836"/>
                </a:solidFill>
                <a:effectLst/>
                <a:latin typeface="Arial" panose="020B0604020202020204" pitchFamily="34" charset="0"/>
                <a:hlinkClick r:id="rId2"/>
              </a:rPr>
              <a:t>ClusteringTechniques</a:t>
            </a:r>
            <a:r>
              <a:rPr lang="en-US" sz="1600" b="1" i="0" u="sng" dirty="0">
                <a:solidFill>
                  <a:srgbClr val="D14836"/>
                </a:solidFill>
                <a:effectLst/>
                <a:latin typeface="Arial" panose="020B0604020202020204" pitchFamily="34" charset="0"/>
                <a:hlinkClick r:id="rId2"/>
              </a:rPr>
              <a:t> </a:t>
            </a:r>
            <a:r>
              <a:rPr lang="en-US" sz="1600" b="0" i="0" u="sng" dirty="0">
                <a:solidFill>
                  <a:srgbClr val="D14836"/>
                </a:solidFill>
                <a:effectLst/>
                <a:latin typeface="Arial" panose="020B0604020202020204" pitchFamily="34" charset="0"/>
                <a:hlinkClick r:id="rId2"/>
              </a:rPr>
              <a:t>for Breast Cancer Ultrasound Images</a:t>
            </a:r>
            <a:r>
              <a:rPr lang="en-US" sz="1600" b="0" i="0" u="sng" dirty="0">
                <a:solidFill>
                  <a:srgbClr val="D14836"/>
                </a:solidFill>
                <a:effectLst/>
                <a:latin typeface="Arial" panose="020B0604020202020204" pitchFamily="34" charset="0"/>
              </a:rPr>
              <a:t>  </a:t>
            </a:r>
            <a:endParaRPr lang="en-US" sz="1600" b="0" i="0" dirty="0">
              <a:solidFill>
                <a:srgbClr val="222222"/>
              </a:solidFill>
              <a:effectLst/>
              <a:latin typeface="Arial" panose="020B0604020202020204" pitchFamily="34" charset="0"/>
            </a:endParaRPr>
          </a:p>
        </p:txBody>
      </p:sp>
      <p:sp>
        <p:nvSpPr>
          <p:cNvPr id="5" name="TextBox 4">
            <a:extLst>
              <a:ext uri="{FF2B5EF4-FFF2-40B4-BE49-F238E27FC236}">
                <a16:creationId xmlns:a16="http://schemas.microsoft.com/office/drawing/2014/main" id="{D78E57A3-CD5D-4D31-929D-186A83CA07F5}"/>
              </a:ext>
            </a:extLst>
          </p:cNvPr>
          <p:cNvSpPr txBox="1"/>
          <p:nvPr/>
        </p:nvSpPr>
        <p:spPr>
          <a:xfrm>
            <a:off x="615463" y="1672441"/>
            <a:ext cx="10744200" cy="2585323"/>
          </a:xfrm>
          <a:prstGeom prst="rect">
            <a:avLst/>
          </a:prstGeom>
          <a:noFill/>
        </p:spPr>
        <p:txBody>
          <a:bodyPr wrap="square">
            <a:spAutoFit/>
          </a:bodyPr>
          <a:lstStyle/>
          <a:p>
            <a:r>
              <a:rPr lang="en-US" dirty="0">
                <a:latin typeface="Bahnschrift" panose="020B0502040204020203" pitchFamily="34" charset="0"/>
              </a:rPr>
              <a:t>The most prevalent cancer amongst women is woman breast cancer. Ultrasound imaging is a widely employed method for identifying and diagnosing breast abnormalities. Computer-aided diagnosis technologies have lately been developed with ultrasound images to help radiologists enhance the accuracy of the diagnosis. This paper presents several ultrasound image segmentation techniques, mainly focus on eight clustering methods over the last 10 years, and it shows the advantages and disadvantages of these approaches. Breast ultrasound image segmentation is, therefore, still an accessible and challenging issue due to numerous ultrasound artifacts introduced in the imaging process, including high speckle noise, poor contrast, blurry edges, weak signal-to-noise ratio, and intensity inhomogeneity.</a:t>
            </a:r>
            <a:endParaRPr lang="en-IN" dirty="0">
              <a:latin typeface="Bahnschrift" panose="020B0502040204020203" pitchFamily="34" charset="0"/>
            </a:endParaRPr>
          </a:p>
        </p:txBody>
      </p:sp>
      <p:pic>
        <p:nvPicPr>
          <p:cNvPr id="6" name="Picture 5">
            <a:extLst>
              <a:ext uri="{FF2B5EF4-FFF2-40B4-BE49-F238E27FC236}">
                <a16:creationId xmlns:a16="http://schemas.microsoft.com/office/drawing/2014/main" id="{AC739602-D370-4574-8CC5-5F2261044D3A}"/>
              </a:ext>
            </a:extLst>
          </p:cNvPr>
          <p:cNvPicPr>
            <a:picLocks noChangeAspect="1"/>
          </p:cNvPicPr>
          <p:nvPr/>
        </p:nvPicPr>
        <p:blipFill>
          <a:blip r:embed="rId3"/>
          <a:stretch>
            <a:fillRect/>
          </a:stretch>
        </p:blipFill>
        <p:spPr>
          <a:xfrm>
            <a:off x="3757334" y="4337375"/>
            <a:ext cx="3991532" cy="1533739"/>
          </a:xfrm>
          <a:prstGeom prst="rect">
            <a:avLst/>
          </a:prstGeom>
        </p:spPr>
      </p:pic>
    </p:spTree>
    <p:extLst>
      <p:ext uri="{BB962C8B-B14F-4D97-AF65-F5344CB8AC3E}">
        <p14:creationId xmlns:p14="http://schemas.microsoft.com/office/powerpoint/2010/main" val="2914144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3AFD75-C435-492F-9634-E35CB5ED84FA}"/>
              </a:ext>
            </a:extLst>
          </p:cNvPr>
          <p:cNvSpPr txBox="1"/>
          <p:nvPr/>
        </p:nvSpPr>
        <p:spPr>
          <a:xfrm>
            <a:off x="677010" y="635141"/>
            <a:ext cx="6097464" cy="342466"/>
          </a:xfrm>
          <a:prstGeom prst="rect">
            <a:avLst/>
          </a:prstGeom>
          <a:noFill/>
        </p:spPr>
        <p:txBody>
          <a:bodyPr wrap="square">
            <a:spAutoFit/>
          </a:bodyPr>
          <a:lstStyle/>
          <a:p>
            <a:pPr>
              <a:lnSpc>
                <a:spcPct val="107000"/>
              </a:lnSpc>
              <a:spcAft>
                <a:spcPts val="800"/>
              </a:spcAft>
            </a:pPr>
            <a:r>
              <a:rPr lang="en-IN" sz="1600" dirty="0">
                <a:solidFill>
                  <a:srgbClr val="24292F"/>
                </a:solidFill>
                <a:effectLst/>
                <a:latin typeface="Segoe UI" panose="020B0502040204020203" pitchFamily="34" charset="0"/>
                <a:ea typeface="Calibri" panose="020F0502020204030204" pitchFamily="34" charset="0"/>
                <a:cs typeface="Times New Roman" panose="02020603050405020304" pitchFamily="18" charset="0"/>
              </a:rPr>
              <a:t>Paper-2: </a:t>
            </a:r>
            <a:r>
              <a:rPr lang="en-IN" sz="1600" u="none" strike="noStrike"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hlinkClick r:id="rId2"/>
              </a:rPr>
              <a:t>Adaptive Apriori Algorithm for frequent itemset mining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8519FEFC-5FF0-4BEA-8459-2933FE06A82D}"/>
              </a:ext>
            </a:extLst>
          </p:cNvPr>
          <p:cNvSpPr txBox="1"/>
          <p:nvPr/>
        </p:nvSpPr>
        <p:spPr>
          <a:xfrm>
            <a:off x="677010" y="3429000"/>
            <a:ext cx="8656025" cy="342466"/>
          </a:xfrm>
          <a:prstGeom prst="rect">
            <a:avLst/>
          </a:prstGeom>
          <a:noFill/>
        </p:spPr>
        <p:txBody>
          <a:bodyPr wrap="square">
            <a:spAutoFit/>
          </a:bodyPr>
          <a:lstStyle/>
          <a:p>
            <a:pPr>
              <a:lnSpc>
                <a:spcPct val="107000"/>
              </a:lnSpc>
              <a:spcAft>
                <a:spcPts val="800"/>
              </a:spcAft>
            </a:pPr>
            <a:r>
              <a:rPr lang="en-IN" sz="1600" dirty="0">
                <a:solidFill>
                  <a:srgbClr val="24292F"/>
                </a:solidFill>
                <a:effectLst/>
                <a:latin typeface="Segoe UI" panose="020B0502040204020203" pitchFamily="34" charset="0"/>
                <a:ea typeface="Calibri" panose="020F0502020204030204" pitchFamily="34" charset="0"/>
                <a:cs typeface="Times New Roman" panose="02020603050405020304" pitchFamily="18" charset="0"/>
              </a:rPr>
              <a:t>Paper-2: </a:t>
            </a:r>
            <a:r>
              <a:rPr lang="en-IN" sz="1600" u="none" strike="noStrike"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hlinkClick r:id="rId3"/>
              </a:rPr>
              <a:t>A hierarchical clustering method: Applications to educational data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2C1263A8-527B-42AC-9858-DB443E4ED505}"/>
              </a:ext>
            </a:extLst>
          </p:cNvPr>
          <p:cNvSpPr txBox="1"/>
          <p:nvPr/>
        </p:nvSpPr>
        <p:spPr>
          <a:xfrm>
            <a:off x="677010" y="1109192"/>
            <a:ext cx="10763983" cy="2031325"/>
          </a:xfrm>
          <a:prstGeom prst="rect">
            <a:avLst/>
          </a:prstGeom>
          <a:noFill/>
        </p:spPr>
        <p:txBody>
          <a:bodyPr wrap="square">
            <a:spAutoFit/>
          </a:bodyPr>
          <a:lstStyle/>
          <a:p>
            <a:r>
              <a:rPr lang="en-US" dirty="0">
                <a:latin typeface="Bahnschrift" panose="020B0502040204020203" pitchFamily="34" charset="0"/>
              </a:rPr>
              <a:t>Obtaining frequent itemsets from the dataset is one of the most promising area of data mining. The Apriori algorithm is one of the most important algorithm for obtaining frequent itemset from the dataset. But the algorithm fails in terms of time required as well as number of database scans. Hence a new improved version of Apriori is proposed in this paper which is efficient in terms of time required as well as number of database scans than the Apriori algorithm. We presented experimental results, showing that the proposed algorithm always outperform Apriori. To evaluate the performance of the proposed algorithm, we have tested it on Turkey student's database as well as a real time dataset. </a:t>
            </a:r>
            <a:endParaRPr lang="en-IN" dirty="0">
              <a:latin typeface="Bahnschrift" panose="020B0502040204020203" pitchFamily="34" charset="0"/>
            </a:endParaRPr>
          </a:p>
        </p:txBody>
      </p:sp>
      <p:sp>
        <p:nvSpPr>
          <p:cNvPr id="8" name="TextBox 7">
            <a:extLst>
              <a:ext uri="{FF2B5EF4-FFF2-40B4-BE49-F238E27FC236}">
                <a16:creationId xmlns:a16="http://schemas.microsoft.com/office/drawing/2014/main" id="{65B0EF15-9BB6-475E-8CF1-BF1F4E24C702}"/>
              </a:ext>
            </a:extLst>
          </p:cNvPr>
          <p:cNvSpPr txBox="1"/>
          <p:nvPr/>
        </p:nvSpPr>
        <p:spPr>
          <a:xfrm>
            <a:off x="714378" y="3994482"/>
            <a:ext cx="10928836" cy="1754326"/>
          </a:xfrm>
          <a:prstGeom prst="rect">
            <a:avLst/>
          </a:prstGeom>
          <a:noFill/>
        </p:spPr>
        <p:txBody>
          <a:bodyPr wrap="square">
            <a:spAutoFit/>
          </a:bodyPr>
          <a:lstStyle/>
          <a:p>
            <a:r>
              <a:rPr lang="en-US" dirty="0">
                <a:latin typeface="Bahnschrift" panose="020B0502040204020203" pitchFamily="34" charset="0"/>
              </a:rPr>
              <a:t>In this paper we have proposed a new procedure to induce probabilistic graphical models with hidden variables from data: a hierarchical clustering. Instead of considering only one hidden variable as in AutoClass, we consider a tree of hidden variables. Experiments have shown that this model have good performance for estimating a joint probability distribution from a dataset of observations, but it has some additional advantages against general learning procedures of Bayesian networks: it produces trees (or forest trees) that are simple to interpret and fast for computing.</a:t>
            </a:r>
            <a:endParaRPr lang="en-IN" dirty="0">
              <a:latin typeface="Bahnschrift" panose="020B0502040204020203" pitchFamily="34" charset="0"/>
            </a:endParaRPr>
          </a:p>
        </p:txBody>
      </p:sp>
    </p:spTree>
    <p:extLst>
      <p:ext uri="{BB962C8B-B14F-4D97-AF65-F5344CB8AC3E}">
        <p14:creationId xmlns:p14="http://schemas.microsoft.com/office/powerpoint/2010/main" val="3877867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D0C48F-CEB3-4AE7-B4F6-D83223F882B7}"/>
              </a:ext>
            </a:extLst>
          </p:cNvPr>
          <p:cNvSpPr txBox="1"/>
          <p:nvPr/>
        </p:nvSpPr>
        <p:spPr>
          <a:xfrm>
            <a:off x="877765" y="1560237"/>
            <a:ext cx="10436469" cy="3970318"/>
          </a:xfrm>
          <a:prstGeom prst="rect">
            <a:avLst/>
          </a:prstGeom>
          <a:noFill/>
        </p:spPr>
        <p:txBody>
          <a:bodyPr wrap="square">
            <a:spAutoFit/>
          </a:bodyPr>
          <a:lstStyle/>
          <a:p>
            <a:r>
              <a:rPr lang="en-US">
                <a:latin typeface="Bahnschrift" panose="020B0502040204020203" pitchFamily="34" charset="0"/>
              </a:rPr>
              <a:t>This paper presents a data mining study and cluster analysis of social data obtained on small producers and family farmers from six country cities in Ceará state, northeast Brazil. The analyzed data involve demographic, economic, agriculture and food insecurity information. The goal of the study is to establish profiles for the small producer families that reside in the region and to identify relevant features which differentiate these profiles. Moreover, we provide an efficient data mining methodology for analysis of social data sets which is capable of handling its natural challenges, such as mixed variables and abundance of null values. We use the Silhouette method for the estimation of the best number of natural groups within the data, along with the Partitioning Around Medoids clustering algorithm in order to compute the profiles. The Correlation-Based Feature Selection method is used to identify which social criteria are the most important to differentiate the families from each profile. Classification models based on support vector machines, multilayer perceptron and decision trees were developed aiming to predict in which of the identified clusters an arbitrary family would be best fit. We obtained a good separation of the families into two clusters, and a multilayer perceptron model with approximately 93.5% prediction accuracy.</a:t>
            </a:r>
            <a:endParaRPr lang="en-IN" dirty="0">
              <a:latin typeface="Bahnschrift" panose="020B0502040204020203" pitchFamily="34" charset="0"/>
            </a:endParaRPr>
          </a:p>
        </p:txBody>
      </p:sp>
      <p:sp>
        <p:nvSpPr>
          <p:cNvPr id="5" name="TextBox 4">
            <a:extLst>
              <a:ext uri="{FF2B5EF4-FFF2-40B4-BE49-F238E27FC236}">
                <a16:creationId xmlns:a16="http://schemas.microsoft.com/office/drawing/2014/main" id="{4EA17F01-7093-493B-BF44-817DF134E3F6}"/>
              </a:ext>
            </a:extLst>
          </p:cNvPr>
          <p:cNvSpPr txBox="1"/>
          <p:nvPr/>
        </p:nvSpPr>
        <p:spPr>
          <a:xfrm>
            <a:off x="877764" y="1030850"/>
            <a:ext cx="10156581" cy="646331"/>
          </a:xfrm>
          <a:prstGeom prst="rect">
            <a:avLst/>
          </a:prstGeom>
          <a:noFill/>
        </p:spPr>
        <p:txBody>
          <a:bodyPr wrap="square">
            <a:spAutoFit/>
          </a:bodyPr>
          <a:lstStyle/>
          <a:p>
            <a:pPr algn="l"/>
            <a:r>
              <a:rPr lang="en-US" b="0" i="0" dirty="0">
                <a:solidFill>
                  <a:srgbClr val="24292F"/>
                </a:solidFill>
                <a:effectLst/>
                <a:latin typeface="-apple-system"/>
              </a:rPr>
              <a:t>Paper-4: </a:t>
            </a:r>
            <a:r>
              <a:rPr lang="en-US" b="0" i="0" u="sng" dirty="0">
                <a:solidFill>
                  <a:srgbClr val="1A0DAB"/>
                </a:solidFill>
                <a:effectLst/>
                <a:latin typeface="arial" panose="020B0604020202020204" pitchFamily="34" charset="0"/>
                <a:hlinkClick r:id="rId2"/>
              </a:rPr>
              <a:t>Research on social data by means of cluster analysis</a:t>
            </a:r>
          </a:p>
          <a:p>
            <a:r>
              <a:rPr lang="en-US" b="0" i="0" dirty="0">
                <a:solidFill>
                  <a:srgbClr val="24292F"/>
                </a:solidFill>
                <a:effectLst/>
                <a:latin typeface="-apple-system"/>
              </a:rPr>
              <a:t>   </a:t>
            </a:r>
            <a:endParaRPr lang="en-IN" dirty="0"/>
          </a:p>
        </p:txBody>
      </p:sp>
    </p:spTree>
    <p:extLst>
      <p:ext uri="{BB962C8B-B14F-4D97-AF65-F5344CB8AC3E}">
        <p14:creationId xmlns:p14="http://schemas.microsoft.com/office/powerpoint/2010/main" val="104039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83CF653-7DD2-4C8B-A8F7-1D7453250503}"/>
              </a:ext>
            </a:extLst>
          </p:cNvPr>
          <p:cNvSpPr txBox="1"/>
          <p:nvPr/>
        </p:nvSpPr>
        <p:spPr>
          <a:xfrm>
            <a:off x="595678" y="1470383"/>
            <a:ext cx="10614513" cy="1200329"/>
          </a:xfrm>
          <a:prstGeom prst="rect">
            <a:avLst/>
          </a:prstGeom>
          <a:noFill/>
        </p:spPr>
        <p:txBody>
          <a:bodyPr wrap="square">
            <a:spAutoFit/>
          </a:bodyPr>
          <a:lstStyle/>
          <a:p>
            <a:r>
              <a:rPr lang="en-US" dirty="0">
                <a:latin typeface="Bahnschrift" panose="020B0502040204020203" pitchFamily="34" charset="0"/>
              </a:rPr>
              <a:t>Clustering is the task of dividing the population or data points into a number of groups such that data points in the same groups are more similar to other data points in the same group and dissimilar to the data points in other groups(high intra-cluster similarity and low inter-cluster similarity). It is basically a collection of objects on the basis of similarity and dissimilarity between them. </a:t>
            </a:r>
            <a:endParaRPr lang="en-IN" dirty="0">
              <a:latin typeface="Bahnschrift" panose="020B0502040204020203" pitchFamily="34" charset="0"/>
            </a:endParaRPr>
          </a:p>
        </p:txBody>
      </p:sp>
      <p:sp>
        <p:nvSpPr>
          <p:cNvPr id="9" name="TextBox 8">
            <a:extLst>
              <a:ext uri="{FF2B5EF4-FFF2-40B4-BE49-F238E27FC236}">
                <a16:creationId xmlns:a16="http://schemas.microsoft.com/office/drawing/2014/main" id="{625C0342-31DE-48BF-B495-6D82AE8A812F}"/>
              </a:ext>
            </a:extLst>
          </p:cNvPr>
          <p:cNvSpPr txBox="1"/>
          <p:nvPr/>
        </p:nvSpPr>
        <p:spPr>
          <a:xfrm>
            <a:off x="736355" y="2998940"/>
            <a:ext cx="6097464" cy="1477328"/>
          </a:xfrm>
          <a:prstGeom prst="rect">
            <a:avLst/>
          </a:prstGeom>
          <a:noFill/>
        </p:spPr>
        <p:txBody>
          <a:bodyPr wrap="square">
            <a:spAutoFit/>
          </a:bodyPr>
          <a:lstStyle/>
          <a:p>
            <a:r>
              <a:rPr lang="en-IN" dirty="0">
                <a:latin typeface="Bahnschrift" panose="020B0502040204020203" pitchFamily="34" charset="0"/>
              </a:rPr>
              <a:t>ML models used to analyse the dataset:</a:t>
            </a:r>
          </a:p>
          <a:p>
            <a:pPr marL="285750" indent="-285750">
              <a:buFont typeface="Arial" panose="020B0604020202020204" pitchFamily="34" charset="0"/>
              <a:buChar char="•"/>
            </a:pPr>
            <a:r>
              <a:rPr lang="en-IN" dirty="0">
                <a:latin typeface="Bahnschrift" panose="020B0502040204020203" pitchFamily="34" charset="0"/>
              </a:rPr>
              <a:t>K-Means</a:t>
            </a:r>
          </a:p>
          <a:p>
            <a:pPr marL="285750" indent="-285750">
              <a:buFont typeface="Arial" panose="020B0604020202020204" pitchFamily="34" charset="0"/>
              <a:buChar char="•"/>
            </a:pPr>
            <a:r>
              <a:rPr lang="en-IN" dirty="0">
                <a:latin typeface="Bahnschrift" panose="020B0502040204020203" pitchFamily="34" charset="0"/>
              </a:rPr>
              <a:t>K-Medoids</a:t>
            </a:r>
          </a:p>
          <a:p>
            <a:pPr marL="285750" indent="-285750">
              <a:buFont typeface="Arial" panose="020B0604020202020204" pitchFamily="34" charset="0"/>
              <a:buChar char="•"/>
            </a:pPr>
            <a:r>
              <a:rPr lang="en-IN" dirty="0">
                <a:latin typeface="Bahnschrift" panose="020B0502040204020203" pitchFamily="34" charset="0"/>
              </a:rPr>
              <a:t>Fuzzy C-Mean</a:t>
            </a:r>
          </a:p>
          <a:p>
            <a:pPr marL="285750" indent="-285750">
              <a:buFont typeface="Arial" panose="020B0604020202020204" pitchFamily="34" charset="0"/>
              <a:buChar char="•"/>
            </a:pPr>
            <a:r>
              <a:rPr lang="en-IN" dirty="0">
                <a:latin typeface="Bahnschrift" panose="020B0502040204020203" pitchFamily="34" charset="0"/>
              </a:rPr>
              <a:t>Self Optimizing Maps</a:t>
            </a:r>
          </a:p>
        </p:txBody>
      </p:sp>
      <p:sp>
        <p:nvSpPr>
          <p:cNvPr id="11" name="TextBox 10">
            <a:extLst>
              <a:ext uri="{FF2B5EF4-FFF2-40B4-BE49-F238E27FC236}">
                <a16:creationId xmlns:a16="http://schemas.microsoft.com/office/drawing/2014/main" id="{E25141E3-B923-47AE-A1E7-2219718A6D72}"/>
              </a:ext>
            </a:extLst>
          </p:cNvPr>
          <p:cNvSpPr txBox="1"/>
          <p:nvPr/>
        </p:nvSpPr>
        <p:spPr>
          <a:xfrm>
            <a:off x="595678" y="885608"/>
            <a:ext cx="9357214" cy="584775"/>
          </a:xfrm>
          <a:prstGeom prst="rect">
            <a:avLst/>
          </a:prstGeom>
          <a:noFill/>
        </p:spPr>
        <p:txBody>
          <a:bodyPr wrap="square">
            <a:spAutoFit/>
          </a:bodyPr>
          <a:lstStyle/>
          <a:p>
            <a:r>
              <a:rPr lang="en-US" sz="3200" b="1" u="sng" dirty="0">
                <a:latin typeface="Arial Rounded MT Bold" panose="020F0704030504030204" pitchFamily="34" charset="0"/>
              </a:rPr>
              <a:t>Clustering(Unsupervised Learning)</a:t>
            </a:r>
            <a:endParaRPr lang="en-IN" sz="3200" b="1" dirty="0"/>
          </a:p>
        </p:txBody>
      </p:sp>
      <p:pic>
        <p:nvPicPr>
          <p:cNvPr id="13" name="Picture 12">
            <a:extLst>
              <a:ext uri="{FF2B5EF4-FFF2-40B4-BE49-F238E27FC236}">
                <a16:creationId xmlns:a16="http://schemas.microsoft.com/office/drawing/2014/main" id="{048E892B-92D6-4719-84CD-AFD0B1BD3469}"/>
              </a:ext>
            </a:extLst>
          </p:cNvPr>
          <p:cNvPicPr>
            <a:picLocks noChangeAspect="1"/>
          </p:cNvPicPr>
          <p:nvPr/>
        </p:nvPicPr>
        <p:blipFill>
          <a:blip r:embed="rId2"/>
          <a:stretch>
            <a:fillRect/>
          </a:stretch>
        </p:blipFill>
        <p:spPr>
          <a:xfrm>
            <a:off x="5345723" y="3101190"/>
            <a:ext cx="5444898" cy="2172197"/>
          </a:xfrm>
          <a:prstGeom prst="rect">
            <a:avLst/>
          </a:prstGeom>
        </p:spPr>
      </p:pic>
    </p:spTree>
    <p:extLst>
      <p:ext uri="{BB962C8B-B14F-4D97-AF65-F5344CB8AC3E}">
        <p14:creationId xmlns:p14="http://schemas.microsoft.com/office/powerpoint/2010/main" val="3346088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8A7BF7-B286-418D-83E3-B1356B860A80}"/>
              </a:ext>
            </a:extLst>
          </p:cNvPr>
          <p:cNvSpPr txBox="1"/>
          <p:nvPr/>
        </p:nvSpPr>
        <p:spPr>
          <a:xfrm>
            <a:off x="666018" y="457173"/>
            <a:ext cx="6097464" cy="584775"/>
          </a:xfrm>
          <a:prstGeom prst="rect">
            <a:avLst/>
          </a:prstGeom>
          <a:noFill/>
        </p:spPr>
        <p:txBody>
          <a:bodyPr wrap="square">
            <a:spAutoFit/>
          </a:bodyPr>
          <a:lstStyle/>
          <a:p>
            <a:r>
              <a:rPr lang="en-IN" sz="3200" b="1" u="sng" dirty="0">
                <a:latin typeface="Arial Rounded MT Bold" panose="020F0704030504030204" pitchFamily="34" charset="0"/>
              </a:rPr>
              <a:t>K-Means Algorithm</a:t>
            </a:r>
          </a:p>
        </p:txBody>
      </p:sp>
      <p:sp>
        <p:nvSpPr>
          <p:cNvPr id="7" name="TextBox 6">
            <a:extLst>
              <a:ext uri="{FF2B5EF4-FFF2-40B4-BE49-F238E27FC236}">
                <a16:creationId xmlns:a16="http://schemas.microsoft.com/office/drawing/2014/main" id="{A05A1CC4-19C0-4907-9788-2C34674CD5F7}"/>
              </a:ext>
            </a:extLst>
          </p:cNvPr>
          <p:cNvSpPr txBox="1"/>
          <p:nvPr/>
        </p:nvSpPr>
        <p:spPr>
          <a:xfrm>
            <a:off x="666017" y="1099010"/>
            <a:ext cx="6561259" cy="923330"/>
          </a:xfrm>
          <a:prstGeom prst="rect">
            <a:avLst/>
          </a:prstGeom>
          <a:noFill/>
        </p:spPr>
        <p:txBody>
          <a:bodyPr wrap="square">
            <a:spAutoFit/>
          </a:bodyPr>
          <a:lstStyle/>
          <a:p>
            <a:r>
              <a:rPr lang="en-US" dirty="0">
                <a:latin typeface="Bahnschrift" panose="020B0502040204020203" pitchFamily="34" charset="0"/>
              </a:rPr>
              <a:t>To get an optimal k value we use the elbow method.</a:t>
            </a:r>
          </a:p>
          <a:p>
            <a:r>
              <a:rPr lang="en-IN" dirty="0">
                <a:latin typeface="Bahnschrift" panose="020B0502040204020203" pitchFamily="34" charset="0"/>
              </a:rPr>
              <a:t>So </a:t>
            </a:r>
            <a:r>
              <a:rPr lang="en-US" dirty="0">
                <a:latin typeface="Bahnschrift" panose="020B0502040204020203" pitchFamily="34" charset="0"/>
              </a:rPr>
              <a:t>from the elbow method we are choosing 4 as the number of cluster centers.</a:t>
            </a:r>
            <a:endParaRPr lang="en-IN" dirty="0">
              <a:latin typeface="Bahnschrift" panose="020B0502040204020203" pitchFamily="34" charset="0"/>
            </a:endParaRPr>
          </a:p>
        </p:txBody>
      </p:sp>
      <p:sp>
        <p:nvSpPr>
          <p:cNvPr id="11" name="TextBox 10">
            <a:extLst>
              <a:ext uri="{FF2B5EF4-FFF2-40B4-BE49-F238E27FC236}">
                <a16:creationId xmlns:a16="http://schemas.microsoft.com/office/drawing/2014/main" id="{CD906856-0241-4FAB-A4EB-3E325E12B58D}"/>
              </a:ext>
            </a:extLst>
          </p:cNvPr>
          <p:cNvSpPr txBox="1"/>
          <p:nvPr/>
        </p:nvSpPr>
        <p:spPr>
          <a:xfrm>
            <a:off x="666018" y="2369202"/>
            <a:ext cx="4802797" cy="2585323"/>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600" u="sng" dirty="0">
                <a:solidFill>
                  <a:schemeClr val="tx1"/>
                </a:solidFill>
                <a:latin typeface="Bahnschrift" panose="020B0502040204020203" pitchFamily="34" charset="0"/>
              </a:rPr>
              <a:t>K MEAN: SSE</a:t>
            </a:r>
            <a:r>
              <a:rPr lang="en-US" sz="1600" dirty="0">
                <a:solidFill>
                  <a:schemeClr val="tx1"/>
                </a:solidFill>
                <a:latin typeface="Bahnschrift" panose="020B0502040204020203" pitchFamily="34" charset="0"/>
              </a:rPr>
              <a:t>: 15359.195818906082</a:t>
            </a:r>
          </a:p>
          <a:p>
            <a:endParaRPr lang="en-US" sz="1600" dirty="0">
              <a:solidFill>
                <a:schemeClr val="tx1"/>
              </a:solidFill>
              <a:latin typeface="Bahnschrift" panose="020B0502040204020203" pitchFamily="34" charset="0"/>
            </a:endParaRPr>
          </a:p>
          <a:p>
            <a:r>
              <a:rPr lang="en-US" sz="1600" u="sng" dirty="0">
                <a:solidFill>
                  <a:schemeClr val="tx1"/>
                </a:solidFill>
                <a:latin typeface="Bahnschrift" panose="020B0502040204020203" pitchFamily="34" charset="0"/>
              </a:rPr>
              <a:t>K MEAN: Silhouette Score for 4 cluster centers</a:t>
            </a:r>
            <a:r>
              <a:rPr lang="en-US" sz="1600" dirty="0">
                <a:solidFill>
                  <a:schemeClr val="tx1"/>
                </a:solidFill>
                <a:latin typeface="Bahnschrift" panose="020B0502040204020203" pitchFamily="34" charset="0"/>
              </a:rPr>
              <a:t>: </a:t>
            </a:r>
            <a:r>
              <a:rPr lang="en-US" dirty="0">
                <a:solidFill>
                  <a:schemeClr val="tx1"/>
                </a:solidFill>
                <a:latin typeface="Bahnschrift" panose="020B0502040204020203" pitchFamily="34" charset="0"/>
              </a:rPr>
              <a:t>0.6014247641313798</a:t>
            </a:r>
          </a:p>
          <a:p>
            <a:endParaRPr lang="en-US" sz="1600" dirty="0">
              <a:solidFill>
                <a:schemeClr val="tx1"/>
              </a:solidFill>
              <a:latin typeface="Bahnschrift" panose="020B0502040204020203" pitchFamily="34" charset="0"/>
            </a:endParaRPr>
          </a:p>
          <a:p>
            <a:r>
              <a:rPr lang="en-US" sz="1600" u="sng" dirty="0">
                <a:solidFill>
                  <a:schemeClr val="tx1"/>
                </a:solidFill>
                <a:latin typeface="Bahnschrift" panose="020B0502040204020203" pitchFamily="34" charset="0"/>
              </a:rPr>
              <a:t>K-MEAN: Cluster Center: </a:t>
            </a:r>
          </a:p>
          <a:p>
            <a:r>
              <a:rPr lang="en-US" sz="1600" dirty="0">
                <a:solidFill>
                  <a:schemeClr val="tx1"/>
                </a:solidFill>
                <a:latin typeface="Bahnschrift" panose="020B0502040204020203" pitchFamily="34" charset="0"/>
              </a:rPr>
              <a:t>  [[ 1.07431623 -0.18951523]</a:t>
            </a:r>
          </a:p>
          <a:p>
            <a:r>
              <a:rPr lang="en-US" sz="1600" dirty="0">
                <a:solidFill>
                  <a:schemeClr val="tx1"/>
                </a:solidFill>
                <a:latin typeface="Bahnschrift" panose="020B0502040204020203" pitchFamily="34" charset="0"/>
              </a:rPr>
              <a:t>  [-7.09699703  0.32460977]</a:t>
            </a:r>
          </a:p>
          <a:p>
            <a:r>
              <a:rPr lang="en-US" sz="1600" dirty="0">
                <a:solidFill>
                  <a:schemeClr val="tx1"/>
                </a:solidFill>
                <a:latin typeface="Bahnschrift" panose="020B0502040204020203" pitchFamily="34" charset="0"/>
              </a:rPr>
              <a:t>  [ 7.36680187  0.24979591]</a:t>
            </a:r>
          </a:p>
          <a:p>
            <a:r>
              <a:rPr lang="en-US" sz="1600" dirty="0">
                <a:solidFill>
                  <a:schemeClr val="tx1"/>
                </a:solidFill>
                <a:latin typeface="Bahnschrift" panose="020B0502040204020203" pitchFamily="34" charset="0"/>
              </a:rPr>
              <a:t>  [-3.0066185  -0.10830166]]</a:t>
            </a:r>
            <a:endParaRPr lang="en-IN" sz="1600" dirty="0">
              <a:solidFill>
                <a:schemeClr val="tx1"/>
              </a:solidFill>
              <a:latin typeface="Bahnschrift" panose="020B0502040204020203" pitchFamily="34" charset="0"/>
            </a:endParaRPr>
          </a:p>
        </p:txBody>
      </p:sp>
      <p:pic>
        <p:nvPicPr>
          <p:cNvPr id="4" name="Picture 3">
            <a:extLst>
              <a:ext uri="{FF2B5EF4-FFF2-40B4-BE49-F238E27FC236}">
                <a16:creationId xmlns:a16="http://schemas.microsoft.com/office/drawing/2014/main" id="{5262894C-0561-4F04-8981-3BF9CCC2F81E}"/>
              </a:ext>
            </a:extLst>
          </p:cNvPr>
          <p:cNvPicPr>
            <a:picLocks noChangeAspect="1"/>
          </p:cNvPicPr>
          <p:nvPr/>
        </p:nvPicPr>
        <p:blipFill>
          <a:blip r:embed="rId2"/>
          <a:stretch>
            <a:fillRect/>
          </a:stretch>
        </p:blipFill>
        <p:spPr>
          <a:xfrm>
            <a:off x="6022380" y="1732085"/>
            <a:ext cx="6169620" cy="4160876"/>
          </a:xfrm>
          <a:prstGeom prst="rect">
            <a:avLst/>
          </a:prstGeom>
        </p:spPr>
      </p:pic>
    </p:spTree>
    <p:extLst>
      <p:ext uri="{BB962C8B-B14F-4D97-AF65-F5344CB8AC3E}">
        <p14:creationId xmlns:p14="http://schemas.microsoft.com/office/powerpoint/2010/main" val="2251142176"/>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{2DEB8B70-A3E6-47D7-A432-3697A7A129C7}tf11437505_win32</Template>
  <TotalTime>1155</TotalTime>
  <Words>1925</Words>
  <Application>Microsoft Office PowerPoint</Application>
  <PresentationFormat>Widescreen</PresentationFormat>
  <Paragraphs>155</Paragraphs>
  <Slides>15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Aharoni</vt:lpstr>
      <vt:lpstr>-apple-system</vt:lpstr>
      <vt:lpstr>Arial</vt:lpstr>
      <vt:lpstr>Arial</vt:lpstr>
      <vt:lpstr>Arial Rounded MT Bold</vt:lpstr>
      <vt:lpstr>Bahnschrift</vt:lpstr>
      <vt:lpstr>Berlin Sans FB</vt:lpstr>
      <vt:lpstr>Calibri</vt:lpstr>
      <vt:lpstr>Georgia Pro Cond Light</vt:lpstr>
      <vt:lpstr>Segoe UI</vt:lpstr>
      <vt:lpstr>Speak Pro</vt:lpstr>
      <vt:lpstr>RetrospectVTI</vt:lpstr>
      <vt:lpstr>Turkiye student evaluation data 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Turkiye student evaluation data set</dc:title>
  <dc:creator>solina basak</dc:creator>
  <cp:lastModifiedBy>solina basak</cp:lastModifiedBy>
  <cp:revision>14</cp:revision>
  <dcterms:created xsi:type="dcterms:W3CDTF">2021-10-04T04:33:10Z</dcterms:created>
  <dcterms:modified xsi:type="dcterms:W3CDTF">2021-11-14T14:16:23Z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