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57" r:id="rId9"/>
    <p:sldId id="258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" initials="t" lastIdx="1" clrIdx="0">
    <p:extLst>
      <p:ext uri="{19B8F6BF-5375-455C-9EA6-DF929625EA0E}">
        <p15:presenceInfo xmlns:p15="http://schemas.microsoft.com/office/powerpoint/2012/main" userId="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03C5-A4AA-4156-8789-5CBB135D69A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0AB51-3EFB-44BD-A3B2-4C2F2CEE3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3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1" y="1387366"/>
            <a:ext cx="6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WEB &amp; Mobile </a:t>
            </a:r>
            <a:r>
              <a:rPr lang="ko-KR" altLang="en-US" sz="3200" b="1" dirty="0" smtClean="0">
                <a:latin typeface="+mj-lt"/>
              </a:rPr>
              <a:t>쇼핑몰 사이트 개발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338" y="2448910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2022.08.12 ~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5255" y="5675585"/>
            <a:ext cx="422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j-lt"/>
              </a:rPr>
              <a:t>기획자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 종 혁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err="1" smtClean="0">
                <a:latin typeface="+mj-lt"/>
              </a:rPr>
              <a:t>퍼블리셔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err="1" smtClean="0">
                <a:latin typeface="+mj-lt"/>
              </a:rPr>
              <a:t>김지나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&amp;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디자이너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프로그램 개발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이진형</a:t>
            </a:r>
            <a:r>
              <a:rPr lang="en-US" altLang="ko-KR" sz="1400" dirty="0" smtClean="0">
                <a:latin typeface="+mj-lt"/>
              </a:rPr>
              <a:t>   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227" y="4326523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주소</a:t>
            </a:r>
            <a:r>
              <a:rPr lang="en-US" altLang="ko-KR" dirty="0" smtClean="0"/>
              <a:t>: http</a:t>
            </a:r>
            <a:r>
              <a:rPr lang="en-US" altLang="ko-KR" dirty="0"/>
              <a:t>://opete95.cafe24.com/portfolio/admin/index.html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227" y="4695855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소스 주소</a:t>
            </a:r>
            <a:r>
              <a:rPr lang="en-US" altLang="ko-KR" dirty="0"/>
              <a:t>: https://github.com/soliops/Portfolio/tree/main/portfolio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8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</a:t>
            </a:r>
            <a:r>
              <a:rPr lang="ko-KR" altLang="en-US" sz="1600" b="1" dirty="0" err="1" smtClean="0">
                <a:latin typeface="+mj-lt"/>
              </a:rPr>
              <a:t>메인화면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0" y="715761"/>
            <a:ext cx="10058400" cy="269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863" y="2980266"/>
            <a:ext cx="10168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admin_main.html [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페이지를 모두 로드 될 수 있도록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admin_list.html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로그인 되었을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항목에 해당 </a:t>
            </a:r>
            <a:r>
              <a:rPr lang="ko-KR" altLang="en-US" dirty="0" err="1" smtClean="0"/>
              <a:t>담당자명이</a:t>
            </a:r>
            <a:r>
              <a:rPr lang="ko-KR" altLang="en-US" dirty="0" smtClean="0"/>
              <a:t> 출력 되어야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된 관리자가 로그아웃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승인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미승인에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Back-end</a:t>
            </a:r>
            <a:r>
              <a:rPr lang="ko-KR" altLang="en-US" dirty="0" smtClean="0"/>
              <a:t>에서 처리 해주셔야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8509000" y="822748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5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496209"/>
            <a:ext cx="10755226" cy="4858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273" y="5259374"/>
            <a:ext cx="101684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admin_config.html [</a:t>
            </a:r>
            <a:r>
              <a:rPr lang="ko-KR" altLang="en-US" sz="1400" dirty="0" smtClean="0"/>
              <a:t>해당 페이지로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페이지를 모두 로드 될 수 있도록 합니다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메뉴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쇼핑몰 기본설정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admin_siteinfo.html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해당 모든 정보는 모두 필수 값이며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사이트 전반에 운용되는 사항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866" y="2443144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err="1" smtClean="0">
                <a:solidFill>
                  <a:srgbClr val="FF0000"/>
                </a:solidFill>
              </a:rPr>
              <a:t>회원가입시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권한레벨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1:</a:t>
            </a:r>
            <a:r>
              <a:rPr lang="ko-KR" altLang="en-US" dirty="0" smtClean="0">
                <a:solidFill>
                  <a:srgbClr val="FF0000"/>
                </a:solidFill>
              </a:rPr>
              <a:t>일반회원</a:t>
            </a:r>
            <a:r>
              <a:rPr lang="en-US" altLang="ko-KR" dirty="0" smtClean="0">
                <a:solidFill>
                  <a:srgbClr val="FF0000"/>
                </a:solidFill>
              </a:rPr>
              <a:t>, 2:</a:t>
            </a:r>
            <a:r>
              <a:rPr lang="ko-KR" altLang="en-US" dirty="0" err="1" smtClean="0">
                <a:solidFill>
                  <a:srgbClr val="FF0000"/>
                </a:solidFill>
              </a:rPr>
              <a:t>실버회원</a:t>
            </a:r>
            <a:r>
              <a:rPr lang="en-US" altLang="ko-KR" dirty="0" smtClean="0">
                <a:solidFill>
                  <a:srgbClr val="FF0000"/>
                </a:solidFill>
              </a:rPr>
              <a:t>, 3:</a:t>
            </a:r>
            <a:r>
              <a:rPr lang="ko-KR" altLang="en-US" dirty="0" err="1" smtClean="0">
                <a:solidFill>
                  <a:srgbClr val="FF0000"/>
                </a:solidFill>
              </a:rPr>
              <a:t>골드회원</a:t>
            </a:r>
            <a:r>
              <a:rPr lang="en-US" altLang="ko-KR" dirty="0" smtClean="0">
                <a:solidFill>
                  <a:srgbClr val="FF0000"/>
                </a:solidFill>
              </a:rPr>
              <a:t>, 4: VIP</a:t>
            </a:r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, 5:</a:t>
            </a:r>
            <a:r>
              <a:rPr lang="ko-KR" altLang="en-US" dirty="0" err="1" smtClean="0">
                <a:solidFill>
                  <a:srgbClr val="FF0000"/>
                </a:solidFill>
              </a:rPr>
              <a:t>사내직원</a:t>
            </a:r>
            <a:r>
              <a:rPr lang="en-US" altLang="ko-KR" dirty="0" smtClean="0">
                <a:solidFill>
                  <a:srgbClr val="FF0000"/>
                </a:solidFill>
              </a:rPr>
              <a:t>,  9: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574653"/>
            <a:ext cx="10755226" cy="4858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849" y="5227746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가입환경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설정사이트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&lt;title&gt;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메일발송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회원가입시</a:t>
            </a:r>
            <a:r>
              <a:rPr lang="ko-KR" altLang="en-US" sz="1400" dirty="0" smtClean="0"/>
              <a:t> 발생하는 부분으로 적용 되며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기본환경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r>
              <a:rPr lang="en-US" altLang="ko-KR" sz="1400" dirty="0" smtClean="0"/>
              <a:t>Copyright</a:t>
            </a:r>
            <a:r>
              <a:rPr lang="ko-KR" altLang="en-US" sz="1400" dirty="0" smtClean="0"/>
              <a:t>에 사용되며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페이지에 노출이 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사업자 번호 일 경우 개인사업자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법인사업자로 구분 되어 집니다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개인사업자 </a:t>
            </a:r>
            <a:r>
              <a:rPr lang="en-US" altLang="ko-KR" sz="1400" dirty="0" smtClean="0"/>
              <a:t>: 123-21-15245       </a:t>
            </a:r>
            <a:r>
              <a:rPr lang="ko-KR" altLang="en-US" sz="1400" dirty="0" smtClean="0"/>
              <a:t>법인사업자 </a:t>
            </a:r>
            <a:r>
              <a:rPr lang="en-US" altLang="ko-KR" sz="1400" dirty="0" smtClean="0"/>
              <a:t>: 123045-1478542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0807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112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3117" y="594596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 표시 외에는 모두 필수 값입니다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577917"/>
            <a:ext cx="10621857" cy="452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622" y="5102923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결제 기본 환경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결제페이지에서 사용이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정보가 있어야만 결제 시스템을 적용할 수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저장취소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페이지를 새로 고침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저장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페이지에 값이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저장함과 동시에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해당 페이지에서 저장된 값이 모두 노출 되어야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74" y="3163581"/>
            <a:ext cx="104187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 smtClean="0"/>
              <a:t>공지사항은 관리자에서만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삭제가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목차에 있는 체크 박스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아래 리스트 체크박스에 모두 체크 되어야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버튼은 체크된 사항만 확인하여 삭제가 되어야 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미체크시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 클릭을 하면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삭제할 </a:t>
            </a:r>
            <a:r>
              <a:rPr lang="ko-KR" altLang="en-US" sz="1400" dirty="0" err="1" smtClean="0"/>
              <a:t>공지내용을</a:t>
            </a:r>
            <a:r>
              <a:rPr lang="ko-KR" altLang="en-US" sz="1400" dirty="0" smtClean="0"/>
              <a:t> 체크해 주세요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라고 경고메세지가 출력 되어야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공지등록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admin_notice_write.html</a:t>
            </a:r>
            <a:r>
              <a:rPr lang="ko-KR" altLang="en-US" sz="1400" dirty="0" smtClean="0"/>
              <a:t>로 이동 되도록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admin_notice.html </a:t>
            </a:r>
            <a:r>
              <a:rPr lang="en-US" altLang="ko-KR" sz="1400" dirty="0"/>
              <a:t>[</a:t>
            </a:r>
            <a:r>
              <a:rPr lang="ko-KR" altLang="en-US" sz="1400" dirty="0"/>
              <a:t>해당 페이지로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페이지를 모두 로드 될 수 있도록 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notice_list.html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1063138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입력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admin_notice_write.html]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6" y="753384"/>
            <a:ext cx="8576804" cy="57712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615" y="961348"/>
            <a:ext cx="10142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admin_notice_write.html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 admin_header.html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notice_write.html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첨부파일 및 </a:t>
            </a:r>
            <a:r>
              <a:rPr lang="ko-KR" altLang="en-US" dirty="0" err="1" smtClean="0"/>
              <a:t>공지출력</a:t>
            </a:r>
            <a:r>
              <a:rPr lang="ko-KR" altLang="en-US" dirty="0" smtClean="0"/>
              <a:t> 외에는</a:t>
            </a:r>
            <a:endParaRPr lang="en-US" altLang="ko-KR" dirty="0" smtClean="0"/>
          </a:p>
          <a:p>
            <a:r>
              <a:rPr lang="ko-KR" altLang="en-US" dirty="0" smtClean="0"/>
              <a:t>모두 필수로 입력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공지목록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admin_notice.jsp</a:t>
            </a:r>
            <a:r>
              <a:rPr lang="en-US" altLang="ko-KR" dirty="0"/>
              <a:t> </a:t>
            </a:r>
            <a:r>
              <a:rPr lang="ko-KR" altLang="en-US" dirty="0" smtClean="0"/>
              <a:t>로 이동되며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공지등록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올바르게 등록된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공지사항 리스트로 이동 되도록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admin_product.html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err="1" smtClean="0"/>
              <a:t>신규상품</a:t>
            </a:r>
            <a:r>
              <a:rPr lang="ko-KR" altLang="en-US" sz="1400" dirty="0" smtClean="0"/>
              <a:t> 등록 및 카테고리 등록을 할 수 있는 페이지 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등록된 상품을 삭제 할 수도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상품을 삭제 시 등록되었던 상품 이미지는 모두 삭제됩니다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" y="740735"/>
            <a:ext cx="10726647" cy="350568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324194" y="3661706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0944317" y="377066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392622" y="3722837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571196" y="134219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2317" y="1419537"/>
            <a:ext cx="482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상품검색은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상품코드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가지로 검색이 가능합니다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37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상품등록 전에 카테고리 등록을 하는 공간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카테고리가 등록되지 않은 상황에서는 상품을 등록 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해당 카테고리를 삭제 할 경우 카테고리와 연결된 모든 상품은 해당 카테고리에서 </a:t>
            </a:r>
            <a:r>
              <a:rPr lang="en-US" altLang="ko-KR" sz="1400" dirty="0" smtClean="0">
                <a:solidFill>
                  <a:srgbClr val="002060"/>
                </a:solidFill>
              </a:rPr>
              <a:t>null </a:t>
            </a:r>
            <a:r>
              <a:rPr lang="ko-KR" altLang="en-US" sz="1400" dirty="0" smtClean="0">
                <a:solidFill>
                  <a:srgbClr val="002060"/>
                </a:solidFill>
              </a:rPr>
              <a:t>처리되어 더 이상 쇼핑몰에 출력 되지 않습니다</a:t>
            </a:r>
            <a:r>
              <a:rPr lang="en-US" altLang="ko-KR" sz="14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651814"/>
            <a:ext cx="10640910" cy="343900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1143186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636468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1367752" y="336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4984" y="1016034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검색은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카테고리명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 코드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가지로 검색이 가능합니다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1173" y="3387083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상품정보와 연결 되어 있으므로 신중히 삭제 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7640" y="3931819"/>
            <a:ext cx="414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상품리스트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admin_product.html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3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" y="520189"/>
            <a:ext cx="10707594" cy="3467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등록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admin_category_write.html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admin_category_write</a:t>
            </a:r>
            <a:r>
              <a:rPr lang="en-US" altLang="ko-KR" sz="1400" dirty="0" smtClean="0"/>
              <a:t>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대메뉴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 </a:t>
            </a:r>
            <a:r>
              <a:rPr lang="en-US" altLang="ko-KR" b="1" dirty="0" smtClean="0">
                <a:solidFill>
                  <a:srgbClr val="FF0000"/>
                </a:solidFill>
              </a:rPr>
              <a:t>+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소메뉴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코드가 조합</a:t>
            </a:r>
            <a:r>
              <a:rPr lang="ko-KR" altLang="en-US" dirty="0" smtClean="0"/>
              <a:t>되어 출력 되도록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사용자가 직접 입력하지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분류코드는</a:t>
            </a:r>
            <a:r>
              <a:rPr lang="ko-KR" altLang="en-US" b="1" dirty="0" smtClean="0">
                <a:solidFill>
                  <a:srgbClr val="FF0000"/>
                </a:solidFill>
              </a:rPr>
              <a:t> 절대 중복</a:t>
            </a:r>
            <a:r>
              <a:rPr lang="ko-KR" altLang="en-US" dirty="0" smtClean="0"/>
              <a:t> 되어서는 안됩니다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4402522" y="357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7091448" y="3492319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4231" y="4211611"/>
            <a:ext cx="6914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admin_category.html </a:t>
            </a:r>
            <a:r>
              <a:rPr lang="ko-KR" altLang="en-US" sz="1400" dirty="0" smtClean="0"/>
              <a:t>이동 하면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카테고리가 새롭게 생성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대 메뉴만 생성할 경우 </a:t>
            </a:r>
            <a:r>
              <a:rPr lang="ko-KR" altLang="en-US" sz="1400" dirty="0" err="1" smtClean="0"/>
              <a:t>소메뉴</a:t>
            </a:r>
            <a:r>
              <a:rPr lang="ko-KR" altLang="en-US" sz="1400" dirty="0" smtClean="0"/>
              <a:t> 코드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소메뉴명은</a:t>
            </a:r>
            <a:r>
              <a:rPr lang="ko-KR" altLang="en-US" sz="1400" dirty="0" smtClean="0"/>
              <a:t> 따로 입력 되지 않아도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58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상품코드는</a:t>
            </a:r>
            <a:r>
              <a:rPr lang="ko-KR" altLang="en-US" sz="1400" dirty="0" smtClean="0">
                <a:solidFill>
                  <a:srgbClr val="FF0000"/>
                </a:solidFill>
              </a:rPr>
              <a:t> 중복되지 않으며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중복확인</a:t>
            </a:r>
            <a:r>
              <a:rPr lang="ko-KR" altLang="en-US" sz="1400" dirty="0" smtClean="0">
                <a:solidFill>
                  <a:srgbClr val="FF0000"/>
                </a:solidFill>
              </a:rPr>
              <a:t> 이 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되어야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err="1" smtClean="0">
                <a:solidFill>
                  <a:srgbClr val="7030A0"/>
                </a:solidFill>
              </a:rPr>
              <a:t>할인가격은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 직접 입력하지 못하며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판매가격이 입력하고 나서 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할인율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%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를 입력하면 자동 계산되어서 할인 가격이 들어가야 합니다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할인 가격이 소수점일 경우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이하 일 경우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절삭 하며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이상일 경우 반올림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상품재고는</a:t>
            </a:r>
            <a:r>
              <a:rPr lang="ko-KR" altLang="en-US" sz="1400" dirty="0" smtClean="0"/>
              <a:t> 기본이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재고가 없을 경우</a:t>
            </a:r>
            <a:endParaRPr lang="en-US" altLang="ko-KR" sz="1400" dirty="0" smtClean="0"/>
          </a:p>
          <a:p>
            <a:r>
              <a:rPr lang="ko-KR" altLang="en-US" sz="1400" dirty="0" smtClean="0"/>
              <a:t>상품은 노출 되지만 구매를 하지 못합니다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판매 유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무는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쇼핑몰에 해당 상품을 노출 할 것인지 안할 것인지를 선택</a:t>
            </a:r>
            <a:r>
              <a:rPr lang="ko-KR" altLang="en-US" sz="1400" dirty="0" smtClean="0"/>
              <a:t>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조기품절은</a:t>
            </a:r>
            <a:r>
              <a:rPr lang="ko-KR" altLang="en-US" sz="1400" dirty="0" smtClean="0"/>
              <a:t> 재고는 있지만 품절로 적용해야</a:t>
            </a:r>
            <a:endParaRPr lang="en-US" altLang="ko-KR" sz="1400" dirty="0" smtClean="0"/>
          </a:p>
          <a:p>
            <a:r>
              <a:rPr lang="ko-KR" altLang="en-US" sz="1400" dirty="0" smtClean="0"/>
              <a:t>할 경우 사용하게 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대표이미지는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무조건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개는 첨부 </a:t>
            </a:r>
            <a:r>
              <a:rPr lang="ko-KR" altLang="en-US" sz="1400" dirty="0" smtClean="0"/>
              <a:t>되어야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44" y="496209"/>
            <a:ext cx="9283651" cy="59578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810703" y="1481959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en-US" altLang="ko-KR" sz="2000" b="1" dirty="0" smtClean="0">
                <a:latin typeface="+mj-lt"/>
              </a:rPr>
              <a:t>Directory - 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152" y="1081296"/>
            <a:ext cx="11077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디자인 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err="1" smtClean="0"/>
              <a:t>css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</a:t>
            </a:r>
            <a:r>
              <a:rPr lang="en-US" altLang="ko-KR" b="1" dirty="0"/>
              <a:t>CSS  </a:t>
            </a:r>
            <a:r>
              <a:rPr lang="ko-KR" altLang="en-US" b="1" dirty="0"/>
              <a:t>파일</a:t>
            </a:r>
            <a:endParaRPr lang="en-US" altLang="ko-KR" b="1" dirty="0"/>
          </a:p>
          <a:p>
            <a:r>
              <a:rPr lang="en-US" altLang="ko-KR" b="1" dirty="0" err="1" smtClean="0"/>
              <a:t>img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이미지 파일 및 </a:t>
            </a:r>
            <a:r>
              <a:rPr lang="ko-KR" altLang="en-US" b="1" dirty="0" smtClean="0"/>
              <a:t>로고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[Front-</a:t>
            </a:r>
            <a:r>
              <a:rPr lang="ko-KR" altLang="en-US" b="1" dirty="0" smtClean="0"/>
              <a:t>개발 파트</a:t>
            </a:r>
            <a:r>
              <a:rPr lang="en-US" altLang="ko-KR" b="1" dirty="0" smtClean="0"/>
              <a:t>]</a:t>
            </a:r>
            <a:endParaRPr lang="en-US" altLang="ko-KR" b="1" dirty="0"/>
          </a:p>
          <a:p>
            <a:r>
              <a:rPr lang="en-US" altLang="ko-KR" b="1" dirty="0" err="1" smtClean="0"/>
              <a:t>js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및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[Backend-</a:t>
            </a:r>
            <a:r>
              <a:rPr lang="ko-KR" altLang="en-US" b="1" dirty="0" err="1" smtClean="0"/>
              <a:t>개발파트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Language – Java 11</a:t>
            </a:r>
          </a:p>
          <a:p>
            <a:r>
              <a:rPr lang="en-US" altLang="ko-KR" b="1" dirty="0" smtClean="0"/>
              <a:t>Framework : Maven</a:t>
            </a:r>
          </a:p>
          <a:p>
            <a:r>
              <a:rPr lang="en-US" altLang="ko-KR" b="1" dirty="0" smtClean="0"/>
              <a:t>DB :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8.0, </a:t>
            </a:r>
            <a:r>
              <a:rPr lang="en-US" altLang="ko-KR" b="1" dirty="0" err="1" smtClean="0"/>
              <a:t>MariaDB</a:t>
            </a:r>
            <a:r>
              <a:rPr lang="en-US" altLang="ko-KR" b="1" dirty="0" smtClean="0"/>
              <a:t> 10.1</a:t>
            </a:r>
            <a:endParaRPr lang="en-US" altLang="ko-KR" b="1" dirty="0" smtClean="0"/>
          </a:p>
          <a:p>
            <a:r>
              <a:rPr lang="en-US" altLang="ko-KR" b="1" dirty="0" smtClean="0"/>
              <a:t>WAS : Tomcat 8.5</a:t>
            </a:r>
            <a:endParaRPr lang="en-US" altLang="ko-KR" b="1" dirty="0" smtClean="0"/>
          </a:p>
          <a:p>
            <a:r>
              <a:rPr lang="en-US" altLang="ko-KR" b="1" dirty="0" smtClean="0"/>
              <a:t>IDE – </a:t>
            </a:r>
            <a:r>
              <a:rPr lang="ko-KR" altLang="en-US" b="1" dirty="0" smtClean="0"/>
              <a:t>이클립스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6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상품 상세설명에는 </a:t>
            </a:r>
            <a:r>
              <a:rPr lang="en-US" altLang="ko-KR" dirty="0" err="1" smtClean="0"/>
              <a:t>ckeditor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적용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상품리스트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 </a:t>
            </a:r>
            <a:r>
              <a:rPr lang="ko-KR" altLang="en-US" dirty="0" smtClean="0"/>
              <a:t>이동이며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상품등록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</a:t>
            </a:r>
            <a:r>
              <a:rPr lang="ko-KR" altLang="en-US" dirty="0" smtClean="0"/>
              <a:t>로 이동 되도록 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51" y="606276"/>
            <a:ext cx="8397767" cy="507753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61531" y="606276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쿠폰발행</a:t>
            </a:r>
            <a:r>
              <a:rPr lang="ko-KR" altLang="en-US" sz="1600" b="1" dirty="0" smtClean="0">
                <a:latin typeface="+mj-lt"/>
              </a:rPr>
              <a:t> 현황 리스트 및 </a:t>
            </a:r>
            <a:r>
              <a:rPr lang="ko-KR" altLang="en-US" sz="1600" b="1" dirty="0" err="1" smtClean="0">
                <a:latin typeface="+mj-lt"/>
              </a:rPr>
              <a:t>팝업창</a:t>
            </a:r>
            <a:r>
              <a:rPr lang="ko-KR" altLang="en-US" sz="1600" b="1" dirty="0" smtClean="0">
                <a:latin typeface="+mj-lt"/>
              </a:rPr>
              <a:t> 현황 리스트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admin_shopping.html]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30" y="4211958"/>
            <a:ext cx="100583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admin_shopping.html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shopping_list.html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쿠폰 등록하기 버튼 클릭 시 </a:t>
            </a:r>
            <a:r>
              <a:rPr lang="en-US" altLang="ko-KR" sz="1400" dirty="0" smtClean="0"/>
              <a:t>admin_coupon_config.html </a:t>
            </a:r>
            <a:r>
              <a:rPr lang="ko-KR" altLang="en-US" sz="1400" dirty="0" smtClean="0"/>
              <a:t>로 이동하게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각각의 리스트는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개씩 출력 되도록 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현재 날짜 기준 쿠폰이 만료되었을 경우 쿠폰은 자동으로 삭제됩니다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721890"/>
            <a:ext cx="10058400" cy="3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539336"/>
            <a:ext cx="10058400" cy="4283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쿠폰등록</a:t>
            </a:r>
            <a:r>
              <a:rPr lang="ko-KR" altLang="en-US" sz="1600" b="1" dirty="0" smtClean="0">
                <a:latin typeface="+mj-lt"/>
              </a:rPr>
              <a:t>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admin_coupon_config.html]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8644" y="4453063"/>
            <a:ext cx="7951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admin_coupon_config.html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coupon_insert.html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쿠폰 리스트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“admin_shopping.html” </a:t>
            </a:r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등록완료</a:t>
            </a:r>
            <a:r>
              <a:rPr lang="ko-KR" altLang="en-US" sz="1400" dirty="0" smtClean="0"/>
              <a:t> 버튼 클릭 후 등록이 완료 되었을 경우 </a:t>
            </a:r>
            <a:r>
              <a:rPr lang="en-US" altLang="ko-KR" sz="1400" dirty="0"/>
              <a:t>“admin_shopping.html” </a:t>
            </a:r>
            <a:r>
              <a:rPr lang="ko-KR" altLang="en-US" sz="1400" dirty="0"/>
              <a:t>이동 되도록 합니다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04387" y="700040"/>
            <a:ext cx="443536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※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제작시</a:t>
            </a:r>
            <a:r>
              <a:rPr lang="ko-KR" altLang="en-US" sz="1300" dirty="0" smtClean="0">
                <a:solidFill>
                  <a:srgbClr val="FF0000"/>
                </a:solidFill>
              </a:rPr>
              <a:t> 중의 사항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시작일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종료일은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정각 시작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00:00:00 ~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: 23:59:59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가 되어야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쿠폰 타입 선택에서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정액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 </a:t>
            </a:r>
            <a:r>
              <a:rPr lang="ko-KR" altLang="en-US" sz="1300" dirty="0" smtClean="0">
                <a:solidFill>
                  <a:srgbClr val="FF0000"/>
                </a:solidFill>
              </a:rPr>
              <a:t>부터 시작 되도록 해야하며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정률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1300" dirty="0" smtClean="0">
                <a:solidFill>
                  <a:srgbClr val="FF0000"/>
                </a:solidFill>
              </a:rPr>
              <a:t>100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입력이 되지 않도록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정액할인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금액 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정률할인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</a:t>
            </a:r>
            <a:r>
              <a:rPr lang="en-US" altLang="ko-KR" sz="1300" dirty="0" smtClean="0">
                <a:solidFill>
                  <a:srgbClr val="FF0000"/>
                </a:solidFill>
              </a:rPr>
              <a:t>% </a:t>
            </a:r>
            <a:r>
              <a:rPr lang="ko-KR" altLang="en-US" sz="1300" dirty="0" smtClean="0">
                <a:solidFill>
                  <a:srgbClr val="FF0000"/>
                </a:solidFill>
              </a:rPr>
              <a:t>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단 시작일 과 종료일은 년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월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일만 표시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주문금액은</a:t>
            </a:r>
            <a:r>
              <a:rPr lang="ko-KR" altLang="en-US" sz="1300" dirty="0" smtClean="0">
                <a:solidFill>
                  <a:srgbClr val="FF0000"/>
                </a:solidFill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부터 입니다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646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관리자 정보 수정 </a:t>
            </a:r>
            <a:r>
              <a:rPr lang="en-US" altLang="ko-KR" sz="1600" b="1" dirty="0">
                <a:latin typeface="+mj-lt"/>
              </a:rPr>
              <a:t>(admin_info.html)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7" y="1174238"/>
            <a:ext cx="4277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admin_info.html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info_view.html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admin_footer.html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17" y="592462"/>
            <a:ext cx="6258798" cy="4858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6" y="2876203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관리자 정보 수정은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아이디</a:t>
            </a:r>
            <a:r>
              <a:rPr lang="ko-KR" altLang="en-US" sz="1400" dirty="0" smtClean="0"/>
              <a:t> 외에는 모두 변경 가능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23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669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6" y="2641179"/>
            <a:ext cx="56898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200" dirty="0" smtClean="0"/>
              <a:t>공지사항 제목을 클릭 시 해당 공지 내용이 출력 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출력 화면은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admin_notice_view.html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admin_notice_view.html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notice_view.html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admin_footer.html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공지사항 버튼 클릭 시 해당 내용이 수정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공지삭제</a:t>
            </a:r>
            <a:r>
              <a:rPr lang="ko-KR" altLang="en-US" sz="1200" dirty="0" smtClean="0"/>
              <a:t> 버튼 </a:t>
            </a:r>
            <a:r>
              <a:rPr lang="ko-KR" altLang="en-US" sz="1200" dirty="0" err="1" smtClean="0"/>
              <a:t>클릭시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해당 내용을 정말로 삭제 하시겠습니까</a:t>
            </a:r>
            <a:r>
              <a:rPr lang="en-US" altLang="ko-KR" sz="1200" dirty="0" smtClean="0"/>
              <a:t>?” </a:t>
            </a:r>
            <a:r>
              <a:rPr lang="ko-KR" altLang="en-US" sz="1200" dirty="0" smtClean="0"/>
              <a:t>라는 메시지가 출력되며</a:t>
            </a:r>
            <a:endParaRPr lang="en-US" altLang="ko-KR" sz="1200" dirty="0" smtClean="0"/>
          </a:p>
          <a:p>
            <a:r>
              <a:rPr lang="ko-KR" altLang="en-US" sz="1200" dirty="0" smtClean="0"/>
              <a:t>확인 시 해당 공지사항을 삭제 되도록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공지목록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공지 리스트 페이지로 다시 이동 되도록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6073368" cy="15237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29541" y="931026"/>
            <a:ext cx="259511" cy="259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6669340" y="1199565"/>
            <a:ext cx="1233532" cy="955964"/>
          </a:xfrm>
          <a:prstGeom prst="bentConnector3">
            <a:avLst>
              <a:gd name="adj1" fmla="val 21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4" y="2641179"/>
            <a:ext cx="5788011" cy="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161925"/>
            <a:ext cx="936307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 Page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index.jsp</a:t>
            </a:r>
            <a:endParaRPr lang="en-US" altLang="ko-KR" sz="2400" dirty="0" smtClean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top.html : </a:t>
            </a:r>
            <a:r>
              <a:rPr lang="ko-KR" altLang="en-US" sz="2400" dirty="0" err="1" smtClean="0"/>
              <a:t>최상단</a:t>
            </a:r>
            <a:r>
              <a:rPr lang="ko-KR" altLang="en-US" sz="2400" dirty="0" smtClean="0"/>
              <a:t> 배너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대메뉴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banner.html : </a:t>
            </a:r>
            <a:r>
              <a:rPr lang="ko-KR" altLang="en-US" sz="2400" dirty="0" err="1" smtClean="0"/>
              <a:t>배너출력</a:t>
            </a:r>
            <a:r>
              <a:rPr lang="ko-KR" altLang="en-US" sz="2400" dirty="0" smtClean="0"/>
              <a:t> 파트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collection.html : MD </a:t>
            </a:r>
            <a:r>
              <a:rPr lang="ko-KR" altLang="en-US" sz="2400" dirty="0" smtClean="0"/>
              <a:t>추천 상품 리스트 </a:t>
            </a:r>
            <a:r>
              <a:rPr lang="en-US" altLang="ko-KR" sz="2400" dirty="0" smtClean="0"/>
              <a:t>(12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– 1</a:t>
            </a:r>
            <a:r>
              <a:rPr lang="ko-KR" altLang="en-US" sz="2400" dirty="0" smtClean="0"/>
              <a:t>줄 </a:t>
            </a:r>
            <a:r>
              <a:rPr lang="en-US" altLang="ko-KR" sz="2400" dirty="0" smtClean="0"/>
              <a:t>4EA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av1.html : </a:t>
            </a:r>
            <a:r>
              <a:rPr lang="ko-KR" altLang="en-US" sz="2400" dirty="0" err="1" smtClean="0"/>
              <a:t>메인페이지</a:t>
            </a:r>
            <a:r>
              <a:rPr lang="ko-KR" altLang="en-US" sz="2400" dirty="0" smtClean="0"/>
              <a:t> 신규 상품 홍보 부분</a:t>
            </a:r>
            <a:endParaRPr lang="en-US" altLang="ko-KR" sz="2400" dirty="0" smtClean="0"/>
          </a:p>
          <a:p>
            <a:r>
              <a:rPr lang="en-US" altLang="ko-KR" sz="2400" dirty="0"/>
              <a:t>  </a:t>
            </a:r>
            <a:r>
              <a:rPr lang="en-US" altLang="ko-KR" sz="2400" dirty="0" smtClean="0"/>
              <a:t> av2.html : </a:t>
            </a:r>
            <a:r>
              <a:rPr lang="ko-KR" altLang="en-US" sz="2400" dirty="0" smtClean="0"/>
              <a:t>메인 및 서브페이지 홍보 상품 부분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newproduct.html : </a:t>
            </a:r>
            <a:r>
              <a:rPr lang="ko-KR" altLang="en-US" sz="2400" dirty="0" err="1" smtClean="0"/>
              <a:t>신규상품</a:t>
            </a:r>
            <a:r>
              <a:rPr lang="ko-KR" altLang="en-US" sz="2400" dirty="0" smtClean="0"/>
              <a:t> 출력 </a:t>
            </a:r>
            <a:r>
              <a:rPr lang="en-US" altLang="ko-KR" sz="2400" dirty="0" smtClean="0"/>
              <a:t>(12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– 1</a:t>
            </a:r>
            <a:r>
              <a:rPr lang="ko-KR" altLang="en-US" sz="2400" dirty="0" smtClean="0"/>
              <a:t>줄 </a:t>
            </a:r>
            <a:r>
              <a:rPr lang="en-US" altLang="ko-KR" sz="2400" dirty="0" smtClean="0"/>
              <a:t>4EA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bestproduct.html : </a:t>
            </a:r>
            <a:r>
              <a:rPr lang="ko-KR" altLang="en-US" sz="2400" dirty="0" smtClean="0"/>
              <a:t>인기상품 출력 </a:t>
            </a:r>
            <a:r>
              <a:rPr lang="en-US" altLang="ko-KR" sz="2400" dirty="0" smtClean="0"/>
              <a:t>(12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– 1</a:t>
            </a:r>
            <a:r>
              <a:rPr lang="ko-KR" altLang="en-US" sz="2400" dirty="0" smtClean="0"/>
              <a:t>줄 </a:t>
            </a:r>
            <a:r>
              <a:rPr lang="en-US" altLang="ko-KR" sz="2400" dirty="0" smtClean="0"/>
              <a:t>4EA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footer.html : </a:t>
            </a:r>
            <a:r>
              <a:rPr lang="ko-KR" altLang="en-US" sz="2400" dirty="0" smtClean="0"/>
              <a:t>쇼핑몰 정보 출력 및 </a:t>
            </a:r>
            <a:r>
              <a:rPr lang="en-US" altLang="ko-KR" sz="2400" dirty="0" smtClean="0"/>
              <a:t>Copyright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로고 클릭 시 메인페이지로 이동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회사소개 </a:t>
            </a:r>
            <a:r>
              <a:rPr lang="en-US" altLang="ko-KR" sz="2400" dirty="0" smtClean="0"/>
              <a:t>~ </a:t>
            </a:r>
            <a:r>
              <a:rPr lang="ko-KR" altLang="en-US" sz="2400" dirty="0" smtClean="0"/>
              <a:t>고객센터</a:t>
            </a:r>
            <a:endParaRPr lang="en-US" altLang="ko-KR" sz="2400" dirty="0" smtClean="0"/>
          </a:p>
          <a:p>
            <a:r>
              <a:rPr lang="en-US" altLang="ko-KR" sz="2400" dirty="0" smtClean="0"/>
              <a:t> 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3787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42875"/>
            <a:ext cx="116967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하단 카피라이터 회사소개 </a:t>
            </a:r>
            <a:r>
              <a:rPr lang="en-US" altLang="ko-KR" sz="2800" dirty="0" smtClean="0"/>
              <a:t>~ </a:t>
            </a:r>
            <a:r>
              <a:rPr lang="ko-KR" altLang="en-US" sz="2800" dirty="0" smtClean="0"/>
              <a:t>고객센터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회사소개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company.html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이용약관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agreement.html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개인정보처리방침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privacy.html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이용안내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guide.html</a:t>
            </a:r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제휴안내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partnership.html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고객센터 </a:t>
            </a:r>
            <a:r>
              <a:rPr lang="en-US" altLang="ko-KR" sz="2800" dirty="0" smtClean="0"/>
              <a:t>: cs.html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754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19640"/>
              </p:ext>
            </p:extLst>
          </p:nvPr>
        </p:nvGraphicFramePr>
        <p:xfrm>
          <a:off x="407330" y="1025842"/>
          <a:ext cx="8345730" cy="3034713"/>
        </p:xfrm>
        <a:graphic>
          <a:graphicData uri="http://schemas.openxmlformats.org/drawingml/2006/table">
            <a:tbl>
              <a:tblPr/>
              <a:tblGrid>
                <a:gridCol w="1390955">
                  <a:extLst>
                    <a:ext uri="{9D8B030D-6E8A-4147-A177-3AD203B41FA5}">
                      <a16:colId xmlns:a16="http://schemas.microsoft.com/office/drawing/2014/main" val="296752945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4144968858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30197282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11705931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2893251373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875071829"/>
                    </a:ext>
                  </a:extLst>
                </a:gridCol>
              </a:tblGrid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274741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42927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2103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admin_pw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96537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admin_nm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81196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admin_email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56423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admin_tel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varchar(11)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9124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admin_part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6428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admin_position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01985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56698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admin_check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248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8443" y="656514"/>
            <a:ext cx="41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</a:t>
            </a:r>
            <a:r>
              <a:rPr lang="ko-KR" altLang="en-US" dirty="0" smtClean="0"/>
              <a:t> 가입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34445"/>
              </p:ext>
            </p:extLst>
          </p:nvPr>
        </p:nvGraphicFramePr>
        <p:xfrm>
          <a:off x="407323" y="4749669"/>
          <a:ext cx="8345736" cy="1021480"/>
        </p:xfrm>
        <a:graphic>
          <a:graphicData uri="http://schemas.openxmlformats.org/drawingml/2006/table">
            <a:tbl>
              <a:tblPr/>
              <a:tblGrid>
                <a:gridCol w="1390956">
                  <a:extLst>
                    <a:ext uri="{9D8B030D-6E8A-4147-A177-3AD203B41FA5}">
                      <a16:colId xmlns:a16="http://schemas.microsoft.com/office/drawing/2014/main" val="1793945030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022566221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1468633557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237320159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175956404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245525856"/>
                    </a:ext>
                  </a:extLst>
                </a:gridCol>
              </a:tblGrid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3551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00691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4129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464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8443" y="4320357"/>
            <a:ext cx="5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Admin_loghistory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관리자 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4922"/>
              </p:ext>
            </p:extLst>
          </p:nvPr>
        </p:nvGraphicFramePr>
        <p:xfrm>
          <a:off x="436639" y="1183132"/>
          <a:ext cx="7918860" cy="2459650"/>
        </p:xfrm>
        <a:graphic>
          <a:graphicData uri="http://schemas.openxmlformats.org/drawingml/2006/table">
            <a:tbl>
              <a:tblPr/>
              <a:tblGrid>
                <a:gridCol w="1319810">
                  <a:extLst>
                    <a:ext uri="{9D8B030D-6E8A-4147-A177-3AD203B41FA5}">
                      <a16:colId xmlns:a16="http://schemas.microsoft.com/office/drawing/2014/main" val="421838290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1219974042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5271260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4318309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354935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3315110534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24868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82339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notice_print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'Y‘,’N’)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22263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975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notice_writer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88584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716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183954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145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7455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39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93" y="735682"/>
            <a:ext cx="65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Admin_notice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 사항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93" y="3720900"/>
            <a:ext cx="74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Coupon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쿠폰 정보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71072"/>
              </p:ext>
            </p:extLst>
          </p:nvPr>
        </p:nvGraphicFramePr>
        <p:xfrm>
          <a:off x="436635" y="4090236"/>
          <a:ext cx="9515748" cy="2498408"/>
        </p:xfrm>
        <a:graphic>
          <a:graphicData uri="http://schemas.openxmlformats.org/drawingml/2006/table">
            <a:tbl>
              <a:tblPr/>
              <a:tblGrid>
                <a:gridCol w="1585958">
                  <a:extLst>
                    <a:ext uri="{9D8B030D-6E8A-4147-A177-3AD203B41FA5}">
                      <a16:colId xmlns:a16="http://schemas.microsoft.com/office/drawing/2014/main" val="2622629699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864040116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7975055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226452887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24919788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197621265"/>
                    </a:ext>
                  </a:extLst>
                </a:gridCol>
              </a:tblGrid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1434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7722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27179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coupon_kind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1088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coupon_publish_date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535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coupon_expiration_date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59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381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coupon_discount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43563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minimum_price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935892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9112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636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82910"/>
              </p:ext>
            </p:extLst>
          </p:nvPr>
        </p:nvGraphicFramePr>
        <p:xfrm>
          <a:off x="609170" y="1134612"/>
          <a:ext cx="8349300" cy="5018185"/>
        </p:xfrm>
        <a:graphic>
          <a:graphicData uri="http://schemas.openxmlformats.org/drawingml/2006/table">
            <a:tbl>
              <a:tblPr/>
              <a:tblGrid>
                <a:gridCol w="1391550">
                  <a:extLst>
                    <a:ext uri="{9D8B030D-6E8A-4147-A177-3AD203B41FA5}">
                      <a16:colId xmlns:a16="http://schemas.microsoft.com/office/drawing/2014/main" val="2316746814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2663784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08799722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140125452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976020150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612606324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4369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348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272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4770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7043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299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4773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product_price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638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product_discount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3736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1115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product_stock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int(4)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61235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2101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product_saleout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9029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product_img1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product_img2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1157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product_img3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83048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9864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022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1972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907" y="687162"/>
            <a:ext cx="45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43438"/>
              </p:ext>
            </p:extLst>
          </p:nvPr>
        </p:nvGraphicFramePr>
        <p:xfrm>
          <a:off x="545907" y="1313915"/>
          <a:ext cx="6517500" cy="2199960"/>
        </p:xfrm>
        <a:graphic>
          <a:graphicData uri="http://schemas.openxmlformats.org/drawingml/2006/table">
            <a:tbl>
              <a:tblPr/>
              <a:tblGrid>
                <a:gridCol w="1086250">
                  <a:extLst>
                    <a:ext uri="{9D8B030D-6E8A-4147-A177-3AD203B41FA5}">
                      <a16:colId xmlns:a16="http://schemas.microsoft.com/office/drawing/2014/main" val="217367020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58253317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442011725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719277267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2145154511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634622518"/>
                    </a:ext>
                  </a:extLst>
                </a:gridCol>
              </a:tblGrid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656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3565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37403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22880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44279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5422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56513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cate_use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809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5906" y="803762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4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906" y="803762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Homepage_config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ko-KR" altLang="en-US" sz="2000" b="1" dirty="0" smtClean="0">
                <a:latin typeface="+mj-lt"/>
              </a:rPr>
              <a:t>데이터 테이블</a:t>
            </a:r>
            <a:endParaRPr lang="en-US" altLang="ko-KR" sz="2000" b="1" dirty="0" smtClean="0"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54730"/>
              </p:ext>
            </p:extLst>
          </p:nvPr>
        </p:nvGraphicFramePr>
        <p:xfrm>
          <a:off x="496811" y="1265668"/>
          <a:ext cx="8708556" cy="5178100"/>
        </p:xfrm>
        <a:graphic>
          <a:graphicData uri="http://schemas.openxmlformats.org/drawingml/2006/table">
            <a:tbl>
              <a:tblPr/>
              <a:tblGrid>
                <a:gridCol w="1451426">
                  <a:extLst>
                    <a:ext uri="{9D8B030D-6E8A-4147-A177-3AD203B41FA5}">
                      <a16:colId xmlns:a16="http://schemas.microsoft.com/office/drawing/2014/main" val="3253926925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455471791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2881984838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3959170853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1735541520"/>
                    </a:ext>
                  </a:extLst>
                </a:gridCol>
                <a:gridCol w="1451426">
                  <a:extLst>
                    <a:ext uri="{9D8B030D-6E8A-4147-A177-3AD203B41FA5}">
                      <a16:colId xmlns:a16="http://schemas.microsoft.com/office/drawing/2014/main" val="2419014939"/>
                    </a:ext>
                  </a:extLst>
                </a:gridCol>
              </a:tblGrid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17668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htitle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35788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hadmin_email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4680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546176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1582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hmember_level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5657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3295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hbusiness_number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0503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589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hrep_tel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varchar(13)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2566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hmob_number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4488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hvan_number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8943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hpost_number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154620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hcom_address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83612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34332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hinfomg_email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4296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hbankbook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30463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haccount_number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80009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hcard_use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21605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hphone_use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30737"/>
                  </a:ext>
                </a:extLst>
              </a:tr>
              <a:tr h="19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hgift_use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85184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hpoint_mini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255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hpoint_max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30534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hreceipt_use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2596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hdeli_name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94560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hdeli_price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76357"/>
                  </a:ext>
                </a:extLst>
              </a:tr>
              <a:tr h="19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hdelidate_use</a:t>
                      </a: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0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3" y="496209"/>
            <a:ext cx="10058400" cy="4605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815" y="4872053"/>
            <a:ext cx="10636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 관리자 등록 요청 클릭 </a:t>
            </a:r>
            <a:r>
              <a:rPr lang="en-US" altLang="ko-KR" sz="1400" dirty="0" smtClean="0"/>
              <a:t>: ./add_master.html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패스워드 찾기 </a:t>
            </a:r>
            <a:r>
              <a:rPr lang="en-US" altLang="ko-KR" sz="1400" dirty="0" smtClean="0"/>
              <a:t>: ./add_master_search.html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관리자 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로그인 체크 이후 </a:t>
            </a:r>
            <a:r>
              <a:rPr lang="en-US" altLang="ko-KR" sz="1400" dirty="0" smtClean="0"/>
              <a:t>: ./admin_main.html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</a:rPr>
              <a:t>최초 </a:t>
            </a:r>
            <a:r>
              <a:rPr lang="en-US" altLang="ko-KR" sz="1400" dirty="0" smtClean="0">
                <a:solidFill>
                  <a:srgbClr val="FF0000"/>
                </a:solidFill>
              </a:rPr>
              <a:t>admin / </a:t>
            </a:r>
            <a:r>
              <a:rPr lang="en-US" altLang="ko-KR" sz="1400" dirty="0" smtClean="0">
                <a:solidFill>
                  <a:srgbClr val="FF0000"/>
                </a:solidFill>
              </a:rPr>
              <a:t>qwer1234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사용자는 </a:t>
            </a:r>
            <a:r>
              <a:rPr lang="en-US" altLang="ko-KR" sz="1400" dirty="0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미리 저장 되어 있어야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 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입력불가</a:t>
            </a:r>
            <a:r>
              <a:rPr lang="ko-KR" altLang="en-US" sz="1400" dirty="0" smtClean="0">
                <a:solidFill>
                  <a:srgbClr val="FF0000"/>
                </a:solidFill>
              </a:rPr>
              <a:t> 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: master, admin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99" y="326932"/>
            <a:ext cx="7344800" cy="618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17" y="1174238"/>
            <a:ext cx="427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 생성시 </a:t>
            </a:r>
            <a:r>
              <a:rPr lang="ko-KR" altLang="en-US" sz="1400" dirty="0" err="1" smtClean="0"/>
              <a:t>중복체크는</a:t>
            </a:r>
            <a:r>
              <a:rPr lang="ko-KR" altLang="en-US" sz="1400" dirty="0" smtClean="0"/>
              <a:t> 필수이며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패스워드는 최소 </a:t>
            </a:r>
            <a:r>
              <a:rPr lang="en-US" altLang="ko-KR" sz="1400" dirty="0" smtClean="0"/>
              <a:t>4~16</a:t>
            </a:r>
            <a:r>
              <a:rPr lang="ko-KR" altLang="en-US" sz="1400" dirty="0" smtClean="0"/>
              <a:t>자 이하까지 입력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입력사항은</a:t>
            </a:r>
            <a:r>
              <a:rPr lang="ko-KR" altLang="en-US" sz="1400" dirty="0" smtClean="0"/>
              <a:t> 모두 필수 값이며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등록취소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관리자 로그인 화면으로</a:t>
            </a:r>
            <a:endParaRPr lang="en-US" altLang="ko-KR" sz="1400" dirty="0" smtClean="0"/>
          </a:p>
          <a:p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관리자 등록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해당 정보를 저장 후 로그인 화면으로 이동 되도록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1410</Words>
  <Application>Microsoft Office PowerPoint</Application>
  <PresentationFormat>와이드스크린</PresentationFormat>
  <Paragraphs>645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92</cp:revision>
  <dcterms:created xsi:type="dcterms:W3CDTF">2022-08-12T00:35:47Z</dcterms:created>
  <dcterms:modified xsi:type="dcterms:W3CDTF">2022-10-28T04:56:55Z</dcterms:modified>
</cp:coreProperties>
</file>