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79" r:id="rId4"/>
    <p:sldId id="280" r:id="rId5"/>
    <p:sldId id="281" r:id="rId6"/>
    <p:sldId id="282" r:id="rId7"/>
    <p:sldId id="283" r:id="rId8"/>
    <p:sldId id="257" r:id="rId9"/>
    <p:sldId id="258" r:id="rId10"/>
    <p:sldId id="260" r:id="rId11"/>
    <p:sldId id="261" r:id="rId12"/>
    <p:sldId id="263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joeun" initials="t" lastIdx="1" clrIdx="0">
    <p:extLst>
      <p:ext uri="{19B8F6BF-5375-455C-9EA6-DF929625EA0E}">
        <p15:presenceInfo xmlns:p15="http://schemas.microsoft.com/office/powerpoint/2012/main" userId="tjoe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6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903C5-A4AA-4156-8789-5CBB135D69AE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0AB51-3EFB-44BD-A3B2-4C2F2CEE3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62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2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59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9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64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8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8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53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83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1" y="1387366"/>
            <a:ext cx="6800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+mj-lt"/>
              </a:rPr>
              <a:t>WEB &amp; Mobile </a:t>
            </a:r>
            <a:r>
              <a:rPr lang="ko-KR" altLang="en-US" sz="3200" b="1" dirty="0" smtClean="0">
                <a:latin typeface="+mj-lt"/>
              </a:rPr>
              <a:t>쇼핑몰 사이트 개발</a:t>
            </a:r>
            <a:endParaRPr lang="ko-KR" altLang="en-US" sz="32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1338" y="2448910"/>
            <a:ext cx="296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2022.08.12 ~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5255" y="5675585"/>
            <a:ext cx="4225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+mj-lt"/>
              </a:rPr>
              <a:t>기획자 </a:t>
            </a:r>
            <a:r>
              <a:rPr lang="en-US" altLang="ko-KR" sz="1400" dirty="0" smtClean="0">
                <a:latin typeface="+mj-lt"/>
              </a:rPr>
              <a:t>: </a:t>
            </a:r>
            <a:r>
              <a:rPr lang="ko-KR" altLang="en-US" sz="1400" dirty="0" smtClean="0">
                <a:latin typeface="+mj-lt"/>
              </a:rPr>
              <a:t>이 종 혁</a:t>
            </a:r>
            <a:endParaRPr lang="en-US" altLang="ko-KR" sz="1400" dirty="0" smtClean="0">
              <a:latin typeface="+mj-lt"/>
            </a:endParaRPr>
          </a:p>
          <a:p>
            <a:pPr algn="r"/>
            <a:r>
              <a:rPr lang="ko-KR" altLang="en-US" sz="1400" dirty="0" err="1" smtClean="0">
                <a:latin typeface="+mj-lt"/>
              </a:rPr>
              <a:t>퍼블리셔</a:t>
            </a:r>
            <a:r>
              <a:rPr lang="ko-KR" altLang="en-US" sz="1400" dirty="0" smtClean="0">
                <a:latin typeface="+mj-lt"/>
              </a:rPr>
              <a:t> </a:t>
            </a:r>
            <a:r>
              <a:rPr lang="en-US" altLang="ko-KR" sz="1400" dirty="0" smtClean="0">
                <a:latin typeface="+mj-lt"/>
              </a:rPr>
              <a:t>: </a:t>
            </a:r>
            <a:r>
              <a:rPr lang="ko-KR" altLang="en-US" sz="1400" dirty="0" err="1" smtClean="0">
                <a:latin typeface="+mj-lt"/>
              </a:rPr>
              <a:t>김지나</a:t>
            </a:r>
            <a:r>
              <a:rPr lang="ko-KR" altLang="en-US" sz="1400" dirty="0" smtClean="0">
                <a:latin typeface="+mj-lt"/>
              </a:rPr>
              <a:t> </a:t>
            </a:r>
            <a:r>
              <a:rPr lang="en-US" altLang="ko-KR" sz="1400" dirty="0" smtClean="0">
                <a:latin typeface="+mj-lt"/>
              </a:rPr>
              <a:t>&amp; </a:t>
            </a:r>
            <a:r>
              <a:rPr lang="ko-KR" altLang="en-US" sz="1400" dirty="0" smtClean="0">
                <a:latin typeface="+mj-lt"/>
              </a:rPr>
              <a:t>신지연</a:t>
            </a:r>
            <a:endParaRPr lang="en-US" altLang="ko-KR" sz="1400" dirty="0" smtClean="0">
              <a:latin typeface="+mj-lt"/>
            </a:endParaRPr>
          </a:p>
          <a:p>
            <a:pPr algn="r"/>
            <a:r>
              <a:rPr lang="ko-KR" altLang="en-US" sz="1400" dirty="0" smtClean="0">
                <a:latin typeface="+mj-lt"/>
              </a:rPr>
              <a:t>디자이너 </a:t>
            </a:r>
            <a:r>
              <a:rPr lang="en-US" altLang="ko-KR" sz="1400" dirty="0" smtClean="0">
                <a:latin typeface="+mj-lt"/>
              </a:rPr>
              <a:t>: </a:t>
            </a:r>
            <a:r>
              <a:rPr lang="ko-KR" altLang="en-US" sz="1400" dirty="0" smtClean="0">
                <a:latin typeface="+mj-lt"/>
              </a:rPr>
              <a:t>신지연</a:t>
            </a:r>
            <a:endParaRPr lang="en-US" altLang="ko-KR" sz="1400" dirty="0" smtClean="0">
              <a:latin typeface="+mj-lt"/>
            </a:endParaRPr>
          </a:p>
          <a:p>
            <a:pPr algn="r"/>
            <a:r>
              <a:rPr lang="ko-KR" altLang="en-US" sz="1400" dirty="0" smtClean="0">
                <a:latin typeface="+mj-lt"/>
              </a:rPr>
              <a:t>프로그램 개발 </a:t>
            </a:r>
            <a:r>
              <a:rPr lang="en-US" altLang="ko-KR" sz="1400" dirty="0" smtClean="0">
                <a:latin typeface="+mj-lt"/>
              </a:rPr>
              <a:t>: </a:t>
            </a:r>
            <a:r>
              <a:rPr lang="ko-KR" altLang="en-US" sz="1400" dirty="0" smtClean="0">
                <a:latin typeface="+mj-lt"/>
              </a:rPr>
              <a:t>이진형</a:t>
            </a:r>
            <a:r>
              <a:rPr lang="en-US" altLang="ko-KR" sz="1400" dirty="0" smtClean="0">
                <a:latin typeface="+mj-lt"/>
              </a:rPr>
              <a:t>    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227" y="4326523"/>
            <a:ext cx="897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주소</a:t>
            </a:r>
            <a:r>
              <a:rPr lang="en-US" altLang="ko-KR" dirty="0" smtClean="0"/>
              <a:t>: http</a:t>
            </a:r>
            <a:r>
              <a:rPr lang="en-US" altLang="ko-KR" dirty="0"/>
              <a:t>://opete95.cafe24.com/portfolio/admin/index.html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3227" y="4695855"/>
            <a:ext cx="897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소스 주소</a:t>
            </a:r>
            <a:r>
              <a:rPr lang="en-US" altLang="ko-KR" dirty="0"/>
              <a:t>: https://github.com/soliops/Portfolio/tree/main/portfolio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80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6" y="157655"/>
            <a:ext cx="315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- </a:t>
            </a:r>
            <a:r>
              <a:rPr lang="ko-KR" altLang="en-US" sz="1600" b="1" dirty="0" err="1" smtClean="0">
                <a:latin typeface="+mj-lt"/>
              </a:rPr>
              <a:t>메인화면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30" y="715761"/>
            <a:ext cx="10058400" cy="26923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3863" y="2980266"/>
            <a:ext cx="101684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admin_main.html [</a:t>
            </a:r>
            <a:r>
              <a:rPr lang="ko-KR" altLang="en-US" dirty="0" smtClean="0"/>
              <a:t>해당 페이지로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페이지를 모두 로드 될 수 있도록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admin_header.html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admin_list.html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admin_footer.html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ko-KR" altLang="en-US" dirty="0" smtClean="0"/>
              <a:t>로그인 되었을 경우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항목에 해당 </a:t>
            </a:r>
            <a:r>
              <a:rPr lang="ko-KR" altLang="en-US" dirty="0" err="1" smtClean="0"/>
              <a:t>담당자명이</a:t>
            </a:r>
            <a:r>
              <a:rPr lang="ko-KR" altLang="en-US" dirty="0" smtClean="0"/>
              <a:t> 출력 되어야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로그아웃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로그인 된 관리자가 로그아웃 되도록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승인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미승인에</a:t>
            </a:r>
            <a:r>
              <a:rPr lang="ko-KR" altLang="en-US" dirty="0" smtClean="0"/>
              <a:t> 대한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Back-end</a:t>
            </a:r>
            <a:r>
              <a:rPr lang="ko-KR" altLang="en-US" dirty="0" smtClean="0"/>
              <a:t>에서 처리 해주셔야 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8509000" y="822748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4351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6" y="157655"/>
            <a:ext cx="315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환경설정 페이지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3" y="496209"/>
            <a:ext cx="10755226" cy="48584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4273" y="5259374"/>
            <a:ext cx="101684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admin_config.html [</a:t>
            </a:r>
            <a:r>
              <a:rPr lang="ko-KR" altLang="en-US" sz="1400" dirty="0" smtClean="0"/>
              <a:t>해당 페이지로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개의 페이지를 모두 로드 될 수 있도록 합니다</a:t>
            </a:r>
            <a:r>
              <a:rPr lang="en-US" altLang="ko-KR" sz="1400" dirty="0" smtClean="0"/>
              <a:t>.  </a:t>
            </a:r>
            <a:r>
              <a:rPr lang="ko-KR" altLang="en-US" sz="1400" dirty="0" smtClean="0">
                <a:solidFill>
                  <a:srgbClr val="FF0000"/>
                </a:solidFill>
              </a:rPr>
              <a:t>메뉴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쇼핑몰 기본설정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admin_header.html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admin_siteinfo.html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admin_footer.html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ko-KR" altLang="en-US" sz="1400" dirty="0" smtClean="0"/>
              <a:t>해당 모든 정보는 모두 필수 값이며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사이트 전반에 운용되는 사항 입니다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866" y="2443144"/>
            <a:ext cx="1018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※ </a:t>
            </a:r>
            <a:r>
              <a:rPr lang="ko-KR" altLang="en-US" dirty="0" err="1" smtClean="0">
                <a:solidFill>
                  <a:srgbClr val="FF0000"/>
                </a:solidFill>
              </a:rPr>
              <a:t>회원가입시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권한레벨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: 1:</a:t>
            </a:r>
            <a:r>
              <a:rPr lang="ko-KR" altLang="en-US" dirty="0" smtClean="0">
                <a:solidFill>
                  <a:srgbClr val="FF0000"/>
                </a:solidFill>
              </a:rPr>
              <a:t>일반회원</a:t>
            </a:r>
            <a:r>
              <a:rPr lang="en-US" altLang="ko-KR" dirty="0" smtClean="0">
                <a:solidFill>
                  <a:srgbClr val="FF0000"/>
                </a:solidFill>
              </a:rPr>
              <a:t>, 2:</a:t>
            </a:r>
            <a:r>
              <a:rPr lang="ko-KR" altLang="en-US" dirty="0" err="1" smtClean="0">
                <a:solidFill>
                  <a:srgbClr val="FF0000"/>
                </a:solidFill>
              </a:rPr>
              <a:t>실버회원</a:t>
            </a:r>
            <a:r>
              <a:rPr lang="en-US" altLang="ko-KR" dirty="0" smtClean="0">
                <a:solidFill>
                  <a:srgbClr val="FF0000"/>
                </a:solidFill>
              </a:rPr>
              <a:t>, 3:</a:t>
            </a:r>
            <a:r>
              <a:rPr lang="ko-KR" altLang="en-US" dirty="0" err="1" smtClean="0">
                <a:solidFill>
                  <a:srgbClr val="FF0000"/>
                </a:solidFill>
              </a:rPr>
              <a:t>골드회원</a:t>
            </a:r>
            <a:r>
              <a:rPr lang="en-US" altLang="ko-KR" dirty="0" smtClean="0">
                <a:solidFill>
                  <a:srgbClr val="FF0000"/>
                </a:solidFill>
              </a:rPr>
              <a:t>, 4: VIP</a:t>
            </a:r>
            <a:r>
              <a:rPr lang="ko-KR" altLang="en-US" dirty="0" smtClean="0">
                <a:solidFill>
                  <a:srgbClr val="FF0000"/>
                </a:solidFill>
              </a:rPr>
              <a:t>회원</a:t>
            </a:r>
            <a:r>
              <a:rPr lang="en-US" altLang="ko-KR" dirty="0" smtClean="0">
                <a:solidFill>
                  <a:srgbClr val="FF0000"/>
                </a:solidFill>
              </a:rPr>
              <a:t>, 5:</a:t>
            </a:r>
            <a:r>
              <a:rPr lang="ko-KR" altLang="en-US" dirty="0" err="1" smtClean="0">
                <a:solidFill>
                  <a:srgbClr val="FF0000"/>
                </a:solidFill>
              </a:rPr>
              <a:t>사내직원</a:t>
            </a:r>
            <a:r>
              <a:rPr lang="en-US" altLang="ko-KR" dirty="0" smtClean="0">
                <a:solidFill>
                  <a:srgbClr val="FF0000"/>
                </a:solidFill>
              </a:rPr>
              <a:t>,  9:</a:t>
            </a:r>
            <a:r>
              <a:rPr lang="ko-KR" altLang="en-US" dirty="0" smtClean="0">
                <a:solidFill>
                  <a:srgbClr val="FF0000"/>
                </a:solidFill>
              </a:rPr>
              <a:t>관리자</a:t>
            </a: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1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6" y="157655"/>
            <a:ext cx="315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환경설정 페이지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3" y="574653"/>
            <a:ext cx="10755226" cy="48584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1849" y="5227746"/>
            <a:ext cx="104187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홈페이지 </a:t>
            </a:r>
            <a:r>
              <a:rPr lang="ko-KR" altLang="en-US" sz="1400" dirty="0" err="1" smtClean="0"/>
              <a:t>가입환경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설정사이트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&lt;title&gt; </a:t>
            </a:r>
            <a:r>
              <a:rPr lang="ko-KR" altLang="en-US" sz="1400" dirty="0" smtClean="0"/>
              <a:t>및 </a:t>
            </a:r>
            <a:r>
              <a:rPr lang="ko-KR" altLang="en-US" sz="1400" dirty="0" err="1" smtClean="0"/>
              <a:t>메일발송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회원가입시</a:t>
            </a:r>
            <a:r>
              <a:rPr lang="ko-KR" altLang="en-US" sz="1400" dirty="0" smtClean="0"/>
              <a:t> 발생하는 부분으로 적용 되며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홈페이지 </a:t>
            </a:r>
            <a:r>
              <a:rPr lang="ko-KR" altLang="en-US" sz="1400" dirty="0" err="1" smtClean="0"/>
              <a:t>기본환경</a:t>
            </a:r>
            <a:r>
              <a:rPr lang="ko-KR" altLang="en-US" sz="1400" dirty="0" smtClean="0"/>
              <a:t> 설정</a:t>
            </a:r>
            <a:endParaRPr lang="en-US" altLang="ko-KR" sz="1400" dirty="0" smtClean="0"/>
          </a:p>
          <a:p>
            <a:r>
              <a:rPr lang="en-US" altLang="ko-KR" sz="1400" dirty="0" smtClean="0"/>
              <a:t>Copyright</a:t>
            </a:r>
            <a:r>
              <a:rPr lang="ko-KR" altLang="en-US" sz="1400" dirty="0" smtClean="0"/>
              <a:t>에 사용되며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모든 페이지에 노출이 됩니다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사업자 번호 일 경우 개인사업자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법인사업자로 구분 되어 집니다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개인사업자 </a:t>
            </a:r>
            <a:r>
              <a:rPr lang="en-US" altLang="ko-KR" sz="1400" dirty="0" smtClean="0"/>
              <a:t>: 123-21-15245       </a:t>
            </a:r>
            <a:r>
              <a:rPr lang="ko-KR" altLang="en-US" sz="1400" dirty="0" smtClean="0"/>
              <a:t>법인사업자 </a:t>
            </a:r>
            <a:r>
              <a:rPr lang="en-US" altLang="ko-KR" sz="1400" dirty="0" smtClean="0"/>
              <a:t>: 123045-1478542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60807" y="40359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◎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6112" y="40359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◎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3117" y="5945966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◎ 표시 외에는 모두 필수 값입니다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21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6" y="157655"/>
            <a:ext cx="315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환경설정 페이지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71" y="577917"/>
            <a:ext cx="10621857" cy="4525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6622" y="5102923"/>
            <a:ext cx="104187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결제 기본 환경 설정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결제페이지에서 사용이 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해당 정보가 있어야만 결제 시스템을 적용할 수 있습니다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err="1" smtClean="0"/>
              <a:t>저장취소</a:t>
            </a:r>
            <a:r>
              <a:rPr lang="ko-KR" altLang="en-US" sz="1400" dirty="0" smtClean="0"/>
              <a:t> 버튼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해당 페이지를 새로 고침 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 저장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해당 페이지에 값이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저장함과 동시에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해당 페이지에서 저장된 값이 모두 노출 되어야 합니다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64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6" y="157655"/>
            <a:ext cx="315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공지사항 페이지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374" y="3163581"/>
            <a:ext cx="104187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메뉴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공지사항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400" dirty="0"/>
          </a:p>
          <a:p>
            <a:r>
              <a:rPr lang="ko-KR" altLang="en-US" sz="1400" dirty="0" smtClean="0"/>
              <a:t>공지사항은 관리자에서만 등록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삭제가 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목차에 있는 체크 박스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아래 리스트 체크박스에 모두 체크 되어야 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또한 </a:t>
            </a:r>
            <a:r>
              <a:rPr lang="ko-KR" altLang="en-US" sz="1400" dirty="0" err="1" smtClean="0"/>
              <a:t>공지삭제</a:t>
            </a:r>
            <a:r>
              <a:rPr lang="ko-KR" altLang="en-US" sz="1400" dirty="0" smtClean="0"/>
              <a:t> 버튼은 체크된 사항만 확인하여 삭제가 되어야 하며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미체크시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공지삭제</a:t>
            </a:r>
            <a:r>
              <a:rPr lang="ko-KR" altLang="en-US" sz="1400" dirty="0" smtClean="0"/>
              <a:t> 버튼 클릭을 하면</a:t>
            </a:r>
            <a:r>
              <a:rPr lang="en-US" altLang="ko-KR" sz="1400" dirty="0" smtClean="0"/>
              <a:t>, 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“</a:t>
            </a:r>
            <a:r>
              <a:rPr lang="ko-KR" altLang="en-US" sz="1400" dirty="0" smtClean="0"/>
              <a:t>삭제할 </a:t>
            </a:r>
            <a:r>
              <a:rPr lang="ko-KR" altLang="en-US" sz="1400" dirty="0" err="1" smtClean="0"/>
              <a:t>공지내용을</a:t>
            </a:r>
            <a:r>
              <a:rPr lang="ko-KR" altLang="en-US" sz="1400" dirty="0" smtClean="0"/>
              <a:t> 체크해 주세요</a:t>
            </a:r>
            <a:r>
              <a:rPr lang="en-US" altLang="ko-KR" sz="1400" dirty="0" smtClean="0"/>
              <a:t>“ </a:t>
            </a:r>
            <a:r>
              <a:rPr lang="ko-KR" altLang="en-US" sz="1400" dirty="0" smtClean="0"/>
              <a:t>라고 경고메세지가 출력 되어야 합니다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err="1" smtClean="0"/>
              <a:t>공지등록</a:t>
            </a:r>
            <a:r>
              <a:rPr lang="ko-KR" altLang="en-US" sz="1400" dirty="0" smtClean="0"/>
              <a:t> 버튼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admin_notice_write.html</a:t>
            </a:r>
            <a:r>
              <a:rPr lang="ko-KR" altLang="en-US" sz="1400" dirty="0" smtClean="0"/>
              <a:t>로 이동 되도록 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admin_notice.html </a:t>
            </a:r>
            <a:r>
              <a:rPr lang="en-US" altLang="ko-KR" sz="1400" dirty="0"/>
              <a:t>[</a:t>
            </a:r>
            <a:r>
              <a:rPr lang="ko-KR" altLang="en-US" sz="1400" dirty="0"/>
              <a:t>해당 페이지로 </a:t>
            </a:r>
            <a:r>
              <a:rPr lang="en-US" altLang="ko-KR" sz="1400" dirty="0"/>
              <a:t>4</a:t>
            </a:r>
            <a:r>
              <a:rPr lang="ko-KR" altLang="en-US" sz="1400" dirty="0"/>
              <a:t>개의 페이지를 모두 로드 될 수 있도록 합니다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admin_header.html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notice_list.html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admin_footer.html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9" y="496209"/>
            <a:ext cx="10631384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3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5" y="157655"/>
            <a:ext cx="937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공지사항 입력 페이지 </a:t>
            </a:r>
            <a:r>
              <a:rPr lang="en-US" altLang="ko-KR" sz="1600" b="1" dirty="0" smtClean="0">
                <a:latin typeface="+mj-lt"/>
              </a:rPr>
              <a:t>[</a:t>
            </a:r>
            <a:r>
              <a:rPr lang="en-US" altLang="ko-KR" sz="1600" dirty="0" smtClean="0"/>
              <a:t>admin_notice_write.html]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196" y="753384"/>
            <a:ext cx="8576804" cy="577124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5615" y="961348"/>
            <a:ext cx="101427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admin_notice_write.html 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-  admin_header.html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notice_write.html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admin_footer.html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ko-KR" altLang="en-US" dirty="0" smtClean="0"/>
              <a:t>첨부파일 및 </a:t>
            </a:r>
            <a:r>
              <a:rPr lang="ko-KR" altLang="en-US" dirty="0" err="1" smtClean="0"/>
              <a:t>공지출력</a:t>
            </a:r>
            <a:r>
              <a:rPr lang="ko-KR" altLang="en-US" dirty="0" smtClean="0"/>
              <a:t> 외에는</a:t>
            </a:r>
            <a:endParaRPr lang="en-US" altLang="ko-KR" dirty="0" smtClean="0"/>
          </a:p>
          <a:p>
            <a:r>
              <a:rPr lang="ko-KR" altLang="en-US" dirty="0" smtClean="0"/>
              <a:t>모두 필수로 입력 되도록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공지목록</a:t>
            </a:r>
            <a:r>
              <a:rPr lang="ko-KR" altLang="en-US" dirty="0" smtClean="0"/>
              <a:t> 버튼 클릭 시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en-US" altLang="ko-KR" dirty="0" err="1" smtClean="0"/>
              <a:t>admin_notice.jsp</a:t>
            </a:r>
            <a:r>
              <a:rPr lang="en-US" altLang="ko-KR" dirty="0"/>
              <a:t> </a:t>
            </a:r>
            <a:r>
              <a:rPr lang="ko-KR" altLang="en-US" dirty="0" smtClean="0"/>
              <a:t>로 이동되며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err="1" smtClean="0"/>
              <a:t>공지등록</a:t>
            </a:r>
            <a:r>
              <a:rPr lang="ko-KR" altLang="en-US" dirty="0" smtClean="0"/>
              <a:t> 버튼 클릭 시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 올바르게 등록된 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공지사항 리스트로 이동 되도록</a:t>
            </a:r>
            <a:endParaRPr lang="en-US" altLang="ko-KR" dirty="0" smtClean="0"/>
          </a:p>
          <a:p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43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5" y="157655"/>
            <a:ext cx="937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상품관리 페이지 </a:t>
            </a:r>
            <a:r>
              <a:rPr lang="en-US" altLang="ko-KR" sz="1600" b="1" dirty="0" smtClean="0">
                <a:latin typeface="+mj-lt"/>
              </a:rPr>
              <a:t>[</a:t>
            </a:r>
            <a:r>
              <a:rPr lang="en-US" altLang="ko-KR" sz="1600" dirty="0" smtClean="0"/>
              <a:t>admin_product.html]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4505" y="4246424"/>
            <a:ext cx="113881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admin_product.html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-   admin_header.html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product_list.html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admin_footer.html</a:t>
            </a:r>
          </a:p>
          <a:p>
            <a:endParaRPr lang="en-US" altLang="ko-KR" dirty="0" smtClean="0"/>
          </a:p>
          <a:p>
            <a:r>
              <a:rPr lang="ko-KR" altLang="en-US" sz="1400" dirty="0" smtClean="0"/>
              <a:t>해당 페이지는 </a:t>
            </a:r>
            <a:r>
              <a:rPr lang="ko-KR" altLang="en-US" sz="1400" dirty="0" err="1" smtClean="0"/>
              <a:t>신규상품</a:t>
            </a:r>
            <a:r>
              <a:rPr lang="ko-KR" altLang="en-US" sz="1400" dirty="0" smtClean="0"/>
              <a:t> 등록 및 카테고리 등록을 할 수 있는 페이지 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등록된 상품을 삭제 할 수도 있습니다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상품을 삭제 시 등록되었던 상품 이미지는 모두 삭제됩니다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0" y="740735"/>
            <a:ext cx="10726647" cy="3505689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8324194" y="3661706"/>
            <a:ext cx="462455" cy="4624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10944317" y="3770669"/>
            <a:ext cx="462455" cy="4624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1392622" y="3722837"/>
            <a:ext cx="462455" cy="4624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9" name="타원 8"/>
          <p:cNvSpPr/>
          <p:nvPr/>
        </p:nvSpPr>
        <p:spPr>
          <a:xfrm>
            <a:off x="4571196" y="1342199"/>
            <a:ext cx="462455" cy="4624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402317" y="1419537"/>
            <a:ext cx="4824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상품검색은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상품명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상품코드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가지로 검색이 가능합니다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37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5" y="157655"/>
            <a:ext cx="937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카테고리 관리 페이지 </a:t>
            </a:r>
            <a:r>
              <a:rPr lang="en-US" altLang="ko-KR" sz="1600" b="1" dirty="0" smtClean="0">
                <a:latin typeface="+mj-lt"/>
              </a:rPr>
              <a:t>[</a:t>
            </a:r>
            <a:r>
              <a:rPr lang="en-US" altLang="ko-KR" sz="1600" dirty="0"/>
              <a:t>admin_category.html</a:t>
            </a:r>
            <a:r>
              <a:rPr lang="en-US" altLang="ko-KR" sz="1600" dirty="0" smtClean="0"/>
              <a:t>]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4505" y="4246424"/>
            <a:ext cx="11388101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admin_category.html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-   admin_header.html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cate_list.html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admin_footer.html</a:t>
            </a:r>
          </a:p>
          <a:p>
            <a:endParaRPr lang="en-US" altLang="ko-KR" dirty="0" smtClean="0"/>
          </a:p>
          <a:p>
            <a:r>
              <a:rPr lang="ko-KR" altLang="en-US" sz="1400" dirty="0" smtClean="0"/>
              <a:t>해당 페이지는 </a:t>
            </a:r>
            <a:r>
              <a:rPr lang="ko-KR" altLang="en-US" sz="1400" dirty="0" smtClean="0">
                <a:solidFill>
                  <a:srgbClr val="FF0000"/>
                </a:solidFill>
              </a:rPr>
              <a:t>상품등록 전에 카테고리 등록을 하는 공간 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</a:rPr>
              <a:t>카테고리가 등록되지 않은 상황에서는 상품을 등록 할 수 없습니다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단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002060"/>
                </a:solidFill>
              </a:rPr>
              <a:t>해당 카테고리를 삭제 할 경우 카테고리와 연결된 모든 상품은 해당 카테고리에서 </a:t>
            </a:r>
            <a:r>
              <a:rPr lang="en-US" altLang="ko-KR" sz="1400" dirty="0" smtClean="0">
                <a:solidFill>
                  <a:srgbClr val="002060"/>
                </a:solidFill>
              </a:rPr>
              <a:t>null </a:t>
            </a:r>
            <a:r>
              <a:rPr lang="ko-KR" altLang="en-US" sz="1400" dirty="0" smtClean="0">
                <a:solidFill>
                  <a:srgbClr val="002060"/>
                </a:solidFill>
              </a:rPr>
              <a:t>처리되어 더 이상 쇼핑몰에 출력 되지 않습니다</a:t>
            </a:r>
            <a:r>
              <a:rPr lang="en-US" altLang="ko-KR" sz="1400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6" y="651814"/>
            <a:ext cx="10640910" cy="3439005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11143186" y="3626076"/>
            <a:ext cx="363421" cy="3616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8636468" y="3626076"/>
            <a:ext cx="363421" cy="3616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1367752" y="3360122"/>
            <a:ext cx="363421" cy="3616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664984" y="1016034"/>
            <a:ext cx="6478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카테고리 검색은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카테고리명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카테고리 코드 </a:t>
            </a:r>
            <a:r>
              <a:rPr lang="en-US" altLang="ko-KR" sz="1400" dirty="0" smtClean="0">
                <a:solidFill>
                  <a:srgbClr val="FF0000"/>
                </a:solidFill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</a:rPr>
              <a:t>가지로 검색이 가능합니다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31173" y="3387083"/>
            <a:ext cx="6478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카테고리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삭제시</a:t>
            </a:r>
            <a:r>
              <a:rPr lang="ko-KR" altLang="en-US" sz="1400" dirty="0" smtClean="0">
                <a:solidFill>
                  <a:srgbClr val="FF0000"/>
                </a:solidFill>
              </a:rPr>
              <a:t> 상품정보와 연결 되어 있으므로 신중히 삭제 해야 합니다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47640" y="3931819"/>
            <a:ext cx="4141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상품리스트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admin_product.html </a:t>
            </a:r>
            <a:r>
              <a:rPr lang="ko-KR" altLang="en-US" sz="1400" dirty="0" smtClean="0"/>
              <a:t>로 이동 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33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6" y="520189"/>
            <a:ext cx="10707594" cy="34675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615" y="157655"/>
            <a:ext cx="937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카테고리 등록 페이지 </a:t>
            </a:r>
            <a:r>
              <a:rPr lang="en-US" altLang="ko-KR" sz="1600" b="1" dirty="0" smtClean="0">
                <a:latin typeface="+mj-lt"/>
              </a:rPr>
              <a:t>[</a:t>
            </a:r>
            <a:r>
              <a:rPr lang="en-US" altLang="ko-KR" sz="1600" dirty="0"/>
              <a:t>admin_category_write.html</a:t>
            </a:r>
            <a:r>
              <a:rPr lang="en-US" altLang="ko-KR" sz="1600" dirty="0" smtClean="0"/>
              <a:t>]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4505" y="4246424"/>
            <a:ext cx="1138810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admin_category_write</a:t>
            </a:r>
            <a:r>
              <a:rPr lang="en-US" altLang="ko-KR" sz="1400" dirty="0" smtClean="0"/>
              <a:t>.html</a:t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-   admin_header.html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cate_write.html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admin_footer.html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※ </a:t>
            </a:r>
            <a:r>
              <a:rPr lang="ko-KR" altLang="en-US" dirty="0" err="1" smtClean="0"/>
              <a:t>분류코드는</a:t>
            </a:r>
            <a:r>
              <a:rPr lang="ko-KR" altLang="en-US" dirty="0" smtClean="0"/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대메뉴</a:t>
            </a:r>
            <a:r>
              <a:rPr lang="ko-KR" altLang="en-US" b="1" dirty="0" smtClean="0">
                <a:solidFill>
                  <a:srgbClr val="FF0000"/>
                </a:solidFill>
              </a:rPr>
              <a:t> 코드 </a:t>
            </a:r>
            <a:r>
              <a:rPr lang="en-US" altLang="ko-KR" b="1" dirty="0" smtClean="0">
                <a:solidFill>
                  <a:srgbClr val="FF0000"/>
                </a:solidFill>
              </a:rPr>
              <a:t>+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소메뉴</a:t>
            </a:r>
            <a:r>
              <a:rPr lang="ko-KR" altLang="en-US" b="1" dirty="0" smtClean="0">
                <a:solidFill>
                  <a:srgbClr val="FF0000"/>
                </a:solidFill>
              </a:rPr>
              <a:t> 코드가 조합</a:t>
            </a:r>
            <a:r>
              <a:rPr lang="ko-KR" altLang="en-US" dirty="0" smtClean="0"/>
              <a:t>되어 출력 되도록 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분류코드는</a:t>
            </a:r>
            <a:r>
              <a:rPr lang="ko-KR" altLang="en-US" dirty="0" smtClean="0"/>
              <a:t> 사용자가 직접 입력하지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분류코드는</a:t>
            </a:r>
            <a:r>
              <a:rPr lang="ko-KR" altLang="en-US" b="1" dirty="0" smtClean="0">
                <a:solidFill>
                  <a:srgbClr val="FF0000"/>
                </a:solidFill>
              </a:rPr>
              <a:t> 절대 중복</a:t>
            </a:r>
            <a:r>
              <a:rPr lang="ko-KR" altLang="en-US" dirty="0" smtClean="0"/>
              <a:t> 되어서는 안됩니다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타원 10"/>
          <p:cNvSpPr/>
          <p:nvPr/>
        </p:nvSpPr>
        <p:spPr>
          <a:xfrm>
            <a:off x="4402522" y="3570122"/>
            <a:ext cx="363421" cy="3616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7091448" y="3492319"/>
            <a:ext cx="363421" cy="3616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584231" y="4211611"/>
            <a:ext cx="6914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admin_category.html </a:t>
            </a:r>
            <a:r>
              <a:rPr lang="ko-KR" altLang="en-US" sz="1400" dirty="0" smtClean="0"/>
              <a:t>이동 하면 됩니다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카테고리가 새롭게 생성 됩니다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 smtClean="0"/>
              <a:t>※ </a:t>
            </a:r>
            <a:r>
              <a:rPr lang="ko-KR" altLang="en-US" sz="1400" dirty="0" smtClean="0"/>
              <a:t>대 메뉴만 생성할 경우 </a:t>
            </a:r>
            <a:r>
              <a:rPr lang="ko-KR" altLang="en-US" sz="1400" dirty="0" err="1" smtClean="0"/>
              <a:t>소메뉴</a:t>
            </a:r>
            <a:r>
              <a:rPr lang="ko-KR" altLang="en-US" sz="1400" dirty="0" smtClean="0"/>
              <a:t> 코드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소메뉴명은</a:t>
            </a:r>
            <a:r>
              <a:rPr lang="ko-KR" altLang="en-US" sz="1400" dirty="0" smtClean="0"/>
              <a:t> 따로 입력 되지 않아도 됩니다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0589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5" y="157655"/>
            <a:ext cx="937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상품관리 페이지 </a:t>
            </a:r>
            <a:r>
              <a:rPr lang="en-US" altLang="ko-KR" sz="1600" b="1" dirty="0" smtClean="0">
                <a:latin typeface="+mj-lt"/>
              </a:rPr>
              <a:t>[</a:t>
            </a:r>
            <a:r>
              <a:rPr lang="en-US" altLang="ko-KR" sz="1600" dirty="0" smtClean="0"/>
              <a:t>admin_product_write.html]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5615" y="606276"/>
            <a:ext cx="368912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admin_product_write.html</a:t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-   admin_header.html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product_write.html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admin_footer.html</a:t>
            </a:r>
          </a:p>
          <a:p>
            <a:endParaRPr lang="en-US" altLang="ko-KR" dirty="0"/>
          </a:p>
          <a:p>
            <a:r>
              <a:rPr lang="ko-KR" altLang="en-US" sz="1400" dirty="0" err="1" smtClean="0">
                <a:solidFill>
                  <a:srgbClr val="FF0000"/>
                </a:solidFill>
              </a:rPr>
              <a:t>상품코드는</a:t>
            </a:r>
            <a:r>
              <a:rPr lang="ko-KR" altLang="en-US" sz="1400" dirty="0" smtClean="0">
                <a:solidFill>
                  <a:srgbClr val="FF0000"/>
                </a:solidFill>
              </a:rPr>
              <a:t> 중복되지 않으며</a:t>
            </a:r>
            <a:r>
              <a:rPr lang="en-US" altLang="ko-KR" sz="1400" dirty="0" smtClean="0">
                <a:solidFill>
                  <a:srgbClr val="FF0000"/>
                </a:solidFill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중복확인</a:t>
            </a:r>
            <a:r>
              <a:rPr lang="ko-KR" altLang="en-US" sz="1400" dirty="0" smtClean="0">
                <a:solidFill>
                  <a:srgbClr val="FF0000"/>
                </a:solidFill>
              </a:rPr>
              <a:t> 이 </a:t>
            </a:r>
            <a:r>
              <a:rPr lang="en-US" altLang="ko-KR" sz="1400" dirty="0" smtClean="0">
                <a:solidFill>
                  <a:srgbClr val="FF0000"/>
                </a:solidFill>
              </a:rPr>
              <a:t/>
            </a:r>
            <a:br>
              <a:rPr lang="en-US" altLang="ko-KR" sz="1400" dirty="0" smtClean="0">
                <a:solidFill>
                  <a:srgbClr val="FF0000"/>
                </a:solidFill>
              </a:rPr>
            </a:br>
            <a:r>
              <a:rPr lang="ko-KR" altLang="en-US" sz="1400" dirty="0" smtClean="0">
                <a:solidFill>
                  <a:srgbClr val="FF0000"/>
                </a:solidFill>
              </a:rPr>
              <a:t>되어야 합니다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400" dirty="0"/>
          </a:p>
          <a:p>
            <a:r>
              <a:rPr lang="ko-KR" altLang="en-US" sz="1400" b="1" dirty="0" err="1" smtClean="0">
                <a:solidFill>
                  <a:srgbClr val="7030A0"/>
                </a:solidFill>
              </a:rPr>
              <a:t>할인가격은</a:t>
            </a:r>
            <a:r>
              <a:rPr lang="ko-KR" altLang="en-US" sz="1400" b="1" dirty="0" smtClean="0">
                <a:solidFill>
                  <a:srgbClr val="7030A0"/>
                </a:solidFill>
              </a:rPr>
              <a:t> 직접 입력하지 못하며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판매가격이 입력하고 나서 </a:t>
            </a:r>
            <a:r>
              <a:rPr lang="ko-KR" altLang="en-US" sz="1400" b="1" dirty="0" smtClean="0">
                <a:solidFill>
                  <a:srgbClr val="7030A0"/>
                </a:solidFill>
              </a:rPr>
              <a:t>할인율 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%</a:t>
            </a:r>
            <a:r>
              <a:rPr lang="ko-KR" altLang="en-US" sz="1400" b="1" dirty="0" smtClean="0">
                <a:solidFill>
                  <a:srgbClr val="7030A0"/>
                </a:solidFill>
              </a:rPr>
              <a:t>를 입력하면 자동 계산되어서 할인 가격이 들어가야 합니다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.</a:t>
            </a:r>
          </a:p>
          <a:p>
            <a:endParaRPr lang="en-US" altLang="ko-KR" sz="1400" dirty="0"/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할인 가격이 소수점일 경우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이하 일 경우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절삭 하며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 5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이상일 경우 반올림 </a:t>
            </a:r>
            <a:r>
              <a:rPr lang="ko-KR" altLang="en-US" sz="1400" dirty="0" smtClean="0"/>
              <a:t>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err="1" smtClean="0"/>
              <a:t>상품재고는</a:t>
            </a:r>
            <a:r>
              <a:rPr lang="ko-KR" altLang="en-US" sz="1400" dirty="0" smtClean="0"/>
              <a:t> 기본이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재고가 없을 경우</a:t>
            </a:r>
            <a:endParaRPr lang="en-US" altLang="ko-KR" sz="1400" dirty="0" smtClean="0"/>
          </a:p>
          <a:p>
            <a:r>
              <a:rPr lang="ko-KR" altLang="en-US" sz="1400" dirty="0" smtClean="0"/>
              <a:t>상품은 노출 되지만 구매를 하지 못합니다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판매 유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무는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쇼핑몰에 해당 상품을 노출 할 것인지 안할 것인지를 선택</a:t>
            </a:r>
            <a:r>
              <a:rPr lang="ko-KR" altLang="en-US" sz="1400" dirty="0" smtClean="0"/>
              <a:t>하게 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err="1" smtClean="0"/>
              <a:t>조기품절은</a:t>
            </a:r>
            <a:r>
              <a:rPr lang="ko-KR" altLang="en-US" sz="1400" dirty="0" smtClean="0"/>
              <a:t> 재고는 있지만 품절로 적용해야</a:t>
            </a:r>
            <a:endParaRPr lang="en-US" altLang="ko-KR" sz="1400" dirty="0" smtClean="0"/>
          </a:p>
          <a:p>
            <a:r>
              <a:rPr lang="ko-KR" altLang="en-US" sz="1400" dirty="0" smtClean="0"/>
              <a:t>할 경우 사용하게 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대표이미지는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무조건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개는 첨부 </a:t>
            </a:r>
            <a:r>
              <a:rPr lang="ko-KR" altLang="en-US" sz="1400" dirty="0" smtClean="0"/>
              <a:t>되어야 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744" y="496209"/>
            <a:ext cx="9283651" cy="5957822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6810703" y="1481959"/>
            <a:ext cx="366254" cy="3662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9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6" y="157655"/>
            <a:ext cx="505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관리자 </a:t>
            </a:r>
            <a:r>
              <a:rPr lang="en-US" altLang="ko-KR" sz="2000" b="1" dirty="0" smtClean="0">
                <a:latin typeface="+mj-lt"/>
              </a:rPr>
              <a:t>Directory - admin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7152" y="1081296"/>
            <a:ext cx="110779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디자인 파트</a:t>
            </a:r>
            <a:r>
              <a:rPr lang="en-US" altLang="ko-KR" b="1" dirty="0" smtClean="0"/>
              <a:t>]</a:t>
            </a:r>
          </a:p>
          <a:p>
            <a:r>
              <a:rPr lang="en-US" altLang="ko-KR" b="1" dirty="0" err="1" smtClean="0"/>
              <a:t>css</a:t>
            </a:r>
            <a:r>
              <a:rPr lang="en-US" altLang="ko-KR" b="1" dirty="0" smtClean="0"/>
              <a:t> </a:t>
            </a:r>
            <a:r>
              <a:rPr lang="en-US" altLang="ko-KR" b="1" dirty="0"/>
              <a:t>– </a:t>
            </a:r>
            <a:r>
              <a:rPr lang="ko-KR" altLang="en-US" b="1" dirty="0"/>
              <a:t>관리자 </a:t>
            </a:r>
            <a:r>
              <a:rPr lang="en-US" altLang="ko-KR" b="1" dirty="0"/>
              <a:t>CSS  </a:t>
            </a:r>
            <a:r>
              <a:rPr lang="ko-KR" altLang="en-US" b="1" dirty="0"/>
              <a:t>파일</a:t>
            </a:r>
            <a:endParaRPr lang="en-US" altLang="ko-KR" b="1" dirty="0"/>
          </a:p>
          <a:p>
            <a:r>
              <a:rPr lang="en-US" altLang="ko-KR" b="1" dirty="0" err="1" smtClean="0"/>
              <a:t>img</a:t>
            </a:r>
            <a:r>
              <a:rPr lang="en-US" altLang="ko-KR" b="1" dirty="0" smtClean="0"/>
              <a:t> </a:t>
            </a:r>
            <a:r>
              <a:rPr lang="en-US" altLang="ko-KR" b="1" dirty="0"/>
              <a:t>– </a:t>
            </a:r>
            <a:r>
              <a:rPr lang="ko-KR" altLang="en-US" b="1" dirty="0"/>
              <a:t>관리자 이미지 파일 및 </a:t>
            </a:r>
            <a:r>
              <a:rPr lang="ko-KR" altLang="en-US" b="1" dirty="0" smtClean="0"/>
              <a:t>로고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[Front-</a:t>
            </a:r>
            <a:r>
              <a:rPr lang="ko-KR" altLang="en-US" b="1" dirty="0" smtClean="0"/>
              <a:t>개발 파트</a:t>
            </a:r>
            <a:r>
              <a:rPr lang="en-US" altLang="ko-KR" b="1" dirty="0" smtClean="0"/>
              <a:t>]</a:t>
            </a:r>
            <a:endParaRPr lang="en-US" altLang="ko-KR" b="1" dirty="0"/>
          </a:p>
          <a:p>
            <a:r>
              <a:rPr lang="en-US" altLang="ko-KR" b="1" dirty="0" err="1" smtClean="0"/>
              <a:t>js</a:t>
            </a:r>
            <a:r>
              <a:rPr lang="en-US" altLang="ko-KR" b="1" dirty="0" smtClean="0"/>
              <a:t> </a:t>
            </a:r>
            <a:r>
              <a:rPr lang="en-US" altLang="ko-KR" b="1" dirty="0"/>
              <a:t>– </a:t>
            </a:r>
            <a:r>
              <a:rPr lang="en-US" altLang="ko-KR" b="1" dirty="0" err="1"/>
              <a:t>Javascript</a:t>
            </a:r>
            <a:r>
              <a:rPr lang="en-US" altLang="ko-KR" b="1" dirty="0"/>
              <a:t> </a:t>
            </a:r>
            <a:r>
              <a:rPr lang="ko-KR" altLang="en-US" b="1" dirty="0"/>
              <a:t>및 </a:t>
            </a:r>
            <a:r>
              <a:rPr lang="en-US" altLang="ko-KR" b="1" dirty="0" err="1"/>
              <a:t>jquery</a:t>
            </a:r>
            <a:r>
              <a:rPr lang="en-US" altLang="ko-KR" b="1" dirty="0"/>
              <a:t> </a:t>
            </a:r>
            <a:r>
              <a:rPr lang="ko-KR" altLang="en-US" b="1" dirty="0" smtClean="0"/>
              <a:t>파일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[Backend-</a:t>
            </a:r>
            <a:r>
              <a:rPr lang="ko-KR" altLang="en-US" b="1" dirty="0" err="1" smtClean="0"/>
              <a:t>개발파트</a:t>
            </a:r>
            <a:r>
              <a:rPr lang="en-US" altLang="ko-KR" b="1" dirty="0" smtClean="0"/>
              <a:t>]</a:t>
            </a:r>
          </a:p>
          <a:p>
            <a:r>
              <a:rPr lang="en-US" altLang="ko-KR" b="1" dirty="0" smtClean="0"/>
              <a:t>Language – Java 11</a:t>
            </a:r>
          </a:p>
          <a:p>
            <a:r>
              <a:rPr lang="en-US" altLang="ko-KR" b="1" dirty="0" smtClean="0"/>
              <a:t>Framework : Maven</a:t>
            </a:r>
          </a:p>
          <a:p>
            <a:r>
              <a:rPr lang="en-US" altLang="ko-KR" b="1" dirty="0" smtClean="0"/>
              <a:t>DB : </a:t>
            </a:r>
            <a:r>
              <a:rPr lang="en-US" altLang="ko-KR" b="1" dirty="0" err="1" smtClean="0"/>
              <a:t>Mysql</a:t>
            </a:r>
            <a:r>
              <a:rPr lang="en-US" altLang="ko-KR" b="1" dirty="0" smtClean="0"/>
              <a:t> 8.0, </a:t>
            </a:r>
            <a:r>
              <a:rPr lang="en-US" altLang="ko-KR" b="1" dirty="0" err="1" smtClean="0"/>
              <a:t>MariaDB</a:t>
            </a:r>
            <a:r>
              <a:rPr lang="en-US" altLang="ko-KR" b="1" dirty="0" smtClean="0"/>
              <a:t> 10.1</a:t>
            </a:r>
            <a:endParaRPr lang="en-US" altLang="ko-KR" b="1" dirty="0" smtClean="0"/>
          </a:p>
          <a:p>
            <a:r>
              <a:rPr lang="en-US" altLang="ko-KR" b="1" dirty="0" smtClean="0"/>
              <a:t>WAS : Tomcat 8.5</a:t>
            </a:r>
            <a:endParaRPr lang="en-US" altLang="ko-KR" b="1" dirty="0" smtClean="0"/>
          </a:p>
          <a:p>
            <a:r>
              <a:rPr lang="en-US" altLang="ko-KR" b="1" dirty="0" smtClean="0"/>
              <a:t>IDE – </a:t>
            </a:r>
            <a:r>
              <a:rPr lang="ko-KR" altLang="en-US" b="1" dirty="0" smtClean="0"/>
              <a:t>이클립스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76651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5" y="157655"/>
            <a:ext cx="937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상품관리 페이지 </a:t>
            </a:r>
            <a:r>
              <a:rPr lang="en-US" altLang="ko-KR" sz="1600" b="1" dirty="0" smtClean="0">
                <a:latin typeface="+mj-lt"/>
              </a:rPr>
              <a:t>[</a:t>
            </a:r>
            <a:r>
              <a:rPr lang="en-US" altLang="ko-KR" sz="1600" dirty="0" smtClean="0"/>
              <a:t>admin_product_write.html]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5615" y="606276"/>
            <a:ext cx="368912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admin_product_write.html</a:t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-   admin_header.html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product_write.html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admin_footer.html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상품 상세설명에는 </a:t>
            </a:r>
            <a:r>
              <a:rPr lang="en-US" altLang="ko-KR" dirty="0" err="1" smtClean="0"/>
              <a:t>ckeditor</a:t>
            </a:r>
            <a:r>
              <a:rPr lang="ko-KR" altLang="en-US" dirty="0" smtClean="0"/>
              <a:t>이</a:t>
            </a:r>
            <a:endParaRPr lang="en-US" altLang="ko-KR" dirty="0" smtClean="0"/>
          </a:p>
          <a:p>
            <a:r>
              <a:rPr lang="ko-KR" altLang="en-US" dirty="0" smtClean="0"/>
              <a:t>적용 되도록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상품리스트</a:t>
            </a:r>
            <a:r>
              <a:rPr lang="ko-KR" altLang="en-US" dirty="0" smtClean="0"/>
              <a:t> 버튼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admin_product.html </a:t>
            </a:r>
            <a:r>
              <a:rPr lang="ko-KR" altLang="en-US" dirty="0" smtClean="0"/>
              <a:t>이동이며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smtClean="0"/>
              <a:t>상품등록 버튼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 저장된 후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admin_product.html</a:t>
            </a:r>
            <a:r>
              <a:rPr lang="ko-KR" altLang="en-US" dirty="0" smtClean="0"/>
              <a:t>로 이동 되도록 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151" y="606276"/>
            <a:ext cx="8397767" cy="5077534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5061531" y="606276"/>
            <a:ext cx="366254" cy="3662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42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5" y="157655"/>
            <a:ext cx="937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err="1" smtClean="0">
                <a:latin typeface="+mj-lt"/>
              </a:rPr>
              <a:t>쿠폰발행</a:t>
            </a:r>
            <a:r>
              <a:rPr lang="ko-KR" altLang="en-US" sz="1600" b="1" dirty="0" smtClean="0">
                <a:latin typeface="+mj-lt"/>
              </a:rPr>
              <a:t> 현황 리스트 및 </a:t>
            </a:r>
            <a:r>
              <a:rPr lang="ko-KR" altLang="en-US" sz="1600" b="1" dirty="0" err="1" smtClean="0">
                <a:latin typeface="+mj-lt"/>
              </a:rPr>
              <a:t>팝업창</a:t>
            </a:r>
            <a:r>
              <a:rPr lang="ko-KR" altLang="en-US" sz="1600" b="1" dirty="0" smtClean="0">
                <a:latin typeface="+mj-lt"/>
              </a:rPr>
              <a:t> 현황 리스트 페이지 </a:t>
            </a:r>
            <a:r>
              <a:rPr lang="en-US" altLang="ko-KR" sz="1600" b="1" dirty="0" smtClean="0">
                <a:latin typeface="+mj-lt"/>
              </a:rPr>
              <a:t>[</a:t>
            </a:r>
            <a:r>
              <a:rPr lang="en-US" altLang="ko-KR" sz="1600" dirty="0"/>
              <a:t>admin_shopping.html]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4730" y="4211958"/>
            <a:ext cx="1005839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admin_shopping.html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-   admin_header.html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shopping_list.html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admin_footer.html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쿠폰 등록하기 버튼 클릭 시 </a:t>
            </a:r>
            <a:r>
              <a:rPr lang="en-US" altLang="ko-KR" sz="1400" dirty="0" smtClean="0"/>
              <a:t>admin_coupon_config.html </a:t>
            </a:r>
            <a:r>
              <a:rPr lang="ko-KR" altLang="en-US" sz="1400" dirty="0" smtClean="0"/>
              <a:t>로 이동하게 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또한 각각의 리스트는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개씩 출력 되도록 합니다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현재 날짜 기준 쿠폰이 만료되었을 경우 쿠폰은 자동으로 삭제됩니다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1" y="721890"/>
            <a:ext cx="10058400" cy="34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9" y="539336"/>
            <a:ext cx="10058400" cy="42838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615" y="157655"/>
            <a:ext cx="937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err="1" smtClean="0">
                <a:latin typeface="+mj-lt"/>
              </a:rPr>
              <a:t>쿠폰등록</a:t>
            </a:r>
            <a:r>
              <a:rPr lang="ko-KR" altLang="en-US" sz="1600" b="1" dirty="0" smtClean="0">
                <a:latin typeface="+mj-lt"/>
              </a:rPr>
              <a:t> 페이지 </a:t>
            </a:r>
            <a:r>
              <a:rPr lang="en-US" altLang="ko-KR" sz="1600" b="1" dirty="0" smtClean="0">
                <a:latin typeface="+mj-lt"/>
              </a:rPr>
              <a:t>[</a:t>
            </a:r>
            <a:r>
              <a:rPr lang="en-US" altLang="ko-KR" sz="1600" dirty="0"/>
              <a:t>admin_coupon_config.html]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8644" y="4453063"/>
            <a:ext cx="79518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admin_coupon_config.html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-   admin_header.html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coupon_insert.html 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admin_footer.html</a:t>
            </a:r>
          </a:p>
          <a:p>
            <a:endParaRPr lang="en-US" altLang="ko-KR" dirty="0" smtClean="0"/>
          </a:p>
          <a:p>
            <a:r>
              <a:rPr lang="ko-KR" altLang="en-US" sz="1400" dirty="0" smtClean="0"/>
              <a:t>쿠폰 리스트 버튼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“admin_shopping.html” </a:t>
            </a:r>
            <a:r>
              <a:rPr lang="ko-KR" altLang="en-US" sz="1400" dirty="0" smtClean="0"/>
              <a:t>이동 되도록 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err="1" smtClean="0"/>
              <a:t>등록완료</a:t>
            </a:r>
            <a:r>
              <a:rPr lang="ko-KR" altLang="en-US" sz="1400" dirty="0" smtClean="0"/>
              <a:t> 버튼 클릭 후 등록이 완료 되었을 경우 </a:t>
            </a:r>
            <a:r>
              <a:rPr lang="en-US" altLang="ko-KR" sz="1400" dirty="0"/>
              <a:t>“admin_shopping.html” </a:t>
            </a:r>
            <a:r>
              <a:rPr lang="ko-KR" altLang="en-US" sz="1400" dirty="0"/>
              <a:t>이동 되도록 합니다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504387" y="700040"/>
            <a:ext cx="4435365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rgbClr val="FF0000"/>
                </a:solidFill>
              </a:rPr>
              <a:t>※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제작시</a:t>
            </a:r>
            <a:r>
              <a:rPr lang="ko-KR" altLang="en-US" sz="1300" dirty="0" smtClean="0">
                <a:solidFill>
                  <a:srgbClr val="FF0000"/>
                </a:solidFill>
              </a:rPr>
              <a:t> 중의 사항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</a:rPr>
              <a:t>시작일</a:t>
            </a:r>
            <a:r>
              <a:rPr lang="en-US" altLang="ko-KR" sz="1300" dirty="0" smtClean="0">
                <a:solidFill>
                  <a:srgbClr val="FF0000"/>
                </a:solidFill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</a:rPr>
              <a:t>종료일은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</a:rPr>
              <a:t>정각 시작 시간 </a:t>
            </a:r>
            <a:r>
              <a:rPr lang="en-US" altLang="ko-KR" sz="1300" dirty="0" smtClean="0">
                <a:solidFill>
                  <a:srgbClr val="FF0000"/>
                </a:solidFill>
              </a:rPr>
              <a:t>00:00:00 ~ </a:t>
            </a:r>
            <a:r>
              <a:rPr lang="ko-KR" altLang="en-US" sz="1300" dirty="0" smtClean="0">
                <a:solidFill>
                  <a:srgbClr val="FF0000"/>
                </a:solidFill>
              </a:rPr>
              <a:t>종료 시간 </a:t>
            </a:r>
            <a:r>
              <a:rPr lang="en-US" altLang="ko-KR" sz="1300" dirty="0" smtClean="0">
                <a:solidFill>
                  <a:srgbClr val="FF0000"/>
                </a:solidFill>
              </a:rPr>
              <a:t>: 23:59:59</a:t>
            </a:r>
          </a:p>
          <a:p>
            <a:r>
              <a:rPr lang="ko-KR" altLang="en-US" sz="1300" dirty="0" smtClean="0">
                <a:solidFill>
                  <a:srgbClr val="FF0000"/>
                </a:solidFill>
              </a:rPr>
              <a:t>가 되어야 합니다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</a:rPr>
              <a:t>쿠폰 타입 선택에서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</a:rPr>
              <a:t>정액 할인은 </a:t>
            </a:r>
            <a:r>
              <a:rPr lang="en-US" altLang="ko-KR" sz="1300" dirty="0" smtClean="0">
                <a:solidFill>
                  <a:srgbClr val="FF0000"/>
                </a:solidFill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</a:rPr>
              <a:t>최소 </a:t>
            </a:r>
            <a:r>
              <a:rPr lang="en-US" altLang="ko-KR" sz="1300" dirty="0" smtClean="0">
                <a:solidFill>
                  <a:srgbClr val="FF0000"/>
                </a:solidFill>
              </a:rPr>
              <a:t>1000 </a:t>
            </a:r>
            <a:r>
              <a:rPr lang="ko-KR" altLang="en-US" sz="1300" dirty="0" smtClean="0">
                <a:solidFill>
                  <a:srgbClr val="FF0000"/>
                </a:solidFill>
              </a:rPr>
              <a:t>부터 시작 되도록 해야하며</a:t>
            </a:r>
            <a:r>
              <a:rPr lang="en-US" altLang="ko-KR" sz="13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300" dirty="0" smtClean="0">
                <a:solidFill>
                  <a:srgbClr val="FF0000"/>
                </a:solidFill>
              </a:rPr>
              <a:t>정률 할인은 </a:t>
            </a:r>
            <a:r>
              <a:rPr lang="en-US" altLang="ko-KR" sz="1300" dirty="0" smtClean="0">
                <a:solidFill>
                  <a:srgbClr val="FF0000"/>
                </a:solidFill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</a:rPr>
              <a:t>최대 </a:t>
            </a:r>
            <a:r>
              <a:rPr lang="en-US" altLang="ko-KR" sz="1300" dirty="0" smtClean="0">
                <a:solidFill>
                  <a:srgbClr val="FF0000"/>
                </a:solidFill>
              </a:rPr>
              <a:t>100 </a:t>
            </a:r>
            <a:r>
              <a:rPr lang="ko-KR" altLang="en-US" sz="1300" dirty="0" smtClean="0">
                <a:solidFill>
                  <a:srgbClr val="FF0000"/>
                </a:solidFill>
              </a:rPr>
              <a:t>이상 입력이 되지 않도록 합니다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ko-KR" altLang="en-US" sz="1300" dirty="0" err="1" smtClean="0">
                <a:solidFill>
                  <a:srgbClr val="FF0000"/>
                </a:solidFill>
              </a:rPr>
              <a:t>정액할인</a:t>
            </a:r>
            <a:r>
              <a:rPr lang="ko-KR" altLang="en-US" sz="1300" dirty="0" smtClean="0">
                <a:solidFill>
                  <a:srgbClr val="FF0000"/>
                </a:solidFill>
              </a:rPr>
              <a:t> </a:t>
            </a:r>
            <a:r>
              <a:rPr lang="en-US" altLang="ko-KR" sz="1300" dirty="0" smtClean="0">
                <a:solidFill>
                  <a:srgbClr val="FF0000"/>
                </a:solidFill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</a:rPr>
              <a:t>상품구매액에 대한 금액 할인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r>
              <a:rPr lang="ko-KR" altLang="en-US" sz="1300" dirty="0" err="1" smtClean="0">
                <a:solidFill>
                  <a:srgbClr val="FF0000"/>
                </a:solidFill>
              </a:rPr>
              <a:t>정률할인</a:t>
            </a:r>
            <a:r>
              <a:rPr lang="ko-KR" altLang="en-US" sz="1300" dirty="0" smtClean="0">
                <a:solidFill>
                  <a:srgbClr val="FF0000"/>
                </a:solidFill>
              </a:rPr>
              <a:t> </a:t>
            </a:r>
            <a:r>
              <a:rPr lang="en-US" altLang="ko-KR" sz="1300" dirty="0" smtClean="0">
                <a:solidFill>
                  <a:srgbClr val="FF0000"/>
                </a:solidFill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</a:rPr>
              <a:t>상품구매액에 대한 </a:t>
            </a:r>
            <a:r>
              <a:rPr lang="en-US" altLang="ko-KR" sz="1300" dirty="0" smtClean="0">
                <a:solidFill>
                  <a:srgbClr val="FF0000"/>
                </a:solidFill>
              </a:rPr>
              <a:t>% </a:t>
            </a:r>
            <a:r>
              <a:rPr lang="ko-KR" altLang="en-US" sz="1300" dirty="0" smtClean="0">
                <a:solidFill>
                  <a:srgbClr val="FF0000"/>
                </a:solidFill>
              </a:rPr>
              <a:t>할인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</a:rPr>
              <a:t>단 시작일 과 종료일은 년</a:t>
            </a:r>
            <a:r>
              <a:rPr lang="en-US" altLang="ko-KR" sz="1300" dirty="0" smtClean="0">
                <a:solidFill>
                  <a:srgbClr val="FF0000"/>
                </a:solidFill>
              </a:rPr>
              <a:t>,</a:t>
            </a:r>
            <a:r>
              <a:rPr lang="ko-KR" altLang="en-US" sz="1300" dirty="0" smtClean="0">
                <a:solidFill>
                  <a:srgbClr val="FF0000"/>
                </a:solidFill>
              </a:rPr>
              <a:t>월</a:t>
            </a:r>
            <a:r>
              <a:rPr lang="en-US" altLang="ko-KR" sz="1300" dirty="0" smtClean="0">
                <a:solidFill>
                  <a:srgbClr val="FF0000"/>
                </a:solidFill>
              </a:rPr>
              <a:t>,</a:t>
            </a:r>
            <a:r>
              <a:rPr lang="ko-KR" altLang="en-US" sz="1300" dirty="0" smtClean="0">
                <a:solidFill>
                  <a:srgbClr val="FF0000"/>
                </a:solidFill>
              </a:rPr>
              <a:t>일만 표시 합니다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</a:rPr>
              <a:t>최소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주문금액은</a:t>
            </a:r>
            <a:r>
              <a:rPr lang="ko-KR" altLang="en-US" sz="1300" dirty="0" smtClean="0">
                <a:solidFill>
                  <a:srgbClr val="FF0000"/>
                </a:solidFill>
              </a:rPr>
              <a:t>  </a:t>
            </a:r>
            <a:r>
              <a:rPr lang="en-US" altLang="ko-KR" sz="1300" dirty="0" smtClean="0">
                <a:solidFill>
                  <a:srgbClr val="FF0000"/>
                </a:solidFill>
              </a:rPr>
              <a:t>10000 </a:t>
            </a:r>
            <a:r>
              <a:rPr lang="ko-KR" altLang="en-US" sz="1300" dirty="0" smtClean="0">
                <a:solidFill>
                  <a:srgbClr val="FF0000"/>
                </a:solidFill>
              </a:rPr>
              <a:t>이상 부터 입니다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  <a:endParaRPr lang="en-US" altLang="ko-KR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5616" y="157655"/>
            <a:ext cx="6468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관리자 정보 수정 </a:t>
            </a:r>
            <a:r>
              <a:rPr lang="en-US" altLang="ko-KR" sz="1600" b="1" dirty="0">
                <a:latin typeface="+mj-lt"/>
              </a:rPr>
              <a:t>(admin_info.html)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617" y="1174238"/>
            <a:ext cx="42777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admin_info.html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en-US" altLang="ko-KR" sz="1400" dirty="0"/>
              <a:t>-   admin_header.html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info_view.html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admin_footer.html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117" y="592462"/>
            <a:ext cx="6258798" cy="4858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616" y="2876203"/>
            <a:ext cx="4829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해당 관리자 정보 수정은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아이디</a:t>
            </a:r>
            <a:r>
              <a:rPr lang="ko-KR" altLang="en-US" sz="1400" dirty="0" smtClean="0"/>
              <a:t> 외에는 모두 변경 가능 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233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6" y="157655"/>
            <a:ext cx="6692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공지사항 페이지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616" y="2641179"/>
            <a:ext cx="568986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메뉴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공지사항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400" dirty="0"/>
          </a:p>
          <a:p>
            <a:r>
              <a:rPr lang="ko-KR" altLang="en-US" sz="1200" dirty="0" smtClean="0"/>
              <a:t>공지사항 제목을 클릭 시 해당 공지 내용이 출력 되어야 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출력 화면은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admin_notice_view.html </a:t>
            </a:r>
            <a:r>
              <a:rPr lang="ko-KR" altLang="en-US" sz="1200" dirty="0" smtClean="0"/>
              <a:t>입니다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admin_notice_view.html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en-US" altLang="ko-KR" sz="1200" dirty="0"/>
              <a:t>-   admin_header.html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notice_view.html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admin_footer.html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공지사항 버튼 클릭 시 해당 내용이 수정 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단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공지삭제</a:t>
            </a:r>
            <a:r>
              <a:rPr lang="ko-KR" altLang="en-US" sz="1200" dirty="0" smtClean="0"/>
              <a:t> 버튼 </a:t>
            </a:r>
            <a:r>
              <a:rPr lang="ko-KR" altLang="en-US" sz="1200" dirty="0" err="1" smtClean="0"/>
              <a:t>클릭시</a:t>
            </a:r>
            <a:endParaRPr lang="en-US" altLang="ko-KR" sz="1200" dirty="0" smtClean="0"/>
          </a:p>
          <a:p>
            <a:r>
              <a:rPr lang="en-US" altLang="ko-KR" sz="1200" dirty="0" smtClean="0"/>
              <a:t>“</a:t>
            </a:r>
            <a:r>
              <a:rPr lang="ko-KR" altLang="en-US" sz="1200" dirty="0" smtClean="0"/>
              <a:t>해당 내용을 정말로 삭제 하시겠습니까</a:t>
            </a:r>
            <a:r>
              <a:rPr lang="en-US" altLang="ko-KR" sz="1200" dirty="0" smtClean="0"/>
              <a:t>?” </a:t>
            </a:r>
            <a:r>
              <a:rPr lang="ko-KR" altLang="en-US" sz="1200" dirty="0" smtClean="0"/>
              <a:t>라는 메시지가 출력되며</a:t>
            </a:r>
            <a:endParaRPr lang="en-US" altLang="ko-KR" sz="1200" dirty="0" smtClean="0"/>
          </a:p>
          <a:p>
            <a:r>
              <a:rPr lang="ko-KR" altLang="en-US" sz="1200" dirty="0" smtClean="0"/>
              <a:t>확인 시 해당 공지사항을 삭제 되도록 합니다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 smtClean="0"/>
              <a:t>공지목록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해당 공지 리스트 페이지로 다시 이동 되도록 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9" y="496209"/>
            <a:ext cx="6073368" cy="1523784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529541" y="931026"/>
            <a:ext cx="259511" cy="2595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cxnSp>
        <p:nvCxnSpPr>
          <p:cNvPr id="8" name="꺾인 연결선 7"/>
          <p:cNvCxnSpPr/>
          <p:nvPr/>
        </p:nvCxnSpPr>
        <p:spPr>
          <a:xfrm rot="16200000" flipH="1">
            <a:off x="6669340" y="1199565"/>
            <a:ext cx="1233532" cy="955964"/>
          </a:xfrm>
          <a:prstGeom prst="bentConnector3">
            <a:avLst>
              <a:gd name="adj1" fmla="val 215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754" y="2641179"/>
            <a:ext cx="5788011" cy="3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19640"/>
              </p:ext>
            </p:extLst>
          </p:nvPr>
        </p:nvGraphicFramePr>
        <p:xfrm>
          <a:off x="407330" y="1025842"/>
          <a:ext cx="8345730" cy="3034713"/>
        </p:xfrm>
        <a:graphic>
          <a:graphicData uri="http://schemas.openxmlformats.org/drawingml/2006/table">
            <a:tbl>
              <a:tblPr/>
              <a:tblGrid>
                <a:gridCol w="1390955">
                  <a:extLst>
                    <a:ext uri="{9D8B030D-6E8A-4147-A177-3AD203B41FA5}">
                      <a16:colId xmlns:a16="http://schemas.microsoft.com/office/drawing/2014/main" val="2967529451"/>
                    </a:ext>
                  </a:extLst>
                </a:gridCol>
                <a:gridCol w="1390955">
                  <a:extLst>
                    <a:ext uri="{9D8B030D-6E8A-4147-A177-3AD203B41FA5}">
                      <a16:colId xmlns:a16="http://schemas.microsoft.com/office/drawing/2014/main" val="4144968858"/>
                    </a:ext>
                  </a:extLst>
                </a:gridCol>
                <a:gridCol w="1390955">
                  <a:extLst>
                    <a:ext uri="{9D8B030D-6E8A-4147-A177-3AD203B41FA5}">
                      <a16:colId xmlns:a16="http://schemas.microsoft.com/office/drawing/2014/main" val="3019728201"/>
                    </a:ext>
                  </a:extLst>
                </a:gridCol>
                <a:gridCol w="1390955">
                  <a:extLst>
                    <a:ext uri="{9D8B030D-6E8A-4147-A177-3AD203B41FA5}">
                      <a16:colId xmlns:a16="http://schemas.microsoft.com/office/drawing/2014/main" val="1170593101"/>
                    </a:ext>
                  </a:extLst>
                </a:gridCol>
                <a:gridCol w="1390955">
                  <a:extLst>
                    <a:ext uri="{9D8B030D-6E8A-4147-A177-3AD203B41FA5}">
                      <a16:colId xmlns:a16="http://schemas.microsoft.com/office/drawing/2014/main" val="2893251373"/>
                    </a:ext>
                  </a:extLst>
                </a:gridCol>
                <a:gridCol w="1390955">
                  <a:extLst>
                    <a:ext uri="{9D8B030D-6E8A-4147-A177-3AD203B41FA5}">
                      <a16:colId xmlns:a16="http://schemas.microsoft.com/office/drawing/2014/main" val="875071829"/>
                    </a:ext>
                  </a:extLst>
                </a:gridCol>
              </a:tblGrid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Extra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274741"/>
                  </a:ext>
                </a:extLst>
              </a:tr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admin_idx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int(8)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auto_increment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429272"/>
                  </a:ext>
                </a:extLst>
              </a:tr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admin_id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char(250)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421030"/>
                  </a:ext>
                </a:extLst>
              </a:tr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admin_pw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965370"/>
                  </a:ext>
                </a:extLst>
              </a:tr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admin_nm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881196"/>
                  </a:ext>
                </a:extLst>
              </a:tr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admin_email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356423"/>
                  </a:ext>
                </a:extLst>
              </a:tr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admin_tel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varchar(11)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991242"/>
                  </a:ext>
                </a:extLst>
              </a:tr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admin_part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664282"/>
                  </a:ext>
                </a:extLst>
              </a:tr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admin_position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401985"/>
                  </a:ext>
                </a:extLst>
              </a:tr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admin_indate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0001-01-01 01:00:00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956698"/>
                  </a:ext>
                </a:extLst>
              </a:tr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admin_check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'Y‘,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'N')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22488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8443" y="656514"/>
            <a:ext cx="410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Admin_add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관리자</a:t>
            </a:r>
            <a:r>
              <a:rPr lang="ko-KR" altLang="en-US" dirty="0" smtClean="0"/>
              <a:t> 가입 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334445"/>
              </p:ext>
            </p:extLst>
          </p:nvPr>
        </p:nvGraphicFramePr>
        <p:xfrm>
          <a:off x="407323" y="4749669"/>
          <a:ext cx="8345736" cy="1021480"/>
        </p:xfrm>
        <a:graphic>
          <a:graphicData uri="http://schemas.openxmlformats.org/drawingml/2006/table">
            <a:tbl>
              <a:tblPr/>
              <a:tblGrid>
                <a:gridCol w="1390956">
                  <a:extLst>
                    <a:ext uri="{9D8B030D-6E8A-4147-A177-3AD203B41FA5}">
                      <a16:colId xmlns:a16="http://schemas.microsoft.com/office/drawing/2014/main" val="1793945030"/>
                    </a:ext>
                  </a:extLst>
                </a:gridCol>
                <a:gridCol w="1390956">
                  <a:extLst>
                    <a:ext uri="{9D8B030D-6E8A-4147-A177-3AD203B41FA5}">
                      <a16:colId xmlns:a16="http://schemas.microsoft.com/office/drawing/2014/main" val="3022566221"/>
                    </a:ext>
                  </a:extLst>
                </a:gridCol>
                <a:gridCol w="1390956">
                  <a:extLst>
                    <a:ext uri="{9D8B030D-6E8A-4147-A177-3AD203B41FA5}">
                      <a16:colId xmlns:a16="http://schemas.microsoft.com/office/drawing/2014/main" val="1468633557"/>
                    </a:ext>
                  </a:extLst>
                </a:gridCol>
                <a:gridCol w="1390956">
                  <a:extLst>
                    <a:ext uri="{9D8B030D-6E8A-4147-A177-3AD203B41FA5}">
                      <a16:colId xmlns:a16="http://schemas.microsoft.com/office/drawing/2014/main" val="3237320159"/>
                    </a:ext>
                  </a:extLst>
                </a:gridCol>
                <a:gridCol w="1390956">
                  <a:extLst>
                    <a:ext uri="{9D8B030D-6E8A-4147-A177-3AD203B41FA5}">
                      <a16:colId xmlns:a16="http://schemas.microsoft.com/office/drawing/2014/main" val="4175956404"/>
                    </a:ext>
                  </a:extLst>
                </a:gridCol>
                <a:gridCol w="1390956">
                  <a:extLst>
                    <a:ext uri="{9D8B030D-6E8A-4147-A177-3AD203B41FA5}">
                      <a16:colId xmlns:a16="http://schemas.microsoft.com/office/drawing/2014/main" val="4245525856"/>
                    </a:ext>
                  </a:extLst>
                </a:gridCol>
              </a:tblGrid>
              <a:tr h="255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Extra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435514"/>
                  </a:ext>
                </a:extLst>
              </a:tr>
              <a:tr h="255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admin_idx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bigint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(12)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auto_increment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600691"/>
                  </a:ext>
                </a:extLst>
              </a:tr>
              <a:tr h="255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admin_id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char(250)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341294"/>
                  </a:ext>
                </a:extLst>
              </a:tr>
              <a:tr h="255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admin_indate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0001-01-01 01:00:00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5464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38443" y="4320357"/>
            <a:ext cx="539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Admin_loghistory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ko-KR" altLang="en-US" dirty="0" smtClean="0"/>
              <a:t>관리자 로그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616" y="157655"/>
            <a:ext cx="505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관리자 </a:t>
            </a:r>
            <a:r>
              <a:rPr lang="ko-KR" altLang="en-US" sz="2000" b="1" dirty="0" smtClean="0">
                <a:latin typeface="+mj-lt"/>
              </a:rPr>
              <a:t>데이터 테이블</a:t>
            </a:r>
            <a:endParaRPr lang="en-US" altLang="ko-KR" sz="2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674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64922"/>
              </p:ext>
            </p:extLst>
          </p:nvPr>
        </p:nvGraphicFramePr>
        <p:xfrm>
          <a:off x="436639" y="1183132"/>
          <a:ext cx="7918860" cy="2459650"/>
        </p:xfrm>
        <a:graphic>
          <a:graphicData uri="http://schemas.openxmlformats.org/drawingml/2006/table">
            <a:tbl>
              <a:tblPr/>
              <a:tblGrid>
                <a:gridCol w="1319810">
                  <a:extLst>
                    <a:ext uri="{9D8B030D-6E8A-4147-A177-3AD203B41FA5}">
                      <a16:colId xmlns:a16="http://schemas.microsoft.com/office/drawing/2014/main" val="4218382908"/>
                    </a:ext>
                  </a:extLst>
                </a:gridCol>
                <a:gridCol w="1319810">
                  <a:extLst>
                    <a:ext uri="{9D8B030D-6E8A-4147-A177-3AD203B41FA5}">
                      <a16:colId xmlns:a16="http://schemas.microsoft.com/office/drawing/2014/main" val="1219974042"/>
                    </a:ext>
                  </a:extLst>
                </a:gridCol>
                <a:gridCol w="1319810">
                  <a:extLst>
                    <a:ext uri="{9D8B030D-6E8A-4147-A177-3AD203B41FA5}">
                      <a16:colId xmlns:a16="http://schemas.microsoft.com/office/drawing/2014/main" val="2405271260"/>
                    </a:ext>
                  </a:extLst>
                </a:gridCol>
                <a:gridCol w="1319810">
                  <a:extLst>
                    <a:ext uri="{9D8B030D-6E8A-4147-A177-3AD203B41FA5}">
                      <a16:colId xmlns:a16="http://schemas.microsoft.com/office/drawing/2014/main" val="2443183098"/>
                    </a:ext>
                  </a:extLst>
                </a:gridCol>
                <a:gridCol w="1319810">
                  <a:extLst>
                    <a:ext uri="{9D8B030D-6E8A-4147-A177-3AD203B41FA5}">
                      <a16:colId xmlns:a16="http://schemas.microsoft.com/office/drawing/2014/main" val="2403549358"/>
                    </a:ext>
                  </a:extLst>
                </a:gridCol>
                <a:gridCol w="1319810">
                  <a:extLst>
                    <a:ext uri="{9D8B030D-6E8A-4147-A177-3AD203B41FA5}">
                      <a16:colId xmlns:a16="http://schemas.microsoft.com/office/drawing/2014/main" val="3315110534"/>
                    </a:ext>
                  </a:extLst>
                </a:gridCol>
              </a:tblGrid>
              <a:tr h="245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Extra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24868"/>
                  </a:ext>
                </a:extLst>
              </a:tr>
              <a:tr h="245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int(10)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auto_increment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182339"/>
                  </a:ext>
                </a:extLst>
              </a:tr>
              <a:tr h="245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notice_print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'Y‘,’N’)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722263"/>
                  </a:ext>
                </a:extLst>
              </a:tr>
              <a:tr h="245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159756"/>
                  </a:ext>
                </a:extLst>
              </a:tr>
              <a:tr h="245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notice_writer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885846"/>
                  </a:ext>
                </a:extLst>
              </a:tr>
              <a:tr h="245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87162"/>
                  </a:ext>
                </a:extLst>
              </a:tr>
              <a:tr h="245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notice_file_name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183954"/>
                  </a:ext>
                </a:extLst>
              </a:tr>
              <a:tr h="245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notice_text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41452"/>
                  </a:ext>
                </a:extLst>
              </a:tr>
              <a:tr h="245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0001-01-01 01:00:00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7455"/>
                  </a:ext>
                </a:extLst>
              </a:tr>
              <a:tr h="245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notice_count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6399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5693" y="735682"/>
            <a:ext cx="655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Admin_notice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 사항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5693" y="3720900"/>
            <a:ext cx="74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Coupon 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쿠폰 정보 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871072"/>
              </p:ext>
            </p:extLst>
          </p:nvPr>
        </p:nvGraphicFramePr>
        <p:xfrm>
          <a:off x="436635" y="4090236"/>
          <a:ext cx="9515748" cy="2498408"/>
        </p:xfrm>
        <a:graphic>
          <a:graphicData uri="http://schemas.openxmlformats.org/drawingml/2006/table">
            <a:tbl>
              <a:tblPr/>
              <a:tblGrid>
                <a:gridCol w="1585958">
                  <a:extLst>
                    <a:ext uri="{9D8B030D-6E8A-4147-A177-3AD203B41FA5}">
                      <a16:colId xmlns:a16="http://schemas.microsoft.com/office/drawing/2014/main" val="2622629699"/>
                    </a:ext>
                  </a:extLst>
                </a:gridCol>
                <a:gridCol w="1585958">
                  <a:extLst>
                    <a:ext uri="{9D8B030D-6E8A-4147-A177-3AD203B41FA5}">
                      <a16:colId xmlns:a16="http://schemas.microsoft.com/office/drawing/2014/main" val="1864040116"/>
                    </a:ext>
                  </a:extLst>
                </a:gridCol>
                <a:gridCol w="1585958">
                  <a:extLst>
                    <a:ext uri="{9D8B030D-6E8A-4147-A177-3AD203B41FA5}">
                      <a16:colId xmlns:a16="http://schemas.microsoft.com/office/drawing/2014/main" val="1797505550"/>
                    </a:ext>
                  </a:extLst>
                </a:gridCol>
                <a:gridCol w="1585958">
                  <a:extLst>
                    <a:ext uri="{9D8B030D-6E8A-4147-A177-3AD203B41FA5}">
                      <a16:colId xmlns:a16="http://schemas.microsoft.com/office/drawing/2014/main" val="3226452887"/>
                    </a:ext>
                  </a:extLst>
                </a:gridCol>
                <a:gridCol w="1585958">
                  <a:extLst>
                    <a:ext uri="{9D8B030D-6E8A-4147-A177-3AD203B41FA5}">
                      <a16:colId xmlns:a16="http://schemas.microsoft.com/office/drawing/2014/main" val="2491978850"/>
                    </a:ext>
                  </a:extLst>
                </a:gridCol>
                <a:gridCol w="1585958">
                  <a:extLst>
                    <a:ext uri="{9D8B030D-6E8A-4147-A177-3AD203B41FA5}">
                      <a16:colId xmlns:a16="http://schemas.microsoft.com/office/drawing/2014/main" val="3197621265"/>
                    </a:ext>
                  </a:extLst>
                </a:gridCol>
              </a:tblGrid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Extra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114346"/>
                  </a:ext>
                </a:extLst>
              </a:tr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cidx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int(12)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auto_increment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477224"/>
                  </a:ext>
                </a:extLst>
              </a:tr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coupon_name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627179"/>
                  </a:ext>
                </a:extLst>
              </a:tr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coupon_kind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710886"/>
                  </a:ext>
                </a:extLst>
              </a:tr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coupon_publish_date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0001-01-01 01:00:00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053545"/>
                  </a:ext>
                </a:extLst>
              </a:tr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coupon_expiration_date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0001-01-01 01:00:00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26594"/>
                  </a:ext>
                </a:extLst>
              </a:tr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coupon_type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838145"/>
                  </a:ext>
                </a:extLst>
              </a:tr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coupon_discount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int(12)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435635"/>
                  </a:ext>
                </a:extLst>
              </a:tr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minimum_price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int(12)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935892"/>
                  </a:ext>
                </a:extLst>
              </a:tr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coupon_img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191125"/>
                  </a:ext>
                </a:extLst>
              </a:tr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coupon_img_name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46369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5616" y="157655"/>
            <a:ext cx="505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관리자 </a:t>
            </a:r>
            <a:r>
              <a:rPr lang="ko-KR" altLang="en-US" sz="2000" b="1" dirty="0" smtClean="0">
                <a:latin typeface="+mj-lt"/>
              </a:rPr>
              <a:t>데이터 테이블</a:t>
            </a:r>
            <a:endParaRPr lang="en-US" altLang="ko-KR" sz="2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769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482910"/>
              </p:ext>
            </p:extLst>
          </p:nvPr>
        </p:nvGraphicFramePr>
        <p:xfrm>
          <a:off x="609170" y="1134612"/>
          <a:ext cx="8349300" cy="5018185"/>
        </p:xfrm>
        <a:graphic>
          <a:graphicData uri="http://schemas.openxmlformats.org/drawingml/2006/table">
            <a:tbl>
              <a:tblPr/>
              <a:tblGrid>
                <a:gridCol w="1391550">
                  <a:extLst>
                    <a:ext uri="{9D8B030D-6E8A-4147-A177-3AD203B41FA5}">
                      <a16:colId xmlns:a16="http://schemas.microsoft.com/office/drawing/2014/main" val="2316746814"/>
                    </a:ext>
                  </a:extLst>
                </a:gridCol>
                <a:gridCol w="1391550">
                  <a:extLst>
                    <a:ext uri="{9D8B030D-6E8A-4147-A177-3AD203B41FA5}">
                      <a16:colId xmlns:a16="http://schemas.microsoft.com/office/drawing/2014/main" val="3626637845"/>
                    </a:ext>
                  </a:extLst>
                </a:gridCol>
                <a:gridCol w="1391550">
                  <a:extLst>
                    <a:ext uri="{9D8B030D-6E8A-4147-A177-3AD203B41FA5}">
                      <a16:colId xmlns:a16="http://schemas.microsoft.com/office/drawing/2014/main" val="3608799722"/>
                    </a:ext>
                  </a:extLst>
                </a:gridCol>
                <a:gridCol w="1391550">
                  <a:extLst>
                    <a:ext uri="{9D8B030D-6E8A-4147-A177-3AD203B41FA5}">
                      <a16:colId xmlns:a16="http://schemas.microsoft.com/office/drawing/2014/main" val="1401254525"/>
                    </a:ext>
                  </a:extLst>
                </a:gridCol>
                <a:gridCol w="1391550">
                  <a:extLst>
                    <a:ext uri="{9D8B030D-6E8A-4147-A177-3AD203B41FA5}">
                      <a16:colId xmlns:a16="http://schemas.microsoft.com/office/drawing/2014/main" val="2976020150"/>
                    </a:ext>
                  </a:extLst>
                </a:gridCol>
                <a:gridCol w="1391550">
                  <a:extLst>
                    <a:ext uri="{9D8B030D-6E8A-4147-A177-3AD203B41FA5}">
                      <a16:colId xmlns:a16="http://schemas.microsoft.com/office/drawing/2014/main" val="2612606324"/>
                    </a:ext>
                  </a:extLst>
                </a:gridCol>
              </a:tblGrid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Extra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84369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pidx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int(12)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auto_increment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534880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cbcate_code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22726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cscate_code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447705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product_code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varchar(6)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370431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product_name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varchar(100)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529980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product_addexplain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varchar(200)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477347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product_price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int(7)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763870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product_discount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int(2)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37360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product_disprice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int(7)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011155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product_stock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int(4)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612351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product_sale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enum('Y'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'N')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621012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product_saleout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enum('Y'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'N')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190295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product_img1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10547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product_img2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011572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product_img3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683048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product_explain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298646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0001-01-01 01:00:00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02270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total_sales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1972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5907" y="687162"/>
            <a:ext cx="458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Product 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상품 정보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616" y="157655"/>
            <a:ext cx="505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관리자 </a:t>
            </a:r>
            <a:r>
              <a:rPr lang="ko-KR" altLang="en-US" sz="2000" b="1" dirty="0" smtClean="0">
                <a:latin typeface="+mj-lt"/>
              </a:rPr>
              <a:t>데이터 테이블</a:t>
            </a:r>
            <a:endParaRPr lang="en-US" altLang="ko-KR" sz="2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68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43438"/>
              </p:ext>
            </p:extLst>
          </p:nvPr>
        </p:nvGraphicFramePr>
        <p:xfrm>
          <a:off x="545907" y="1313915"/>
          <a:ext cx="6517500" cy="2199960"/>
        </p:xfrm>
        <a:graphic>
          <a:graphicData uri="http://schemas.openxmlformats.org/drawingml/2006/table">
            <a:tbl>
              <a:tblPr/>
              <a:tblGrid>
                <a:gridCol w="1086250">
                  <a:extLst>
                    <a:ext uri="{9D8B030D-6E8A-4147-A177-3AD203B41FA5}">
                      <a16:colId xmlns:a16="http://schemas.microsoft.com/office/drawing/2014/main" val="2173670204"/>
                    </a:ext>
                  </a:extLst>
                </a:gridCol>
                <a:gridCol w="1086250">
                  <a:extLst>
                    <a:ext uri="{9D8B030D-6E8A-4147-A177-3AD203B41FA5}">
                      <a16:colId xmlns:a16="http://schemas.microsoft.com/office/drawing/2014/main" val="1582533174"/>
                    </a:ext>
                  </a:extLst>
                </a:gridCol>
                <a:gridCol w="1086250">
                  <a:extLst>
                    <a:ext uri="{9D8B030D-6E8A-4147-A177-3AD203B41FA5}">
                      <a16:colId xmlns:a16="http://schemas.microsoft.com/office/drawing/2014/main" val="442011725"/>
                    </a:ext>
                  </a:extLst>
                </a:gridCol>
                <a:gridCol w="1086250">
                  <a:extLst>
                    <a:ext uri="{9D8B030D-6E8A-4147-A177-3AD203B41FA5}">
                      <a16:colId xmlns:a16="http://schemas.microsoft.com/office/drawing/2014/main" val="1719277267"/>
                    </a:ext>
                  </a:extLst>
                </a:gridCol>
                <a:gridCol w="1086250">
                  <a:extLst>
                    <a:ext uri="{9D8B030D-6E8A-4147-A177-3AD203B41FA5}">
                      <a16:colId xmlns:a16="http://schemas.microsoft.com/office/drawing/2014/main" val="2145154511"/>
                    </a:ext>
                  </a:extLst>
                </a:gridCol>
                <a:gridCol w="1086250">
                  <a:extLst>
                    <a:ext uri="{9D8B030D-6E8A-4147-A177-3AD203B41FA5}">
                      <a16:colId xmlns:a16="http://schemas.microsoft.com/office/drawing/2014/main" val="1634622518"/>
                    </a:ext>
                  </a:extLst>
                </a:gridCol>
              </a:tblGrid>
              <a:tr h="274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Extra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46562"/>
                  </a:ext>
                </a:extLst>
              </a:tr>
              <a:tr h="274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cidx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int(10)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auto_increment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35657"/>
                  </a:ext>
                </a:extLst>
              </a:tr>
              <a:tr h="274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classcode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varchar(6)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437403"/>
                  </a:ext>
                </a:extLst>
              </a:tr>
              <a:tr h="274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cbcate_code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varchar(3)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622880"/>
                  </a:ext>
                </a:extLst>
              </a:tr>
              <a:tr h="274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cbcate_name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varchar(100)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044279"/>
                  </a:ext>
                </a:extLst>
              </a:tr>
              <a:tr h="274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cscate_code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varchar(3)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254222"/>
                  </a:ext>
                </a:extLst>
              </a:tr>
              <a:tr h="274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cscate_name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varchar(100)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565137"/>
                  </a:ext>
                </a:extLst>
              </a:tr>
              <a:tr h="274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cate_use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'Y‘,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'N')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58094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5906" y="803762"/>
            <a:ext cx="523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Category 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카테고리 정보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616" y="157655"/>
            <a:ext cx="505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관리자 </a:t>
            </a:r>
            <a:r>
              <a:rPr lang="ko-KR" altLang="en-US" sz="2000" b="1" dirty="0" smtClean="0">
                <a:latin typeface="+mj-lt"/>
              </a:rPr>
              <a:t>데이터 테이블</a:t>
            </a:r>
            <a:endParaRPr lang="en-US" altLang="ko-KR" sz="2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648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906" y="803762"/>
            <a:ext cx="523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Homepage_config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카테고리 정보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616" y="157655"/>
            <a:ext cx="505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관리자 </a:t>
            </a:r>
            <a:r>
              <a:rPr lang="ko-KR" altLang="en-US" sz="2000" b="1" dirty="0" smtClean="0">
                <a:latin typeface="+mj-lt"/>
              </a:rPr>
              <a:t>데이터 테이블</a:t>
            </a:r>
            <a:endParaRPr lang="en-US" altLang="ko-KR" sz="2000" b="1" dirty="0" smtClean="0">
              <a:latin typeface="+mj-lt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854730"/>
              </p:ext>
            </p:extLst>
          </p:nvPr>
        </p:nvGraphicFramePr>
        <p:xfrm>
          <a:off x="496811" y="1265668"/>
          <a:ext cx="8708556" cy="5178100"/>
        </p:xfrm>
        <a:graphic>
          <a:graphicData uri="http://schemas.openxmlformats.org/drawingml/2006/table">
            <a:tbl>
              <a:tblPr/>
              <a:tblGrid>
                <a:gridCol w="1451426">
                  <a:extLst>
                    <a:ext uri="{9D8B030D-6E8A-4147-A177-3AD203B41FA5}">
                      <a16:colId xmlns:a16="http://schemas.microsoft.com/office/drawing/2014/main" val="3253926925"/>
                    </a:ext>
                  </a:extLst>
                </a:gridCol>
                <a:gridCol w="1451426">
                  <a:extLst>
                    <a:ext uri="{9D8B030D-6E8A-4147-A177-3AD203B41FA5}">
                      <a16:colId xmlns:a16="http://schemas.microsoft.com/office/drawing/2014/main" val="455471791"/>
                    </a:ext>
                  </a:extLst>
                </a:gridCol>
                <a:gridCol w="1451426">
                  <a:extLst>
                    <a:ext uri="{9D8B030D-6E8A-4147-A177-3AD203B41FA5}">
                      <a16:colId xmlns:a16="http://schemas.microsoft.com/office/drawing/2014/main" val="2881984838"/>
                    </a:ext>
                  </a:extLst>
                </a:gridCol>
                <a:gridCol w="1451426">
                  <a:extLst>
                    <a:ext uri="{9D8B030D-6E8A-4147-A177-3AD203B41FA5}">
                      <a16:colId xmlns:a16="http://schemas.microsoft.com/office/drawing/2014/main" val="3959170853"/>
                    </a:ext>
                  </a:extLst>
                </a:gridCol>
                <a:gridCol w="1451426">
                  <a:extLst>
                    <a:ext uri="{9D8B030D-6E8A-4147-A177-3AD203B41FA5}">
                      <a16:colId xmlns:a16="http://schemas.microsoft.com/office/drawing/2014/main" val="1735541520"/>
                    </a:ext>
                  </a:extLst>
                </a:gridCol>
                <a:gridCol w="1451426">
                  <a:extLst>
                    <a:ext uri="{9D8B030D-6E8A-4147-A177-3AD203B41FA5}">
                      <a16:colId xmlns:a16="http://schemas.microsoft.com/office/drawing/2014/main" val="2419014939"/>
                    </a:ext>
                  </a:extLst>
                </a:gridCol>
              </a:tblGrid>
              <a:tr h="191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Extra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617668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htitle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135788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hadmin_email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446806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hpoint_use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'Y‘,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'N')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546176"/>
                  </a:ext>
                </a:extLst>
              </a:tr>
              <a:tr h="191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hpoint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int(12)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215827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hmember_level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int(1)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656573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hcom_name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332953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hbusiness_number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char(14)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205032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hrep_name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95892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hrep_tel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varchar(13)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025664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hmob_number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044882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hvan_number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char(14)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989437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hpost_number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varchar(5)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154620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hcom_address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836126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hinfomg_name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134332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hinfomg_email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742964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hbankbook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130463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haccount_number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varchar(30)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980009"/>
                  </a:ext>
                </a:extLst>
              </a:tr>
              <a:tr h="191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hcard_use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'Y‘,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'N')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321605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hphone_use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'Y‘,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'N')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30737"/>
                  </a:ext>
                </a:extLst>
              </a:tr>
              <a:tr h="191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hgift_use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'Y‘,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'N')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851844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hpoint_mini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612554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hpoint_max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330534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hreceipt_use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'Y‘,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'N')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322596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hdeli_name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294560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hdeli_price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int(7)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876357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hdelidate_use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'Y‘,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'N')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75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01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5616" y="157655"/>
            <a:ext cx="315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- LOGIN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83" y="496209"/>
            <a:ext cx="10058400" cy="46056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8815" y="4872053"/>
            <a:ext cx="106362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신규 관리자 등록 요청 클릭 </a:t>
            </a:r>
            <a:r>
              <a:rPr lang="en-US" altLang="ko-KR" sz="1400" dirty="0" smtClean="0"/>
              <a:t>: ./add_master.html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패스워드 찾기 </a:t>
            </a:r>
            <a:r>
              <a:rPr lang="en-US" altLang="ko-KR" sz="1400" dirty="0" smtClean="0"/>
              <a:t>: ./add_master_search.html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관리자 아이디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패스워드 로그인 체크 이후 </a:t>
            </a:r>
            <a:r>
              <a:rPr lang="en-US" altLang="ko-KR" sz="1400" dirty="0" smtClean="0"/>
              <a:t>: ./admin_main.html </a:t>
            </a:r>
            <a:r>
              <a:rPr lang="ko-KR" altLang="en-US" sz="1400" dirty="0" smtClean="0"/>
              <a:t>로 이동 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※ </a:t>
            </a:r>
            <a:r>
              <a:rPr lang="ko-KR" altLang="en-US" sz="1400" dirty="0" smtClean="0">
                <a:solidFill>
                  <a:srgbClr val="FF0000"/>
                </a:solidFill>
              </a:rPr>
              <a:t>최초 </a:t>
            </a:r>
            <a:r>
              <a:rPr lang="en-US" altLang="ko-KR" sz="1400" dirty="0" smtClean="0">
                <a:solidFill>
                  <a:srgbClr val="FF0000"/>
                </a:solidFill>
              </a:rPr>
              <a:t>admin / </a:t>
            </a:r>
            <a:r>
              <a:rPr lang="en-US" altLang="ko-KR" sz="1400" dirty="0" smtClean="0">
                <a:solidFill>
                  <a:srgbClr val="FF0000"/>
                </a:solidFill>
              </a:rPr>
              <a:t>qwer1234 </a:t>
            </a:r>
            <a:r>
              <a:rPr lang="ko-KR" altLang="en-US" sz="1400" dirty="0" smtClean="0">
                <a:solidFill>
                  <a:srgbClr val="FF0000"/>
                </a:solidFill>
              </a:rPr>
              <a:t>해당 사용자는 </a:t>
            </a:r>
            <a:r>
              <a:rPr lang="en-US" altLang="ko-KR" sz="1400" dirty="0" smtClean="0">
                <a:solidFill>
                  <a:srgbClr val="FF0000"/>
                </a:solidFill>
              </a:rPr>
              <a:t>DB</a:t>
            </a:r>
            <a:r>
              <a:rPr lang="ko-KR" altLang="en-US" sz="1400" dirty="0" smtClean="0">
                <a:solidFill>
                  <a:srgbClr val="FF0000"/>
                </a:solidFill>
              </a:rPr>
              <a:t>에 미리 저장 되어 있어야 합니다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  </a:t>
            </a:r>
            <a:r>
              <a:rPr lang="ko-KR" altLang="en-US" sz="1400" dirty="0" smtClean="0">
                <a:solidFill>
                  <a:srgbClr val="FF0000"/>
                </a:solidFill>
              </a:rPr>
              <a:t>절대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입력불가</a:t>
            </a:r>
            <a:r>
              <a:rPr lang="ko-KR" altLang="en-US" sz="1400" dirty="0" smtClean="0">
                <a:solidFill>
                  <a:srgbClr val="FF0000"/>
                </a:solidFill>
              </a:rPr>
              <a:t> 아이디 </a:t>
            </a:r>
            <a:r>
              <a:rPr lang="en-US" altLang="ko-KR" sz="1400" dirty="0" smtClean="0">
                <a:solidFill>
                  <a:srgbClr val="FF0000"/>
                </a:solidFill>
              </a:rPr>
              <a:t>: master, admin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5616" y="157655"/>
            <a:ext cx="315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- LOGIN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199" y="326932"/>
            <a:ext cx="7344800" cy="6182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617" y="1174238"/>
            <a:ext cx="42777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 생성시 </a:t>
            </a:r>
            <a:r>
              <a:rPr lang="ko-KR" altLang="en-US" sz="1400" dirty="0" err="1" smtClean="0"/>
              <a:t>중복체크는</a:t>
            </a:r>
            <a:r>
              <a:rPr lang="ko-KR" altLang="en-US" sz="1400" dirty="0" smtClean="0"/>
              <a:t> 필수이며</a:t>
            </a:r>
            <a:r>
              <a:rPr lang="en-US" altLang="ko-KR" sz="1400" dirty="0" smtClean="0"/>
              <a:t>,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패스워드는 최소 </a:t>
            </a:r>
            <a:r>
              <a:rPr lang="en-US" altLang="ko-KR" sz="1400" dirty="0" smtClean="0"/>
              <a:t>4~16</a:t>
            </a:r>
            <a:r>
              <a:rPr lang="ko-KR" altLang="en-US" sz="1400" dirty="0" smtClean="0"/>
              <a:t>자 이하까지 입력 되도록 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err="1" smtClean="0"/>
              <a:t>입력사항은</a:t>
            </a:r>
            <a:r>
              <a:rPr lang="ko-KR" altLang="en-US" sz="1400" dirty="0" smtClean="0"/>
              <a:t> 모두 필수 값이며</a:t>
            </a:r>
            <a:r>
              <a:rPr lang="en-US" altLang="ko-KR" sz="1400" dirty="0" smtClean="0"/>
              <a:t>,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등록취소 버튼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관리자 로그인 화면으로</a:t>
            </a:r>
            <a:endParaRPr lang="en-US" altLang="ko-KR" sz="1400" dirty="0" smtClean="0"/>
          </a:p>
          <a:p>
            <a:r>
              <a:rPr lang="ko-KR" altLang="en-US" sz="1400" dirty="0" smtClean="0"/>
              <a:t>이동 되도록 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관리자 등록 버튼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해당 정보를 저장 후 로그인 화면으로 이동 되도록 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99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1289</Words>
  <Application>Microsoft Office PowerPoint</Application>
  <PresentationFormat>와이드스크린</PresentationFormat>
  <Paragraphs>615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tjoeun</dc:creator>
  <cp:lastModifiedBy>tjoeun</cp:lastModifiedBy>
  <cp:revision>93</cp:revision>
  <dcterms:created xsi:type="dcterms:W3CDTF">2022-08-12T00:35:47Z</dcterms:created>
  <dcterms:modified xsi:type="dcterms:W3CDTF">2022-10-28T04:58:13Z</dcterms:modified>
</cp:coreProperties>
</file>