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269" r:id="rId3"/>
    <p:sldId id="257" r:id="rId4"/>
    <p:sldId id="259" r:id="rId5"/>
    <p:sldId id="270" r:id="rId6"/>
    <p:sldId id="271" r:id="rId7"/>
    <p:sldId id="258" r:id="rId8"/>
    <p:sldId id="260" r:id="rId9"/>
    <p:sldId id="281" r:id="rId10"/>
    <p:sldId id="261" r:id="rId11"/>
    <p:sldId id="273" r:id="rId12"/>
    <p:sldId id="274" r:id="rId13"/>
    <p:sldId id="275" r:id="rId14"/>
    <p:sldId id="276" r:id="rId15"/>
    <p:sldId id="262" r:id="rId16"/>
    <p:sldId id="277" r:id="rId17"/>
    <p:sldId id="278" r:id="rId18"/>
    <p:sldId id="283" r:id="rId19"/>
    <p:sldId id="285" r:id="rId20"/>
    <p:sldId id="290" r:id="rId21"/>
    <p:sldId id="292" r:id="rId22"/>
    <p:sldId id="291" r:id="rId23"/>
    <p:sldId id="293" r:id="rId24"/>
    <p:sldId id="294" r:id="rId25"/>
    <p:sldId id="295" r:id="rId26"/>
    <p:sldId id="266" r:id="rId27"/>
    <p:sldId id="267"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6" d="100"/>
          <a:sy n="66" d="100"/>
        </p:scale>
        <p:origin x="4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Extraction</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DDCC9DF4-0193-1E49-B0E3-C11400C4A9D1}">
      <dgm:prSet phldrT="[Text]" custT="1"/>
      <dgm:spPr/>
      <dgm:t>
        <a:bodyPr spcFirstLastPara="0" vert="horz" wrap="square" lIns="25400" tIns="25400" rIns="25400" bIns="25400" numCol="1" spcCol="1270" anchor="ctr" anchorCtr="0"/>
        <a:lstStyle/>
        <a:p>
          <a:r>
            <a:rPr lang="en-US" sz="1800" dirty="0"/>
            <a:t>Data</a:t>
          </a:r>
          <a:br>
            <a:rPr lang="en-US" sz="1800" dirty="0"/>
          </a:br>
          <a:r>
            <a:rPr lang="en-US" sz="1800" dirty="0"/>
            <a:t>Cleaning</a:t>
          </a:r>
        </a:p>
      </dgm:t>
    </dgm:pt>
    <dgm:pt modelId="{C6B9B8BB-9327-1F47-A00D-B50A586D4AAA}" type="parTrans" cxnId="{DED1AFC4-2C99-3C42-8747-E3001E9EBAE4}">
      <dgm:prSet/>
      <dgm:spPr/>
      <dgm:t>
        <a:bodyPr/>
        <a:lstStyle/>
        <a:p>
          <a:endParaRPr lang="en-US"/>
        </a:p>
      </dgm:t>
    </dgm:pt>
    <dgm:pt modelId="{13BDAF47-1EC3-CC4C-9F03-B9805F7EC54A}" type="sibTrans" cxnId="{DED1AFC4-2C99-3C42-8747-E3001E9EBAE4}">
      <dgm:prSet/>
      <dgm:spPr/>
      <dgm:t>
        <a:bodyPr/>
        <a:lstStyle/>
        <a:p>
          <a:endParaRPr lang="en-US"/>
        </a:p>
      </dgm:t>
    </dgm:pt>
    <dgm:pt modelId="{95C539E0-0D5B-3648-9716-B5D4AEF65FA1}">
      <dgm:prSet phldrT="[Text]"/>
      <dgm:spPr/>
      <dgm:t>
        <a:bodyPr/>
        <a:lstStyle/>
        <a:p>
          <a:r>
            <a:rPr lang="en-US" dirty="0"/>
            <a:t>Missing Values</a:t>
          </a:r>
        </a:p>
      </dgm:t>
    </dgm:pt>
    <dgm:pt modelId="{60E9B14A-545A-9846-9DCD-65691B73E634}" type="parTrans" cxnId="{7C7F8F25-9B67-0946-BA49-CE2106307393}">
      <dgm:prSet/>
      <dgm:spPr/>
      <dgm:t>
        <a:bodyPr/>
        <a:lstStyle/>
        <a:p>
          <a:endParaRPr lang="en-US"/>
        </a:p>
      </dgm:t>
    </dgm:pt>
    <dgm:pt modelId="{F5385FB7-9696-3949-9876-075D8CF7E137}" type="sibTrans" cxnId="{7C7F8F25-9B67-0946-BA49-CE2106307393}">
      <dgm:prSet/>
      <dgm:spPr/>
      <dgm:t>
        <a:bodyPr/>
        <a:lstStyle/>
        <a:p>
          <a:endParaRPr lang="en-US"/>
        </a:p>
      </dgm:t>
    </dgm:pt>
    <dgm:pt modelId="{E7590A78-AE88-1647-A7B2-DCE0A775285D}">
      <dgm:prSet phldrT="[Text]"/>
      <dgm:spPr/>
      <dgm:t>
        <a:bodyPr/>
        <a:lstStyle/>
        <a:p>
          <a:r>
            <a:rPr lang="en-US" dirty="0"/>
            <a:t>Outliers</a:t>
          </a:r>
        </a:p>
      </dgm:t>
    </dgm:pt>
    <dgm:pt modelId="{57E37780-DA12-924B-8593-77A97740228B}" type="parTrans" cxnId="{8246D06F-ECCC-524B-88C1-D2C42981CA33}">
      <dgm:prSet/>
      <dgm:spPr/>
      <dgm:t>
        <a:bodyPr/>
        <a:lstStyle/>
        <a:p>
          <a:endParaRPr lang="en-US"/>
        </a:p>
      </dgm:t>
    </dgm:pt>
    <dgm:pt modelId="{282FD82A-D239-EF4B-9A35-2583B0228D9A}" type="sibTrans" cxnId="{8246D06F-ECCC-524B-88C1-D2C42981CA33}">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703D61BA-BCBC-2247-BAA6-D161388A4BAA}">
      <dgm:prSet phldrT="[Text]"/>
      <dgm:spPr/>
      <dgm:t>
        <a:bodyPr/>
        <a:lstStyle/>
        <a:p>
          <a:r>
            <a:rPr lang="en-US" dirty="0"/>
            <a:t>Target Classification</a:t>
          </a:r>
        </a:p>
      </dgm:t>
    </dgm:pt>
    <dgm:pt modelId="{57FC9932-6B93-B74F-8DED-945BA59B88A1}" type="parTrans" cxnId="{C6394459-F68B-4D4D-9E30-428C322CA097}">
      <dgm:prSet/>
      <dgm:spPr/>
      <dgm:t>
        <a:bodyPr/>
        <a:lstStyle/>
        <a:p>
          <a:endParaRPr lang="en-US"/>
        </a:p>
      </dgm:t>
    </dgm:pt>
    <dgm:pt modelId="{9B9629E0-AAB7-3645-9C3A-23B3537E237E}" type="sibTrans" cxnId="{C6394459-F68B-4D4D-9E30-428C322CA097}">
      <dgm:prSet/>
      <dgm:spPr/>
      <dgm:t>
        <a:bodyPr/>
        <a:lstStyle/>
        <a:p>
          <a:endParaRPr lang="en-US"/>
        </a:p>
      </dgm:t>
    </dgm:pt>
    <dgm:pt modelId="{7E90E11A-2E97-EE43-B536-D984F1A15C26}">
      <dgm:prSe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Feature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Analysis</a:t>
          </a:r>
        </a:p>
      </dgm:t>
    </dgm:pt>
    <dgm:pt modelId="{74002514-1E0B-CC48-BA81-6084288CEC49}" type="parTrans" cxnId="{C8623536-383B-4143-ACF9-0BCEE33252D2}">
      <dgm:prSet/>
      <dgm:spPr/>
      <dgm:t>
        <a:bodyPr/>
        <a:lstStyle/>
        <a:p>
          <a:endParaRPr lang="en-US"/>
        </a:p>
      </dgm:t>
    </dgm:pt>
    <dgm:pt modelId="{ADFC0487-0134-054F-BC0F-B2E10559F9C8}" type="sibTrans" cxnId="{C8623536-383B-4143-ACF9-0BCEE33252D2}">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2F96076C-5D0F-4245-AA08-385BB06C1142}">
      <dgm:prSet/>
      <dgm:spPr/>
      <dgm:t>
        <a:bodyPr/>
        <a:lstStyle/>
        <a:p>
          <a:r>
            <a:rPr lang="en-US" dirty="0"/>
            <a:t>Feature Selection</a:t>
          </a:r>
        </a:p>
      </dgm:t>
    </dgm:pt>
    <dgm:pt modelId="{60065E7E-3175-454C-BC9D-22FEFC81A564}" type="parTrans" cxnId="{B705DA06-CD0C-CE4F-83F6-45F61A31129A}">
      <dgm:prSet/>
      <dgm:spPr/>
      <dgm:t>
        <a:bodyPr/>
        <a:lstStyle/>
        <a:p>
          <a:endParaRPr lang="en-US"/>
        </a:p>
      </dgm:t>
    </dgm:pt>
    <dgm:pt modelId="{5338A805-1B78-C44D-9B45-B4F4B3CB51F6}" type="sibTrans" cxnId="{B705DA06-CD0C-CE4F-83F6-45F61A31129A}">
      <dgm:prSet/>
      <dgm:spPr/>
      <dgm:t>
        <a:bodyPr/>
        <a:lstStyle/>
        <a:p>
          <a:endParaRPr lang="en-US"/>
        </a:p>
      </dgm:t>
    </dgm:pt>
    <dgm:pt modelId="{7284CCFC-E275-4A4B-AF5A-978998616D78}">
      <dgm:prSet/>
      <dgm:spPr/>
      <dgm:t>
        <a:bodyPr/>
        <a:lstStyle/>
        <a:p>
          <a:r>
            <a:rPr lang="en-US" dirty="0"/>
            <a:t>Class Balance</a:t>
          </a:r>
        </a:p>
      </dgm:t>
    </dgm:pt>
    <dgm:pt modelId="{A5124B50-7F4A-5547-8468-20158A6EFBFA}" type="parTrans" cxnId="{9F3BC0A0-F581-564A-8114-310C6197A212}">
      <dgm:prSet/>
      <dgm:spPr/>
      <dgm:t>
        <a:bodyPr/>
        <a:lstStyle/>
        <a:p>
          <a:endParaRPr lang="en-US"/>
        </a:p>
      </dgm:t>
    </dgm:pt>
    <dgm:pt modelId="{80D3A4D7-6AFB-8E43-8277-B5A8E2D4A27A}" type="sibTrans" cxnId="{9F3BC0A0-F581-564A-8114-310C6197A212}">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Evaluate Predictions</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0091829F-8A6A-2D48-916B-7EBDED035F80}">
      <dgm:prSet/>
      <dgm:spPr/>
      <dgm:t>
        <a:bodyPr/>
        <a:lstStyle/>
        <a:p>
          <a:r>
            <a:rPr lang="en-US" dirty="0"/>
            <a:t>Model Tuning</a:t>
          </a:r>
        </a:p>
      </dgm:t>
    </dgm:pt>
    <dgm:pt modelId="{A0E76E90-2A56-C34E-B356-01235905E210}" type="parTrans" cxnId="{7DAC8587-BAD4-CB4B-A8B4-C32FFEFE6E47}">
      <dgm:prSet/>
      <dgm:spPr/>
      <dgm:t>
        <a:bodyPr/>
        <a:lstStyle/>
        <a:p>
          <a:endParaRPr lang="en-US"/>
        </a:p>
      </dgm:t>
    </dgm:pt>
    <dgm:pt modelId="{B84C4D36-2452-4540-A47B-0C787E7A1B57}" type="sibTrans" cxnId="{7DAC8587-BAD4-CB4B-A8B4-C32FFEFE6E47}">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5" custScaleY="181443" custLinFactNeighborX="384" custLinFactNeighborY="0"/>
      <dgm:spPr/>
    </dgm:pt>
    <dgm:pt modelId="{9A9281F3-4899-9949-BD2D-E6406E75A7F9}" type="pres">
      <dgm:prSet presAssocID="{F63E9180-3FB8-8E44-9247-CC4030E4056B}" presName="hSp" presStyleCnt="0"/>
      <dgm:spPr/>
    </dgm:pt>
    <dgm:pt modelId="{39D57E70-7127-9041-A5E0-8FDC51028A5F}" type="pres">
      <dgm:prSet presAssocID="{DDCC9DF4-0193-1E49-B0E3-C11400C4A9D1}" presName="vertFlow" presStyleCnt="0"/>
      <dgm:spPr/>
    </dgm:pt>
    <dgm:pt modelId="{BCCD77CE-1132-1D4F-A933-EE23E5595F8C}" type="pres">
      <dgm:prSet presAssocID="{DDCC9DF4-0193-1E49-B0E3-C11400C4A9D1}" presName="header" presStyleLbl="node1" presStyleIdx="1" presStyleCnt="5" custScaleY="181443"/>
      <dgm:spPr>
        <a:xfrm>
          <a:off x="1704438" y="786091"/>
          <a:ext cx="1491722" cy="372930"/>
        </a:xfrm>
        <a:prstGeom prst="roundRect">
          <a:avLst>
            <a:gd name="adj" fmla="val 10000"/>
          </a:avLst>
        </a:prstGeom>
      </dgm:spPr>
    </dgm:pt>
    <dgm:pt modelId="{E250B024-5903-CD40-97BE-6865B38A0DCF}" type="pres">
      <dgm:prSet presAssocID="{60E9B14A-545A-9846-9DCD-65691B73E634}" presName="parTrans" presStyleLbl="sibTrans2D1" presStyleIdx="0" presStyleCnt="8"/>
      <dgm:spPr/>
    </dgm:pt>
    <dgm:pt modelId="{D4BA578B-4600-C94F-8AA8-C1A2FD47634B}" type="pres">
      <dgm:prSet presAssocID="{95C539E0-0D5B-3648-9716-B5D4AEF65FA1}" presName="child" presStyleLbl="alignAccFollowNode1" presStyleIdx="0" presStyleCnt="8">
        <dgm:presLayoutVars>
          <dgm:chMax val="0"/>
          <dgm:bulletEnabled val="1"/>
        </dgm:presLayoutVars>
      </dgm:prSet>
      <dgm:spPr/>
    </dgm:pt>
    <dgm:pt modelId="{C4D1BB4C-8641-6747-AE93-9426DC9DC0C9}" type="pres">
      <dgm:prSet presAssocID="{F5385FB7-9696-3949-9876-075D8CF7E137}" presName="sibTrans" presStyleLbl="sibTrans2D1" presStyleIdx="1" presStyleCnt="8"/>
      <dgm:spPr/>
    </dgm:pt>
    <dgm:pt modelId="{9C5F4463-CBC6-4747-BDBD-5F082E89320B}" type="pres">
      <dgm:prSet presAssocID="{E7590A78-AE88-1647-A7B2-DCE0A775285D}" presName="child" presStyleLbl="alignAccFollowNode1" presStyleIdx="1" presStyleCnt="8">
        <dgm:presLayoutVars>
          <dgm:chMax val="0"/>
          <dgm:bulletEnabled val="1"/>
        </dgm:presLayoutVars>
      </dgm:prSet>
      <dgm:spPr/>
    </dgm:pt>
    <dgm:pt modelId="{E8371D15-6187-2441-B424-A2EE21B31DF9}" type="pres">
      <dgm:prSet presAssocID="{DDCC9DF4-0193-1E49-B0E3-C11400C4A9D1}"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2" presStyleCnt="5" custScaleY="181443"/>
      <dgm:spPr>
        <a:xfrm>
          <a:off x="3405002" y="786091"/>
          <a:ext cx="1491722" cy="372930"/>
        </a:xfrm>
        <a:prstGeom prst="roundRect">
          <a:avLst>
            <a:gd name="adj" fmla="val 10000"/>
          </a:avLst>
        </a:prstGeom>
      </dgm:spPr>
    </dgm:pt>
    <dgm:pt modelId="{721C0525-8127-244D-A8A0-E36E4FD8C401}" type="pres">
      <dgm:prSet presAssocID="{57FC9932-6B93-B74F-8DED-945BA59B88A1}" presName="parTrans" presStyleLbl="sibTrans2D1" presStyleIdx="2" presStyleCnt="8"/>
      <dgm:spPr/>
    </dgm:pt>
    <dgm:pt modelId="{3C66C132-28E1-9A47-99D4-A618512219FE}" type="pres">
      <dgm:prSet presAssocID="{703D61BA-BCBC-2247-BAA6-D161388A4BAA}" presName="child" presStyleLbl="alignAccFollowNode1" presStyleIdx="2" presStyleCnt="8">
        <dgm:presLayoutVars>
          <dgm:chMax val="0"/>
          <dgm:bulletEnabled val="1"/>
        </dgm:presLayoutVars>
      </dgm:prSet>
      <dgm:spPr/>
    </dgm:pt>
    <dgm:pt modelId="{79051EBE-C813-DA4C-B20A-2D11FE077D32}" type="pres">
      <dgm:prSet presAssocID="{0DB64DCA-AFBC-7E48-9EB0-5B6EC947D992}" presName="hSp" presStyleCnt="0"/>
      <dgm:spPr/>
    </dgm:pt>
    <dgm:pt modelId="{D48560F7-115F-C94A-8139-BC4480FC0C6C}" type="pres">
      <dgm:prSet presAssocID="{7E90E11A-2E97-EE43-B536-D984F1A15C26}" presName="vertFlow" presStyleCnt="0"/>
      <dgm:spPr/>
    </dgm:pt>
    <dgm:pt modelId="{9DBDD8D2-3674-3D4A-AB87-CF977CCF18B7}" type="pres">
      <dgm:prSet presAssocID="{7E90E11A-2E97-EE43-B536-D984F1A15C26}" presName="header" presStyleLbl="node1" presStyleIdx="3" presStyleCnt="5" custScaleX="99916" custScaleY="181443"/>
      <dgm:spPr>
        <a:xfrm>
          <a:off x="5105566" y="786091"/>
          <a:ext cx="1491722" cy="372930"/>
        </a:xfrm>
        <a:prstGeom prst="roundRect">
          <a:avLst>
            <a:gd name="adj" fmla="val 10000"/>
          </a:avLst>
        </a:prstGeom>
      </dgm:spPr>
    </dgm:pt>
    <dgm:pt modelId="{2DB6167C-FC9D-7E4F-97BC-70B47259879E}" type="pres">
      <dgm:prSet presAssocID="{60065E7E-3175-454C-BC9D-22FEFC81A564}" presName="parTrans" presStyleLbl="sibTrans2D1" presStyleIdx="3" presStyleCnt="8"/>
      <dgm:spPr/>
    </dgm:pt>
    <dgm:pt modelId="{9A870E46-FBF2-2744-8B12-60DC01FF9A20}" type="pres">
      <dgm:prSet presAssocID="{2F96076C-5D0F-4245-AA08-385BB06C1142}" presName="child" presStyleLbl="alignAccFollowNode1" presStyleIdx="3" presStyleCnt="8">
        <dgm:presLayoutVars>
          <dgm:chMax val="0"/>
          <dgm:bulletEnabled val="1"/>
        </dgm:presLayoutVars>
      </dgm:prSet>
      <dgm:spPr/>
    </dgm:pt>
    <dgm:pt modelId="{90B61065-2A86-E54F-BCCC-56CE1061DDB4}" type="pres">
      <dgm:prSet presAssocID="{5338A805-1B78-C44D-9B45-B4F4B3CB51F6}" presName="sibTrans" presStyleLbl="sibTrans2D1" presStyleIdx="4" presStyleCnt="8"/>
      <dgm:spPr/>
    </dgm:pt>
    <dgm:pt modelId="{6DF9EF43-E378-7542-888B-AF25B2F802BE}" type="pres">
      <dgm:prSet presAssocID="{7284CCFC-E275-4A4B-AF5A-978998616D78}" presName="child" presStyleLbl="alignAccFollowNode1" presStyleIdx="4" presStyleCnt="8">
        <dgm:presLayoutVars>
          <dgm:chMax val="0"/>
          <dgm:bulletEnabled val="1"/>
        </dgm:presLayoutVars>
      </dgm:prSet>
      <dgm:spPr/>
    </dgm:pt>
    <dgm:pt modelId="{37E93624-5850-214C-9371-3C4E5F256ED7}" type="pres">
      <dgm:prSet presAssocID="{7E90E11A-2E97-EE43-B536-D984F1A15C26}"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4" presStyleCnt="5" custScaleY="182292"/>
      <dgm:spPr/>
    </dgm:pt>
    <dgm:pt modelId="{4D476E2A-D2F2-8B4E-97E0-96C94EB5F41D}" type="pres">
      <dgm:prSet presAssocID="{64C9E8FC-1A5F-9C40-9CAD-C06FDA4ACDB6}" presName="parTrans" presStyleLbl="sibTrans2D1" presStyleIdx="5" presStyleCnt="8"/>
      <dgm:spPr/>
    </dgm:pt>
    <dgm:pt modelId="{807481D0-F512-8F4E-B92B-F9FFC1C529AA}" type="pres">
      <dgm:prSet presAssocID="{7733B3CD-D191-2B4A-9E2F-435F3C7FFA09}" presName="child" presStyleLbl="alignAccFollowNode1" presStyleIdx="5" presStyleCnt="8">
        <dgm:presLayoutVars>
          <dgm:chMax val="0"/>
          <dgm:bulletEnabled val="1"/>
        </dgm:presLayoutVars>
      </dgm:prSet>
      <dgm:spPr/>
    </dgm:pt>
    <dgm:pt modelId="{2197F4C2-DFE5-5D43-A082-8FFF2CCDC038}" type="pres">
      <dgm:prSet presAssocID="{376E2957-5509-F747-A9D1-6E09D93EB4AC}" presName="sibTrans" presStyleLbl="sibTrans2D1" presStyleIdx="6" presStyleCnt="8"/>
      <dgm:spPr/>
    </dgm:pt>
    <dgm:pt modelId="{8260E663-7824-8F4E-8CEA-A5C110384855}" type="pres">
      <dgm:prSet presAssocID="{B3B69E35-8619-754C-A9A0-3EBDC48556E6}" presName="child" presStyleLbl="alignAccFollowNode1" presStyleIdx="6" presStyleCnt="8">
        <dgm:presLayoutVars>
          <dgm:chMax val="0"/>
          <dgm:bulletEnabled val="1"/>
        </dgm:presLayoutVars>
      </dgm:prSet>
      <dgm:spPr/>
    </dgm:pt>
    <dgm:pt modelId="{B6ADAC64-8107-2F45-A299-AA41C67B8672}" type="pres">
      <dgm:prSet presAssocID="{7305931D-DEE2-BC47-948E-C6E7E2860E99}" presName="sibTrans" presStyleLbl="sibTrans2D1" presStyleIdx="7" presStyleCnt="8"/>
      <dgm:spPr/>
    </dgm:pt>
    <dgm:pt modelId="{66982734-D772-544F-A510-5441A9CC909D}" type="pres">
      <dgm:prSet presAssocID="{0091829F-8A6A-2D48-916B-7EBDED035F80}" presName="child" presStyleLbl="alignAccFollowNode1" presStyleIdx="7" presStyleCnt="8">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B705DA06-CD0C-CE4F-83F6-45F61A31129A}" srcId="{7E90E11A-2E97-EE43-B536-D984F1A15C26}" destId="{2F96076C-5D0F-4245-AA08-385BB06C1142}" srcOrd="0" destOrd="0" parTransId="{60065E7E-3175-454C-BC9D-22FEFC81A564}" sibTransId="{5338A805-1B78-C44D-9B45-B4F4B3CB51F6}"/>
    <dgm:cxn modelId="{FC7FCD19-FDEE-7D43-9E8B-B15310C1567B}" type="presOf" srcId="{E400F72E-7065-F545-A8D1-76030B1DD83B}" destId="{46A3BA6A-67F5-674F-B016-EE8766A82C45}" srcOrd="0" destOrd="0" presId="urn:microsoft.com/office/officeart/2005/8/layout/lProcess1"/>
    <dgm:cxn modelId="{E84CD51C-C6B2-5843-A322-A08E5BC4A830}" type="presOf" srcId="{DDCC9DF4-0193-1E49-B0E3-C11400C4A9D1}" destId="{BCCD77CE-1132-1D4F-A933-EE23E5595F8C}" srcOrd="0" destOrd="0" presId="urn:microsoft.com/office/officeart/2005/8/layout/lProcess1"/>
    <dgm:cxn modelId="{7C7F8F25-9B67-0946-BA49-CE2106307393}" srcId="{DDCC9DF4-0193-1E49-B0E3-C11400C4A9D1}" destId="{95C539E0-0D5B-3648-9716-B5D4AEF65FA1}" srcOrd="0" destOrd="0" parTransId="{60E9B14A-545A-9846-9DCD-65691B73E634}" sibTransId="{F5385FB7-9696-3949-9876-075D8CF7E137}"/>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C8623536-383B-4143-ACF9-0BCEE33252D2}" srcId="{6D1DD161-6F29-DF42-9F4F-183934C32215}" destId="{7E90E11A-2E97-EE43-B536-D984F1A15C26}" srcOrd="3" destOrd="0" parTransId="{74002514-1E0B-CC48-BA81-6084288CEC49}" sibTransId="{ADFC0487-0134-054F-BC0F-B2E10559F9C8}"/>
    <dgm:cxn modelId="{C3602C3B-FB13-E947-969B-B3AABCD5309B}" type="presOf" srcId="{0091829F-8A6A-2D48-916B-7EBDED035F80}" destId="{66982734-D772-544F-A510-5441A9CC909D}" srcOrd="0" destOrd="0" presId="urn:microsoft.com/office/officeart/2005/8/layout/lProcess1"/>
    <dgm:cxn modelId="{4582673F-ADBE-704E-A415-FADEE4E0D7E2}" srcId="{E400F72E-7065-F545-A8D1-76030B1DD83B}" destId="{7733B3CD-D191-2B4A-9E2F-435F3C7FFA09}" srcOrd="0" destOrd="0" parTransId="{64C9E8FC-1A5F-9C40-9CAD-C06FDA4ACDB6}" sibTransId="{376E2957-5509-F747-A9D1-6E09D93EB4AC}"/>
    <dgm:cxn modelId="{8246D06F-ECCC-524B-88C1-D2C42981CA33}" srcId="{DDCC9DF4-0193-1E49-B0E3-C11400C4A9D1}" destId="{E7590A78-AE88-1647-A7B2-DCE0A775285D}" srcOrd="1" destOrd="0" parTransId="{57E37780-DA12-924B-8593-77A97740228B}" sibTransId="{282FD82A-D239-EF4B-9A35-2583B0228D9A}"/>
    <dgm:cxn modelId="{8630D553-3D70-8942-BFEA-5B96AE77E443}" type="presOf" srcId="{95C539E0-0D5B-3648-9716-B5D4AEF65FA1}" destId="{D4BA578B-4600-C94F-8AA8-C1A2FD47634B}" srcOrd="0" destOrd="0" presId="urn:microsoft.com/office/officeart/2005/8/layout/lProcess1"/>
    <dgm:cxn modelId="{53A72055-1AFD-0543-A684-6CD1AF0010FD}" type="presOf" srcId="{E7590A78-AE88-1647-A7B2-DCE0A775285D}" destId="{9C5F4463-CBC6-4747-BDBD-5F082E89320B}" srcOrd="0" destOrd="0" presId="urn:microsoft.com/office/officeart/2005/8/layout/lProcess1"/>
    <dgm:cxn modelId="{A6C94575-B0A9-BF48-A4EF-6FA7C5DD153E}" type="presOf" srcId="{F63E9180-3FB8-8E44-9247-CC4030E4056B}" destId="{1983430F-A540-CF41-BA91-4D90D0867C1B}" srcOrd="0" destOrd="0" presId="urn:microsoft.com/office/officeart/2005/8/layout/lProcess1"/>
    <dgm:cxn modelId="{00ACCF56-F23E-0743-BA9D-56A49C126368}" srcId="{6D1DD161-6F29-DF42-9F4F-183934C32215}" destId="{E400F72E-7065-F545-A8D1-76030B1DD83B}" srcOrd="4" destOrd="0" parTransId="{F982F9DA-617C-DB49-B674-C63F7F050C65}" sibTransId="{0C1712AE-3EF4-5E4E-929D-A0E4B1E6A6A8}"/>
    <dgm:cxn modelId="{C6394459-F68B-4D4D-9E30-428C322CA097}" srcId="{0DB64DCA-AFBC-7E48-9EB0-5B6EC947D992}" destId="{703D61BA-BCBC-2247-BAA6-D161388A4BAA}" srcOrd="0" destOrd="0" parTransId="{57FC9932-6B93-B74F-8DED-945BA59B88A1}" sibTransId="{9B9629E0-AAB7-3645-9C3A-23B3537E237E}"/>
    <dgm:cxn modelId="{DD73EC81-839F-CC48-B25E-022547F6597E}" srcId="{6D1DD161-6F29-DF42-9F4F-183934C32215}" destId="{0DB64DCA-AFBC-7E48-9EB0-5B6EC947D992}" srcOrd="2"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7DAC8587-BAD4-CB4B-A8B4-C32FFEFE6E47}" srcId="{E400F72E-7065-F545-A8D1-76030B1DD83B}" destId="{0091829F-8A6A-2D48-916B-7EBDED035F80}" srcOrd="2" destOrd="0" parTransId="{A0E76E90-2A56-C34E-B356-01235905E210}" sibTransId="{B84C4D36-2452-4540-A47B-0C787E7A1B57}"/>
    <dgm:cxn modelId="{5E6A978A-B3B6-EE43-A39C-16F048087930}" type="presOf" srcId="{7733B3CD-D191-2B4A-9E2F-435F3C7FFA09}" destId="{807481D0-F512-8F4E-B92B-F9FFC1C529AA}" srcOrd="0" destOrd="0" presId="urn:microsoft.com/office/officeart/2005/8/layout/lProcess1"/>
    <dgm:cxn modelId="{36AFA693-C605-814B-8880-ED562497817C}" type="presOf" srcId="{5338A805-1B78-C44D-9B45-B4F4B3CB51F6}" destId="{90B61065-2A86-E54F-BCCC-56CE1061DDB4}" srcOrd="0" destOrd="0" presId="urn:microsoft.com/office/officeart/2005/8/layout/lProcess1"/>
    <dgm:cxn modelId="{AAC5019A-2CAF-7F4A-A4B6-D217F01BD3FF}" type="presOf" srcId="{2F96076C-5D0F-4245-AA08-385BB06C1142}" destId="{9A870E46-FBF2-2744-8B12-60DC01FF9A20}" srcOrd="0" destOrd="0" presId="urn:microsoft.com/office/officeart/2005/8/layout/lProcess1"/>
    <dgm:cxn modelId="{72011A9E-70B6-B245-927B-053B4D7AFF9A}" type="presOf" srcId="{7E90E11A-2E97-EE43-B536-D984F1A15C26}" destId="{9DBDD8D2-3674-3D4A-AB87-CF977CCF18B7}" srcOrd="0" destOrd="0" presId="urn:microsoft.com/office/officeart/2005/8/layout/lProcess1"/>
    <dgm:cxn modelId="{9F3BC0A0-F581-564A-8114-310C6197A212}" srcId="{7E90E11A-2E97-EE43-B536-D984F1A15C26}" destId="{7284CCFC-E275-4A4B-AF5A-978998616D78}" srcOrd="1" destOrd="0" parTransId="{A5124B50-7F4A-5547-8468-20158A6EFBFA}" sibTransId="{80D3A4D7-6AFB-8E43-8277-B5A8E2D4A27A}"/>
    <dgm:cxn modelId="{721918BA-FB62-AF45-A28D-73EA713E5FF8}" type="presOf" srcId="{60065E7E-3175-454C-BC9D-22FEFC81A564}" destId="{2DB6167C-FC9D-7E4F-97BC-70B47259879E}" srcOrd="0" destOrd="0" presId="urn:microsoft.com/office/officeart/2005/8/layout/lProcess1"/>
    <dgm:cxn modelId="{C0CBE4BB-7478-9E44-994E-5C4AC74C803B}" type="presOf" srcId="{703D61BA-BCBC-2247-BAA6-D161388A4BAA}" destId="{3C66C132-28E1-9A47-99D4-A618512219FE}" srcOrd="0" destOrd="0" presId="urn:microsoft.com/office/officeart/2005/8/layout/lProcess1"/>
    <dgm:cxn modelId="{F4660ABC-7C1B-614F-A5F4-E407B3A41060}" type="presOf" srcId="{7305931D-DEE2-BC47-948E-C6E7E2860E99}" destId="{B6ADAC64-8107-2F45-A299-AA41C67B8672}" srcOrd="0" destOrd="0" presId="urn:microsoft.com/office/officeart/2005/8/layout/lProcess1"/>
    <dgm:cxn modelId="{DED1AFC4-2C99-3C42-8747-E3001E9EBAE4}" srcId="{6D1DD161-6F29-DF42-9F4F-183934C32215}" destId="{DDCC9DF4-0193-1E49-B0E3-C11400C4A9D1}" srcOrd="1" destOrd="0" parTransId="{C6B9B8BB-9327-1F47-A00D-B50A586D4AAA}" sibTransId="{13BDAF47-1EC3-CC4C-9F03-B9805F7EC54A}"/>
    <dgm:cxn modelId="{616C65DB-8BB6-1248-854F-458A3B8A771B}" type="presOf" srcId="{60E9B14A-545A-9846-9DCD-65691B73E634}" destId="{E250B024-5903-CD40-97BE-6865B38A0DCF}" srcOrd="0" destOrd="0" presId="urn:microsoft.com/office/officeart/2005/8/layout/lProcess1"/>
    <dgm:cxn modelId="{998A66DE-DECF-6D47-AD78-18F2D57C4BD5}" type="presOf" srcId="{F5385FB7-9696-3949-9876-075D8CF7E137}" destId="{C4D1BB4C-8641-6747-AE93-9426DC9DC0C9}" srcOrd="0" destOrd="0" presId="urn:microsoft.com/office/officeart/2005/8/layout/lProcess1"/>
    <dgm:cxn modelId="{3D3CEAE1-E523-FE45-A8FE-80225178AAA8}" type="presOf" srcId="{7284CCFC-E275-4A4B-AF5A-978998616D78}" destId="{6DF9EF43-E378-7542-888B-AF25B2F802BE}" srcOrd="0" destOrd="0" presId="urn:microsoft.com/office/officeart/2005/8/layout/lProcess1"/>
    <dgm:cxn modelId="{1BB201E2-7890-974F-8975-C89DEFDF35A6}" type="presOf" srcId="{57FC9932-6B93-B74F-8DED-945BA59B88A1}" destId="{721C0525-8127-244D-A8A0-E36E4FD8C401}" srcOrd="0" destOrd="0" presId="urn:microsoft.com/office/officeart/2005/8/layout/lProcess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71B60C8E-794A-324D-B1EF-4E2C727CFDF4}" type="presParOf" srcId="{441589C4-1E50-E543-B91D-7716A143C49B}" destId="{39D57E70-7127-9041-A5E0-8FDC51028A5F}" srcOrd="2" destOrd="0" presId="urn:microsoft.com/office/officeart/2005/8/layout/lProcess1"/>
    <dgm:cxn modelId="{17689BE4-0ED8-1C4F-B11D-128242F6E307}" type="presParOf" srcId="{39D57E70-7127-9041-A5E0-8FDC51028A5F}" destId="{BCCD77CE-1132-1D4F-A933-EE23E5595F8C}" srcOrd="0" destOrd="0" presId="urn:microsoft.com/office/officeart/2005/8/layout/lProcess1"/>
    <dgm:cxn modelId="{8B969AE9-387D-1C4A-B0AA-DB24896E6704}" type="presParOf" srcId="{39D57E70-7127-9041-A5E0-8FDC51028A5F}" destId="{E250B024-5903-CD40-97BE-6865B38A0DCF}" srcOrd="1" destOrd="0" presId="urn:microsoft.com/office/officeart/2005/8/layout/lProcess1"/>
    <dgm:cxn modelId="{C156E59E-E09F-3B40-BD50-30AA3132878B}" type="presParOf" srcId="{39D57E70-7127-9041-A5E0-8FDC51028A5F}" destId="{D4BA578B-4600-C94F-8AA8-C1A2FD47634B}" srcOrd="2" destOrd="0" presId="urn:microsoft.com/office/officeart/2005/8/layout/lProcess1"/>
    <dgm:cxn modelId="{E63BE0DA-13A8-3B4E-B56A-C88E5F0080C7}" type="presParOf" srcId="{39D57E70-7127-9041-A5E0-8FDC51028A5F}" destId="{C4D1BB4C-8641-6747-AE93-9426DC9DC0C9}" srcOrd="3" destOrd="0" presId="urn:microsoft.com/office/officeart/2005/8/layout/lProcess1"/>
    <dgm:cxn modelId="{B936EF6B-286B-604A-B298-40F1D617533E}" type="presParOf" srcId="{39D57E70-7127-9041-A5E0-8FDC51028A5F}" destId="{9C5F4463-CBC6-4747-BDBD-5F082E89320B}" srcOrd="4" destOrd="0" presId="urn:microsoft.com/office/officeart/2005/8/layout/lProcess1"/>
    <dgm:cxn modelId="{4F46D563-3971-0941-844D-2BEB3FAA41E0}" type="presParOf" srcId="{441589C4-1E50-E543-B91D-7716A143C49B}" destId="{E8371D15-6187-2441-B424-A2EE21B31DF9}" srcOrd="3" destOrd="0" presId="urn:microsoft.com/office/officeart/2005/8/layout/lProcess1"/>
    <dgm:cxn modelId="{0FA1B797-FDEA-5D40-B72C-FE0A78DC16A6}" type="presParOf" srcId="{441589C4-1E50-E543-B91D-7716A143C49B}" destId="{0751A540-4AE6-1342-A958-913CA5AFADFD}" srcOrd="4"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43AAAAB5-D88F-B345-985E-021E3E6C2075}" type="presParOf" srcId="{0751A540-4AE6-1342-A958-913CA5AFADFD}" destId="{721C0525-8127-244D-A8A0-E36E4FD8C401}" srcOrd="1" destOrd="0" presId="urn:microsoft.com/office/officeart/2005/8/layout/lProcess1"/>
    <dgm:cxn modelId="{35EA6D3B-7B20-844B-961A-C2C19C563DF2}" type="presParOf" srcId="{0751A540-4AE6-1342-A958-913CA5AFADFD}" destId="{3C66C132-28E1-9A47-99D4-A618512219FE}" srcOrd="2" destOrd="0" presId="urn:microsoft.com/office/officeart/2005/8/layout/lProcess1"/>
    <dgm:cxn modelId="{1ACA7981-7058-1D49-873D-69420711B766}" type="presParOf" srcId="{441589C4-1E50-E543-B91D-7716A143C49B}" destId="{79051EBE-C813-DA4C-B20A-2D11FE077D32}" srcOrd="5" destOrd="0" presId="urn:microsoft.com/office/officeart/2005/8/layout/lProcess1"/>
    <dgm:cxn modelId="{6C644095-7721-5349-8460-5110709D75D4}" type="presParOf" srcId="{441589C4-1E50-E543-B91D-7716A143C49B}" destId="{D48560F7-115F-C94A-8139-BC4480FC0C6C}" srcOrd="6" destOrd="0" presId="urn:microsoft.com/office/officeart/2005/8/layout/lProcess1"/>
    <dgm:cxn modelId="{D54C4E94-E5DA-274A-806A-B3C6E1BDC296}" type="presParOf" srcId="{D48560F7-115F-C94A-8139-BC4480FC0C6C}" destId="{9DBDD8D2-3674-3D4A-AB87-CF977CCF18B7}" srcOrd="0" destOrd="0" presId="urn:microsoft.com/office/officeart/2005/8/layout/lProcess1"/>
    <dgm:cxn modelId="{F73E7B6B-24D0-9646-9F66-CE51A8F3D984}" type="presParOf" srcId="{D48560F7-115F-C94A-8139-BC4480FC0C6C}" destId="{2DB6167C-FC9D-7E4F-97BC-70B47259879E}" srcOrd="1" destOrd="0" presId="urn:microsoft.com/office/officeart/2005/8/layout/lProcess1"/>
    <dgm:cxn modelId="{5FBACBBA-B1F3-CE4E-A151-883900D0E6DB}" type="presParOf" srcId="{D48560F7-115F-C94A-8139-BC4480FC0C6C}" destId="{9A870E46-FBF2-2744-8B12-60DC01FF9A20}" srcOrd="2" destOrd="0" presId="urn:microsoft.com/office/officeart/2005/8/layout/lProcess1"/>
    <dgm:cxn modelId="{7DCEB93F-2F05-EC4F-8CF7-23B32094E18C}" type="presParOf" srcId="{D48560F7-115F-C94A-8139-BC4480FC0C6C}" destId="{90B61065-2A86-E54F-BCCC-56CE1061DDB4}" srcOrd="3" destOrd="0" presId="urn:microsoft.com/office/officeart/2005/8/layout/lProcess1"/>
    <dgm:cxn modelId="{3B194487-DCE1-EE45-933D-81F4068FEC7D}" type="presParOf" srcId="{D48560F7-115F-C94A-8139-BC4480FC0C6C}" destId="{6DF9EF43-E378-7542-888B-AF25B2F802BE}" srcOrd="4" destOrd="0" presId="urn:microsoft.com/office/officeart/2005/8/layout/lProcess1"/>
    <dgm:cxn modelId="{35926A29-6958-AC44-BFF0-8E9CAE9BD23F}" type="presParOf" srcId="{441589C4-1E50-E543-B91D-7716A143C49B}" destId="{37E93624-5850-214C-9371-3C4E5F256ED7}" srcOrd="7" destOrd="0" presId="urn:microsoft.com/office/officeart/2005/8/layout/lProcess1"/>
    <dgm:cxn modelId="{C781437F-2CAB-BC44-8305-37205292C4C7}" type="presParOf" srcId="{441589C4-1E50-E543-B91D-7716A143C49B}" destId="{7E8FE6F3-192D-B343-9B94-E599BC30858B}" srcOrd="8"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 modelId="{E2A17D68-ED23-5B4C-BBFA-120CC5272AD8}" type="presParOf" srcId="{7E8FE6F3-192D-B343-9B94-E599BC30858B}" destId="{B6ADAC64-8107-2F45-A299-AA41C67B8672}" srcOrd="5" destOrd="0" presId="urn:microsoft.com/office/officeart/2005/8/layout/lProcess1"/>
    <dgm:cxn modelId="{856D4F01-3C61-FB48-9620-676F083FF705}" type="presParOf" srcId="{7E8FE6F3-192D-B343-9B94-E599BC30858B}" destId="{66982734-D772-544F-A510-5441A9CC909D}"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Feature</a:t>
          </a:r>
          <a:br>
            <a:rPr lang="en-US" sz="2000" dirty="0">
              <a:latin typeface="Gill Sans MT" panose="020B0502020104020203"/>
              <a:ea typeface="+mn-ea"/>
              <a:cs typeface="+mn-cs"/>
            </a:rPr>
          </a:br>
          <a:r>
            <a:rPr lang="en-US" sz="2000" dirty="0">
              <a:latin typeface="Gill Sans MT" panose="020B0502020104020203"/>
              <a:ea typeface="+mn-ea"/>
              <a:cs typeface="+mn-cs"/>
            </a:rPr>
            <a:t>Analysis</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Feature Selection</a:t>
          </a: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Class Balance</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51C6DCDD-778A-694C-927C-AB3733D6DC19}">
      <dgm:prSet custT="1"/>
      <dgm:spPr/>
      <dgm:t>
        <a:bodyPr/>
        <a:lstStyle/>
        <a:p>
          <a:r>
            <a:rPr lang="en-US" sz="2000" dirty="0"/>
            <a:t>Modeling</a:t>
          </a:r>
          <a:endParaRPr lang="en-US" sz="3500" dirty="0"/>
        </a:p>
      </dgm:t>
    </dgm:pt>
    <dgm:pt modelId="{45BD785E-69E2-BD4D-A9BA-216839B19CF1}" type="parTrans" cxnId="{97CD208E-CA92-FC41-A496-4CD12DD60A1D}">
      <dgm:prSet/>
      <dgm:spPr/>
      <dgm:t>
        <a:bodyPr/>
        <a:lstStyle/>
        <a:p>
          <a:endParaRPr lang="en-US"/>
        </a:p>
      </dgm:t>
    </dgm:pt>
    <dgm:pt modelId="{B336E074-83D2-0B4D-A1E5-C5E7FECB3331}" type="sibTrans" cxnId="{97CD208E-CA92-FC41-A496-4CD12DD60A1D}">
      <dgm:prSet/>
      <dgm:spPr/>
      <dgm:t>
        <a:bodyPr/>
        <a:lstStyle/>
        <a:p>
          <a:endParaRPr lang="en-US"/>
        </a:p>
      </dgm:t>
    </dgm:pt>
    <dgm:pt modelId="{CDDECFE2-4D7D-D047-AE86-649C992D428D}">
      <dgm:prSet custT="1"/>
      <dgm:spPr/>
      <dgm:t>
        <a:bodyPr/>
        <a:lstStyle/>
        <a:p>
          <a:r>
            <a:rPr lang="en-US" sz="2000" dirty="0"/>
            <a:t>Model Selection</a:t>
          </a:r>
        </a:p>
      </dgm:t>
    </dgm:pt>
    <dgm:pt modelId="{E6A10BCE-E38F-3E4B-BFFA-9691496647E2}" type="parTrans" cxnId="{C5CC0B6C-064E-624D-976D-C891877DFB3E}">
      <dgm:prSet/>
      <dgm:spPr/>
      <dgm:t>
        <a:bodyPr/>
        <a:lstStyle/>
        <a:p>
          <a:endParaRPr lang="en-US"/>
        </a:p>
      </dgm:t>
    </dgm:pt>
    <dgm:pt modelId="{B937CB3B-4A35-DE46-B3B5-E7A782A14E89}" type="sibTrans" cxnId="{C5CC0B6C-064E-624D-976D-C891877DFB3E}">
      <dgm:prSet/>
      <dgm:spPr/>
      <dgm:t>
        <a:bodyPr/>
        <a:lstStyle/>
        <a:p>
          <a:endParaRPr lang="en-US"/>
        </a:p>
      </dgm:t>
    </dgm:pt>
    <dgm:pt modelId="{83F3C235-411E-9F43-8C19-25A9A07A2A60}">
      <dgm:prSet custT="1"/>
      <dgm:spPr/>
      <dgm:t>
        <a:bodyPr/>
        <a:lstStyle/>
        <a:p>
          <a:r>
            <a:rPr lang="en-US" sz="2000" dirty="0"/>
            <a:t>Evaluate Predictions</a:t>
          </a:r>
        </a:p>
      </dgm:t>
    </dgm:pt>
    <dgm:pt modelId="{5A491791-7CDC-C14E-957D-7937DF52DF4B}" type="parTrans" cxnId="{E7BD1DCB-1EB6-2641-9AC2-CAAA12618CCE}">
      <dgm:prSet/>
      <dgm:spPr/>
      <dgm:t>
        <a:bodyPr/>
        <a:lstStyle/>
        <a:p>
          <a:endParaRPr lang="en-US"/>
        </a:p>
      </dgm:t>
    </dgm:pt>
    <dgm:pt modelId="{05DFE6BD-64DE-FF4A-B12A-A4E4D50F16DA}" type="sibTrans" cxnId="{E7BD1DCB-1EB6-2641-9AC2-CAAA12618CCE}">
      <dgm:prSet/>
      <dgm:spPr/>
      <dgm:t>
        <a:bodyPr/>
        <a:lstStyle/>
        <a:p>
          <a:endParaRPr lang="en-US"/>
        </a:p>
      </dgm:t>
    </dgm:pt>
    <dgm:pt modelId="{707A789A-5374-B448-B400-8ACA0DA09A96}">
      <dgm:prSet custT="1"/>
      <dgm:spPr/>
      <dgm:t>
        <a:bodyPr/>
        <a:lstStyle/>
        <a:p>
          <a:r>
            <a:rPr lang="en-US" sz="2000" dirty="0"/>
            <a:t>Model Tuning</a:t>
          </a:r>
        </a:p>
      </dgm:t>
    </dgm:pt>
    <dgm:pt modelId="{ECEC1C83-5863-B447-921C-11DA4312C687}" type="parTrans" cxnId="{81E47F93-7350-B74A-946A-08CFF461C538}">
      <dgm:prSet/>
      <dgm:spPr/>
      <dgm:t>
        <a:bodyPr/>
        <a:lstStyle/>
        <a:p>
          <a:endParaRPr lang="en-US"/>
        </a:p>
      </dgm:t>
    </dgm:pt>
    <dgm:pt modelId="{BE7E81DA-D699-994C-97F5-67131B36F666}" type="sibTrans" cxnId="{81E47F93-7350-B74A-946A-08CFF461C538}">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B5FAFD70-DAFD-ED4F-B1E3-C3658E33BBF0}" type="pres">
      <dgm:prSet presAssocID="{51C6DCDD-778A-694C-927C-AB3733D6DC19}" presName="vertFlow" presStyleCnt="0"/>
      <dgm:spPr/>
    </dgm:pt>
    <dgm:pt modelId="{1CCBBAAD-ED1C-0B45-9339-144B1890A5B4}" type="pres">
      <dgm:prSet presAssocID="{51C6DCDD-778A-694C-927C-AB3733D6DC19}" presName="header" presStyleLbl="node1" presStyleIdx="0" presStyleCnt="1" custScaleY="182292"/>
      <dgm:spPr/>
    </dgm:pt>
    <dgm:pt modelId="{3D8A4FE5-B7EA-DF4A-A6D4-3E3FB13F15FE}" type="pres">
      <dgm:prSet presAssocID="{E6A10BCE-E38F-3E4B-BFFA-9691496647E2}" presName="parTrans" presStyleLbl="sibTrans2D1" presStyleIdx="0" presStyleCnt="3"/>
      <dgm:spPr/>
    </dgm:pt>
    <dgm:pt modelId="{27DAEC0E-6B7E-564F-B666-81AB0C243E4E}" type="pres">
      <dgm:prSet presAssocID="{CDDECFE2-4D7D-D047-AE86-649C992D428D}" presName="child" presStyleLbl="alignAccFollowNode1" presStyleIdx="0" presStyleCnt="3">
        <dgm:presLayoutVars>
          <dgm:chMax val="0"/>
          <dgm:bulletEnabled val="1"/>
        </dgm:presLayoutVars>
      </dgm:prSet>
      <dgm:spPr/>
    </dgm:pt>
    <dgm:pt modelId="{3E14EF45-9106-9342-9B0A-26EB73CEB8E7}" type="pres">
      <dgm:prSet presAssocID="{B937CB3B-4A35-DE46-B3B5-E7A782A14E89}" presName="sibTrans" presStyleLbl="sibTrans2D1" presStyleIdx="1" presStyleCnt="3"/>
      <dgm:spPr/>
    </dgm:pt>
    <dgm:pt modelId="{795ADCE6-2FBF-6D41-9C18-508C2F0A60A4}" type="pres">
      <dgm:prSet presAssocID="{83F3C235-411E-9F43-8C19-25A9A07A2A60}" presName="child" presStyleLbl="alignAccFollowNode1" presStyleIdx="1" presStyleCnt="3">
        <dgm:presLayoutVars>
          <dgm:chMax val="0"/>
          <dgm:bulletEnabled val="1"/>
        </dgm:presLayoutVars>
      </dgm:prSet>
      <dgm:spPr/>
    </dgm:pt>
    <dgm:pt modelId="{D65D9264-53EC-AE40-A999-74688C97A725}" type="pres">
      <dgm:prSet presAssocID="{05DFE6BD-64DE-FF4A-B12A-A4E4D50F16DA}" presName="sibTrans" presStyleLbl="sibTrans2D1" presStyleIdx="2" presStyleCnt="3"/>
      <dgm:spPr/>
    </dgm:pt>
    <dgm:pt modelId="{0AB38866-1C4E-E84C-B103-CC58F84491FC}" type="pres">
      <dgm:prSet presAssocID="{707A789A-5374-B448-B400-8ACA0DA09A96}" presName="child" presStyleLbl="alignAccFollowNode1" presStyleIdx="2" presStyleCnt="3">
        <dgm:presLayoutVars>
          <dgm:chMax val="0"/>
          <dgm:bulletEnabled val="1"/>
        </dgm:presLayoutVars>
      </dgm:prSet>
      <dgm:spPr/>
    </dgm:pt>
  </dgm:ptLst>
  <dgm:cxnLst>
    <dgm:cxn modelId="{105BDA13-B46E-2B43-8DCA-BB472357BA01}" type="presOf" srcId="{CDDECFE2-4D7D-D047-AE86-649C992D428D}" destId="{27DAEC0E-6B7E-564F-B666-81AB0C243E4E}" srcOrd="0" destOrd="0" presId="urn:microsoft.com/office/officeart/2005/8/layout/lProcess1"/>
    <dgm:cxn modelId="{D8A1B726-7E1E-0144-9982-9FD8B117A131}" type="presOf" srcId="{51C6DCDD-778A-694C-927C-AB3733D6DC19}" destId="{1CCBBAAD-ED1C-0B45-9339-144B1890A5B4}" srcOrd="0" destOrd="0" presId="urn:microsoft.com/office/officeart/2005/8/layout/lProcess1"/>
    <dgm:cxn modelId="{D1D31562-6787-2A48-97BD-884E8040AD91}" type="presOf" srcId="{E6A10BCE-E38F-3E4B-BFFA-9691496647E2}" destId="{3D8A4FE5-B7EA-DF4A-A6D4-3E3FB13F15FE}" srcOrd="0" destOrd="0" presId="urn:microsoft.com/office/officeart/2005/8/layout/lProcess1"/>
    <dgm:cxn modelId="{D4323A48-91C2-2E4D-A162-47B7F9C2E6A0}" type="presOf" srcId="{707A789A-5374-B448-B400-8ACA0DA09A96}" destId="{0AB38866-1C4E-E84C-B103-CC58F84491FC}" srcOrd="0" destOrd="0" presId="urn:microsoft.com/office/officeart/2005/8/layout/lProcess1"/>
    <dgm:cxn modelId="{C5CC0B6C-064E-624D-976D-C891877DFB3E}" srcId="{51C6DCDD-778A-694C-927C-AB3733D6DC19}" destId="{CDDECFE2-4D7D-D047-AE86-649C992D428D}" srcOrd="0" destOrd="0" parTransId="{E6A10BCE-E38F-3E4B-BFFA-9691496647E2}" sibTransId="{B937CB3B-4A35-DE46-B3B5-E7A782A14E89}"/>
    <dgm:cxn modelId="{53557486-48FE-474D-AC10-BD29DFC1AF69}" type="presOf" srcId="{05DFE6BD-64DE-FF4A-B12A-A4E4D50F16DA}" destId="{D65D9264-53EC-AE40-A999-74688C97A725}" srcOrd="0" destOrd="0" presId="urn:microsoft.com/office/officeart/2005/8/layout/lProcess1"/>
    <dgm:cxn modelId="{5F93818C-985B-D446-8133-D80E615922E7}" type="presOf" srcId="{B937CB3B-4A35-DE46-B3B5-E7A782A14E89}" destId="{3E14EF45-9106-9342-9B0A-26EB73CEB8E7}" srcOrd="0" destOrd="0" presId="urn:microsoft.com/office/officeart/2005/8/layout/lProcess1"/>
    <dgm:cxn modelId="{97CD208E-CA92-FC41-A496-4CD12DD60A1D}" srcId="{6D1DD161-6F29-DF42-9F4F-183934C32215}" destId="{51C6DCDD-778A-694C-927C-AB3733D6DC19}" srcOrd="0" destOrd="0" parTransId="{45BD785E-69E2-BD4D-A9BA-216839B19CF1}" sibTransId="{B336E074-83D2-0B4D-A1E5-C5E7FECB3331}"/>
    <dgm:cxn modelId="{81E47F93-7350-B74A-946A-08CFF461C538}" srcId="{51C6DCDD-778A-694C-927C-AB3733D6DC19}" destId="{707A789A-5374-B448-B400-8ACA0DA09A96}" srcOrd="2" destOrd="0" parTransId="{ECEC1C83-5863-B447-921C-11DA4312C687}" sibTransId="{BE7E81DA-D699-994C-97F5-67131B36F666}"/>
    <dgm:cxn modelId="{3D2D61AF-045F-4944-BF82-70F0ADBEE5CC}" type="presOf" srcId="{6D1DD161-6F29-DF42-9F4F-183934C32215}" destId="{441589C4-1E50-E543-B91D-7716A143C49B}" srcOrd="0" destOrd="0" presId="urn:microsoft.com/office/officeart/2005/8/layout/lProcess1"/>
    <dgm:cxn modelId="{E7BD1DCB-1EB6-2641-9AC2-CAAA12618CCE}" srcId="{51C6DCDD-778A-694C-927C-AB3733D6DC19}" destId="{83F3C235-411E-9F43-8C19-25A9A07A2A60}" srcOrd="1" destOrd="0" parTransId="{5A491791-7CDC-C14E-957D-7937DF52DF4B}" sibTransId="{05DFE6BD-64DE-FF4A-B12A-A4E4D50F16DA}"/>
    <dgm:cxn modelId="{53F9A1F3-6AF2-8048-A108-D2EC6DC9E993}" type="presOf" srcId="{83F3C235-411E-9F43-8C19-25A9A07A2A60}" destId="{795ADCE6-2FBF-6D41-9C18-508C2F0A60A4}" srcOrd="0" destOrd="0" presId="urn:microsoft.com/office/officeart/2005/8/layout/lProcess1"/>
    <dgm:cxn modelId="{37A3E487-6C05-3648-B101-A6A6451272B6}" type="presParOf" srcId="{441589C4-1E50-E543-B91D-7716A143C49B}" destId="{B5FAFD70-DAFD-ED4F-B1E3-C3658E33BBF0}" srcOrd="0" destOrd="0" presId="urn:microsoft.com/office/officeart/2005/8/layout/lProcess1"/>
    <dgm:cxn modelId="{F4533B7A-DC26-C446-AB30-B59792177883}" type="presParOf" srcId="{B5FAFD70-DAFD-ED4F-B1E3-C3658E33BBF0}" destId="{1CCBBAAD-ED1C-0B45-9339-144B1890A5B4}" srcOrd="0" destOrd="0" presId="urn:microsoft.com/office/officeart/2005/8/layout/lProcess1"/>
    <dgm:cxn modelId="{6D3CB5A3-9361-B042-ABBF-002C4C18D215}" type="presParOf" srcId="{B5FAFD70-DAFD-ED4F-B1E3-C3658E33BBF0}" destId="{3D8A4FE5-B7EA-DF4A-A6D4-3E3FB13F15FE}" srcOrd="1" destOrd="0" presId="urn:microsoft.com/office/officeart/2005/8/layout/lProcess1"/>
    <dgm:cxn modelId="{C5D21953-9C37-3D43-89CF-2D548720B32E}" type="presParOf" srcId="{B5FAFD70-DAFD-ED4F-B1E3-C3658E33BBF0}" destId="{27DAEC0E-6B7E-564F-B666-81AB0C243E4E}" srcOrd="2" destOrd="0" presId="urn:microsoft.com/office/officeart/2005/8/layout/lProcess1"/>
    <dgm:cxn modelId="{E95D6C73-03D8-3949-899F-9DA39CBBB699}" type="presParOf" srcId="{B5FAFD70-DAFD-ED4F-B1E3-C3658E33BBF0}" destId="{3E14EF45-9106-9342-9B0A-26EB73CEB8E7}" srcOrd="3" destOrd="0" presId="urn:microsoft.com/office/officeart/2005/8/layout/lProcess1"/>
    <dgm:cxn modelId="{33BE8378-C33C-0F4A-8D96-DC2AE87E0D55}" type="presParOf" srcId="{B5FAFD70-DAFD-ED4F-B1E3-C3658E33BBF0}" destId="{795ADCE6-2FBF-6D41-9C18-508C2F0A60A4}" srcOrd="4" destOrd="0" presId="urn:microsoft.com/office/officeart/2005/8/layout/lProcess1"/>
    <dgm:cxn modelId="{6D68433A-D720-674C-BBC9-53B902061FB0}" type="presParOf" srcId="{B5FAFD70-DAFD-ED4F-B1E3-C3658E33BBF0}" destId="{D65D9264-53EC-AE40-A999-74688C97A725}" srcOrd="5" destOrd="0" presId="urn:microsoft.com/office/officeart/2005/8/layout/lProcess1"/>
    <dgm:cxn modelId="{17F6A5B6-6A40-CC47-A974-5410818D6C32}" type="presParOf" srcId="{B5FAFD70-DAFD-ED4F-B1E3-C3658E33BBF0}" destId="{0AB38866-1C4E-E84C-B103-CC58F84491F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2035"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Extraction</a:t>
          </a:r>
        </a:p>
      </dsp:txBody>
      <dsp:txXfrm>
        <a:off x="36247" y="567548"/>
        <a:ext cx="1773976" cy="778230"/>
      </dsp:txXfrm>
    </dsp:sp>
    <dsp:sp modelId="{BCCD77CE-1132-1D4F-A933-EE23E5595F8C}">
      <dsp:nvSpPr>
        <dsp:cNvPr id="0" name=""/>
        <dsp:cNvSpPr/>
      </dsp:nvSpPr>
      <dsp:spPr>
        <a:xfrm>
          <a:off x="2082573"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Cleaning</a:t>
          </a:r>
        </a:p>
      </dsp:txBody>
      <dsp:txXfrm>
        <a:off x="2106785" y="567548"/>
        <a:ext cx="1773976" cy="778230"/>
      </dsp:txXfrm>
    </dsp:sp>
    <dsp:sp modelId="{E250B024-5903-CD40-97BE-6865B38A0DCF}">
      <dsp:nvSpPr>
        <dsp:cNvPr id="0" name=""/>
        <dsp:cNvSpPr/>
      </dsp:nvSpPr>
      <dsp:spPr>
        <a:xfrm rot="5400000">
          <a:off x="2953909"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BA578B-4600-C94F-8AA8-C1A2FD47634B}">
      <dsp:nvSpPr>
        <dsp:cNvPr id="0" name=""/>
        <dsp:cNvSpPr/>
      </dsp:nvSpPr>
      <dsp:spPr>
        <a:xfrm>
          <a:off x="2082573"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Missing Values</a:t>
          </a:r>
        </a:p>
      </dsp:txBody>
      <dsp:txXfrm>
        <a:off x="2095917" y="1542794"/>
        <a:ext cx="1795712" cy="428912"/>
      </dsp:txXfrm>
    </dsp:sp>
    <dsp:sp modelId="{C4D1BB4C-8641-6747-AE93-9426DC9DC0C9}">
      <dsp:nvSpPr>
        <dsp:cNvPr id="0" name=""/>
        <dsp:cNvSpPr/>
      </dsp:nvSpPr>
      <dsp:spPr>
        <a:xfrm rot="5400000">
          <a:off x="2953909"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5F4463-CBC6-4747-BDBD-5F082E89320B}">
      <dsp:nvSpPr>
        <dsp:cNvPr id="0" name=""/>
        <dsp:cNvSpPr/>
      </dsp:nvSpPr>
      <dsp:spPr>
        <a:xfrm>
          <a:off x="2082573"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Outliers</a:t>
          </a:r>
        </a:p>
      </dsp:txBody>
      <dsp:txXfrm>
        <a:off x="2095917" y="2157854"/>
        <a:ext cx="1795712" cy="428912"/>
      </dsp:txXfrm>
    </dsp:sp>
    <dsp:sp modelId="{B485D53C-5B8E-4940-B1BC-EC07BE4C10B8}">
      <dsp:nvSpPr>
        <dsp:cNvPr id="0" name=""/>
        <dsp:cNvSpPr/>
      </dsp:nvSpPr>
      <dsp:spPr>
        <a:xfrm>
          <a:off x="4160110"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sp:txBody>
      <dsp:txXfrm>
        <a:off x="4184322" y="567548"/>
        <a:ext cx="1773976" cy="778230"/>
      </dsp:txXfrm>
    </dsp:sp>
    <dsp:sp modelId="{721C0525-8127-244D-A8A0-E36E4FD8C401}">
      <dsp:nvSpPr>
        <dsp:cNvPr id="0" name=""/>
        <dsp:cNvSpPr/>
      </dsp:nvSpPr>
      <dsp:spPr>
        <a:xfrm rot="5400000">
          <a:off x="5031445"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66C132-28E1-9A47-99D4-A618512219FE}">
      <dsp:nvSpPr>
        <dsp:cNvPr id="0" name=""/>
        <dsp:cNvSpPr/>
      </dsp:nvSpPr>
      <dsp:spPr>
        <a:xfrm>
          <a:off x="4160110"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Target Classification</a:t>
          </a:r>
        </a:p>
      </dsp:txBody>
      <dsp:txXfrm>
        <a:off x="4173454" y="1542794"/>
        <a:ext cx="1795712" cy="428912"/>
      </dsp:txXfrm>
    </dsp:sp>
    <dsp:sp modelId="{9DBDD8D2-3674-3D4A-AB87-CF977CCF18B7}">
      <dsp:nvSpPr>
        <dsp:cNvPr id="0" name=""/>
        <dsp:cNvSpPr/>
      </dsp:nvSpPr>
      <dsp:spPr>
        <a:xfrm>
          <a:off x="6238412" y="543336"/>
          <a:ext cx="1820869"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Feature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Analysis</a:t>
          </a:r>
        </a:p>
      </dsp:txBody>
      <dsp:txXfrm>
        <a:off x="6262624" y="567548"/>
        <a:ext cx="1772445" cy="778230"/>
      </dsp:txXfrm>
    </dsp:sp>
    <dsp:sp modelId="{2DB6167C-FC9D-7E4F-97BC-70B47259879E}">
      <dsp:nvSpPr>
        <dsp:cNvPr id="0" name=""/>
        <dsp:cNvSpPr/>
      </dsp:nvSpPr>
      <dsp:spPr>
        <a:xfrm rot="5400000">
          <a:off x="7108981"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70E46-FBF2-2744-8B12-60DC01FF9A20}">
      <dsp:nvSpPr>
        <dsp:cNvPr id="0" name=""/>
        <dsp:cNvSpPr/>
      </dsp:nvSpPr>
      <dsp:spPr>
        <a:xfrm>
          <a:off x="6237646"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6250990" y="1542794"/>
        <a:ext cx="1795712" cy="428912"/>
      </dsp:txXfrm>
    </dsp:sp>
    <dsp:sp modelId="{90B61065-2A86-E54F-BCCC-56CE1061DDB4}">
      <dsp:nvSpPr>
        <dsp:cNvPr id="0" name=""/>
        <dsp:cNvSpPr/>
      </dsp:nvSpPr>
      <dsp:spPr>
        <a:xfrm rot="5400000">
          <a:off x="7108981"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F9EF43-E378-7542-888B-AF25B2F802BE}">
      <dsp:nvSpPr>
        <dsp:cNvPr id="0" name=""/>
        <dsp:cNvSpPr/>
      </dsp:nvSpPr>
      <dsp:spPr>
        <a:xfrm>
          <a:off x="6237646"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Class Balance</a:t>
          </a:r>
        </a:p>
      </dsp:txBody>
      <dsp:txXfrm>
        <a:off x="6250990" y="2157854"/>
        <a:ext cx="1795712" cy="428912"/>
      </dsp:txXfrm>
    </dsp:sp>
    <dsp:sp modelId="{46A3BA6A-67F5-674F-B016-EE8766A82C45}">
      <dsp:nvSpPr>
        <dsp:cNvPr id="0" name=""/>
        <dsp:cNvSpPr/>
      </dsp:nvSpPr>
      <dsp:spPr>
        <a:xfrm>
          <a:off x="8315183" y="543336"/>
          <a:ext cx="1822400" cy="8305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8339508" y="567661"/>
        <a:ext cx="1773750" cy="781872"/>
      </dsp:txXfrm>
    </dsp:sp>
    <dsp:sp modelId="{4D476E2A-D2F2-8B4E-97E0-96C94EB5F41D}">
      <dsp:nvSpPr>
        <dsp:cNvPr id="0" name=""/>
        <dsp:cNvSpPr/>
      </dsp:nvSpPr>
      <dsp:spPr>
        <a:xfrm rot="5400000">
          <a:off x="9186518" y="141372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8315183" y="153331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Selection</a:t>
          </a:r>
        </a:p>
      </dsp:txBody>
      <dsp:txXfrm>
        <a:off x="8328527" y="1546662"/>
        <a:ext cx="1795712" cy="428912"/>
      </dsp:txXfrm>
    </dsp:sp>
    <dsp:sp modelId="{2197F4C2-DFE5-5D43-A082-8FFF2CCDC038}">
      <dsp:nvSpPr>
        <dsp:cNvPr id="0" name=""/>
        <dsp:cNvSpPr/>
      </dsp:nvSpPr>
      <dsp:spPr>
        <a:xfrm rot="5400000">
          <a:off x="9186518" y="202878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8315183" y="214837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Predictions</a:t>
          </a:r>
        </a:p>
      </dsp:txBody>
      <dsp:txXfrm>
        <a:off x="8328527" y="2161722"/>
        <a:ext cx="1795712" cy="428912"/>
      </dsp:txXfrm>
    </dsp:sp>
    <dsp:sp modelId="{B6ADAC64-8107-2F45-A299-AA41C67B8672}">
      <dsp:nvSpPr>
        <dsp:cNvPr id="0" name=""/>
        <dsp:cNvSpPr/>
      </dsp:nvSpPr>
      <dsp:spPr>
        <a:xfrm rot="5400000">
          <a:off x="9186518" y="264384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82734-D772-544F-A510-5441A9CC909D}">
      <dsp:nvSpPr>
        <dsp:cNvPr id="0" name=""/>
        <dsp:cNvSpPr/>
      </dsp:nvSpPr>
      <dsp:spPr>
        <a:xfrm>
          <a:off x="8315183" y="276343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p>
      </dsp:txBody>
      <dsp:txXfrm>
        <a:off x="8328527" y="2776782"/>
        <a:ext cx="1795712" cy="428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1281814" y="443"/>
          <a:ext cx="2280662" cy="10345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Feature</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Analysis</a:t>
          </a:r>
        </a:p>
      </dsp:txBody>
      <dsp:txXfrm>
        <a:off x="1312114" y="30743"/>
        <a:ext cx="2220062" cy="973925"/>
      </dsp:txXfrm>
    </dsp:sp>
    <dsp:sp modelId="{9DF42E09-AFC8-3D4A-B1AB-48A84475F970}">
      <dsp:nvSpPr>
        <dsp:cNvPr id="0" name=""/>
        <dsp:cNvSpPr/>
      </dsp:nvSpPr>
      <dsp:spPr>
        <a:xfrm rot="5400000">
          <a:off x="2372256" y="1084858"/>
          <a:ext cx="99778" cy="99778"/>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1281814" y="1234527"/>
          <a:ext cx="2280662" cy="570165"/>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Feature Selection</a:t>
          </a:r>
        </a:p>
      </dsp:txBody>
      <dsp:txXfrm>
        <a:off x="1298514" y="1251227"/>
        <a:ext cx="2247262" cy="536765"/>
      </dsp:txXfrm>
    </dsp:sp>
    <dsp:sp modelId="{47BEB35C-9479-9D45-84BC-AF20CE9D9CAC}">
      <dsp:nvSpPr>
        <dsp:cNvPr id="0" name=""/>
        <dsp:cNvSpPr/>
      </dsp:nvSpPr>
      <dsp:spPr>
        <a:xfrm rot="5400000">
          <a:off x="2372256" y="1854582"/>
          <a:ext cx="99778" cy="99778"/>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1281814" y="2004250"/>
          <a:ext cx="2280662" cy="570165"/>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Class Balance</a:t>
          </a:r>
        </a:p>
      </dsp:txBody>
      <dsp:txXfrm>
        <a:off x="1298514" y="2020950"/>
        <a:ext cx="2247262" cy="5367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BAAD-ED1C-0B45-9339-144B1890A5B4}">
      <dsp:nvSpPr>
        <dsp:cNvPr id="0" name=""/>
        <dsp:cNvSpPr/>
      </dsp:nvSpPr>
      <dsp:spPr>
        <a:xfrm>
          <a:off x="1080280" y="974"/>
          <a:ext cx="2111402" cy="962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endParaRPr lang="en-US" sz="3500" kern="1200" dirty="0"/>
        </a:p>
      </dsp:txBody>
      <dsp:txXfrm>
        <a:off x="1108463" y="29157"/>
        <a:ext cx="2055036" cy="905863"/>
      </dsp:txXfrm>
    </dsp:sp>
    <dsp:sp modelId="{3D8A4FE5-B7EA-DF4A-A6D4-3E3FB13F15FE}">
      <dsp:nvSpPr>
        <dsp:cNvPr id="0" name=""/>
        <dsp:cNvSpPr/>
      </dsp:nvSpPr>
      <dsp:spPr>
        <a:xfrm rot="5400000">
          <a:off x="2089794" y="1009391"/>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AEC0E-6B7E-564F-B666-81AB0C243E4E}">
      <dsp:nvSpPr>
        <dsp:cNvPr id="0" name=""/>
        <dsp:cNvSpPr/>
      </dsp:nvSpPr>
      <dsp:spPr>
        <a:xfrm>
          <a:off x="1080280" y="1147952"/>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1095740" y="1163412"/>
        <a:ext cx="2080482" cy="496930"/>
      </dsp:txXfrm>
    </dsp:sp>
    <dsp:sp modelId="{3E14EF45-9106-9342-9B0A-26EB73CEB8E7}">
      <dsp:nvSpPr>
        <dsp:cNvPr id="0" name=""/>
        <dsp:cNvSpPr/>
      </dsp:nvSpPr>
      <dsp:spPr>
        <a:xfrm rot="5400000">
          <a:off x="2089794" y="1721990"/>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ADCE6-2FBF-6D41-9C18-508C2F0A60A4}">
      <dsp:nvSpPr>
        <dsp:cNvPr id="0" name=""/>
        <dsp:cNvSpPr/>
      </dsp:nvSpPr>
      <dsp:spPr>
        <a:xfrm>
          <a:off x="1080280" y="1860550"/>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Evaluate Predictions</a:t>
          </a:r>
        </a:p>
      </dsp:txBody>
      <dsp:txXfrm>
        <a:off x="1095740" y="1876010"/>
        <a:ext cx="2080482" cy="496930"/>
      </dsp:txXfrm>
    </dsp:sp>
    <dsp:sp modelId="{D65D9264-53EC-AE40-A999-74688C97A725}">
      <dsp:nvSpPr>
        <dsp:cNvPr id="0" name=""/>
        <dsp:cNvSpPr/>
      </dsp:nvSpPr>
      <dsp:spPr>
        <a:xfrm rot="5400000">
          <a:off x="2089794" y="2434588"/>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38866-1C4E-E84C-B103-CC58F84491FC}">
      <dsp:nvSpPr>
        <dsp:cNvPr id="0" name=""/>
        <dsp:cNvSpPr/>
      </dsp:nvSpPr>
      <dsp:spPr>
        <a:xfrm>
          <a:off x="1080280" y="2573149"/>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Tuning</a:t>
          </a:r>
        </a:p>
      </dsp:txBody>
      <dsp:txXfrm>
        <a:off x="1095740" y="2588609"/>
        <a:ext cx="2080482" cy="496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149C8-29EA-4EF8-8D6F-BB0E25E0C8F6}" type="datetimeFigureOut">
              <a:rPr lang="en-IN" smtClean="0"/>
              <a:t>02-11-2023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A7802-1D68-40F6-B707-DFE1A25F2358}" type="slidenum">
              <a:rPr lang="en-IN" smtClean="0"/>
              <a:t>‹#›</a:t>
            </a:fld>
            <a:endParaRPr lang="en-IN"/>
          </a:p>
        </p:txBody>
      </p:sp>
    </p:spTree>
    <p:extLst>
      <p:ext uri="{BB962C8B-B14F-4D97-AF65-F5344CB8AC3E}">
        <p14:creationId xmlns:p14="http://schemas.microsoft.com/office/powerpoint/2010/main" val="416847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6</a:t>
            </a:fld>
            <a:endParaRPr lang="en-US"/>
          </a:p>
        </p:txBody>
      </p:sp>
    </p:spTree>
    <p:extLst>
      <p:ext uri="{BB962C8B-B14F-4D97-AF65-F5344CB8AC3E}">
        <p14:creationId xmlns:p14="http://schemas.microsoft.com/office/powerpoint/2010/main" val="396601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9</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18</a:t>
            </a:fld>
            <a:endParaRPr lang="en-US"/>
          </a:p>
        </p:txBody>
      </p:sp>
    </p:spTree>
    <p:extLst>
      <p:ext uri="{BB962C8B-B14F-4D97-AF65-F5344CB8AC3E}">
        <p14:creationId xmlns:p14="http://schemas.microsoft.com/office/powerpoint/2010/main" val="3081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19</a:t>
            </a:fld>
            <a:endParaRPr lang="en-US"/>
          </a:p>
        </p:txBody>
      </p:sp>
    </p:spTree>
    <p:extLst>
      <p:ext uri="{BB962C8B-B14F-4D97-AF65-F5344CB8AC3E}">
        <p14:creationId xmlns:p14="http://schemas.microsoft.com/office/powerpoint/2010/main" val="101349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10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488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701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601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844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29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85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665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774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349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784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3666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dataset/332/online+news+popularity"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38686" y="1498600"/>
            <a:ext cx="4818290" cy="2534582"/>
          </a:xfrm>
        </p:spPr>
        <p:txBody>
          <a:bodyPr>
            <a:normAutofit/>
          </a:bodyPr>
          <a:lstStyle/>
          <a:p>
            <a:pPr algn="just"/>
            <a:r>
              <a:rPr lang="en-US" sz="7200" dirty="0">
                <a:solidFill>
                  <a:schemeClr val="bg1"/>
                </a:solidFill>
                <a:cs typeface="Calibri Light"/>
              </a:rPr>
              <a:t>Online News Popularity</a:t>
            </a:r>
          </a:p>
        </p:txBody>
      </p:sp>
      <p:grpSp>
        <p:nvGrpSpPr>
          <p:cNvPr id="11" name="Group 10">
            <a:extLst>
              <a:ext uri="{FF2B5EF4-FFF2-40B4-BE49-F238E27FC236}">
                <a16:creationId xmlns:a16="http://schemas.microsoft.com/office/drawing/2014/main" id="{B80B7591-E174-45D9-AAD8-79C1422AAC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E7383E2A-B816-4E3B-B3E5-FE96002BA5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6284B916-CB4D-43C2-A9BD-F5C2F9FA27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F88E75-63BE-4838-84A5-C45F377EC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6359003A-C3CD-4E9D-A057-5F79D72886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434D2648-A050-4B2F-B866-6F9AC8F0C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C7806EE-99C0-43D0-B14B-CC2914580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Picture 3" descr="Science And Technology Free Stock Photo - Public Domain Pictures">
            <a:extLst>
              <a:ext uri="{FF2B5EF4-FFF2-40B4-BE49-F238E27FC236}">
                <a16:creationId xmlns:a16="http://schemas.microsoft.com/office/drawing/2014/main" id="{360F099D-3061-047E-7E00-E758413414FB}"/>
              </a:ext>
            </a:extLst>
          </p:cNvPr>
          <p:cNvPicPr>
            <a:picLocks noChangeAspect="1"/>
          </p:cNvPicPr>
          <p:nvPr/>
        </p:nvPicPr>
        <p:blipFill>
          <a:blip r:embed="rId3"/>
          <a:stretch>
            <a:fillRect/>
          </a:stretch>
        </p:blipFill>
        <p:spPr>
          <a:xfrm>
            <a:off x="1273091" y="2081539"/>
            <a:ext cx="4369112" cy="29163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B09A1-9E4D-58EF-DA26-7C269FEED97D}"/>
              </a:ext>
            </a:extLst>
          </p:cNvPr>
          <p:cNvSpPr>
            <a:spLocks noGrp="1"/>
          </p:cNvSpPr>
          <p:nvPr>
            <p:ph type="ctrTitle"/>
          </p:nvPr>
        </p:nvSpPr>
        <p:spPr>
          <a:xfrm>
            <a:off x="1113810" y="2960716"/>
            <a:ext cx="4036334" cy="2387600"/>
          </a:xfrm>
        </p:spPr>
        <p:txBody>
          <a:bodyPr anchor="t">
            <a:normAutofit/>
          </a:bodyPr>
          <a:lstStyle/>
          <a:p>
            <a:pPr algn="l"/>
            <a:r>
              <a:rPr lang="en-US" sz="5400">
                <a:cs typeface="Calibri Light"/>
              </a:rPr>
              <a:t>Data Visualization</a:t>
            </a:r>
            <a:endParaRPr lang="en-US" sz="5400"/>
          </a:p>
        </p:txBody>
      </p:sp>
      <p:sp>
        <p:nvSpPr>
          <p:cNvPr id="3" name="Subtitle 2">
            <a:extLst>
              <a:ext uri="{FF2B5EF4-FFF2-40B4-BE49-F238E27FC236}">
                <a16:creationId xmlns:a16="http://schemas.microsoft.com/office/drawing/2014/main" id="{D32B9AD9-EF31-1679-A5E2-3827095E1F36}"/>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gn="l"/>
            <a:endParaRPr lang="en-US" sz="2000" b="1">
              <a:ea typeface="+mn-lt"/>
              <a:cs typeface="+mn-lt"/>
            </a:endParaRPr>
          </a:p>
          <a:p>
            <a:pPr algn="l"/>
            <a:r>
              <a:rPr lang="en-US" sz="2000" b="1">
                <a:ea typeface="+mn-lt"/>
                <a:cs typeface="+mn-lt"/>
              </a:rPr>
              <a:t>Do Number of Words in an Article have its weight?</a:t>
            </a:r>
            <a:endParaRPr lang="en-US" sz="2000" b="1">
              <a:cs typeface="Calibri" panose="020F0502020204030204"/>
            </a:endParaRP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B15C7A7-EAFB-168C-CA2D-CF9AE811694B}"/>
              </a:ext>
            </a:extLst>
          </p:cNvPr>
          <p:cNvPicPr>
            <a:picLocks noChangeAspect="1"/>
          </p:cNvPicPr>
          <p:nvPr/>
        </p:nvPicPr>
        <p:blipFill>
          <a:blip r:embed="rId2"/>
          <a:stretch>
            <a:fillRect/>
          </a:stretch>
        </p:blipFill>
        <p:spPr>
          <a:xfrm>
            <a:off x="5922492" y="1801104"/>
            <a:ext cx="5536001" cy="3197039"/>
          </a:xfrm>
          <a:prstGeom prst="rect">
            <a:avLst/>
          </a:prstGeom>
        </p:spPr>
      </p:pic>
    </p:spTree>
    <p:extLst>
      <p:ext uri="{BB962C8B-B14F-4D97-AF65-F5344CB8AC3E}">
        <p14:creationId xmlns:p14="http://schemas.microsoft.com/office/powerpoint/2010/main" val="229225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BA9BA-7A50-9661-2A56-1F91DD74F450}"/>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4600" b="1" kern="1200">
                <a:solidFill>
                  <a:schemeClr val="tx1"/>
                </a:solidFill>
                <a:latin typeface="+mj-lt"/>
                <a:ea typeface="+mj-ea"/>
                <a:cs typeface="+mj-cs"/>
              </a:rPr>
              <a:t>Viral Articles has how many number of Images/Videos?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and white bars&#10;&#10;Description automatically generated">
            <a:extLst>
              <a:ext uri="{FF2B5EF4-FFF2-40B4-BE49-F238E27FC236}">
                <a16:creationId xmlns:a16="http://schemas.microsoft.com/office/drawing/2014/main" id="{D16ABD79-7539-D1FB-12F8-3FCB12A0B2E9}"/>
              </a:ext>
            </a:extLst>
          </p:cNvPr>
          <p:cNvPicPr>
            <a:picLocks noGrp="1" noChangeAspect="1"/>
          </p:cNvPicPr>
          <p:nvPr>
            <p:ph idx="1"/>
          </p:nvPr>
        </p:nvPicPr>
        <p:blipFill rotWithShape="1">
          <a:blip r:embed="rId2"/>
          <a:srcRect r="1286" b="2"/>
          <a:stretch/>
        </p:blipFill>
        <p:spPr>
          <a:xfrm>
            <a:off x="7114162" y="471748"/>
            <a:ext cx="4324849" cy="2552007"/>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numbers and a graph&#10;&#10;Description automatically generated">
            <a:extLst>
              <a:ext uri="{FF2B5EF4-FFF2-40B4-BE49-F238E27FC236}">
                <a16:creationId xmlns:a16="http://schemas.microsoft.com/office/drawing/2014/main" id="{4D553FC8-F986-68D3-D246-1A3741C848C1}"/>
              </a:ext>
            </a:extLst>
          </p:cNvPr>
          <p:cNvPicPr>
            <a:picLocks noChangeAspect="1"/>
          </p:cNvPicPr>
          <p:nvPr/>
        </p:nvPicPr>
        <p:blipFill rotWithShape="1">
          <a:blip r:embed="rId3"/>
          <a:srcRect t="383" r="-1" b="2082"/>
          <a:stretch/>
        </p:blipFill>
        <p:spPr>
          <a:xfrm>
            <a:off x="7114162" y="3676230"/>
            <a:ext cx="4324849" cy="2552007"/>
          </a:xfrm>
          <a:prstGeom prst="rect">
            <a:avLst/>
          </a:prstGeom>
        </p:spPr>
      </p:pic>
    </p:spTree>
    <p:extLst>
      <p:ext uri="{BB962C8B-B14F-4D97-AF65-F5344CB8AC3E}">
        <p14:creationId xmlns:p14="http://schemas.microsoft.com/office/powerpoint/2010/main" val="387218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CEEB0-BA0C-CF60-E4CA-8BA2D1A4AC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Which Category has More hits?</a:t>
            </a:r>
          </a:p>
        </p:txBody>
      </p:sp>
      <p:pic>
        <p:nvPicPr>
          <p:cNvPr id="5" name="Content Placeholder 4">
            <a:extLst>
              <a:ext uri="{FF2B5EF4-FFF2-40B4-BE49-F238E27FC236}">
                <a16:creationId xmlns:a16="http://schemas.microsoft.com/office/drawing/2014/main" id="{08D97FC3-63CE-8A39-FFE4-C65CF43913F4}"/>
              </a:ext>
            </a:extLst>
          </p:cNvPr>
          <p:cNvPicPr>
            <a:picLocks noGrp="1" noChangeAspect="1"/>
          </p:cNvPicPr>
          <p:nvPr>
            <p:ph idx="1"/>
          </p:nvPr>
        </p:nvPicPr>
        <p:blipFill rotWithShape="1">
          <a:blip r:embed="rId2"/>
          <a:srcRect r="6147" b="2"/>
          <a:stretch/>
        </p:blipFill>
        <p:spPr>
          <a:xfrm>
            <a:off x="4038600" y="1014772"/>
            <a:ext cx="7188199" cy="4825067"/>
          </a:xfrm>
          <a:prstGeom prst="rect">
            <a:avLst/>
          </a:prstGeom>
        </p:spPr>
      </p:pic>
    </p:spTree>
    <p:extLst>
      <p:ext uri="{BB962C8B-B14F-4D97-AF65-F5344CB8AC3E}">
        <p14:creationId xmlns:p14="http://schemas.microsoft.com/office/powerpoint/2010/main" val="410861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CB81B-2BEA-52F9-4BCD-9CD6CB7640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Are Saturday and Sunday’s Better?</a:t>
            </a:r>
          </a:p>
        </p:txBody>
      </p:sp>
      <p:pic>
        <p:nvPicPr>
          <p:cNvPr id="5" name="Content Placeholder 4">
            <a:extLst>
              <a:ext uri="{FF2B5EF4-FFF2-40B4-BE49-F238E27FC236}">
                <a16:creationId xmlns:a16="http://schemas.microsoft.com/office/drawing/2014/main" id="{A78122AA-114A-2EC7-8D08-984E00F962E9}"/>
              </a:ext>
            </a:extLst>
          </p:cNvPr>
          <p:cNvPicPr>
            <a:picLocks noGrp="1" noChangeAspect="1"/>
          </p:cNvPicPr>
          <p:nvPr>
            <p:ph idx="1"/>
          </p:nvPr>
        </p:nvPicPr>
        <p:blipFill>
          <a:blip r:embed="rId2"/>
          <a:stretch>
            <a:fillRect/>
          </a:stretch>
        </p:blipFill>
        <p:spPr>
          <a:xfrm>
            <a:off x="4356100" y="546101"/>
            <a:ext cx="7543800" cy="5981700"/>
          </a:xfrm>
          <a:prstGeom prst="rect">
            <a:avLst/>
          </a:prstGeom>
        </p:spPr>
      </p:pic>
    </p:spTree>
    <p:extLst>
      <p:ext uri="{BB962C8B-B14F-4D97-AF65-F5344CB8AC3E}">
        <p14:creationId xmlns:p14="http://schemas.microsoft.com/office/powerpoint/2010/main" val="329110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0AD83-1AE6-D03B-D720-BF13EC71CE3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Is Neutral Sentiment the Better Choice?</a:t>
            </a:r>
          </a:p>
        </p:txBody>
      </p:sp>
      <p:pic>
        <p:nvPicPr>
          <p:cNvPr id="5" name="Content Placeholder 4">
            <a:extLst>
              <a:ext uri="{FF2B5EF4-FFF2-40B4-BE49-F238E27FC236}">
                <a16:creationId xmlns:a16="http://schemas.microsoft.com/office/drawing/2014/main" id="{38532CB2-6CA7-1C88-F7C5-0529150378D9}"/>
              </a:ext>
            </a:extLst>
          </p:cNvPr>
          <p:cNvPicPr>
            <a:picLocks noGrp="1" noChangeAspect="1"/>
          </p:cNvPicPr>
          <p:nvPr>
            <p:ph idx="1"/>
          </p:nvPr>
        </p:nvPicPr>
        <p:blipFill>
          <a:blip r:embed="rId2"/>
          <a:stretch>
            <a:fillRect/>
          </a:stretch>
        </p:blipFill>
        <p:spPr>
          <a:xfrm>
            <a:off x="4527804" y="355600"/>
            <a:ext cx="7549896" cy="6197599"/>
          </a:xfrm>
          <a:prstGeom prst="rect">
            <a:avLst/>
          </a:prstGeom>
        </p:spPr>
      </p:pic>
    </p:spTree>
    <p:extLst>
      <p:ext uri="{BB962C8B-B14F-4D97-AF65-F5344CB8AC3E}">
        <p14:creationId xmlns:p14="http://schemas.microsoft.com/office/powerpoint/2010/main" val="3074434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023A4-EEFF-FEAB-224A-018D7D13613F}"/>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kern="1200">
                <a:latin typeface="+mj-lt"/>
                <a:ea typeface="+mj-ea"/>
                <a:cs typeface="+mj-cs"/>
              </a:rPr>
              <a:t>Visualization of Target Distribution</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7A8777B-0E2B-9DFE-8852-BAC1A3EBB90F}"/>
              </a:ext>
            </a:extLst>
          </p:cNvPr>
          <p:cNvSpPr>
            <a:spLocks noGrp="1"/>
          </p:cNvSpPr>
          <p:nvPr>
            <p:ph idx="1"/>
          </p:nvPr>
        </p:nvSpPr>
        <p:spPr>
          <a:xfrm>
            <a:off x="590719" y="2330505"/>
            <a:ext cx="4559425" cy="3979585"/>
          </a:xfrm>
        </p:spPr>
        <p:txBody>
          <a:bodyPr anchor="ctr">
            <a:normAutofit/>
          </a:bodyPr>
          <a:lstStyle/>
          <a:p>
            <a:r>
              <a:rPr lang="en-IN" sz="2000"/>
              <a:t>Need Scaling?</a:t>
            </a:r>
          </a:p>
          <a:p>
            <a:endParaRPr lang="en-IN"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Description automatically generated">
            <a:extLst>
              <a:ext uri="{FF2B5EF4-FFF2-40B4-BE49-F238E27FC236}">
                <a16:creationId xmlns:a16="http://schemas.microsoft.com/office/drawing/2014/main" id="{CB9E6933-B844-97FC-C994-90974009A2FA}"/>
              </a:ext>
            </a:extLst>
          </p:cNvPr>
          <p:cNvPicPr>
            <a:picLocks noChangeAspect="1"/>
          </p:cNvPicPr>
          <p:nvPr/>
        </p:nvPicPr>
        <p:blipFill rotWithShape="1">
          <a:blip r:embed="rId2"/>
          <a:srcRect r="25467" b="-1"/>
          <a:stretch/>
        </p:blipFill>
        <p:spPr>
          <a:xfrm>
            <a:off x="5977788" y="799352"/>
            <a:ext cx="5425410" cy="5259296"/>
          </a:xfrm>
          <a:prstGeom prst="rect">
            <a:avLst/>
          </a:prstGeom>
        </p:spPr>
      </p:pic>
    </p:spTree>
    <p:extLst>
      <p:ext uri="{BB962C8B-B14F-4D97-AF65-F5344CB8AC3E}">
        <p14:creationId xmlns:p14="http://schemas.microsoft.com/office/powerpoint/2010/main" val="228093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85D86-B8A5-68F4-F21F-ACAE33B9CF44}"/>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r>
              <a:rPr lang="en-US" sz="1400" b="1" kern="1200" dirty="0">
                <a:solidFill>
                  <a:schemeClr val="tx1"/>
                </a:solidFill>
                <a:latin typeface="+mj-lt"/>
                <a:ea typeface="+mj-ea"/>
                <a:cs typeface="+mj-cs"/>
              </a:rPr>
              <a:t>Handling Multi-Collinearity :</a:t>
            </a: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br>
              <a:rPr lang="en-US" sz="1400" kern="1200" dirty="0">
                <a:solidFill>
                  <a:schemeClr val="tx1"/>
                </a:solidFill>
                <a:latin typeface="+mj-lt"/>
                <a:ea typeface="+mj-ea"/>
                <a:cs typeface="+mj-cs"/>
              </a:rPr>
            </a:br>
            <a:r>
              <a:rPr lang="en-US" sz="1400" b="1" kern="1200" dirty="0">
                <a:solidFill>
                  <a:schemeClr val="tx1"/>
                </a:solidFill>
                <a:latin typeface="+mj-lt"/>
                <a:ea typeface="+mj-ea"/>
                <a:cs typeface="+mj-cs"/>
              </a:rPr>
              <a:t>So can Drop:</a:t>
            </a:r>
            <a:br>
              <a:rPr lang="en-US" sz="1400" b="1" kern="1200" dirty="0">
                <a:solidFill>
                  <a:schemeClr val="tx1"/>
                </a:solidFill>
                <a:latin typeface="+mj-lt"/>
                <a:ea typeface="+mj-ea"/>
                <a:cs typeface="+mj-cs"/>
              </a:rPr>
            </a:b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n_non_stop_unique_tokens</a:t>
            </a:r>
            <a:r>
              <a:rPr lang="en-US" sz="1400" b="0" i="0" kern="1200" dirty="0">
                <a:solidFill>
                  <a:schemeClr val="tx1"/>
                </a:solidFill>
                <a:effectLst/>
                <a:latin typeface="+mj-lt"/>
                <a:ea typeface="+mj-ea"/>
                <a:cs typeface="+mj-cs"/>
              </a:rPr>
              <a:t>: 0.99 correlation with n_unique_tokens2.</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n_non_stop_words</a:t>
            </a:r>
            <a:r>
              <a:rPr lang="en-US" sz="1400" b="0" i="0" kern="1200" dirty="0">
                <a:solidFill>
                  <a:schemeClr val="tx1"/>
                </a:solidFill>
                <a:effectLst/>
                <a:latin typeface="+mj-lt"/>
                <a:ea typeface="+mj-ea"/>
                <a:cs typeface="+mj-cs"/>
              </a:rPr>
              <a:t>: 0.99 correlation with n_unique_tokens3.</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kw_avg_min</a:t>
            </a:r>
            <a:r>
              <a:rPr lang="en-US" sz="1400" b="0" i="0" kern="1200" dirty="0">
                <a:solidFill>
                  <a:schemeClr val="tx1"/>
                </a:solidFill>
                <a:effectLst/>
                <a:latin typeface="+mj-lt"/>
                <a:ea typeface="+mj-ea"/>
                <a:cs typeface="+mj-cs"/>
              </a:rPr>
              <a:t>: 0.93 correlation with kw_max_min4.</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kw_min_min</a:t>
            </a:r>
            <a:r>
              <a:rPr lang="en-US" sz="1400" b="0" i="0" kern="1200" dirty="0">
                <a:solidFill>
                  <a:schemeClr val="tx1"/>
                </a:solidFill>
                <a:effectLst/>
                <a:latin typeface="+mj-lt"/>
                <a:ea typeface="+mj-ea"/>
                <a:cs typeface="+mj-cs"/>
              </a:rPr>
              <a:t>: 0.85 correlation with kw_max_max5.</a:t>
            </a:r>
            <a:br>
              <a:rPr lang="en-US" sz="1400" b="0" i="0" kern="1200" dirty="0">
                <a:solidFill>
                  <a:schemeClr val="tx1"/>
                </a:solidFill>
                <a:effectLst/>
                <a:latin typeface="+mj-lt"/>
                <a:ea typeface="+mj-ea"/>
                <a:cs typeface="+mj-cs"/>
              </a:rPr>
            </a:br>
            <a:r>
              <a:rPr lang="en-US" sz="1400" b="0" i="0" kern="1200" dirty="0">
                <a:solidFill>
                  <a:schemeClr val="tx1"/>
                </a:solidFill>
                <a:effectLst/>
                <a:latin typeface="+mj-lt"/>
                <a:ea typeface="+mj-ea"/>
                <a:cs typeface="+mj-cs"/>
              </a:rPr>
              <a:t> </a:t>
            </a:r>
            <a:br>
              <a:rPr lang="en-US" sz="1400" b="0" i="0" kern="1200" dirty="0">
                <a:solidFill>
                  <a:schemeClr val="tx1"/>
                </a:solidFill>
                <a:effectLst/>
                <a:latin typeface="+mj-lt"/>
                <a:ea typeface="+mj-ea"/>
                <a:cs typeface="+mj-cs"/>
              </a:rPr>
            </a:br>
            <a:r>
              <a:rPr lang="en-US" sz="1400" b="0" i="0" kern="1200" dirty="0" err="1">
                <a:solidFill>
                  <a:schemeClr val="tx1"/>
                </a:solidFill>
                <a:effectLst/>
                <a:latin typeface="+mj-lt"/>
                <a:ea typeface="+mj-ea"/>
                <a:cs typeface="+mj-cs"/>
              </a:rPr>
              <a:t>is_weekend</a:t>
            </a:r>
            <a:r>
              <a:rPr lang="en-US" sz="1400" b="0" i="0" kern="1200" dirty="0">
                <a:solidFill>
                  <a:schemeClr val="tx1"/>
                </a:solidFill>
                <a:effectLst/>
                <a:latin typeface="+mj-lt"/>
                <a:ea typeface="+mj-ea"/>
                <a:cs typeface="+mj-cs"/>
              </a:rPr>
              <a:t>: same as the summation of Sunday and Saturday</a:t>
            </a:r>
            <a:br>
              <a:rPr lang="en-US" sz="1400" b="0" i="0" kern="1200" dirty="0">
                <a:solidFill>
                  <a:schemeClr val="tx1"/>
                </a:solidFill>
                <a:effectLst/>
                <a:latin typeface="+mj-lt"/>
                <a:ea typeface="+mj-ea"/>
                <a:cs typeface="+mj-cs"/>
              </a:rPr>
            </a:br>
            <a:endParaRPr lang="en-US" sz="1400" kern="1200" dirty="0">
              <a:solidFill>
                <a:schemeClr val="tx1"/>
              </a:solidFill>
              <a:latin typeface="+mj-lt"/>
              <a:ea typeface="+mj-ea"/>
              <a:cs typeface="+mj-cs"/>
            </a:endParaRPr>
          </a:p>
        </p:txBody>
      </p:sp>
      <p:grpSp>
        <p:nvGrpSpPr>
          <p:cNvPr id="30" name="Group 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B47D679-88C3-FC89-D74E-6E8B33442BAA}"/>
              </a:ext>
            </a:extLst>
          </p:cNvPr>
          <p:cNvPicPr>
            <a:picLocks noGrp="1" noChangeAspect="1"/>
          </p:cNvPicPr>
          <p:nvPr>
            <p:ph idx="1"/>
          </p:nvPr>
        </p:nvPicPr>
        <p:blipFill>
          <a:blip r:embed="rId2"/>
          <a:stretch>
            <a:fillRect/>
          </a:stretch>
        </p:blipFill>
        <p:spPr>
          <a:xfrm>
            <a:off x="5922492" y="963783"/>
            <a:ext cx="5536001" cy="4871680"/>
          </a:xfrm>
          <a:prstGeom prst="rect">
            <a:avLst/>
          </a:prstGeom>
        </p:spPr>
      </p:pic>
    </p:spTree>
    <p:extLst>
      <p:ext uri="{BB962C8B-B14F-4D97-AF65-F5344CB8AC3E}">
        <p14:creationId xmlns:p14="http://schemas.microsoft.com/office/powerpoint/2010/main" val="341825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F3E8D41-616A-0668-4104-FA43D67A290F}"/>
              </a:ext>
            </a:extLst>
          </p:cNvPr>
          <p:cNvPicPr>
            <a:picLocks noGrp="1" noChangeAspect="1"/>
          </p:cNvPicPr>
          <p:nvPr>
            <p:ph idx="1"/>
          </p:nvPr>
        </p:nvPicPr>
        <p:blipFill>
          <a:blip r:embed="rId2"/>
          <a:stretch>
            <a:fillRect/>
          </a:stretch>
        </p:blipFill>
        <p:spPr>
          <a:xfrm>
            <a:off x="649288" y="747713"/>
            <a:ext cx="4776788" cy="3065463"/>
          </a:xfrm>
        </p:spPr>
      </p:pic>
      <p:pic>
        <p:nvPicPr>
          <p:cNvPr id="7" name="Picture 6">
            <a:extLst>
              <a:ext uri="{FF2B5EF4-FFF2-40B4-BE49-F238E27FC236}">
                <a16:creationId xmlns:a16="http://schemas.microsoft.com/office/drawing/2014/main" id="{D5149B01-7B5D-0889-6539-2207FFDF5E5F}"/>
              </a:ext>
            </a:extLst>
          </p:cNvPr>
          <p:cNvPicPr>
            <a:picLocks noChangeAspect="1"/>
          </p:cNvPicPr>
          <p:nvPr/>
        </p:nvPicPr>
        <p:blipFill>
          <a:blip r:embed="rId3"/>
          <a:stretch>
            <a:fillRect/>
          </a:stretch>
        </p:blipFill>
        <p:spPr>
          <a:xfrm>
            <a:off x="5500688" y="747713"/>
            <a:ext cx="6051550" cy="3065463"/>
          </a:xfrm>
          <a:prstGeom prst="rect">
            <a:avLst/>
          </a:prstGeom>
        </p:spPr>
      </p:pic>
      <p:sp>
        <p:nvSpPr>
          <p:cNvPr id="2" name="Title 1">
            <a:extLst>
              <a:ext uri="{FF2B5EF4-FFF2-40B4-BE49-F238E27FC236}">
                <a16:creationId xmlns:a16="http://schemas.microsoft.com/office/drawing/2014/main" id="{4E51BDBB-CFDD-4B84-ED6B-F6979E75AAA4}"/>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Scaling Via Log Transformation:</a:t>
            </a:r>
          </a:p>
        </p:txBody>
      </p:sp>
    </p:spTree>
    <p:extLst>
      <p:ext uri="{BB962C8B-B14F-4D97-AF65-F5344CB8AC3E}">
        <p14:creationId xmlns:p14="http://schemas.microsoft.com/office/powerpoint/2010/main" val="39183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B62DB-2741-E246-A255-FA08C4757813}"/>
              </a:ext>
            </a:extLst>
          </p:cNvPr>
          <p:cNvSpPr>
            <a:spLocks noGrp="1"/>
          </p:cNvSpPr>
          <p:nvPr>
            <p:ph type="title"/>
          </p:nvPr>
        </p:nvSpPr>
        <p:spPr>
          <a:xfrm>
            <a:off x="517889" y="4883544"/>
            <a:ext cx="3876086" cy="1556907"/>
          </a:xfrm>
        </p:spPr>
        <p:txBody>
          <a:bodyPr anchor="ctr">
            <a:normAutofit/>
          </a:bodyPr>
          <a:lstStyle/>
          <a:p>
            <a:r>
              <a:rPr lang="en-US" sz="3200" b="1" dirty="0"/>
              <a:t>Feature Engineering and Dimensionality Reduction:</a:t>
            </a:r>
          </a:p>
        </p:txBody>
      </p:sp>
      <p:sp>
        <p:nvSpPr>
          <p:cNvPr id="19"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6">
            <a:extLst>
              <a:ext uri="{FF2B5EF4-FFF2-40B4-BE49-F238E27FC236}">
                <a16:creationId xmlns:a16="http://schemas.microsoft.com/office/drawing/2014/main" id="{CC57F094-0077-E74F-B85D-72D7C719932F}"/>
              </a:ext>
            </a:extLst>
          </p:cNvPr>
          <p:cNvGraphicFramePr>
            <a:graphicFrameLocks/>
          </p:cNvGraphicFramePr>
          <p:nvPr>
            <p:extLst>
              <p:ext uri="{D42A27DB-BD31-4B8C-83A1-F6EECF244321}">
                <p14:modId xmlns:p14="http://schemas.microsoft.com/office/powerpoint/2010/main" val="1543376891"/>
              </p:ext>
            </p:extLst>
          </p:nvPr>
        </p:nvGraphicFramePr>
        <p:xfrm>
          <a:off x="959205" y="405818"/>
          <a:ext cx="4844292" cy="2574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BA76D877-0CEC-D14A-A48B-0A9F53B1C538}"/>
              </a:ext>
            </a:extLst>
          </p:cNvPr>
          <p:cNvSpPr>
            <a:spLocks noGrp="1"/>
          </p:cNvSpPr>
          <p:nvPr>
            <p:ph sz="half" idx="1"/>
          </p:nvPr>
        </p:nvSpPr>
        <p:spPr>
          <a:xfrm>
            <a:off x="4752297" y="405818"/>
            <a:ext cx="4119574" cy="857326"/>
          </a:xfrm>
        </p:spPr>
        <p:txBody>
          <a:bodyPr/>
          <a:lstStyle/>
          <a:p>
            <a:pPr marL="219456" indent="-219456" defTabSz="877824">
              <a:spcBef>
                <a:spcPts val="960"/>
              </a:spcBef>
            </a:pPr>
            <a:r>
              <a:rPr lang="en-US" sz="2688" kern="1200" err="1">
                <a:solidFill>
                  <a:schemeClr val="tx1"/>
                </a:solidFill>
                <a:latin typeface="+mn-lt"/>
                <a:ea typeface="+mn-ea"/>
                <a:cs typeface="+mn-cs"/>
              </a:rPr>
              <a:t>SelectKBest</a:t>
            </a:r>
            <a:r>
              <a:rPr lang="en-US" sz="2688" kern="1200">
                <a:solidFill>
                  <a:schemeClr val="tx1"/>
                </a:solidFill>
                <a:latin typeface="+mn-lt"/>
                <a:ea typeface="+mn-ea"/>
                <a:cs typeface="+mn-cs"/>
              </a:rPr>
              <a:t> Technique for Feature Selection</a:t>
            </a:r>
            <a:endParaRPr lang="en-US"/>
          </a:p>
        </p:txBody>
      </p:sp>
      <p:sp>
        <p:nvSpPr>
          <p:cNvPr id="9" name="Content Placeholder 2">
            <a:extLst>
              <a:ext uri="{FF2B5EF4-FFF2-40B4-BE49-F238E27FC236}">
                <a16:creationId xmlns:a16="http://schemas.microsoft.com/office/drawing/2014/main" id="{285F473D-7F8A-5B4D-A7FA-BE4E404789AC}"/>
              </a:ext>
            </a:extLst>
          </p:cNvPr>
          <p:cNvSpPr txBox="1">
            <a:spLocks/>
          </p:cNvSpPr>
          <p:nvPr/>
        </p:nvSpPr>
        <p:spPr>
          <a:xfrm>
            <a:off x="4752293" y="1745385"/>
            <a:ext cx="4119574" cy="65502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19456" indent="-219456" defTabSz="877824">
              <a:spcBef>
                <a:spcPts val="960"/>
              </a:spcBef>
            </a:pPr>
            <a:r>
              <a:rPr lang="en-US" sz="1728" kern="1200">
                <a:solidFill>
                  <a:schemeClr val="tx1">
                    <a:lumMod val="85000"/>
                    <a:lumOff val="15000"/>
                  </a:schemeClr>
                </a:solidFill>
                <a:latin typeface="+mn-lt"/>
                <a:ea typeface="+mn-ea"/>
                <a:cs typeface="+mn-cs"/>
              </a:rPr>
              <a:t>Check feature importance using </a:t>
            </a:r>
            <a:br>
              <a:rPr lang="en-US" sz="1728" kern="1200">
                <a:solidFill>
                  <a:schemeClr val="tx1">
                    <a:lumMod val="85000"/>
                    <a:lumOff val="15000"/>
                  </a:schemeClr>
                </a:solidFill>
                <a:latin typeface="+mn-lt"/>
                <a:ea typeface="+mn-ea"/>
                <a:cs typeface="+mn-cs"/>
              </a:rPr>
            </a:br>
            <a:r>
              <a:rPr lang="en-US" sz="1728" kern="1200">
                <a:solidFill>
                  <a:schemeClr val="tx1">
                    <a:lumMod val="85000"/>
                    <a:lumOff val="15000"/>
                  </a:schemeClr>
                </a:solidFill>
                <a:latin typeface="+mn-lt"/>
                <a:ea typeface="+mn-ea"/>
                <a:cs typeface="+mn-cs"/>
              </a:rPr>
              <a:t>Random Forest</a:t>
            </a:r>
            <a:endParaRPr lang="en-US"/>
          </a:p>
        </p:txBody>
      </p:sp>
      <p:pic>
        <p:nvPicPr>
          <p:cNvPr id="10" name="Picture 9">
            <a:extLst>
              <a:ext uri="{FF2B5EF4-FFF2-40B4-BE49-F238E27FC236}">
                <a16:creationId xmlns:a16="http://schemas.microsoft.com/office/drawing/2014/main" id="{3DFBF4D7-970D-764D-AFCD-C278169D07DE}"/>
              </a:ext>
            </a:extLst>
          </p:cNvPr>
          <p:cNvPicPr>
            <a:picLocks noChangeAspect="1"/>
          </p:cNvPicPr>
          <p:nvPr/>
        </p:nvPicPr>
        <p:blipFill>
          <a:blip r:embed="rId8"/>
          <a:stretch>
            <a:fillRect/>
          </a:stretch>
        </p:blipFill>
        <p:spPr>
          <a:xfrm>
            <a:off x="6726875" y="2216175"/>
            <a:ext cx="4289985" cy="1974283"/>
          </a:xfrm>
          <a:prstGeom prst="rect">
            <a:avLst/>
          </a:prstGeom>
        </p:spPr>
      </p:pic>
      <p:pic>
        <p:nvPicPr>
          <p:cNvPr id="12" name="Picture 11">
            <a:extLst>
              <a:ext uri="{FF2B5EF4-FFF2-40B4-BE49-F238E27FC236}">
                <a16:creationId xmlns:a16="http://schemas.microsoft.com/office/drawing/2014/main" id="{49E541C0-2070-DC43-B9E6-BC6A76FC0A3C}"/>
              </a:ext>
            </a:extLst>
          </p:cNvPr>
          <p:cNvPicPr>
            <a:picLocks noChangeAspect="1"/>
          </p:cNvPicPr>
          <p:nvPr/>
        </p:nvPicPr>
        <p:blipFill>
          <a:blip r:embed="rId9"/>
          <a:stretch>
            <a:fillRect/>
          </a:stretch>
        </p:blipFill>
        <p:spPr>
          <a:xfrm>
            <a:off x="6414885" y="5049388"/>
            <a:ext cx="4913964" cy="982793"/>
          </a:xfrm>
          <a:prstGeom prst="rect">
            <a:avLst/>
          </a:prstGeom>
        </p:spPr>
      </p:pic>
      <p:pic>
        <p:nvPicPr>
          <p:cNvPr id="3" name="Picture 2">
            <a:extLst>
              <a:ext uri="{FF2B5EF4-FFF2-40B4-BE49-F238E27FC236}">
                <a16:creationId xmlns:a16="http://schemas.microsoft.com/office/drawing/2014/main" id="{EB35CA42-AA92-EA4E-9CDD-6762E05B9817}"/>
              </a:ext>
            </a:extLst>
          </p:cNvPr>
          <p:cNvPicPr>
            <a:picLocks noChangeAspect="1"/>
          </p:cNvPicPr>
          <p:nvPr/>
        </p:nvPicPr>
        <p:blipFill>
          <a:blip r:embed="rId10"/>
          <a:stretch>
            <a:fillRect/>
          </a:stretch>
        </p:blipFill>
        <p:spPr>
          <a:xfrm>
            <a:off x="2274837" y="3279935"/>
            <a:ext cx="3846253" cy="876866"/>
          </a:xfrm>
          <a:prstGeom prst="rect">
            <a:avLst/>
          </a:prstGeom>
        </p:spPr>
      </p:pic>
    </p:spTree>
    <p:extLst>
      <p:ext uri="{BB962C8B-B14F-4D97-AF65-F5344CB8AC3E}">
        <p14:creationId xmlns:p14="http://schemas.microsoft.com/office/powerpoint/2010/main" val="413819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16B9E72-BF58-4543-8397-318453C38C20}"/>
              </a:ext>
            </a:extLst>
          </p:cNvPr>
          <p:cNvSpPr>
            <a:spLocks noGrp="1"/>
          </p:cNvSpPr>
          <p:nvPr>
            <p:ph type="title"/>
          </p:nvPr>
        </p:nvSpPr>
        <p:spPr/>
        <p:txBody>
          <a:bodyPr/>
          <a:lstStyle/>
          <a:p>
            <a:endParaRPr lang="en-US"/>
          </a:p>
        </p:txBody>
      </p:sp>
      <p:graphicFrame>
        <p:nvGraphicFramePr>
          <p:cNvPr id="11" name="Content Placeholder 6">
            <a:extLst>
              <a:ext uri="{FF2B5EF4-FFF2-40B4-BE49-F238E27FC236}">
                <a16:creationId xmlns:a16="http://schemas.microsoft.com/office/drawing/2014/main" id="{2420F1B8-E883-7644-BCF0-83CEF256360E}"/>
              </a:ext>
            </a:extLst>
          </p:cNvPr>
          <p:cNvGraphicFramePr>
            <a:graphicFrameLocks noGrp="1"/>
          </p:cNvGraphicFramePr>
          <p:nvPr>
            <p:ph sz="half" idx="1"/>
          </p:nvPr>
        </p:nvGraphicFramePr>
        <p:xfrm>
          <a:off x="6841918" y="2531173"/>
          <a:ext cx="4271963"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12">
            <a:extLst>
              <a:ext uri="{FF2B5EF4-FFF2-40B4-BE49-F238E27FC236}">
                <a16:creationId xmlns:a16="http://schemas.microsoft.com/office/drawing/2014/main" id="{6597A055-C8D6-5044-838E-1A89CE44F8FC}"/>
              </a:ext>
            </a:extLst>
          </p:cNvPr>
          <p:cNvSpPr>
            <a:spLocks noGrp="1"/>
          </p:cNvSpPr>
          <p:nvPr>
            <p:ph sz="half" idx="2"/>
          </p:nvPr>
        </p:nvSpPr>
        <p:spPr>
          <a:xfrm>
            <a:off x="2231136" y="2531165"/>
            <a:ext cx="5333446" cy="3679629"/>
          </a:xfrm>
        </p:spPr>
        <p:txBody>
          <a:bodyPr>
            <a:normAutofit lnSpcReduction="10000"/>
          </a:bodyPr>
          <a:lstStyle/>
          <a:p>
            <a:r>
              <a:rPr lang="en-US" sz="2200" dirty="0"/>
              <a:t>Classification Models:</a:t>
            </a:r>
          </a:p>
          <a:p>
            <a:pPr lvl="1"/>
            <a:r>
              <a:rPr lang="en-US" sz="2000" dirty="0"/>
              <a:t>Random Forest</a:t>
            </a:r>
          </a:p>
          <a:p>
            <a:pPr lvl="1"/>
            <a:r>
              <a:rPr lang="en-US" sz="2000" dirty="0"/>
              <a:t>Support Vector Classification</a:t>
            </a:r>
          </a:p>
          <a:p>
            <a:pPr lvl="1"/>
            <a:r>
              <a:rPr lang="en-US" sz="2000" dirty="0"/>
              <a:t>XG-Boost</a:t>
            </a:r>
          </a:p>
          <a:p>
            <a:pPr marL="228600" lvl="1" indent="0">
              <a:buNone/>
            </a:pPr>
            <a:endParaRPr lang="en-US" sz="2000" dirty="0"/>
          </a:p>
          <a:p>
            <a:r>
              <a:rPr lang="en-US" sz="2200" dirty="0"/>
              <a:t>Evaluate predictions:</a:t>
            </a:r>
          </a:p>
          <a:p>
            <a:pPr lvl="1"/>
            <a:r>
              <a:rPr lang="en-US" sz="2000" dirty="0"/>
              <a:t>Training accuracy score vs Test accuracy score</a:t>
            </a:r>
          </a:p>
          <a:p>
            <a:pPr marL="228600" lvl="1" indent="0">
              <a:buNone/>
            </a:pPr>
            <a:endParaRPr lang="en-US" sz="2000" dirty="0"/>
          </a:p>
          <a:p>
            <a:r>
              <a:rPr lang="en-US" sz="2200" dirty="0"/>
              <a:t>Model Tuning:</a:t>
            </a:r>
          </a:p>
          <a:p>
            <a:pPr lvl="1"/>
            <a:r>
              <a:rPr lang="en-US" sz="2000" dirty="0"/>
              <a:t>Grid Search</a:t>
            </a:r>
          </a:p>
          <a:p>
            <a:pPr marL="228600" lvl="1" indent="0">
              <a:buNone/>
            </a:pPr>
            <a:endParaRPr lang="en-US" sz="1200" dirty="0"/>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838200" y="173255"/>
            <a:ext cx="10515600" cy="198015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spTree>
    <p:extLst>
      <p:ext uri="{BB962C8B-B14F-4D97-AF65-F5344CB8AC3E}">
        <p14:creationId xmlns:p14="http://schemas.microsoft.com/office/powerpoint/2010/main" val="124477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E603-76F4-3A91-6FBF-043D366E01F0}"/>
              </a:ext>
            </a:extLst>
          </p:cNvPr>
          <p:cNvSpPr>
            <a:spLocks noGrp="1"/>
          </p:cNvSpPr>
          <p:nvPr>
            <p:ph type="title"/>
          </p:nvPr>
        </p:nvSpPr>
        <p:spPr/>
        <p:txBody>
          <a:bodyPr/>
          <a:lstStyle/>
          <a:p>
            <a:pPr algn="ctr"/>
            <a:r>
              <a:rPr lang="en-IN" b="1"/>
              <a:t>The Team</a:t>
            </a:r>
            <a:br>
              <a:rPr lang="en-IN"/>
            </a:br>
            <a:endParaRPr lang="en-IN" dirty="0"/>
          </a:p>
        </p:txBody>
      </p:sp>
      <p:sp>
        <p:nvSpPr>
          <p:cNvPr id="3" name="Text Placeholder 2">
            <a:extLst>
              <a:ext uri="{FF2B5EF4-FFF2-40B4-BE49-F238E27FC236}">
                <a16:creationId xmlns:a16="http://schemas.microsoft.com/office/drawing/2014/main" id="{75365FB6-0D59-2B7B-A0BF-A5B863D90FC3}"/>
              </a:ext>
            </a:extLst>
          </p:cNvPr>
          <p:cNvSpPr>
            <a:spLocks noGrp="1"/>
          </p:cNvSpPr>
          <p:nvPr>
            <p:ph type="body" idx="1"/>
          </p:nvPr>
        </p:nvSpPr>
        <p:spPr/>
        <p:txBody>
          <a:bodyPr>
            <a:normAutofit fontScale="92500" lnSpcReduction="20000"/>
          </a:bodyPr>
          <a:lstStyle/>
          <a:p>
            <a:r>
              <a:rPr lang="en-IN" b="1"/>
              <a:t>Sanchit Chaudhary</a:t>
            </a:r>
          </a:p>
          <a:p>
            <a:r>
              <a:rPr lang="en-IN" b="1"/>
              <a:t>Amulya Adula</a:t>
            </a:r>
          </a:p>
          <a:p>
            <a:r>
              <a:rPr lang="en-IN" b="1"/>
              <a:t>Yashwanth Reddy</a:t>
            </a:r>
          </a:p>
          <a:p>
            <a:r>
              <a:rPr lang="en-IN" b="1"/>
              <a:t>Sirish Rajuri</a:t>
            </a:r>
            <a:endParaRPr lang="en-IN" b="1" dirty="0"/>
          </a:p>
        </p:txBody>
      </p:sp>
    </p:spTree>
    <p:extLst>
      <p:ext uri="{BB962C8B-B14F-4D97-AF65-F5344CB8AC3E}">
        <p14:creationId xmlns:p14="http://schemas.microsoft.com/office/powerpoint/2010/main" val="1104357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5BAEB-AEAA-F74F-FB9D-06660C74EE8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200">
                <a:solidFill>
                  <a:srgbClr val="FFFFFF"/>
                </a:solidFill>
              </a:rPr>
              <a:t>Got Overfitting with 100% training accuracy with Random Forest when Max_Depth=None , So will Optimize:</a:t>
            </a:r>
          </a:p>
        </p:txBody>
      </p:sp>
      <p:pic>
        <p:nvPicPr>
          <p:cNvPr id="5" name="Content Placeholder 4">
            <a:extLst>
              <a:ext uri="{FF2B5EF4-FFF2-40B4-BE49-F238E27FC236}">
                <a16:creationId xmlns:a16="http://schemas.microsoft.com/office/drawing/2014/main" id="{22520E30-7DD8-5445-A6F9-B814F588287A}"/>
              </a:ext>
            </a:extLst>
          </p:cNvPr>
          <p:cNvPicPr>
            <a:picLocks noGrp="1" noChangeAspect="1"/>
          </p:cNvPicPr>
          <p:nvPr>
            <p:ph idx="1"/>
          </p:nvPr>
        </p:nvPicPr>
        <p:blipFill>
          <a:blip r:embed="rId2"/>
          <a:stretch>
            <a:fillRect/>
          </a:stretch>
        </p:blipFill>
        <p:spPr>
          <a:xfrm>
            <a:off x="715748" y="2968025"/>
            <a:ext cx="5131088" cy="2424439"/>
          </a:xfrm>
          <a:prstGeom prst="rect">
            <a:avLst/>
          </a:prstGeom>
        </p:spPr>
      </p:pic>
      <p:pic>
        <p:nvPicPr>
          <p:cNvPr id="7" name="Picture 6">
            <a:extLst>
              <a:ext uri="{FF2B5EF4-FFF2-40B4-BE49-F238E27FC236}">
                <a16:creationId xmlns:a16="http://schemas.microsoft.com/office/drawing/2014/main" id="{A554D05B-6C65-468A-A6B3-0A0142DAD8CC}"/>
              </a:ext>
            </a:extLst>
          </p:cNvPr>
          <p:cNvPicPr>
            <a:picLocks noChangeAspect="1"/>
          </p:cNvPicPr>
          <p:nvPr/>
        </p:nvPicPr>
        <p:blipFill>
          <a:blip r:embed="rId3"/>
          <a:stretch>
            <a:fillRect/>
          </a:stretch>
        </p:blipFill>
        <p:spPr>
          <a:xfrm>
            <a:off x="6345165" y="2517059"/>
            <a:ext cx="5131087" cy="3399343"/>
          </a:xfrm>
          <a:prstGeom prst="rect">
            <a:avLst/>
          </a:prstGeom>
        </p:spPr>
      </p:pic>
    </p:spTree>
    <p:extLst>
      <p:ext uri="{BB962C8B-B14F-4D97-AF65-F5344CB8AC3E}">
        <p14:creationId xmlns:p14="http://schemas.microsoft.com/office/powerpoint/2010/main" val="314174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5D84-510D-F19D-F6B7-543F3DCF33A3}"/>
              </a:ext>
            </a:extLst>
          </p:cNvPr>
          <p:cNvSpPr>
            <a:spLocks noGrp="1"/>
          </p:cNvSpPr>
          <p:nvPr>
            <p:ph type="title"/>
          </p:nvPr>
        </p:nvSpPr>
        <p:spPr/>
        <p:txBody>
          <a:bodyPr>
            <a:normAutofit fontScale="90000"/>
          </a:bodyPr>
          <a:lstStyle/>
          <a:p>
            <a:r>
              <a:rPr lang="en-IN" dirty="0"/>
              <a:t>Optimized Random Forest, But </a:t>
            </a:r>
            <a:r>
              <a:rPr lang="en-IN" dirty="0" err="1"/>
              <a:t>Idenetifying</a:t>
            </a:r>
            <a:r>
              <a:rPr lang="en-IN" dirty="0"/>
              <a:t> Class 2 is difficult: Very Bad Recall and F1 score.</a:t>
            </a:r>
          </a:p>
        </p:txBody>
      </p:sp>
      <p:pic>
        <p:nvPicPr>
          <p:cNvPr id="7" name="Content Placeholder 6">
            <a:extLst>
              <a:ext uri="{FF2B5EF4-FFF2-40B4-BE49-F238E27FC236}">
                <a16:creationId xmlns:a16="http://schemas.microsoft.com/office/drawing/2014/main" id="{90284074-579B-9743-4FB1-5D2F391A4AE8}"/>
              </a:ext>
            </a:extLst>
          </p:cNvPr>
          <p:cNvPicPr>
            <a:picLocks noGrp="1" noChangeAspect="1"/>
          </p:cNvPicPr>
          <p:nvPr>
            <p:ph idx="1"/>
          </p:nvPr>
        </p:nvPicPr>
        <p:blipFill>
          <a:blip r:embed="rId2"/>
          <a:stretch>
            <a:fillRect/>
          </a:stretch>
        </p:blipFill>
        <p:spPr>
          <a:xfrm>
            <a:off x="1422400" y="1993900"/>
            <a:ext cx="8607627" cy="3410816"/>
          </a:xfrm>
        </p:spPr>
      </p:pic>
    </p:spTree>
    <p:extLst>
      <p:ext uri="{BB962C8B-B14F-4D97-AF65-F5344CB8AC3E}">
        <p14:creationId xmlns:p14="http://schemas.microsoft.com/office/powerpoint/2010/main" val="72396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A551FC-78B4-C18B-5E77-418F9A548B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Class Balancing USING SMOTE:</a:t>
            </a:r>
          </a:p>
        </p:txBody>
      </p:sp>
      <p:pic>
        <p:nvPicPr>
          <p:cNvPr id="5" name="Content Placeholder 4">
            <a:extLst>
              <a:ext uri="{FF2B5EF4-FFF2-40B4-BE49-F238E27FC236}">
                <a16:creationId xmlns:a16="http://schemas.microsoft.com/office/drawing/2014/main" id="{8F33B681-6CBB-36E9-A1B1-C3D34900B68C}"/>
              </a:ext>
            </a:extLst>
          </p:cNvPr>
          <p:cNvPicPr>
            <a:picLocks noGrp="1" noChangeAspect="1"/>
          </p:cNvPicPr>
          <p:nvPr>
            <p:ph idx="1"/>
          </p:nvPr>
        </p:nvPicPr>
        <p:blipFill>
          <a:blip r:embed="rId2"/>
          <a:stretch>
            <a:fillRect/>
          </a:stretch>
        </p:blipFill>
        <p:spPr>
          <a:xfrm>
            <a:off x="4509049" y="1487081"/>
            <a:ext cx="7225748" cy="3883838"/>
          </a:xfrm>
          <a:prstGeom prst="rect">
            <a:avLst/>
          </a:prstGeom>
        </p:spPr>
      </p:pic>
    </p:spTree>
    <p:extLst>
      <p:ext uri="{BB962C8B-B14F-4D97-AF65-F5344CB8AC3E}">
        <p14:creationId xmlns:p14="http://schemas.microsoft.com/office/powerpoint/2010/main" val="326181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38DFE4-5BFB-71CB-1446-1AEB7225E2A2}"/>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SVC performs better: After Class Balancing and can </a:t>
            </a:r>
            <a:r>
              <a:rPr lang="en-US" sz="4800" dirty="0"/>
              <a:t>predict each class effectively.</a:t>
            </a:r>
            <a:endParaRPr lang="en-US" sz="48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35ADD197-57A1-D0EB-590A-FFB22F22B4BA}"/>
              </a:ext>
            </a:extLst>
          </p:cNvPr>
          <p:cNvPicPr>
            <a:picLocks noGrp="1" noChangeAspect="1"/>
          </p:cNvPicPr>
          <p:nvPr>
            <p:ph idx="1"/>
          </p:nvPr>
        </p:nvPicPr>
        <p:blipFill>
          <a:blip r:embed="rId2"/>
          <a:stretch>
            <a:fillRect/>
          </a:stretch>
        </p:blipFill>
        <p:spPr>
          <a:xfrm>
            <a:off x="5414356" y="462014"/>
            <a:ext cx="6408836" cy="2685448"/>
          </a:xfrm>
          <a:prstGeom prst="rect">
            <a:avLst/>
          </a:prstGeom>
        </p:spPr>
      </p:pic>
      <p:pic>
        <p:nvPicPr>
          <p:cNvPr id="7" name="Picture 6">
            <a:extLst>
              <a:ext uri="{FF2B5EF4-FFF2-40B4-BE49-F238E27FC236}">
                <a16:creationId xmlns:a16="http://schemas.microsoft.com/office/drawing/2014/main" id="{ACDDAACB-AEB9-CEBA-9F92-3998520AF6D3}"/>
              </a:ext>
            </a:extLst>
          </p:cNvPr>
          <p:cNvPicPr>
            <a:picLocks noChangeAspect="1"/>
          </p:cNvPicPr>
          <p:nvPr/>
        </p:nvPicPr>
        <p:blipFill>
          <a:blip r:embed="rId3"/>
          <a:stretch>
            <a:fillRect/>
          </a:stretch>
        </p:blipFill>
        <p:spPr>
          <a:xfrm>
            <a:off x="5900287" y="3429000"/>
            <a:ext cx="5630778" cy="2988875"/>
          </a:xfrm>
          <a:prstGeom prst="rect">
            <a:avLst/>
          </a:prstGeom>
        </p:spPr>
      </p:pic>
    </p:spTree>
    <p:extLst>
      <p:ext uri="{BB962C8B-B14F-4D97-AF65-F5344CB8AC3E}">
        <p14:creationId xmlns:p14="http://schemas.microsoft.com/office/powerpoint/2010/main" val="359338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91876E-A96E-B0B7-53A2-A60AEC87C8B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Hyper-Parameter Tuning:</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710DF0A5-F562-B3EC-9607-478DBED81D33}"/>
              </a:ext>
            </a:extLst>
          </p:cNvPr>
          <p:cNvPicPr>
            <a:picLocks noChangeAspect="1"/>
          </p:cNvPicPr>
          <p:nvPr/>
        </p:nvPicPr>
        <p:blipFill>
          <a:blip r:embed="rId2"/>
          <a:stretch>
            <a:fillRect/>
          </a:stretch>
        </p:blipFill>
        <p:spPr>
          <a:xfrm>
            <a:off x="385572" y="2480921"/>
            <a:ext cx="4542563" cy="3413638"/>
          </a:xfrm>
          <a:prstGeom prst="rect">
            <a:avLst/>
          </a:prstGeom>
        </p:spPr>
      </p:pic>
      <p:pic>
        <p:nvPicPr>
          <p:cNvPr id="5" name="Content Placeholder 4">
            <a:extLst>
              <a:ext uri="{FF2B5EF4-FFF2-40B4-BE49-F238E27FC236}">
                <a16:creationId xmlns:a16="http://schemas.microsoft.com/office/drawing/2014/main" id="{EE3D7708-7888-891E-DB21-323942C58269}"/>
              </a:ext>
            </a:extLst>
          </p:cNvPr>
          <p:cNvPicPr>
            <a:picLocks noGrp="1" noChangeAspect="1"/>
          </p:cNvPicPr>
          <p:nvPr>
            <p:ph idx="1"/>
          </p:nvPr>
        </p:nvPicPr>
        <p:blipFill>
          <a:blip r:embed="rId3"/>
          <a:stretch>
            <a:fillRect/>
          </a:stretch>
        </p:blipFill>
        <p:spPr>
          <a:xfrm>
            <a:off x="5573027" y="2480921"/>
            <a:ext cx="6233403" cy="3413638"/>
          </a:xfrm>
          <a:prstGeom prst="rect">
            <a:avLst/>
          </a:prstGeom>
        </p:spPr>
      </p:pic>
    </p:spTree>
    <p:extLst>
      <p:ext uri="{BB962C8B-B14F-4D97-AF65-F5344CB8AC3E}">
        <p14:creationId xmlns:p14="http://schemas.microsoft.com/office/powerpoint/2010/main" val="2818625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E14E8C-2DA1-90D7-6CF1-E53B072CC1FE}"/>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Results: SVC stands out</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58A94947-181A-CBEF-203A-0D0F4EA61C03}"/>
              </a:ext>
            </a:extLst>
          </p:cNvPr>
          <p:cNvPicPr>
            <a:picLocks noChangeAspect="1"/>
          </p:cNvPicPr>
          <p:nvPr/>
        </p:nvPicPr>
        <p:blipFill>
          <a:blip r:embed="rId2"/>
          <a:stretch>
            <a:fillRect/>
          </a:stretch>
        </p:blipFill>
        <p:spPr>
          <a:xfrm>
            <a:off x="385572" y="2313038"/>
            <a:ext cx="5596128" cy="3749404"/>
          </a:xfrm>
          <a:prstGeom prst="rect">
            <a:avLst/>
          </a:prstGeom>
        </p:spPr>
      </p:pic>
      <p:pic>
        <p:nvPicPr>
          <p:cNvPr id="5" name="Content Placeholder 4">
            <a:extLst>
              <a:ext uri="{FF2B5EF4-FFF2-40B4-BE49-F238E27FC236}">
                <a16:creationId xmlns:a16="http://schemas.microsoft.com/office/drawing/2014/main" id="{B44CA5C8-F911-BA33-AB85-AC0F18C8424A}"/>
              </a:ext>
            </a:extLst>
          </p:cNvPr>
          <p:cNvPicPr>
            <a:picLocks noGrp="1" noChangeAspect="1"/>
          </p:cNvPicPr>
          <p:nvPr>
            <p:ph idx="1"/>
          </p:nvPr>
        </p:nvPicPr>
        <p:blipFill>
          <a:blip r:embed="rId3"/>
          <a:stretch>
            <a:fillRect/>
          </a:stretch>
        </p:blipFill>
        <p:spPr>
          <a:xfrm>
            <a:off x="6210302" y="3311186"/>
            <a:ext cx="5596128" cy="1753107"/>
          </a:xfrm>
          <a:prstGeom prst="rect">
            <a:avLst/>
          </a:prstGeom>
        </p:spPr>
      </p:pic>
    </p:spTree>
    <p:extLst>
      <p:ext uri="{BB962C8B-B14F-4D97-AF65-F5344CB8AC3E}">
        <p14:creationId xmlns:p14="http://schemas.microsoft.com/office/powerpoint/2010/main" val="3258816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086EC7A-0341-B2D8-88EE-5225EEA1FD36}"/>
              </a:ext>
            </a:extLst>
          </p:cNvPr>
          <p:cNvPicPr>
            <a:picLocks noGrp="1" noChangeAspect="1"/>
          </p:cNvPicPr>
          <p:nvPr>
            <p:ph idx="1"/>
          </p:nvPr>
        </p:nvPicPr>
        <p:blipFill>
          <a:blip r:embed="rId2"/>
          <a:stretch>
            <a:fillRect/>
          </a:stretch>
        </p:blipFill>
        <p:spPr>
          <a:xfrm>
            <a:off x="4776788" y="831850"/>
            <a:ext cx="6780213" cy="4248150"/>
          </a:xfrm>
        </p:spPr>
      </p:pic>
      <p:pic>
        <p:nvPicPr>
          <p:cNvPr id="7" name="Picture 6">
            <a:extLst>
              <a:ext uri="{FF2B5EF4-FFF2-40B4-BE49-F238E27FC236}">
                <a16:creationId xmlns:a16="http://schemas.microsoft.com/office/drawing/2014/main" id="{7D707961-907B-943E-6C8C-112F58E90050}"/>
              </a:ext>
            </a:extLst>
          </p:cNvPr>
          <p:cNvPicPr>
            <a:picLocks noChangeAspect="1"/>
          </p:cNvPicPr>
          <p:nvPr/>
        </p:nvPicPr>
        <p:blipFill>
          <a:blip r:embed="rId3"/>
          <a:stretch>
            <a:fillRect/>
          </a:stretch>
        </p:blipFill>
        <p:spPr>
          <a:xfrm>
            <a:off x="4776788" y="5143500"/>
            <a:ext cx="6780213" cy="877888"/>
          </a:xfrm>
          <a:prstGeom prst="rect">
            <a:avLst/>
          </a:prstGeom>
        </p:spPr>
      </p:pic>
      <p:sp>
        <p:nvSpPr>
          <p:cNvPr id="2" name="Title 1">
            <a:extLst>
              <a:ext uri="{FF2B5EF4-FFF2-40B4-BE49-F238E27FC236}">
                <a16:creationId xmlns:a16="http://schemas.microsoft.com/office/drawing/2014/main" id="{111A7CBF-3C6A-510B-819E-C30A9CE09D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Conclusion: Max Accuracy is still 78 %, Data ain’t Good yet. Need some Semantic Analysis.</a:t>
            </a:r>
          </a:p>
        </p:txBody>
      </p:sp>
    </p:spTree>
    <p:extLst>
      <p:ext uri="{BB962C8B-B14F-4D97-AF65-F5344CB8AC3E}">
        <p14:creationId xmlns:p14="http://schemas.microsoft.com/office/powerpoint/2010/main" val="373018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AD07E-62F9-C169-0077-F2A0668DC3F1}"/>
              </a:ext>
            </a:extLst>
          </p:cNvPr>
          <p:cNvSpPr>
            <a:spLocks noGrp="1"/>
          </p:cNvSpPr>
          <p:nvPr>
            <p:ph type="title"/>
          </p:nvPr>
        </p:nvSpPr>
        <p:spPr>
          <a:xfrm>
            <a:off x="793662" y="386930"/>
            <a:ext cx="10066122" cy="1298448"/>
          </a:xfrm>
        </p:spPr>
        <p:txBody>
          <a:bodyPr anchor="b">
            <a:normAutofit/>
          </a:bodyPr>
          <a:lstStyle/>
          <a:p>
            <a:r>
              <a:rPr lang="en-US" sz="4800" b="1" i="0">
                <a:effectLst/>
                <a:latin typeface="Söhne"/>
              </a:rPr>
              <a:t>Applications and Future Improvements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EDA9E-FB54-4180-A4C0-61C419947AEE}"/>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US" sz="1600" b="0" i="0">
                <a:effectLst/>
                <a:latin typeface="Söhne"/>
              </a:rPr>
              <a:t>The project can be applied to predict the popularity of online news articles before they are published, aiding in editorial decisions and content strategy and improving the business profitability.</a:t>
            </a:r>
          </a:p>
          <a:p>
            <a:pPr>
              <a:buFont typeface="Arial" panose="020B0604020202020204" pitchFamily="34" charset="0"/>
              <a:buChar char="•"/>
            </a:pPr>
            <a:r>
              <a:rPr lang="en-US" sz="1600" b="0" i="0">
                <a:effectLst/>
                <a:latin typeface="Söhne"/>
              </a:rPr>
              <a:t>Future improvements could include:</a:t>
            </a:r>
          </a:p>
          <a:p>
            <a:pPr marL="742950" lvl="1" indent="-285750">
              <a:buFont typeface="Arial" panose="020B0604020202020204" pitchFamily="34" charset="0"/>
              <a:buChar char="•"/>
            </a:pPr>
            <a:r>
              <a:rPr lang="en-US" sz="1600" b="0" i="0">
                <a:effectLst/>
                <a:latin typeface="Söhne"/>
              </a:rPr>
              <a:t>Utilizing more complex models or ensembles of different models.</a:t>
            </a:r>
          </a:p>
          <a:p>
            <a:pPr marL="742950" lvl="1" indent="-285750">
              <a:buFont typeface="Arial" panose="020B0604020202020204" pitchFamily="34" charset="0"/>
              <a:buChar char="•"/>
            </a:pPr>
            <a:r>
              <a:rPr lang="en-US" sz="1600" b="0" i="0">
                <a:effectLst/>
                <a:latin typeface="Söhne"/>
              </a:rPr>
              <a:t>Exploring the impact of additional features, like reader engagement metrics.</a:t>
            </a:r>
          </a:p>
          <a:p>
            <a:pPr marL="742950" lvl="1" indent="-285750">
              <a:buFont typeface="Arial" panose="020B0604020202020204" pitchFamily="34" charset="0"/>
              <a:buChar char="•"/>
            </a:pPr>
            <a:r>
              <a:rPr lang="en-US" sz="1600" b="0" i="0">
                <a:effectLst/>
                <a:latin typeface="Söhne"/>
              </a:rPr>
              <a:t>Applying the model to different types of content beyond news articles, such as blogs or social media posts.</a:t>
            </a:r>
          </a:p>
          <a:p>
            <a:endParaRPr lang="en-US" sz="1600"/>
          </a:p>
        </p:txBody>
      </p:sp>
      <p:pic>
        <p:nvPicPr>
          <p:cNvPr id="5" name="Picture 4">
            <a:extLst>
              <a:ext uri="{FF2B5EF4-FFF2-40B4-BE49-F238E27FC236}">
                <a16:creationId xmlns:a16="http://schemas.microsoft.com/office/drawing/2014/main" id="{57938B98-F0D0-42F7-97DF-68E971C89CA5}"/>
              </a:ext>
            </a:extLst>
          </p:cNvPr>
          <p:cNvPicPr>
            <a:picLocks noChangeAspect="1"/>
          </p:cNvPicPr>
          <p:nvPr/>
        </p:nvPicPr>
        <p:blipFill>
          <a:blip r:embed="rId2"/>
          <a:stretch>
            <a:fillRect/>
          </a:stretch>
        </p:blipFill>
        <p:spPr>
          <a:xfrm>
            <a:off x="5911532" y="2984778"/>
            <a:ext cx="5150277" cy="292513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56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49BD6-6B5D-C436-3710-3D73E69B551C}"/>
              </a:ext>
            </a:extLst>
          </p:cNvPr>
          <p:cNvSpPr>
            <a:spLocks noGrp="1"/>
          </p:cNvSpPr>
          <p:nvPr>
            <p:ph idx="1"/>
          </p:nvPr>
        </p:nvSpPr>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140913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op view of wood desk with the plant, white keyboard, coffee in a white mug, notebook, and pen">
            <a:extLst>
              <a:ext uri="{FF2B5EF4-FFF2-40B4-BE49-F238E27FC236}">
                <a16:creationId xmlns:a16="http://schemas.microsoft.com/office/drawing/2014/main" id="{81FE50F8-AB95-7DD3-FCF0-810120C26F45}"/>
              </a:ext>
            </a:extLst>
          </p:cNvPr>
          <p:cNvPicPr>
            <a:picLocks noChangeAspect="1"/>
          </p:cNvPicPr>
          <p:nvPr/>
        </p:nvPicPr>
        <p:blipFill rotWithShape="1">
          <a:blip r:embed="rId2"/>
          <a:srcRect l="2558" r="19736" b="9095"/>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C91BC4-1782-78F0-99F1-362888D90845}"/>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cs typeface="Calibri Light"/>
              </a:rPr>
              <a:t>Table of contents</a:t>
            </a:r>
          </a:p>
        </p:txBody>
      </p:sp>
      <p:sp>
        <p:nvSpPr>
          <p:cNvPr id="3" name="Subtitle 2">
            <a:extLst>
              <a:ext uri="{FF2B5EF4-FFF2-40B4-BE49-F238E27FC236}">
                <a16:creationId xmlns:a16="http://schemas.microsoft.com/office/drawing/2014/main" id="{6F62BED1-0C7B-BB41-5B0B-A889A83701C4}"/>
              </a:ext>
            </a:extLst>
          </p:cNvPr>
          <p:cNvSpPr>
            <a:spLocks noGrp="1"/>
          </p:cNvSpPr>
          <p:nvPr>
            <p:ph type="subTitle" idx="1"/>
          </p:nvPr>
        </p:nvSpPr>
        <p:spPr>
          <a:xfrm>
            <a:off x="3444240" y="1765738"/>
            <a:ext cx="5894969" cy="4048995"/>
          </a:xfrm>
        </p:spPr>
        <p:txBody>
          <a:bodyPr vert="horz" lIns="91440" tIns="45720" rIns="91440" bIns="45720" rtlCol="0" anchor="t">
            <a:normAutofit/>
          </a:bodyPr>
          <a:lstStyle/>
          <a:p>
            <a:pPr marL="342900" indent="-342900" algn="l">
              <a:buFont typeface="Wingdings" panose="020B0604020202020204" pitchFamily="34" charset="0"/>
              <a:buChar char="Ø"/>
            </a:pPr>
            <a:r>
              <a:rPr lang="en-US" sz="1800" dirty="0">
                <a:solidFill>
                  <a:schemeClr val="bg1"/>
                </a:solidFill>
                <a:cs typeface="Calibri" panose="020F0502020204030204"/>
              </a:rPr>
              <a:t>Dataset Information</a:t>
            </a:r>
          </a:p>
          <a:p>
            <a:pPr marL="342900" indent="-342900" algn="l">
              <a:buFont typeface="Wingdings" panose="020B0604020202020204" pitchFamily="34" charset="0"/>
              <a:buChar char="Ø"/>
            </a:pPr>
            <a:r>
              <a:rPr lang="en-US" sz="1800" dirty="0">
                <a:solidFill>
                  <a:schemeClr val="bg1"/>
                </a:solidFill>
                <a:cs typeface="Calibri" panose="020F0502020204030204"/>
              </a:rPr>
              <a:t>Business Problem and Motivation</a:t>
            </a:r>
          </a:p>
          <a:p>
            <a:pPr marL="342900" indent="-342900" algn="l">
              <a:buFont typeface="Wingdings" panose="020B0604020202020204" pitchFamily="34" charset="0"/>
              <a:buChar char="Ø"/>
            </a:pPr>
            <a:r>
              <a:rPr lang="en-US" sz="1800" dirty="0">
                <a:solidFill>
                  <a:schemeClr val="bg1"/>
                </a:solidFill>
                <a:cs typeface="Calibri" panose="020F0502020204030204"/>
              </a:rPr>
              <a:t>What’s better from past?</a:t>
            </a:r>
          </a:p>
          <a:p>
            <a:pPr marL="342900" indent="-342900" algn="l">
              <a:buFont typeface="Wingdings" panose="020B0604020202020204" pitchFamily="34" charset="0"/>
              <a:buChar char="Ø"/>
            </a:pPr>
            <a:r>
              <a:rPr lang="en-US" sz="1800" dirty="0">
                <a:solidFill>
                  <a:schemeClr val="bg1"/>
                </a:solidFill>
                <a:cs typeface="Calibri" panose="020F0502020204030204"/>
              </a:rPr>
              <a:t>How Business Analytics will address the problem</a:t>
            </a:r>
          </a:p>
          <a:p>
            <a:pPr marL="342900" indent="-342900" algn="l">
              <a:buFont typeface="Wingdings" panose="020B0604020202020204" pitchFamily="34" charset="0"/>
              <a:buChar char="Ø"/>
            </a:pPr>
            <a:r>
              <a:rPr lang="en-US" sz="1800" dirty="0">
                <a:solidFill>
                  <a:schemeClr val="bg1"/>
                </a:solidFill>
                <a:cs typeface="Calibri" panose="020F0502020204030204"/>
              </a:rPr>
              <a:t>EDA and Feature Engineering</a:t>
            </a:r>
          </a:p>
          <a:p>
            <a:pPr marL="342900" indent="-342900" algn="l">
              <a:buFont typeface="Wingdings" panose="020B0604020202020204" pitchFamily="34" charset="0"/>
              <a:buChar char="Ø"/>
            </a:pPr>
            <a:r>
              <a:rPr lang="en-US" sz="1800" dirty="0">
                <a:solidFill>
                  <a:schemeClr val="bg1"/>
                </a:solidFill>
                <a:cs typeface="Calibri" panose="020F0502020204030204"/>
              </a:rPr>
              <a:t>Approach</a:t>
            </a:r>
          </a:p>
          <a:p>
            <a:pPr marL="342900" indent="-342900" algn="l">
              <a:buFont typeface="Wingdings" panose="020B0604020202020204" pitchFamily="34" charset="0"/>
              <a:buChar char="Ø"/>
            </a:pPr>
            <a:r>
              <a:rPr lang="en-US" sz="1800" dirty="0">
                <a:solidFill>
                  <a:schemeClr val="bg1"/>
                </a:solidFill>
                <a:cs typeface="Calibri" panose="020F0502020204030204"/>
              </a:rPr>
              <a:t>Results</a:t>
            </a:r>
          </a:p>
          <a:p>
            <a:pPr marL="342900" indent="-342900" algn="l">
              <a:buFont typeface="Wingdings" panose="020B0604020202020204" pitchFamily="34" charset="0"/>
              <a:buChar char="Ø"/>
            </a:pPr>
            <a:r>
              <a:rPr lang="en-US" sz="1800" dirty="0">
                <a:solidFill>
                  <a:schemeClr val="bg1"/>
                </a:solidFill>
                <a:cs typeface="Calibri" panose="020F0502020204030204"/>
              </a:rPr>
              <a:t>Insights and Limitations</a:t>
            </a:r>
          </a:p>
          <a:p>
            <a:pPr marL="342900" indent="-342900" algn="l">
              <a:buFont typeface="Wingdings" panose="020B0604020202020204" pitchFamily="34" charset="0"/>
              <a:buChar char="Ø"/>
            </a:pPr>
            <a:endParaRPr lang="en-US" sz="1800" dirty="0">
              <a:solidFill>
                <a:schemeClr val="bg1"/>
              </a:solidFill>
              <a:cs typeface="Calibri" panose="020F0502020204030204"/>
            </a:endParaRP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97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1B6993-0A1E-7B34-88C5-510BD8249974}"/>
              </a:ext>
            </a:extLst>
          </p:cNvPr>
          <p:cNvSpPr>
            <a:spLocks noGrp="1"/>
          </p:cNvSpPr>
          <p:nvPr>
            <p:ph type="ctrTitle"/>
          </p:nvPr>
        </p:nvSpPr>
        <p:spPr>
          <a:xfrm>
            <a:off x="761999" y="463941"/>
            <a:ext cx="9963509" cy="1616529"/>
          </a:xfrm>
        </p:spPr>
        <p:txBody>
          <a:bodyPr vert="horz" lIns="91440" tIns="45720" rIns="91440" bIns="45720" rtlCol="0" anchor="ctr">
            <a:normAutofit/>
          </a:bodyPr>
          <a:lstStyle/>
          <a:p>
            <a:pPr algn="l"/>
            <a:r>
              <a:rPr lang="en-US" sz="4000" kern="1200">
                <a:solidFill>
                  <a:schemeClr val="tx1"/>
                </a:solidFill>
                <a:latin typeface="+mj-lt"/>
                <a:ea typeface="+mj-ea"/>
                <a:cs typeface="+mj-cs"/>
              </a:rPr>
              <a:t>Dataset Information</a:t>
            </a:r>
          </a:p>
        </p:txBody>
      </p:sp>
      <p:sp>
        <p:nvSpPr>
          <p:cNvPr id="3" name="Subtitle 2">
            <a:extLst>
              <a:ext uri="{FF2B5EF4-FFF2-40B4-BE49-F238E27FC236}">
                <a16:creationId xmlns:a16="http://schemas.microsoft.com/office/drawing/2014/main" id="{A955A08B-3356-35ED-BE2C-E3AC669114A8}"/>
              </a:ext>
            </a:extLst>
          </p:cNvPr>
          <p:cNvSpPr>
            <a:spLocks noGrp="1"/>
          </p:cNvSpPr>
          <p:nvPr>
            <p:ph type="subTitle" idx="1"/>
          </p:nvPr>
        </p:nvSpPr>
        <p:spPr>
          <a:xfrm>
            <a:off x="1479612" y="1715533"/>
            <a:ext cx="9144000" cy="2778055"/>
          </a:xfrm>
        </p:spPr>
        <p:txBody>
          <a:bodyPr vert="horz" lIns="91440" tIns="45720" rIns="91440" bIns="45720" rtlCol="0" anchor="t">
            <a:normAutofit fontScale="85000" lnSpcReduction="20000"/>
          </a:bodyPr>
          <a:lstStyle/>
          <a:p>
            <a:pPr algn="just"/>
            <a:r>
              <a:rPr lang="en-US" sz="2100" b="1" dirty="0">
                <a:ea typeface="+mn-lt"/>
                <a:cs typeface="+mn-lt"/>
              </a:rPr>
              <a:t>Dataset Name:                                    Online News Popularity</a:t>
            </a:r>
          </a:p>
          <a:p>
            <a:pPr algn="just"/>
            <a:r>
              <a:rPr lang="en-US" sz="2000" dirty="0" err="1">
                <a:ea typeface="+mn-lt"/>
                <a:cs typeface="+mn-lt"/>
              </a:rPr>
              <a:t>DatasetLink</a:t>
            </a:r>
            <a:r>
              <a:rPr lang="en-US" sz="2000" dirty="0">
                <a:ea typeface="+mn-lt"/>
                <a:cs typeface="+mn-lt"/>
              </a:rPr>
              <a:t>:   </a:t>
            </a:r>
            <a:r>
              <a:rPr lang="en-US" sz="2000" dirty="0">
                <a:ea typeface="+mn-lt"/>
                <a:cs typeface="+mn-lt"/>
                <a:hlinkClick r:id="rId2"/>
              </a:rPr>
              <a:t>https://archive.ics.uci.edu/dataset/332/online+news+popularity#</a:t>
            </a:r>
            <a:endParaRPr lang="en-US" sz="2000" dirty="0">
              <a:ea typeface="+mn-lt"/>
              <a:cs typeface="+mn-lt"/>
            </a:endParaRPr>
          </a:p>
          <a:p>
            <a:pPr algn="just"/>
            <a:br>
              <a:rPr lang="en-US" sz="2000" dirty="0">
                <a:ea typeface="+mn-lt"/>
                <a:cs typeface="+mn-lt"/>
              </a:rPr>
            </a:br>
            <a:r>
              <a:rPr lang="en-US" sz="2000" dirty="0">
                <a:ea typeface="+mn-lt"/>
                <a:cs typeface="+mn-lt"/>
              </a:rPr>
              <a:t>This dataset compiles a diverse range of attributes related to articles published by Mashable over a two-year period. The primary objective is to forecast the level of social media shares an article is likely to receive (popularity).</a:t>
            </a:r>
            <a:endParaRPr lang="en-US" dirty="0">
              <a:cs typeface="Calibri"/>
            </a:endParaRPr>
          </a:p>
          <a:p>
            <a:pPr algn="just"/>
            <a:r>
              <a:rPr lang="en-US" sz="2000" dirty="0">
                <a:ea typeface="+mn-lt"/>
                <a:cs typeface="+mn-lt"/>
              </a:rPr>
              <a:t>For each instance of the dataset, it has 61 attributes which includes 1 target attribute (number of shares), 2 non-predictive features (URL of the article and Days between the article publication and the dataset acquisition) and 58 predictive features.</a:t>
            </a:r>
          </a:p>
          <a:p>
            <a:pPr algn="just"/>
            <a:r>
              <a:rPr lang="en-US" sz="2100" dirty="0">
                <a:ea typeface="+mn-lt"/>
                <a:cs typeface="+mn-lt"/>
              </a:rPr>
              <a:t>The rest of 58 variables measure the article from the title, words choice, time the article was posted, etc., which could potentially be explanatory variables for number of shares.</a:t>
            </a:r>
          </a:p>
          <a:p>
            <a:pPr algn="just"/>
            <a:endParaRPr lang="en-US" sz="2000" dirty="0"/>
          </a:p>
          <a:p>
            <a:pPr algn="just"/>
            <a:endParaRPr lang="en-US" sz="2000" dirty="0">
              <a:cs typeface="Calibri"/>
            </a:endParaRPr>
          </a:p>
          <a:p>
            <a:pPr algn="just"/>
            <a:endParaRPr lang="en-US" sz="2000" dirty="0">
              <a:cs typeface="Calibri"/>
            </a:endParaRPr>
          </a:p>
        </p:txBody>
      </p:sp>
      <p:graphicFrame>
        <p:nvGraphicFramePr>
          <p:cNvPr id="5" name="Table 4">
            <a:extLst>
              <a:ext uri="{FF2B5EF4-FFF2-40B4-BE49-F238E27FC236}">
                <a16:creationId xmlns:a16="http://schemas.microsoft.com/office/drawing/2014/main" id="{A7789AD9-56DE-73CE-299A-3248AD994CFB}"/>
              </a:ext>
            </a:extLst>
          </p:cNvPr>
          <p:cNvGraphicFramePr>
            <a:graphicFrameLocks noGrp="1"/>
          </p:cNvGraphicFramePr>
          <p:nvPr>
            <p:extLst>
              <p:ext uri="{D42A27DB-BD31-4B8C-83A1-F6EECF244321}">
                <p14:modId xmlns:p14="http://schemas.microsoft.com/office/powerpoint/2010/main" val="1694821799"/>
              </p:ext>
            </p:extLst>
          </p:nvPr>
        </p:nvGraphicFramePr>
        <p:xfrm>
          <a:off x="961747" y="4957531"/>
          <a:ext cx="10383430" cy="1385544"/>
        </p:xfrm>
        <a:graphic>
          <a:graphicData uri="http://schemas.openxmlformats.org/drawingml/2006/table">
            <a:tbl>
              <a:tblPr firstRow="1" bandRow="1">
                <a:tableStyleId>{5C22544A-7EE6-4342-B048-85BDC9FD1C3A}</a:tableStyleId>
              </a:tblPr>
              <a:tblGrid>
                <a:gridCol w="2087288">
                  <a:extLst>
                    <a:ext uri="{9D8B030D-6E8A-4147-A177-3AD203B41FA5}">
                      <a16:colId xmlns:a16="http://schemas.microsoft.com/office/drawing/2014/main" val="2495358329"/>
                    </a:ext>
                  </a:extLst>
                </a:gridCol>
                <a:gridCol w="2441359">
                  <a:extLst>
                    <a:ext uri="{9D8B030D-6E8A-4147-A177-3AD203B41FA5}">
                      <a16:colId xmlns:a16="http://schemas.microsoft.com/office/drawing/2014/main" val="2335613739"/>
                    </a:ext>
                  </a:extLst>
                </a:gridCol>
                <a:gridCol w="1897564">
                  <a:extLst>
                    <a:ext uri="{9D8B030D-6E8A-4147-A177-3AD203B41FA5}">
                      <a16:colId xmlns:a16="http://schemas.microsoft.com/office/drawing/2014/main" val="1288685482"/>
                    </a:ext>
                  </a:extLst>
                </a:gridCol>
                <a:gridCol w="2370397">
                  <a:extLst>
                    <a:ext uri="{9D8B030D-6E8A-4147-A177-3AD203B41FA5}">
                      <a16:colId xmlns:a16="http://schemas.microsoft.com/office/drawing/2014/main" val="911720066"/>
                    </a:ext>
                  </a:extLst>
                </a:gridCol>
                <a:gridCol w="1586822">
                  <a:extLst>
                    <a:ext uri="{9D8B030D-6E8A-4147-A177-3AD203B41FA5}">
                      <a16:colId xmlns:a16="http://schemas.microsoft.com/office/drawing/2014/main" val="1367861106"/>
                    </a:ext>
                  </a:extLst>
                </a:gridCol>
              </a:tblGrid>
              <a:tr h="0">
                <a:tc>
                  <a:txBody>
                    <a:bodyPr/>
                    <a:lstStyle/>
                    <a:p>
                      <a:pPr algn="ctr" fontAlgn="base"/>
                      <a:r>
                        <a:rPr lang="en-US" sz="2200" b="1">
                          <a:solidFill>
                            <a:srgbClr val="FFFFFF"/>
                          </a:solidFill>
                          <a:effectLst/>
                          <a:latin typeface="Gill Sans MT"/>
                        </a:rPr>
                        <a:t>Number of Attributes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dirty="0">
                          <a:solidFill>
                            <a:srgbClr val="FFFFFF"/>
                          </a:solidFill>
                          <a:effectLst/>
                          <a:latin typeface="Gill Sans MT"/>
                        </a:rPr>
                        <a:t>Attributes </a:t>
                      </a:r>
                      <a:endParaRPr lang="en-US" sz="2800" b="1" dirty="0">
                        <a:solidFill>
                          <a:srgbClr val="FFFFFF"/>
                        </a:solidFill>
                        <a:effectLst/>
                        <a:latin typeface="Gill Sans MT"/>
                      </a:endParaRPr>
                    </a:p>
                    <a:p>
                      <a:pPr algn="ctr" fontAlgn="base"/>
                      <a:r>
                        <a:rPr lang="en-US" sz="2200" b="1" dirty="0">
                          <a:solidFill>
                            <a:srgbClr val="FFFFFF"/>
                          </a:solidFill>
                          <a:effectLst/>
                          <a:latin typeface="Gill Sans MT"/>
                        </a:rPr>
                        <a:t>Characteristics</a:t>
                      </a:r>
                      <a:endParaRPr lang="en-US" sz="2800" b="1" dirty="0">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a:solidFill>
                            <a:srgbClr val="FFFFFF"/>
                          </a:solidFill>
                          <a:effectLst/>
                          <a:latin typeface="Gill Sans MT"/>
                        </a:rPr>
                        <a:t>Number of Instances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base"/>
                      <a:r>
                        <a:rPr lang="en-US" sz="2200" b="1">
                          <a:solidFill>
                            <a:srgbClr val="FFFFFF"/>
                          </a:solidFill>
                          <a:effectLst/>
                          <a:latin typeface="Gill Sans MT"/>
                        </a:rPr>
                        <a:t>Missing Values?</a:t>
                      </a:r>
                      <a:endParaRPr lang="en-US" sz="2800" b="1">
                        <a:solidFill>
                          <a:srgbClr val="FFFFFF"/>
                        </a:solidFill>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tc>
                  <a:txBody>
                    <a:bodyPr/>
                    <a:lstStyle/>
                    <a:p>
                      <a:pPr algn="ctr" fontAlgn="auto"/>
                      <a:br>
                        <a:rPr lang="en-US" sz="2200" b="1">
                          <a:solidFill>
                            <a:srgbClr val="FFFFFF"/>
                          </a:solidFill>
                          <a:effectLst/>
                          <a:latin typeface="Gill Sans MT" panose="020B0502020104020203" pitchFamily="34" charset="0"/>
                        </a:rPr>
                      </a:br>
                      <a:r>
                        <a:rPr lang="en-US" sz="2200" b="1">
                          <a:solidFill>
                            <a:srgbClr val="FFFFFF"/>
                          </a:solidFill>
                          <a:effectLst/>
                          <a:latin typeface="Gill Sans MT" panose="020B0502020104020203" pitchFamily="34" charset="0"/>
                        </a:rPr>
                        <a:t>Outliers?</a:t>
                      </a: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9BAFB5"/>
                    </a:solidFill>
                  </a:tcPr>
                </a:tc>
                <a:extLst>
                  <a:ext uri="{0D108BD9-81ED-4DB2-BD59-A6C34878D82A}">
                    <a16:rowId xmlns:a16="http://schemas.microsoft.com/office/drawing/2014/main" val="138529436"/>
                  </a:ext>
                </a:extLst>
              </a:tr>
              <a:tr h="571088">
                <a:tc>
                  <a:txBody>
                    <a:bodyPr/>
                    <a:lstStyle/>
                    <a:p>
                      <a:pPr algn="ctr" fontAlgn="base"/>
                      <a:r>
                        <a:rPr lang="en-US" sz="2200">
                          <a:effectLst/>
                          <a:latin typeface="Gill Sans MT" panose="020B0502020104020203" pitchFamily="34" charset="0"/>
                        </a:rPr>
                        <a:t>61</a:t>
                      </a:r>
                      <a:endParaRPr lang="en-US" sz="2800">
                        <a:effectLs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Numeric and text</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39797</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a:effectLst/>
                          <a:latin typeface="Gill Sans MT" panose="020B0502020104020203" pitchFamily="34" charset="0"/>
                        </a:rPr>
                        <a:t>No</a:t>
                      </a:r>
                      <a:endParaRPr lang="en-US" sz="2800">
                        <a:effectLs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tc>
                  <a:txBody>
                    <a:bodyPr/>
                    <a:lstStyle/>
                    <a:p>
                      <a:pPr algn="ctr" fontAlgn="base"/>
                      <a:r>
                        <a:rPr lang="en-US" sz="2200" dirty="0">
                          <a:effectLst/>
                          <a:latin typeface="Gill Sans MT"/>
                        </a:rPr>
                        <a:t>Many</a:t>
                      </a:r>
                      <a:endParaRPr lang="en-US" sz="2800" dirty="0">
                        <a:effectLst/>
                        <a:latin typeface="Gill Sans MT"/>
                      </a:endParaRPr>
                    </a:p>
                  </a:txBody>
                  <a:tcPr marL="143896" marR="143896" marT="71948" marB="7194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BAFB5"/>
                      </a:solidFill>
                      <a:prstDash val="solid"/>
                      <a:round/>
                      <a:headEnd type="none" w="med" len="med"/>
                      <a:tailEnd type="none" w="med" len="med"/>
                    </a:lnT>
                    <a:lnB w="9525" cap="flat" cmpd="sng" algn="ctr">
                      <a:solidFill>
                        <a:srgbClr val="9BAFB5"/>
                      </a:solidFill>
                      <a:prstDash val="solid"/>
                      <a:round/>
                      <a:headEnd type="none" w="med" len="med"/>
                      <a:tailEnd type="none" w="med" len="med"/>
                    </a:lnB>
                    <a:solidFill>
                      <a:srgbClr val="EFF2F3"/>
                    </a:solidFill>
                  </a:tcPr>
                </a:tc>
                <a:extLst>
                  <a:ext uri="{0D108BD9-81ED-4DB2-BD59-A6C34878D82A}">
                    <a16:rowId xmlns:a16="http://schemas.microsoft.com/office/drawing/2014/main" val="1031030508"/>
                  </a:ext>
                </a:extLst>
              </a:tr>
            </a:tbl>
          </a:graphicData>
        </a:graphic>
      </p:graphicFrame>
    </p:spTree>
    <p:extLst>
      <p:ext uri="{BB962C8B-B14F-4D97-AF65-F5344CB8AC3E}">
        <p14:creationId xmlns:p14="http://schemas.microsoft.com/office/powerpoint/2010/main" val="83140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75217-DA68-1F94-CE28-2C94BEF31CB7}"/>
              </a:ext>
            </a:extLst>
          </p:cNvPr>
          <p:cNvSpPr>
            <a:spLocks noGrp="1"/>
          </p:cNvSpPr>
          <p:nvPr>
            <p:ph type="title"/>
          </p:nvPr>
        </p:nvSpPr>
        <p:spPr>
          <a:xfrm>
            <a:off x="2190750" y="557189"/>
            <a:ext cx="8629358" cy="1059855"/>
          </a:xfrm>
        </p:spPr>
        <p:txBody>
          <a:bodyPr vert="horz" lIns="91440" tIns="45720" rIns="91440" bIns="45720" rtlCol="0" anchor="b">
            <a:normAutofit/>
          </a:bodyPr>
          <a:lstStyle/>
          <a:p>
            <a:r>
              <a:rPr lang="en-US" sz="5200" kern="1200">
                <a:solidFill>
                  <a:schemeClr val="tx1"/>
                </a:solidFill>
                <a:latin typeface="+mj-lt"/>
                <a:ea typeface="+mj-ea"/>
                <a:cs typeface="+mj-cs"/>
              </a:rPr>
              <a:t>Dataset Information</a:t>
            </a:r>
          </a:p>
        </p:txBody>
      </p:sp>
      <p:pic>
        <p:nvPicPr>
          <p:cNvPr id="22" name="Graphic 21" descr="Database">
            <a:extLst>
              <a:ext uri="{FF2B5EF4-FFF2-40B4-BE49-F238E27FC236}">
                <a16:creationId xmlns:a16="http://schemas.microsoft.com/office/drawing/2014/main" id="{86FB1BE1-612B-E3E0-4976-04E4956D9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pic>
        <p:nvPicPr>
          <p:cNvPr id="13" name="Picture 12">
            <a:extLst>
              <a:ext uri="{FF2B5EF4-FFF2-40B4-BE49-F238E27FC236}">
                <a16:creationId xmlns:a16="http://schemas.microsoft.com/office/drawing/2014/main" id="{618B86F9-164B-549F-2F5B-19D4F5BE18A4}"/>
              </a:ext>
            </a:extLst>
          </p:cNvPr>
          <p:cNvPicPr>
            <a:picLocks noChangeAspect="1"/>
          </p:cNvPicPr>
          <p:nvPr/>
        </p:nvPicPr>
        <p:blipFill>
          <a:blip r:embed="rId4"/>
          <a:stretch>
            <a:fillRect/>
          </a:stretch>
        </p:blipFill>
        <p:spPr>
          <a:xfrm>
            <a:off x="2190751" y="1617044"/>
            <a:ext cx="8629358" cy="4487473"/>
          </a:xfrm>
          <a:prstGeom prst="rect">
            <a:avLst/>
          </a:prstGeom>
        </p:spPr>
      </p:pic>
    </p:spTree>
    <p:extLst>
      <p:ext uri="{BB962C8B-B14F-4D97-AF65-F5344CB8AC3E}">
        <p14:creationId xmlns:p14="http://schemas.microsoft.com/office/powerpoint/2010/main" val="346246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exactly we have in our Data ?</a:t>
            </a:r>
          </a:p>
        </p:txBody>
      </p:sp>
      <p:pic>
        <p:nvPicPr>
          <p:cNvPr id="11" name="Content Placeholder 10">
            <a:extLst>
              <a:ext uri="{FF2B5EF4-FFF2-40B4-BE49-F238E27FC236}">
                <a16:creationId xmlns:a16="http://schemas.microsoft.com/office/drawing/2014/main" id="{4659D6E7-E43E-4AF1-409E-54C5A6851386}"/>
              </a:ext>
            </a:extLst>
          </p:cNvPr>
          <p:cNvPicPr>
            <a:picLocks noGrp="1" noChangeAspect="1"/>
          </p:cNvPicPr>
          <p:nvPr>
            <p:ph sz="half" idx="1"/>
          </p:nvPr>
        </p:nvPicPr>
        <p:blipFill>
          <a:blip r:embed="rId3"/>
          <a:stretch>
            <a:fillRect/>
          </a:stretch>
        </p:blipFill>
        <p:spPr>
          <a:xfrm>
            <a:off x="4138863" y="851170"/>
            <a:ext cx="7419153" cy="5153330"/>
          </a:xfrm>
          <a:prstGeom prst="rect">
            <a:avLst/>
          </a:prstGeom>
        </p:spPr>
      </p:pic>
    </p:spTree>
    <p:extLst>
      <p:ext uri="{BB962C8B-B14F-4D97-AF65-F5344CB8AC3E}">
        <p14:creationId xmlns:p14="http://schemas.microsoft.com/office/powerpoint/2010/main" val="398385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F9591-9041-36EC-204D-E991F361718C}"/>
              </a:ext>
            </a:extLst>
          </p:cNvPr>
          <p:cNvSpPr>
            <a:spLocks noGrp="1"/>
          </p:cNvSpPr>
          <p:nvPr>
            <p:ph type="title"/>
          </p:nvPr>
        </p:nvSpPr>
        <p:spPr>
          <a:xfrm>
            <a:off x="1043631" y="873940"/>
            <a:ext cx="5052369" cy="1035781"/>
          </a:xfrm>
        </p:spPr>
        <p:txBody>
          <a:bodyPr anchor="ctr">
            <a:normAutofit/>
          </a:bodyPr>
          <a:lstStyle/>
          <a:p>
            <a:r>
              <a:rPr lang="en-US" sz="3600">
                <a:cs typeface="Calibri Light"/>
              </a:rPr>
              <a:t>Business Problem</a:t>
            </a:r>
            <a:endParaRPr lang="en-US" sz="3600"/>
          </a:p>
        </p:txBody>
      </p:sp>
      <p:sp>
        <p:nvSpPr>
          <p:cNvPr id="3" name="Content Placeholder 2">
            <a:extLst>
              <a:ext uri="{FF2B5EF4-FFF2-40B4-BE49-F238E27FC236}">
                <a16:creationId xmlns:a16="http://schemas.microsoft.com/office/drawing/2014/main" id="{241D81B3-994B-7F7A-E23A-45C3F06A7570}"/>
              </a:ext>
            </a:extLst>
          </p:cNvPr>
          <p:cNvSpPr>
            <a:spLocks noGrp="1"/>
          </p:cNvSpPr>
          <p:nvPr>
            <p:ph idx="1"/>
          </p:nvPr>
        </p:nvSpPr>
        <p:spPr>
          <a:xfrm>
            <a:off x="1045029" y="2524721"/>
            <a:ext cx="4991629" cy="3677123"/>
          </a:xfrm>
        </p:spPr>
        <p:txBody>
          <a:bodyPr vert="horz" lIns="91440" tIns="45720" rIns="91440" bIns="45720" rtlCol="0" anchor="ctr">
            <a:normAutofit/>
          </a:bodyPr>
          <a:lstStyle/>
          <a:p>
            <a:pPr marL="0" indent="0">
              <a:buNone/>
            </a:pPr>
            <a:r>
              <a:rPr lang="en-US" sz="1500" dirty="0"/>
              <a:t>To Predict Article Popularity, based on number of shares. It’s a multi classification problem. Because this model objective is to predict the level of popularity of articles based on number of shares, this model can be applied basically in most of the websites which interest to share their own content</a:t>
            </a:r>
          </a:p>
          <a:p>
            <a:pPr marL="0" indent="0">
              <a:buNone/>
            </a:pPr>
            <a:r>
              <a:rPr lang="en-US" sz="1500" dirty="0"/>
              <a:t>Some examples:</a:t>
            </a:r>
          </a:p>
          <a:p>
            <a:pPr lvl="1"/>
            <a:r>
              <a:rPr lang="en-US" sz="1500" dirty="0"/>
              <a:t>Blogs sites </a:t>
            </a:r>
          </a:p>
          <a:p>
            <a:pPr lvl="1"/>
            <a:r>
              <a:rPr lang="en-US" sz="1500" dirty="0"/>
              <a:t>Newspaper sites</a:t>
            </a:r>
          </a:p>
          <a:p>
            <a:pPr lvl="1"/>
            <a:r>
              <a:rPr lang="en-US" sz="1500" dirty="0"/>
              <a:t>Magazine sites</a:t>
            </a:r>
          </a:p>
          <a:p>
            <a:r>
              <a:rPr lang="en-US" sz="1500" dirty="0">
                <a:ea typeface="+mn-lt"/>
                <a:cs typeface="+mn-lt"/>
              </a:rPr>
              <a:t>To achieve this, we will implement and compare three classification algorithms:  Random Forest (RF), Support Vector Classifier, and </a:t>
            </a:r>
            <a:r>
              <a:rPr lang="en-US" sz="1500" dirty="0" err="1">
                <a:ea typeface="+mn-lt"/>
                <a:cs typeface="+mn-lt"/>
              </a:rPr>
              <a:t>XGboost</a:t>
            </a:r>
            <a:r>
              <a:rPr lang="en-US" sz="1500" dirty="0">
                <a:ea typeface="+mn-lt"/>
                <a:cs typeface="+mn-lt"/>
              </a:rPr>
              <a:t>. The selection of the best model will be based on the evaluation metrics discussed in the following section.</a:t>
            </a:r>
          </a:p>
          <a:p>
            <a:endParaRPr lang="en-US" sz="1500" dirty="0">
              <a:cs typeface="Calibri"/>
            </a:endParaRPr>
          </a:p>
          <a:p>
            <a:endParaRPr lang="en-US" sz="1500" dirty="0">
              <a:cs typeface="Calibri"/>
            </a:endParaRPr>
          </a:p>
        </p:txBody>
      </p:sp>
      <p:sp>
        <p:nvSpPr>
          <p:cNvPr id="60" name="Rectangle 5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08AC11-1BEA-E97B-8957-464450C49A6E}"/>
              </a:ext>
            </a:extLst>
          </p:cNvPr>
          <p:cNvPicPr>
            <a:picLocks noChangeAspect="1"/>
          </p:cNvPicPr>
          <p:nvPr/>
        </p:nvPicPr>
        <p:blipFill>
          <a:blip r:embed="rId2"/>
          <a:stretch>
            <a:fillRect/>
          </a:stretch>
        </p:blipFill>
        <p:spPr>
          <a:xfrm>
            <a:off x="6930493" y="1933493"/>
            <a:ext cx="4223252" cy="3051298"/>
          </a:xfrm>
          <a:prstGeom prst="rect">
            <a:avLst/>
          </a:prstGeom>
        </p:spPr>
      </p:pic>
      <p:cxnSp>
        <p:nvCxnSpPr>
          <p:cNvPr id="62" name="Straight Connector 6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4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924F39-D4DC-069F-C88B-FCF3BEAC129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Metrics Used:</a:t>
            </a:r>
          </a:p>
        </p:txBody>
      </p:sp>
      <p:pic>
        <p:nvPicPr>
          <p:cNvPr id="7" name="Content Placeholder 6">
            <a:extLst>
              <a:ext uri="{FF2B5EF4-FFF2-40B4-BE49-F238E27FC236}">
                <a16:creationId xmlns:a16="http://schemas.microsoft.com/office/drawing/2014/main" id="{1969A5C1-7A6A-7372-225E-332B3E9F3FDD}"/>
              </a:ext>
            </a:extLst>
          </p:cNvPr>
          <p:cNvPicPr>
            <a:picLocks noGrp="1" noChangeAspect="1"/>
          </p:cNvPicPr>
          <p:nvPr>
            <p:ph idx="1"/>
          </p:nvPr>
        </p:nvPicPr>
        <p:blipFill>
          <a:blip r:embed="rId2"/>
          <a:stretch>
            <a:fillRect/>
          </a:stretch>
        </p:blipFill>
        <p:spPr>
          <a:xfrm>
            <a:off x="2167558" y="2354239"/>
            <a:ext cx="7856884" cy="3948085"/>
          </a:xfrm>
          <a:prstGeom prst="rect">
            <a:avLst/>
          </a:prstGeom>
        </p:spPr>
      </p:pic>
    </p:spTree>
    <p:extLst>
      <p:ext uri="{BB962C8B-B14F-4D97-AF65-F5344CB8AC3E}">
        <p14:creationId xmlns:p14="http://schemas.microsoft.com/office/powerpoint/2010/main" val="250078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ADD6339-20C9-A948-B46E-434D41850DD3}"/>
              </a:ext>
            </a:extLst>
          </p:cNvPr>
          <p:cNvSpPr/>
          <p:nvPr/>
        </p:nvSpPr>
        <p:spPr>
          <a:xfrm>
            <a:off x="7133007"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500"/>
                                  </p:stCondLst>
                                  <p:childTnLst>
                                    <p:set>
                                      <p:cBhvr>
                                        <p:cTn id="20" dur="1" fill="hold">
                                          <p:stCondLst>
                                            <p:cond delay="0"/>
                                          </p:stCondLst>
                                        </p:cTn>
                                        <p:tgtEl>
                                          <p:spTgt spid="7">
                                            <p:graphicEl>
                                              <a:dgm id="{C4D1BB4C-8641-6747-AE93-9426DC9DC0C9}"/>
                                            </p:graphic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7">
                                            <p:graphicEl>
                                              <a:dgm id="{9C5F4463-CBC6-4747-BDBD-5F082E89320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dgm id="{721C0525-8127-244D-A8A0-E36E4FD8C401}"/>
                                            </p:graphicEl>
                                          </p:spTgt>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500"/>
                                  </p:stCondLst>
                                  <p:childTnLst>
                                    <p:set>
                                      <p:cBhvr>
                                        <p:cTn id="44"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45" presetID="1" presetClass="entr" presetSubtype="0" fill="hold" grpId="0" nodeType="withEffect">
                                  <p:stCondLst>
                                    <p:cond delay="500"/>
                                  </p:stCondLst>
                                  <p:childTnLst>
                                    <p:set>
                                      <p:cBhvr>
                                        <p:cTn id="46"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500"/>
                                  </p:stCondLst>
                                  <p:childTnLst>
                                    <p:set>
                                      <p:cBhvr>
                                        <p:cTn id="60"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500"/>
                                  </p:stCondLst>
                                  <p:childTnLst>
                                    <p:set>
                                      <p:cBhvr>
                                        <p:cTn id="80"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TotalTime>
  <Words>760</Words>
  <Application>Microsoft Office PowerPoint</Application>
  <PresentationFormat>Widescreen</PresentationFormat>
  <Paragraphs>107</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Avenir Next LT Pro</vt:lpstr>
      <vt:lpstr>Calibri</vt:lpstr>
      <vt:lpstr>Calibri Light</vt:lpstr>
      <vt:lpstr>Gill Sans MT</vt:lpstr>
      <vt:lpstr>Söhne</vt:lpstr>
      <vt:lpstr>Wingdings</vt:lpstr>
      <vt:lpstr>Office Theme</vt:lpstr>
      <vt:lpstr>Online News Popularity</vt:lpstr>
      <vt:lpstr>The Team </vt:lpstr>
      <vt:lpstr>Table of contents</vt:lpstr>
      <vt:lpstr>Dataset Information</vt:lpstr>
      <vt:lpstr>Dataset Information</vt:lpstr>
      <vt:lpstr>What exactly we have in our Data ?</vt:lpstr>
      <vt:lpstr>Business Problem</vt:lpstr>
      <vt:lpstr>Metrics Used:</vt:lpstr>
      <vt:lpstr>The Process</vt:lpstr>
      <vt:lpstr>Data Visualization</vt:lpstr>
      <vt:lpstr>Viral Articles has how many number of Images/Videos?</vt:lpstr>
      <vt:lpstr>Which Category has More hits?</vt:lpstr>
      <vt:lpstr>Are Saturday and Sunday’s Better?</vt:lpstr>
      <vt:lpstr>Is Neutral Sentiment the Better Choice?</vt:lpstr>
      <vt:lpstr>Visualization of Target Distribution</vt:lpstr>
      <vt:lpstr>Handling Multi-Collinearity :        So can Drop:  n_non_stop_unique_tokens: 0.99 correlation with n_unique_tokens2.   n_non_stop_words: 0.99 correlation with n_unique_tokens3.   kw_avg_min: 0.93 correlation with kw_max_min4.   kw_min_min: 0.85 correlation with kw_max_max5.   is_weekend: same as the summation of Sunday and Saturday </vt:lpstr>
      <vt:lpstr>Scaling Via Log Transformation:</vt:lpstr>
      <vt:lpstr>Feature Engineering and Dimensionality Reduction:</vt:lpstr>
      <vt:lpstr>PowerPoint Presentation</vt:lpstr>
      <vt:lpstr>Got Overfitting with 100% training accuracy with Random Forest when Max_Depth=None , So will Optimize:</vt:lpstr>
      <vt:lpstr>Optimized Random Forest, But Idenetifying Class 2 is difficult: Very Bad Recall and F1 score.</vt:lpstr>
      <vt:lpstr>Class Balancing USING SMOTE:</vt:lpstr>
      <vt:lpstr>SVC performs better: After Class Balancing and can predict each class effectively.</vt:lpstr>
      <vt:lpstr>Hyper-Parameter Tuning:</vt:lpstr>
      <vt:lpstr>Results: SVC stands out</vt:lpstr>
      <vt:lpstr>Conclusion: Max Accuracy is still 78 %, Data ain’t Good yet. Need some Semantic Analysis.</vt:lpstr>
      <vt:lpstr>Applications and 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 Chaudhary</dc:creator>
  <cp:lastModifiedBy>Sanchit Chaudhary</cp:lastModifiedBy>
  <cp:revision>201</cp:revision>
  <dcterms:created xsi:type="dcterms:W3CDTF">2023-10-31T18:26:53Z</dcterms:created>
  <dcterms:modified xsi:type="dcterms:W3CDTF">2023-11-02T15:37:46Z</dcterms:modified>
</cp:coreProperties>
</file>