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7"/>
  </p:sldMasterIdLst>
  <p:notesMasterIdLst>
    <p:notesMasterId r:id="rId25"/>
  </p:notesMasterIdLst>
  <p:sldIdLst>
    <p:sldId id="256" r:id="rId8"/>
    <p:sldId id="2134804681" r:id="rId9"/>
    <p:sldId id="2134804683" r:id="rId10"/>
    <p:sldId id="2134804684" r:id="rId11"/>
    <p:sldId id="2134804685" r:id="rId12"/>
    <p:sldId id="2134804686" r:id="rId13"/>
    <p:sldId id="2134804679" r:id="rId14"/>
    <p:sldId id="2134804680" r:id="rId15"/>
    <p:sldId id="2134804682" r:id="rId16"/>
    <p:sldId id="2134804688" r:id="rId17"/>
    <p:sldId id="2134804687" r:id="rId18"/>
    <p:sldId id="2134804689" r:id="rId19"/>
    <p:sldId id="2134804692" r:id="rId20"/>
    <p:sldId id="2134804693" r:id="rId21"/>
    <p:sldId id="2134804694" r:id="rId22"/>
    <p:sldId id="2134804691" r:id="rId23"/>
    <p:sldId id="213480469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293b224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293b2247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5293b2247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43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a04c16a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a04c16a22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da04c16a22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DC1E3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20" name="Google Shape;20;p2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24" name="Google Shape;24;p2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">
  <p:cSld name="Quote 2">
    <p:bg>
      <p:bgPr>
        <a:solidFill>
          <a:srgbClr val="DC1E3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2106000" y="4077000"/>
            <a:ext cx="4914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2106000" y="1566000"/>
            <a:ext cx="49140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3"/>
          <p:cNvSpPr>
            <a:spLocks noGrp="1"/>
          </p:cNvSpPr>
          <p:nvPr>
            <p:ph type="pic" idx="2"/>
          </p:nvPr>
        </p:nvSpPr>
        <p:spPr>
          <a:xfrm>
            <a:off x="0" y="0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>
            <a:spLocks noGrp="1"/>
          </p:cNvSpPr>
          <p:nvPr>
            <p:ph type="pic" idx="3"/>
          </p:nvPr>
        </p:nvSpPr>
        <p:spPr>
          <a:xfrm>
            <a:off x="7605000" y="1158218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08" name="Google Shape;108;p13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rgbClr val="DC1E3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15" name="Google Shape;115;p14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119" name="Google Shape;119;p14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2">
  <p:cSld name="Section Header 2">
    <p:bg>
      <p:bgPr>
        <a:solidFill>
          <a:srgbClr val="282828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29" name="Google Shape;129;p15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133" name="Google Shape;133;p15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 Header 3">
    <p:bg>
      <p:bgPr>
        <a:solidFill>
          <a:srgbClr val="E6E6E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 rot="5400000">
            <a:off x="8356871" y="4237296"/>
            <a:ext cx="982440" cy="190584"/>
            <a:chOff x="11140669" y="5650333"/>
            <a:chExt cx="1309920" cy="254111"/>
          </a:xfrm>
        </p:grpSpPr>
        <p:sp>
          <p:nvSpPr>
            <p:cNvPr id="143" name="Google Shape;143;p16"/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7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50" name="Google Shape;150;p16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">
  <p:cSld name="Section Header 4">
    <p:bg>
      <p:bgPr>
        <a:solidFill>
          <a:srgbClr val="DC1E3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57" name="Google Shape;157;p17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5">
  <p:cSld name="Section Header 5">
    <p:bg>
      <p:bgPr>
        <a:solidFill>
          <a:srgbClr val="282828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64" name="Google Shape;164;p18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bg>
      <p:bgPr>
        <a:solidFill>
          <a:srgbClr val="E6E6E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457200" y="1323000"/>
            <a:ext cx="3861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2"/>
          </p:nvPr>
        </p:nvSpPr>
        <p:spPr>
          <a:xfrm>
            <a:off x="4658402" y="1323000"/>
            <a:ext cx="3861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457200" y="1323000"/>
            <a:ext cx="3861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DC1E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2"/>
          </p:nvPr>
        </p:nvSpPr>
        <p:spPr>
          <a:xfrm>
            <a:off x="457200" y="1814051"/>
            <a:ext cx="3861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3"/>
          </p:nvPr>
        </p:nvSpPr>
        <p:spPr>
          <a:xfrm>
            <a:off x="4658402" y="1323000"/>
            <a:ext cx="3861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DC1E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4"/>
          </p:nvPr>
        </p:nvSpPr>
        <p:spPr>
          <a:xfrm>
            <a:off x="4658402" y="1814051"/>
            <a:ext cx="3861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2">
  <p:cSld name="Comparison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1998000" y="1323000"/>
            <a:ext cx="2295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1998000" y="1814051"/>
            <a:ext cx="229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3"/>
          </p:nvPr>
        </p:nvSpPr>
        <p:spPr>
          <a:xfrm>
            <a:off x="6217045" y="1323000"/>
            <a:ext cx="2295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4"/>
          </p:nvPr>
        </p:nvSpPr>
        <p:spPr>
          <a:xfrm>
            <a:off x="6217045" y="1814051"/>
            <a:ext cx="229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22"/>
          <p:cNvSpPr>
            <a:spLocks noGrp="1"/>
          </p:cNvSpPr>
          <p:nvPr>
            <p:ph type="pic" idx="5"/>
          </p:nvPr>
        </p:nvSpPr>
        <p:spPr>
          <a:xfrm>
            <a:off x="459000" y="1323000"/>
            <a:ext cx="1323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>
            <a:spLocks noGrp="1"/>
          </p:cNvSpPr>
          <p:nvPr>
            <p:ph type="pic" idx="6"/>
          </p:nvPr>
        </p:nvSpPr>
        <p:spPr>
          <a:xfrm>
            <a:off x="4658402" y="1323000"/>
            <a:ext cx="1323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">
  <p:cSld name="Picture and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455999" y="1323000"/>
            <a:ext cx="5053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456000" y="202500"/>
            <a:ext cx="50538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2"/>
          </p:nvPr>
        </p:nvSpPr>
        <p:spPr>
          <a:xfrm>
            <a:off x="0" y="0"/>
            <a:ext cx="305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2">
  <p:cSld name="Picture and Content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50538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5053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>
            <a:spLocks noGrp="1"/>
          </p:cNvSpPr>
          <p:nvPr>
            <p:ph type="pic" idx="2"/>
          </p:nvPr>
        </p:nvSpPr>
        <p:spPr>
          <a:xfrm>
            <a:off x="6102000" y="1323000"/>
            <a:ext cx="2403000" cy="24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3"/>
          </p:nvPr>
        </p:nvSpPr>
        <p:spPr>
          <a:xfrm>
            <a:off x="6102000" y="3861000"/>
            <a:ext cx="2403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ictures">
  <p:cSld name="Four pictur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25"/>
          <p:cNvSpPr>
            <a:spLocks noGrp="1"/>
          </p:cNvSpPr>
          <p:nvPr>
            <p:ph type="pic" idx="2"/>
          </p:nvPr>
        </p:nvSpPr>
        <p:spPr>
          <a:xfrm>
            <a:off x="459000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459000" y="256500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>
            <a:spLocks noGrp="1"/>
          </p:cNvSpPr>
          <p:nvPr>
            <p:ph type="pic" idx="3"/>
          </p:nvPr>
        </p:nvSpPr>
        <p:spPr>
          <a:xfrm>
            <a:off x="2550428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2550062" y="257175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25"/>
          <p:cNvSpPr>
            <a:spLocks noGrp="1"/>
          </p:cNvSpPr>
          <p:nvPr>
            <p:ph type="pic" idx="5"/>
          </p:nvPr>
        </p:nvSpPr>
        <p:spPr>
          <a:xfrm>
            <a:off x="4641857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4641125" y="257850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>
            <a:spLocks noGrp="1"/>
          </p:cNvSpPr>
          <p:nvPr>
            <p:ph type="pic" idx="7"/>
          </p:nvPr>
        </p:nvSpPr>
        <p:spPr>
          <a:xfrm>
            <a:off x="6733285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8"/>
          </p:nvPr>
        </p:nvSpPr>
        <p:spPr>
          <a:xfrm>
            <a:off x="6732187" y="258525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">
  <p:cSld name="White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DC1E3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ctrTitle"/>
          </p:nvPr>
        </p:nvSpPr>
        <p:spPr>
          <a:xfrm>
            <a:off x="459000" y="1329929"/>
            <a:ext cx="80460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459000" y="3105000"/>
            <a:ext cx="4104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2"/>
          </p:nvPr>
        </p:nvSpPr>
        <p:spPr>
          <a:xfrm>
            <a:off x="459000" y="3396239"/>
            <a:ext cx="4104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217" name="Google Shape;217;p29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9">
            <a:hlinkClick r:id="rId2"/>
          </p:cNvPr>
          <p:cNvSpPr/>
          <p:nvPr/>
        </p:nvSpPr>
        <p:spPr>
          <a:xfrm>
            <a:off x="8535308" y="4709173"/>
            <a:ext cx="270133" cy="270133"/>
          </a:xfrm>
          <a:custGeom>
            <a:avLst/>
            <a:gdLst/>
            <a:ahLst/>
            <a:cxnLst/>
            <a:rect l="l" t="t" r="r" b="b"/>
            <a:pathLst>
              <a:path w="289687" h="289687" extrusionOk="0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>
            <a:hlinkClick r:id="rId3"/>
          </p:cNvPr>
          <p:cNvSpPr/>
          <p:nvPr/>
        </p:nvSpPr>
        <p:spPr>
          <a:xfrm>
            <a:off x="8094177" y="4708908"/>
            <a:ext cx="270529" cy="270529"/>
          </a:xfrm>
          <a:custGeom>
            <a:avLst/>
            <a:gdLst/>
            <a:ahLst/>
            <a:cxnLst/>
            <a:rect l="l" t="t" r="r" b="b"/>
            <a:pathLst>
              <a:path w="360705" h="360705" extrusionOk="0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>
            <a:hlinkClick r:id="rId4"/>
          </p:cNvPr>
          <p:cNvSpPr/>
          <p:nvPr/>
        </p:nvSpPr>
        <p:spPr>
          <a:xfrm>
            <a:off x="7604379" y="4709173"/>
            <a:ext cx="319185" cy="269990"/>
          </a:xfrm>
          <a:custGeom>
            <a:avLst/>
            <a:gdLst/>
            <a:ahLst/>
            <a:cxnLst/>
            <a:rect l="l" t="t" r="r" b="b"/>
            <a:pathLst>
              <a:path w="360661" h="305073" extrusionOk="0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>
            <a:hlinkClick r:id="rId5"/>
          </p:cNvPr>
          <p:cNvSpPr/>
          <p:nvPr/>
        </p:nvSpPr>
        <p:spPr>
          <a:xfrm>
            <a:off x="7055336" y="4709173"/>
            <a:ext cx="378738" cy="270210"/>
          </a:xfrm>
          <a:custGeom>
            <a:avLst/>
            <a:gdLst/>
            <a:ahLst/>
            <a:cxnLst/>
            <a:rect l="l" t="t" r="r" b="b"/>
            <a:pathLst>
              <a:path w="360703" h="257343" extrusionOk="0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2">
  <p:cSld name="Thank You 2">
    <p:bg>
      <p:bgPr>
        <a:solidFill>
          <a:srgbClr val="282828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ctrTitle"/>
          </p:nvPr>
        </p:nvSpPr>
        <p:spPr>
          <a:xfrm>
            <a:off x="459000" y="1329929"/>
            <a:ext cx="80460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459000" y="3105000"/>
            <a:ext cx="4104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459000" y="3396239"/>
            <a:ext cx="4104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229" name="Google Shape;229;p30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0">
            <a:hlinkClick r:id="rId2"/>
          </p:cNvPr>
          <p:cNvSpPr/>
          <p:nvPr/>
        </p:nvSpPr>
        <p:spPr>
          <a:xfrm>
            <a:off x="8535308" y="4709173"/>
            <a:ext cx="270133" cy="270133"/>
          </a:xfrm>
          <a:custGeom>
            <a:avLst/>
            <a:gdLst/>
            <a:ahLst/>
            <a:cxnLst/>
            <a:rect l="l" t="t" r="r" b="b"/>
            <a:pathLst>
              <a:path w="289687" h="289687" extrusionOk="0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>
            <a:hlinkClick r:id="rId3"/>
          </p:cNvPr>
          <p:cNvSpPr/>
          <p:nvPr/>
        </p:nvSpPr>
        <p:spPr>
          <a:xfrm>
            <a:off x="8094177" y="4708908"/>
            <a:ext cx="270529" cy="270529"/>
          </a:xfrm>
          <a:custGeom>
            <a:avLst/>
            <a:gdLst/>
            <a:ahLst/>
            <a:cxnLst/>
            <a:rect l="l" t="t" r="r" b="b"/>
            <a:pathLst>
              <a:path w="360705" h="360705" extrusionOk="0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>
            <a:hlinkClick r:id="rId4"/>
          </p:cNvPr>
          <p:cNvSpPr/>
          <p:nvPr/>
        </p:nvSpPr>
        <p:spPr>
          <a:xfrm>
            <a:off x="7604379" y="4709173"/>
            <a:ext cx="319185" cy="269990"/>
          </a:xfrm>
          <a:custGeom>
            <a:avLst/>
            <a:gdLst/>
            <a:ahLst/>
            <a:cxnLst/>
            <a:rect l="l" t="t" r="r" b="b"/>
            <a:pathLst>
              <a:path w="360661" h="305073" extrusionOk="0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>
            <a:hlinkClick r:id="rId5"/>
          </p:cNvPr>
          <p:cNvSpPr/>
          <p:nvPr/>
        </p:nvSpPr>
        <p:spPr>
          <a:xfrm>
            <a:off x="7055336" y="4709173"/>
            <a:ext cx="378738" cy="270210"/>
          </a:xfrm>
          <a:custGeom>
            <a:avLst/>
            <a:gdLst/>
            <a:ahLst/>
            <a:cxnLst/>
            <a:rect l="l" t="t" r="r" b="b"/>
            <a:pathLst>
              <a:path w="360703" h="257343" extrusionOk="0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urce Code">
  <p:cSld name="Section Header 5_1">
    <p:bg>
      <p:bgPr>
        <a:solidFill>
          <a:srgbClr val="282828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8734634" y="133789"/>
            <a:ext cx="273176" cy="320823"/>
            <a:chOff x="11646178" y="178386"/>
            <a:chExt cx="364234" cy="427764"/>
          </a:xfrm>
        </p:grpSpPr>
        <p:sp>
          <p:nvSpPr>
            <p:cNvPr id="35" name="Google Shape;35;p4"/>
            <p:cNvSpPr/>
            <p:nvPr/>
          </p:nvSpPr>
          <p:spPr>
            <a:xfrm>
              <a:off x="11646178" y="390150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1900295" y="178386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773236" y="178386"/>
              <a:ext cx="110117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Section Header 5_1_1">
    <p:bg>
      <p:bgPr>
        <a:solidFill>
          <a:srgbClr val="282828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8734634" y="133789"/>
            <a:ext cx="273176" cy="320823"/>
            <a:chOff x="11646178" y="178386"/>
            <a:chExt cx="364234" cy="427764"/>
          </a:xfrm>
        </p:grpSpPr>
        <p:sp>
          <p:nvSpPr>
            <p:cNvPr id="42" name="Google Shape;42;p5"/>
            <p:cNvSpPr/>
            <p:nvPr/>
          </p:nvSpPr>
          <p:spPr>
            <a:xfrm>
              <a:off x="11646178" y="390150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1900295" y="178386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11773236" y="178386"/>
              <a:ext cx="110117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and Caption">
  <p:cSld name="Title and Subtitle and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9000" y="523858"/>
            <a:ext cx="804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9000" y="213359"/>
            <a:ext cx="8046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459000" y="1242000"/>
            <a:ext cx="8046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459000" y="1552500"/>
            <a:ext cx="80460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solidFill>
          <a:srgbClr val="282828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69" name="Google Shape;69;p9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9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73" name="Google Shape;73;p9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3">
  <p:cSld name="Title Slide 3">
    <p:bg>
      <p:bgPr>
        <a:solidFill>
          <a:srgbClr val="E6E6E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2" name="Google Shape;82;p10"/>
          <p:cNvGrpSpPr/>
          <p:nvPr/>
        </p:nvGrpSpPr>
        <p:grpSpPr>
          <a:xfrm rot="5400000">
            <a:off x="8356871" y="4237296"/>
            <a:ext cx="982440" cy="190584"/>
            <a:chOff x="11140669" y="5650333"/>
            <a:chExt cx="1309920" cy="254111"/>
          </a:xfrm>
        </p:grpSpPr>
        <p:sp>
          <p:nvSpPr>
            <p:cNvPr id="83" name="Google Shape;83;p10"/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7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90" name="Google Shape;90;p10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">
  <p:cSld name="Highl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3456000" y="378000"/>
            <a:ext cx="5049000" cy="2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-1" y="0"/>
            <a:ext cx="305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56000" y="2646000"/>
            <a:ext cx="5049000" cy="21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2106000" y="4077000"/>
            <a:ext cx="4914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2106000" y="1566000"/>
            <a:ext cx="49140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pic" idx="2"/>
          </p:nvPr>
        </p:nvSpPr>
        <p:spPr>
          <a:xfrm>
            <a:off x="0" y="0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>
            <a:spLocks noGrp="1"/>
          </p:cNvSpPr>
          <p:nvPr>
            <p:ph type="pic" idx="3"/>
          </p:nvPr>
        </p:nvSpPr>
        <p:spPr>
          <a:xfrm>
            <a:off x="7605000" y="1158218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3" name="Google Shape;13;p1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ctrTitle"/>
          </p:nvPr>
        </p:nvSpPr>
        <p:spPr>
          <a:xfrm>
            <a:off x="607500" y="1844295"/>
            <a:ext cx="7906800" cy="2194967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GitHub </a:t>
            </a:r>
            <a:r>
              <a:rPr lang="en-US" sz="4000" dirty="0" err="1"/>
              <a:t>DevSecOps</a:t>
            </a:r>
            <a:br>
              <a:rPr lang="en-US" sz="4000" dirty="0"/>
            </a:br>
            <a:br>
              <a:rPr lang="en-US" sz="4000" dirty="0"/>
            </a:b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Sergei </a:t>
            </a:r>
            <a:r>
              <a:rPr lang="en-US" dirty="0" err="1"/>
              <a:t>Vorobyov</a:t>
            </a:r>
            <a:r>
              <a:rPr lang="en-US" dirty="0"/>
              <a:t>, </a:t>
            </a:r>
            <a:r>
              <a:rPr lang="en-US" dirty="0" err="1"/>
              <a:t>Solita</a:t>
            </a:r>
            <a:r>
              <a:rPr lang="en-US" dirty="0"/>
              <a:t> Info Session 2023-02-17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593D-516D-5DE5-935D-268120A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Types of Security Scans: </a:t>
            </a:r>
            <a:r>
              <a:rPr lang="en-US" dirty="0">
                <a:solidFill>
                  <a:srgbClr val="FF0000"/>
                </a:solidFill>
              </a:rPr>
              <a:t>Red=Early in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A9402-809B-6EE7-ED86-3DCABA8D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37665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SAST</a:t>
            </a:r>
            <a:r>
              <a:rPr lang="en-US" dirty="0"/>
              <a:t> – Static Application Security Testing</a:t>
            </a:r>
            <a:br>
              <a:rPr lang="en-US" dirty="0"/>
            </a:br>
            <a:r>
              <a:rPr lang="en-US" dirty="0"/>
              <a:t>Finding vulnerabilities in your code (code injection, buffer overflow, unverified deserialization,…)</a:t>
            </a:r>
          </a:p>
          <a:p>
            <a:r>
              <a:rPr lang="en-US" dirty="0">
                <a:solidFill>
                  <a:srgbClr val="FF0000"/>
                </a:solidFill>
              </a:rPr>
              <a:t>SCA</a:t>
            </a:r>
            <a:r>
              <a:rPr lang="en-US" dirty="0"/>
              <a:t> – Software Composition Analysis</a:t>
            </a:r>
            <a:br>
              <a:rPr lang="en-US" dirty="0"/>
            </a:br>
            <a:r>
              <a:rPr lang="en-US" dirty="0"/>
              <a:t>Finding vulnerabilities in dependencies (.</a:t>
            </a:r>
            <a:r>
              <a:rPr lang="en-US" dirty="0" err="1"/>
              <a:t>whl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jar, … packages) you pull into your applications, direct or indirect; OS base images and packages</a:t>
            </a:r>
            <a:br>
              <a:rPr lang="en-US" dirty="0"/>
            </a:br>
            <a:r>
              <a:rPr lang="en-US" dirty="0"/>
              <a:t>On the average, </a:t>
            </a:r>
            <a:r>
              <a:rPr lang="en-US" dirty="0">
                <a:solidFill>
                  <a:srgbClr val="00B0F0"/>
                </a:solidFill>
              </a:rPr>
              <a:t>90-95% of an application are pulled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Secrets Scan </a:t>
            </a:r>
            <a:r>
              <a:rPr lang="en-US" dirty="0">
                <a:solidFill>
                  <a:schemeClr val="tx1"/>
                </a:solidFill>
              </a:rPr>
              <a:t>– potential secrets/credentials/tokens leaks</a:t>
            </a:r>
          </a:p>
          <a:p>
            <a:r>
              <a:rPr lang="en-US" dirty="0">
                <a:solidFill>
                  <a:srgbClr val="0070C0"/>
                </a:solidFill>
              </a:rPr>
              <a:t>DAST</a:t>
            </a:r>
            <a:r>
              <a:rPr lang="en-US" dirty="0"/>
              <a:t> - Dynamic Application Security Testing</a:t>
            </a:r>
            <a:br>
              <a:rPr lang="en-US" dirty="0"/>
            </a:br>
            <a:r>
              <a:rPr lang="en-GB" dirty="0" err="1">
                <a:solidFill>
                  <a:srgbClr val="293138"/>
                </a:solidFill>
                <a:latin typeface="aktiv-grotesk"/>
              </a:rPr>
              <a:t>A</a:t>
            </a:r>
            <a:r>
              <a:rPr lang="en-GB" b="0" i="0" dirty="0" err="1">
                <a:solidFill>
                  <a:srgbClr val="293138"/>
                </a:solidFill>
                <a:effectLst/>
                <a:latin typeface="aktiv-grotesk"/>
              </a:rPr>
              <a:t>nalyzing</a:t>
            </a:r>
            <a:r>
              <a:rPr lang="en-GB" b="0" i="0" dirty="0">
                <a:solidFill>
                  <a:srgbClr val="293138"/>
                </a:solidFill>
                <a:effectLst/>
                <a:latin typeface="aktiv-grotesk"/>
              </a:rPr>
              <a:t> a web application through the front-end to find vulnerabilities through simulated attacks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IAST</a:t>
            </a:r>
            <a:r>
              <a:rPr lang="en-US" dirty="0"/>
              <a:t> – Interactive Application Security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63CA-3352-220A-1DDD-72598745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Demo: GitHub Public Repo – No-Code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2883-E420-8916-D0EE-C871421D5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enable:</a:t>
            </a:r>
          </a:p>
          <a:p>
            <a:pPr lvl="1"/>
            <a:r>
              <a:rPr lang="en-US" dirty="0"/>
              <a:t>Code Scan (</a:t>
            </a:r>
            <a:r>
              <a:rPr lang="en-US" dirty="0" err="1"/>
              <a:t>CodeQL</a:t>
            </a:r>
            <a:r>
              <a:rPr lang="en-US" dirty="0"/>
              <a:t>) – SAST</a:t>
            </a:r>
          </a:p>
          <a:p>
            <a:pPr lvl="1"/>
            <a:r>
              <a:rPr lang="en-US" dirty="0"/>
              <a:t>Open Source Dependencies Scan (</a:t>
            </a:r>
            <a:r>
              <a:rPr lang="en-US" dirty="0" err="1"/>
              <a:t>Dependabot</a:t>
            </a:r>
            <a:r>
              <a:rPr lang="en-US" dirty="0"/>
              <a:t>) – SCA</a:t>
            </a:r>
          </a:p>
          <a:p>
            <a:pPr lvl="1"/>
            <a:r>
              <a:rPr lang="en-US" dirty="0"/>
              <a:t>Secrets Scan</a:t>
            </a:r>
          </a:p>
          <a:p>
            <a:r>
              <a:rPr lang="en-US" dirty="0"/>
              <a:t>And you get them covered in your repo!</a:t>
            </a:r>
          </a:p>
          <a:p>
            <a:r>
              <a:rPr lang="en-US" dirty="0"/>
              <a:t>Ticking a few checkboxes does the job!</a:t>
            </a:r>
          </a:p>
          <a:p>
            <a:r>
              <a:rPr lang="en-US" dirty="0"/>
              <a:t>Remember: this works only for PUBLIC repos! (unless you have </a:t>
            </a:r>
            <a:r>
              <a:rPr lang="en-US" dirty="0" err="1"/>
              <a:t>Enterprise+GHAS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02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88E2-C4CB-F437-B476-6F24C259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Advanced: Create Your Workflow with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68EFB4-ADF4-724E-69B2-DEEC961679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Demo: </a:t>
                </a:r>
                <a:r>
                  <a:rPr lang="en-US" dirty="0" err="1"/>
                  <a:t>solita</a:t>
                </a:r>
                <a:r>
                  <a:rPr lang="en-US" dirty="0"/>
                  <a:t>/sv-security-scans-05a (public)</a:t>
                </a:r>
              </a:p>
              <a:p>
                <a:pPr lvl="1"/>
                <a:r>
                  <a:rPr lang="en-US" dirty="0"/>
                  <a:t>Bandit – finds security issues in Python code</a:t>
                </a:r>
              </a:p>
              <a:p>
                <a:pPr lvl="1"/>
                <a:r>
                  <a:rPr lang="en-US" dirty="0"/>
                  <a:t>More efficient than </a:t>
                </a:r>
                <a:r>
                  <a:rPr lang="en-US" dirty="0" err="1"/>
                  <a:t>CodeQL</a:t>
                </a:r>
                <a:r>
                  <a:rPr lang="en-US" dirty="0"/>
                  <a:t> (free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good)</a:t>
                </a:r>
              </a:p>
              <a:p>
                <a:pPr lvl="1"/>
                <a:r>
                  <a:rPr lang="en-US" dirty="0"/>
                  <a:t>Use is through an action, or directly in your workflow</a:t>
                </a:r>
              </a:p>
              <a:p>
                <a:pPr lvl="1"/>
                <a:r>
                  <a:rPr lang="en-US" dirty="0"/>
                  <a:t>Uploads results directly to GitHub GUI, easy to browse, analyze, …</a:t>
                </a:r>
              </a:p>
              <a:p>
                <a:pPr lvl="1"/>
                <a:r>
                  <a:rPr lang="en-US" dirty="0"/>
                  <a:t>Secrets scan (automatic, possible for public!)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68EFB4-ADF4-724E-69B2-DEEC96167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3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92E-5CD3-EC03-2A3D-1A7C51D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 Internal: No Free Goodies (Except SCA)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CDAC-E575-83F1-90D1-5D30C681A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solita</a:t>
            </a:r>
            <a:r>
              <a:rPr lang="en-US" dirty="0"/>
              <a:t>/sv-security-scans-01 (internal)</a:t>
            </a:r>
          </a:p>
          <a:p>
            <a:r>
              <a:rPr lang="en-US" dirty="0" err="1"/>
              <a:t>Dependabot</a:t>
            </a:r>
            <a:r>
              <a:rPr lang="en-US" dirty="0"/>
              <a:t> (SCA) works! Finds vulnerable dependencies you pull/import/require</a:t>
            </a:r>
          </a:p>
          <a:p>
            <a:r>
              <a:rPr lang="en-US" dirty="0" err="1"/>
              <a:t>GitLeaks</a:t>
            </a:r>
            <a:r>
              <a:rPr lang="en-US" dirty="0"/>
              <a:t> – a </a:t>
            </a:r>
            <a:r>
              <a:rPr lang="en-US" dirty="0" err="1"/>
              <a:t>mightly</a:t>
            </a:r>
            <a:r>
              <a:rPr lang="en-US" dirty="0"/>
              <a:t> secrets/credentials scanning tool</a:t>
            </a:r>
          </a:p>
          <a:p>
            <a:r>
              <a:rPr lang="en-US" dirty="0" err="1"/>
              <a:t>Checkov</a:t>
            </a:r>
            <a:r>
              <a:rPr lang="en-US" dirty="0"/>
              <a:t> – a vigorous </a:t>
            </a:r>
            <a:r>
              <a:rPr lang="en-US" dirty="0" err="1"/>
              <a:t>IaC</a:t>
            </a:r>
            <a:r>
              <a:rPr lang="en-US" dirty="0"/>
              <a:t> (Infrastructure as Code) scanning tool Terraform, </a:t>
            </a:r>
            <a:r>
              <a:rPr lang="en-US" dirty="0" err="1"/>
              <a:t>Pulumi</a:t>
            </a:r>
            <a:r>
              <a:rPr lang="en-US" dirty="0"/>
              <a:t>, …</a:t>
            </a:r>
          </a:p>
          <a:p>
            <a:r>
              <a:rPr lang="en-US" dirty="0" err="1"/>
              <a:t>TFSec</a:t>
            </a:r>
            <a:r>
              <a:rPr lang="en-US" dirty="0"/>
              <a:t> – also excellent for Terraform</a:t>
            </a:r>
          </a:p>
          <a:p>
            <a:r>
              <a:rPr lang="en-US" dirty="0" err="1"/>
              <a:t>Trivy</a:t>
            </a:r>
            <a:r>
              <a:rPr lang="en-US" dirty="0"/>
              <a:t> – a superb scanning tool for Docker images and filesystems</a:t>
            </a:r>
          </a:p>
          <a:p>
            <a:r>
              <a:rPr lang="en-US" dirty="0"/>
              <a:t>(Also, remember Bandit – open source for Python Security)</a:t>
            </a:r>
          </a:p>
          <a:p>
            <a:r>
              <a:rPr lang="en-US" dirty="0"/>
              <a:t>All open-source and free (so far), you can use in private/internal repos</a:t>
            </a:r>
          </a:p>
          <a:p>
            <a:r>
              <a:rPr lang="en-US" dirty="0"/>
              <a:t>You do not need GHAS Advanced Security! Have SAST, SCA, Secrets, </a:t>
            </a:r>
            <a:r>
              <a:rPr lang="en-US" dirty="0" err="1"/>
              <a:t>IaC</a:t>
            </a:r>
            <a:r>
              <a:rPr lang="en-US" dirty="0"/>
              <a:t> covered!</a:t>
            </a:r>
          </a:p>
        </p:txBody>
      </p:sp>
    </p:spTree>
    <p:extLst>
      <p:ext uri="{BB962C8B-B14F-4D97-AF65-F5344CB8AC3E}">
        <p14:creationId xmlns:p14="http://schemas.microsoft.com/office/powerpoint/2010/main" val="33463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AA00-CCE6-39D4-CB1E-93B2F306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Workflows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9326-0042-3C33-63E9-3D3FF17F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938254"/>
            <a:ext cx="8046000" cy="4138090"/>
          </a:xfrm>
        </p:spPr>
        <p:txBody>
          <a:bodyPr/>
          <a:lstStyle/>
          <a:p>
            <a:pPr marL="13335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$ find sv-security-scans-0*/.</a:t>
            </a:r>
            <a:r>
              <a:rPr lang="en-US" sz="1000" dirty="0" err="1">
                <a:solidFill>
                  <a:srgbClr val="FF0000"/>
                </a:solidFill>
              </a:rPr>
              <a:t>github</a:t>
            </a:r>
            <a:r>
              <a:rPr lang="en-US" sz="1000" dirty="0">
                <a:solidFill>
                  <a:srgbClr val="FF0000"/>
                </a:solidFill>
              </a:rPr>
              <a:t>/workflows -name "*.</a:t>
            </a:r>
            <a:r>
              <a:rPr lang="en-US" sz="1000" dirty="0" err="1">
                <a:solidFill>
                  <a:srgbClr val="FF0000"/>
                </a:solidFill>
              </a:rPr>
              <a:t>yml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/workflows/pip-audit-01.yml (-01 = Internal repo)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/workflows/trivy-01-image.yml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/workflows/gitleaks-01.yml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/workflows/checkov-01.yml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/workflows/trivy-02-fs.yml</a:t>
            </a:r>
          </a:p>
          <a:p>
            <a:pPr marL="133350" indent="0">
              <a:buNone/>
            </a:pPr>
            <a:r>
              <a:rPr lang="en-US" sz="1000" dirty="0"/>
              <a:t>sv-security-scans-01/.</a:t>
            </a:r>
            <a:r>
              <a:rPr lang="en-US" sz="1000" dirty="0" err="1"/>
              <a:t>github</a:t>
            </a:r>
            <a:r>
              <a:rPr lang="en-US" sz="1000" dirty="0"/>
              <a:t>/workflows/tfsec-01.yml</a:t>
            </a:r>
          </a:p>
          <a:p>
            <a:pPr marL="133350" indent="0">
              <a:buNone/>
            </a:pPr>
            <a:r>
              <a:rPr lang="en-US" sz="1000" dirty="0"/>
              <a:t>sv-security-scans-02/.</a:t>
            </a:r>
            <a:r>
              <a:rPr lang="en-US" sz="1000" dirty="0" err="1"/>
              <a:t>github</a:t>
            </a:r>
            <a:r>
              <a:rPr lang="en-US" sz="1000" dirty="0"/>
              <a:t>/workflows/trigger-01.yml</a:t>
            </a:r>
          </a:p>
          <a:p>
            <a:pPr marL="133350" indent="0">
              <a:buNone/>
            </a:pPr>
            <a:r>
              <a:rPr lang="en-US" sz="1000" dirty="0"/>
              <a:t>sv-security-scans-02/.</a:t>
            </a:r>
            <a:r>
              <a:rPr lang="en-US" sz="1000" dirty="0" err="1"/>
              <a:t>github</a:t>
            </a:r>
            <a:r>
              <a:rPr lang="en-US" sz="1000" dirty="0"/>
              <a:t>/workflows/codeql-01.yml</a:t>
            </a:r>
          </a:p>
          <a:p>
            <a:pPr marL="133350" indent="0">
              <a:buNone/>
            </a:pPr>
            <a:r>
              <a:rPr lang="en-US" sz="1000" dirty="0"/>
              <a:t>sv-security-scans-03/.</a:t>
            </a:r>
            <a:r>
              <a:rPr lang="en-US" sz="1000" dirty="0" err="1"/>
              <a:t>github</a:t>
            </a:r>
            <a:r>
              <a:rPr lang="en-US" sz="1000" dirty="0"/>
              <a:t>/workflows/triggered-02.yml</a:t>
            </a:r>
          </a:p>
          <a:p>
            <a:pPr marL="133350" indent="0">
              <a:buNone/>
            </a:pPr>
            <a:r>
              <a:rPr lang="en-US" sz="1000" dirty="0"/>
              <a:t>sv-security-scans-04/.</a:t>
            </a:r>
            <a:r>
              <a:rPr lang="en-US" sz="1000" dirty="0" err="1"/>
              <a:t>github</a:t>
            </a:r>
            <a:r>
              <a:rPr lang="en-US" sz="1000" dirty="0"/>
              <a:t>/workflows/eslint-01.yml</a:t>
            </a:r>
          </a:p>
          <a:p>
            <a:pPr marL="133350" indent="0">
              <a:buNone/>
            </a:pPr>
            <a:r>
              <a:rPr lang="en-US" sz="1000" dirty="0"/>
              <a:t>sv-security-scans-04/.</a:t>
            </a:r>
            <a:r>
              <a:rPr lang="en-US" sz="1000" dirty="0" err="1"/>
              <a:t>github</a:t>
            </a:r>
            <a:r>
              <a:rPr lang="en-US" sz="1000" dirty="0"/>
              <a:t>/workflows/gitleaks-02.yml</a:t>
            </a:r>
          </a:p>
          <a:p>
            <a:pPr marL="133350" indent="0">
              <a:buNone/>
            </a:pPr>
            <a:r>
              <a:rPr lang="en-US" sz="1000" dirty="0"/>
              <a:t>sv-security-scans-04/.</a:t>
            </a:r>
            <a:r>
              <a:rPr lang="en-US" sz="1000" dirty="0" err="1"/>
              <a:t>github</a:t>
            </a:r>
            <a:r>
              <a:rPr lang="en-US" sz="1000" dirty="0"/>
              <a:t>/workflows/checkov-02.yml</a:t>
            </a:r>
          </a:p>
          <a:p>
            <a:pPr marL="133350" indent="0">
              <a:buNone/>
            </a:pPr>
            <a:r>
              <a:rPr lang="en-US" sz="1000" dirty="0"/>
              <a:t>sv-security-scans-04/.</a:t>
            </a:r>
            <a:r>
              <a:rPr lang="en-US" sz="1000" dirty="0" err="1"/>
              <a:t>github</a:t>
            </a:r>
            <a:r>
              <a:rPr lang="en-US" sz="1000" dirty="0"/>
              <a:t>/workflows/trivy-03-image.yml</a:t>
            </a:r>
          </a:p>
        </p:txBody>
      </p:sp>
    </p:spTree>
    <p:extLst>
      <p:ext uri="{BB962C8B-B14F-4D97-AF65-F5344CB8AC3E}">
        <p14:creationId xmlns:p14="http://schemas.microsoft.com/office/powerpoint/2010/main" val="425434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AA00-CCE6-39D4-CB1E-93B2F306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Workflows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9326-0042-3C33-63E9-3D3FF17F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4036844"/>
          </a:xfrm>
        </p:spPr>
        <p:txBody>
          <a:bodyPr/>
          <a:lstStyle/>
          <a:p>
            <a:pPr marL="13335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$ find sv-security-scans-0*/.</a:t>
            </a:r>
            <a:r>
              <a:rPr lang="en-US" sz="1000" dirty="0" err="1">
                <a:solidFill>
                  <a:srgbClr val="FF0000"/>
                </a:solidFill>
              </a:rPr>
              <a:t>github</a:t>
            </a:r>
            <a:r>
              <a:rPr lang="en-US" sz="1000" dirty="0">
                <a:solidFill>
                  <a:srgbClr val="FF0000"/>
                </a:solidFill>
              </a:rPr>
              <a:t>/workflows -name "*.</a:t>
            </a:r>
            <a:r>
              <a:rPr lang="en-US" sz="1000" dirty="0" err="1">
                <a:solidFill>
                  <a:srgbClr val="FF0000"/>
                </a:solidFill>
              </a:rPr>
              <a:t>yml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/workflows/bandit-02.yml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/workflows/ci-static-analysis-</a:t>
            </a:r>
            <a:r>
              <a:rPr lang="en-US" sz="1000" dirty="0" err="1"/>
              <a:t>py</a:t>
            </a:r>
            <a:r>
              <a:rPr lang="en-US" sz="1000" dirty="0"/>
              <a:t>-</a:t>
            </a:r>
            <a:r>
              <a:rPr lang="en-US" sz="1000" dirty="0" err="1"/>
              <a:t>alg.yml</a:t>
            </a:r>
            <a:endParaRPr lang="en-US" sz="1000" dirty="0"/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/workflows/bandit-04-aws.yml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/workflows/bandit-03-alg.yml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/workflows/bandit-03-aws.yml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/workflows/ci-static-analysis-</a:t>
            </a:r>
            <a:r>
              <a:rPr lang="en-US" sz="1000" dirty="0" err="1"/>
              <a:t>aws</a:t>
            </a:r>
            <a:r>
              <a:rPr lang="en-US" sz="1000" dirty="0"/>
              <a:t>-</a:t>
            </a:r>
            <a:r>
              <a:rPr lang="en-US" sz="1000" dirty="0" err="1"/>
              <a:t>enc.yml</a:t>
            </a:r>
            <a:endParaRPr lang="en-US" sz="1000" dirty="0"/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/workflows/bandit-04-alg.yml</a:t>
            </a:r>
          </a:p>
          <a:p>
            <a:pPr marL="133350" indent="0">
              <a:buNone/>
            </a:pPr>
            <a:r>
              <a:rPr lang="en-US" sz="1000" dirty="0"/>
              <a:t>sv-security-scans-05a/.</a:t>
            </a:r>
            <a:r>
              <a:rPr lang="en-US" sz="1000" dirty="0" err="1"/>
              <a:t>github</a:t>
            </a:r>
            <a:r>
              <a:rPr lang="en-US" sz="1000" dirty="0"/>
              <a:t>/workflows/trivy-04-fs.yml</a:t>
            </a:r>
          </a:p>
        </p:txBody>
      </p:sp>
    </p:spTree>
    <p:extLst>
      <p:ext uri="{BB962C8B-B14F-4D97-AF65-F5344CB8AC3E}">
        <p14:creationId xmlns:p14="http://schemas.microsoft.com/office/powerpoint/2010/main" val="144325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981C-0EBD-65FA-4761-335182B8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261E-E0F1-4FCE-CC87-EE0C4339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3766500"/>
          </a:xfrm>
        </p:spPr>
        <p:txBody>
          <a:bodyPr/>
          <a:lstStyle/>
          <a:p>
            <a:r>
              <a:rPr lang="en-US" dirty="0"/>
              <a:t>If you work with GitHub and have a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repo (or </a:t>
            </a:r>
            <a:r>
              <a:rPr lang="en-US" dirty="0" err="1"/>
              <a:t>Enterprise+GHAS</a:t>
            </a:r>
            <a:r>
              <a:rPr lang="en-US" dirty="0"/>
              <a:t>), try a few ticks in “Settings/Security” and see the results in “Security” tab</a:t>
            </a:r>
          </a:p>
          <a:p>
            <a:r>
              <a:rPr lang="en-US" dirty="0"/>
              <a:t>Do not be upset to see hundreds of vulnerabilities! (Some may be false positives, some irrelevant. When you gain confidence, you can mask them, mark as resolved, …</a:t>
            </a:r>
          </a:p>
          <a:p>
            <a:r>
              <a:rPr lang="en-US" dirty="0"/>
              <a:t>Always look for available actions on the Marketplace, Google</a:t>
            </a:r>
          </a:p>
          <a:p>
            <a:r>
              <a:rPr lang="en-US" dirty="0"/>
              <a:t>Try to find the best for you purpose/language</a:t>
            </a:r>
          </a:p>
          <a:p>
            <a:r>
              <a:rPr lang="en-US" dirty="0"/>
              <a:t>Browse for security actions featured on GitHub (click on “New workflow”)</a:t>
            </a:r>
          </a:p>
          <a:p>
            <a:r>
              <a:rPr lang="en-US" dirty="0"/>
              <a:t>Useful to have a few alternative tools/actions for the same purpose, to be confident</a:t>
            </a:r>
          </a:p>
          <a:p>
            <a:r>
              <a:rPr lang="en-US" dirty="0"/>
              <a:t>Try to understand security alerts, to figure if they are relevant, how to eliminate them</a:t>
            </a:r>
          </a:p>
          <a:p>
            <a:r>
              <a:rPr lang="en-US" dirty="0"/>
              <a:t>85% of deployed code is vulnerable, but you want to be in secure 15%</a:t>
            </a:r>
          </a:p>
          <a:p>
            <a:r>
              <a:rPr lang="en-US" dirty="0"/>
              <a:t>Maybe try something commercial?</a:t>
            </a:r>
          </a:p>
        </p:txBody>
      </p:sp>
    </p:spTree>
    <p:extLst>
      <p:ext uri="{BB962C8B-B14F-4D97-AF65-F5344CB8AC3E}">
        <p14:creationId xmlns:p14="http://schemas.microsoft.com/office/powerpoint/2010/main" val="200481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F0"/>
                </a:solidFill>
              </a:rPr>
              <a:t>Snyk</a:t>
            </a:r>
            <a:r>
              <a:rPr lang="en-US" dirty="0">
                <a:solidFill>
                  <a:srgbClr val="00B0F0"/>
                </a:solidFill>
              </a:rPr>
              <a:t> Developer-First Security Platform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459000" y="1171925"/>
            <a:ext cx="8046000" cy="3483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85750" indent="-285750"/>
            <a:r>
              <a:rPr lang="en-US" dirty="0" err="1"/>
              <a:t>Snyk</a:t>
            </a:r>
            <a:r>
              <a:rPr lang="en-US" dirty="0"/>
              <a:t> Code (SAST)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Open Source (SCA)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Container image vulnerabilities analysis (OS, packages, composition, permissions,…)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</a:t>
            </a:r>
            <a:r>
              <a:rPr lang="en-US" dirty="0" err="1"/>
              <a:t>IaC</a:t>
            </a:r>
            <a:endParaRPr lang="en-US" dirty="0"/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Cloud</a:t>
            </a:r>
          </a:p>
          <a:p>
            <a:pPr marL="285750" indent="-285750"/>
            <a:r>
              <a:rPr lang="en-US" dirty="0"/>
              <a:t>All eggs in one basket? But maintenance / learning curve are better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</a:rPr>
              <a:t>Alternatives: Palo Alto Networks, Fortify/</a:t>
            </a:r>
            <a:r>
              <a:rPr lang="en-US" dirty="0" err="1">
                <a:solidFill>
                  <a:srgbClr val="FF0000"/>
                </a:solidFill>
              </a:rPr>
              <a:t>MicroFocus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Sonatype</a:t>
            </a:r>
            <a:r>
              <a:rPr lang="en-US" dirty="0">
                <a:solidFill>
                  <a:srgbClr val="FF0000"/>
                </a:solidFill>
              </a:rPr>
              <a:t>, SonarQube, </a:t>
            </a:r>
            <a:r>
              <a:rPr lang="en-US" dirty="0" err="1">
                <a:solidFill>
                  <a:srgbClr val="FF0000"/>
                </a:solidFill>
              </a:rPr>
              <a:t>AquaSec</a:t>
            </a:r>
            <a:r>
              <a:rPr lang="en-US" dirty="0">
                <a:solidFill>
                  <a:srgbClr val="FF0000"/>
                </a:solidFill>
              </a:rPr>
              <a:t>, Trend Micro,…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7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0B51-B692-5717-BF56-A6651EF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is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1B95A-1F9F-A742-D028-D36D707B9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 the advantages of a DevOps </a:t>
            </a:r>
            <a:r>
              <a:rPr lang="en-US" dirty="0"/>
              <a:t>approach, including agility and responsiveness, to </a:t>
            </a:r>
            <a:r>
              <a:rPr lang="en-US" dirty="0">
                <a:solidFill>
                  <a:srgbClr val="FF0000"/>
                </a:solidFill>
              </a:rPr>
              <a:t>IT security</a:t>
            </a:r>
            <a:r>
              <a:rPr lang="en-US" dirty="0"/>
              <a:t>.</a:t>
            </a:r>
          </a:p>
          <a:p>
            <a:r>
              <a:rPr lang="en-US" dirty="0"/>
              <a:t>The idea is to integrate security </a:t>
            </a:r>
            <a:r>
              <a:rPr lang="en-US" dirty="0">
                <a:solidFill>
                  <a:srgbClr val="FF0000"/>
                </a:solidFill>
              </a:rPr>
              <a:t>early</a:t>
            </a:r>
            <a:r>
              <a:rPr lang="en-US" dirty="0"/>
              <a:t> in the development process and throughout the Software Development Lifecycle (</a:t>
            </a:r>
            <a:r>
              <a:rPr lang="en-US" dirty="0">
                <a:solidFill>
                  <a:srgbClr val="FF0000"/>
                </a:solidFill>
              </a:rPr>
              <a:t>SDLC</a:t>
            </a:r>
            <a:r>
              <a:rPr lang="en-US" dirty="0"/>
              <a:t>).</a:t>
            </a:r>
          </a:p>
          <a:p>
            <a:r>
              <a:rPr lang="en-US" dirty="0"/>
              <a:t>This involves fostering a culture of flexibility and ongoing collaboration between development and security teams, and incorporating security protocols into the development process.</a:t>
            </a:r>
          </a:p>
          <a:p>
            <a:r>
              <a:rPr lang="en-US" dirty="0">
                <a:solidFill>
                  <a:srgbClr val="FF0000"/>
                </a:solidFill>
              </a:rPr>
              <a:t>Automation of security </a:t>
            </a:r>
            <a:r>
              <a:rPr lang="en-US" dirty="0"/>
              <a:t>testing is the key!</a:t>
            </a:r>
          </a:p>
          <a:p>
            <a:r>
              <a:rPr lang="en-US" dirty="0"/>
              <a:t>More frequent (many times a day) software releases = more need for security automation!</a:t>
            </a:r>
          </a:p>
        </p:txBody>
      </p:sp>
    </p:spTree>
    <p:extLst>
      <p:ext uri="{BB962C8B-B14F-4D97-AF65-F5344CB8AC3E}">
        <p14:creationId xmlns:p14="http://schemas.microsoft.com/office/powerpoint/2010/main" val="33018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96F4-5743-3FC7-8B30-69C9155B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Common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0E62-F286-4CDB-BC67-CFD38B32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Integrating code analysis </a:t>
            </a:r>
            <a:r>
              <a:rPr lang="en-US" dirty="0"/>
              <a:t>tools into the development pipeline, to prevent compromised code from reaching production</a:t>
            </a:r>
          </a:p>
          <a:p>
            <a:r>
              <a:rPr lang="en-US" dirty="0"/>
              <a:t>Automating and continually testing the production environment to detect weaknesses</a:t>
            </a:r>
          </a:p>
          <a:p>
            <a:r>
              <a:rPr lang="en-US" dirty="0"/>
              <a:t>Carrying out fixes and patches before deployment, not after</a:t>
            </a:r>
          </a:p>
          <a:p>
            <a:r>
              <a:rPr lang="en-US" dirty="0"/>
              <a:t>Automated or semi-automated security gates that enable careful review of software without slowing down the workflow</a:t>
            </a:r>
          </a:p>
        </p:txBody>
      </p:sp>
    </p:spTree>
    <p:extLst>
      <p:ext uri="{BB962C8B-B14F-4D97-AF65-F5344CB8AC3E}">
        <p14:creationId xmlns:p14="http://schemas.microsoft.com/office/powerpoint/2010/main" val="193270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E5E-E838-8D85-0B84-A280554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= Shifting Security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39F6-04EF-1F3C-459D-FCAB19AE9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and fixes are performed </a:t>
            </a:r>
            <a:r>
              <a:rPr lang="en-US" dirty="0">
                <a:solidFill>
                  <a:srgbClr val="FF0000"/>
                </a:solidFill>
              </a:rPr>
              <a:t>earlier in the development pipeline</a:t>
            </a:r>
            <a:r>
              <a:rPr lang="en-US" dirty="0"/>
              <a:t> - “more to 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endParaRPr lang="en-US" dirty="0"/>
          </a:p>
          <a:p>
            <a:r>
              <a:rPr lang="en-US" dirty="0"/>
              <a:t>“Test </a:t>
            </a:r>
            <a:r>
              <a:rPr lang="en-US" dirty="0">
                <a:solidFill>
                  <a:srgbClr val="FF0000"/>
                </a:solidFill>
              </a:rPr>
              <a:t>early and often</a:t>
            </a:r>
            <a:r>
              <a:rPr lang="en-US" dirty="0"/>
              <a:t>” by building security testing into all stages of the SDLC</a:t>
            </a:r>
          </a:p>
          <a:p>
            <a:r>
              <a:rPr lang="en-US" dirty="0"/>
              <a:t>In </a:t>
            </a:r>
            <a:r>
              <a:rPr lang="en-US" dirty="0" err="1"/>
              <a:t>DevSecOps</a:t>
            </a:r>
            <a:r>
              <a:rPr lang="en-US" dirty="0"/>
              <a:t> security testing and remediation shifts left</a:t>
            </a:r>
          </a:p>
          <a:p>
            <a:r>
              <a:rPr lang="en-US" dirty="0"/>
              <a:t>The core of </a:t>
            </a:r>
            <a:r>
              <a:rPr lang="en-US" dirty="0" err="1"/>
              <a:t>DevSecOps</a:t>
            </a:r>
            <a:r>
              <a:rPr lang="en-US" dirty="0"/>
              <a:t> is to address </a:t>
            </a:r>
            <a:r>
              <a:rPr lang="en-US" dirty="0">
                <a:solidFill>
                  <a:srgbClr val="FF0000"/>
                </a:solidFill>
              </a:rPr>
              <a:t>security at all stages </a:t>
            </a:r>
            <a:r>
              <a:rPr lang="en-US" dirty="0"/>
              <a:t>of the delivery chain, from requirements and planning to development, testing, deployment and release</a:t>
            </a:r>
          </a:p>
          <a:p>
            <a:r>
              <a:rPr lang="en-US" dirty="0"/>
              <a:t>The goal is to improve the </a:t>
            </a:r>
            <a:r>
              <a:rPr lang="en-US" dirty="0">
                <a:solidFill>
                  <a:srgbClr val="FF0000"/>
                </a:solidFill>
              </a:rPr>
              <a:t>coverage and effectiveness </a:t>
            </a:r>
            <a:r>
              <a:rPr lang="en-US" dirty="0"/>
              <a:t>of security processes, increase software quality, </a:t>
            </a:r>
            <a:r>
              <a:rPr lang="en-US" dirty="0">
                <a:solidFill>
                  <a:srgbClr val="FF0000"/>
                </a:solidFill>
              </a:rPr>
              <a:t>shorten</a:t>
            </a:r>
            <a:r>
              <a:rPr lang="en-US" dirty="0"/>
              <a:t> test cycles, and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the security debt</a:t>
            </a:r>
          </a:p>
          <a:p>
            <a:r>
              <a:rPr lang="en-US" dirty="0"/>
              <a:t>Most importantly: it is easier and less expensive to apply security fixes as early as possible in the SDLC cycle</a:t>
            </a:r>
          </a:p>
        </p:txBody>
      </p:sp>
    </p:spTree>
    <p:extLst>
      <p:ext uri="{BB962C8B-B14F-4D97-AF65-F5344CB8AC3E}">
        <p14:creationId xmlns:p14="http://schemas.microsoft.com/office/powerpoint/2010/main" val="39404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CF42-1A71-4F44-D715-6B88EC03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Skills Gap = Major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F3DF-72B9-CC78-B431-0E11AC6E5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engineers and operations experts aren’t experts in security</a:t>
            </a:r>
          </a:p>
          <a:p>
            <a:r>
              <a:rPr lang="en-US" dirty="0"/>
              <a:t>Security analysts have limited understanding of development processes, tools and tradeoffs, have insufficient throughput</a:t>
            </a:r>
          </a:p>
          <a:p>
            <a:r>
              <a:rPr lang="en-US" dirty="0"/>
              <a:t>Start little by little, rely on security test automation (manual is inadmissible!)</a:t>
            </a:r>
          </a:p>
        </p:txBody>
      </p:sp>
    </p:spTree>
    <p:extLst>
      <p:ext uri="{BB962C8B-B14F-4D97-AF65-F5344CB8AC3E}">
        <p14:creationId xmlns:p14="http://schemas.microsoft.com/office/powerpoint/2010/main" val="9048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2C0-EE8E-3A19-9C3C-8D7F7FD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GitHub: an Excellent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Starting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49C1-9AE6-83A0-53BC-72273CE40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Azure DevOps </a:t>
            </a:r>
            <a:r>
              <a:rPr lang="en-US" dirty="0"/>
              <a:t>is an enterprise DevOps platform, but</a:t>
            </a:r>
          </a:p>
          <a:p>
            <a:r>
              <a:rPr lang="en-US" dirty="0">
                <a:solidFill>
                  <a:srgbClr val="FF0000"/>
                </a:solidFill>
              </a:rPr>
              <a:t>GitHub</a:t>
            </a:r>
            <a:r>
              <a:rPr lang="en-US" dirty="0"/>
              <a:t> (acquired by M$ 4-5 years ago) with Actions gains momentum</a:t>
            </a:r>
          </a:p>
          <a:p>
            <a:r>
              <a:rPr lang="en-US" dirty="0"/>
              <a:t>Both are actively developed and maintained but seems GitHub is faster/favorite</a:t>
            </a:r>
          </a:p>
          <a:p>
            <a:endParaRPr lang="en-US" dirty="0"/>
          </a:p>
          <a:p>
            <a:r>
              <a:rPr lang="en-US" dirty="0"/>
              <a:t>If you are a little bit familiar with </a:t>
            </a:r>
            <a:r>
              <a:rPr lang="en-US" dirty="0">
                <a:solidFill>
                  <a:srgbClr val="FF0000"/>
                </a:solidFill>
              </a:rPr>
              <a:t>Actions / workflows</a:t>
            </a:r>
            <a:r>
              <a:rPr lang="en-US" dirty="0"/>
              <a:t>, then you are all set!</a:t>
            </a:r>
          </a:p>
          <a:p>
            <a:r>
              <a:rPr lang="en-US" dirty="0"/>
              <a:t>Every workflow = sequence of </a:t>
            </a:r>
            <a:r>
              <a:rPr lang="en-US" dirty="0">
                <a:solidFill>
                  <a:srgbClr val="FF0000"/>
                </a:solidFill>
              </a:rPr>
              <a:t>steps / shell scripts / action invocations</a:t>
            </a:r>
          </a:p>
          <a:p>
            <a:r>
              <a:rPr lang="en-US" dirty="0"/>
              <a:t>You just need to appropriately </a:t>
            </a:r>
            <a:r>
              <a:rPr lang="en-US" dirty="0">
                <a:solidFill>
                  <a:srgbClr val="FF0000"/>
                </a:solidFill>
              </a:rPr>
              <a:t>insert security-related actions in your workflows</a:t>
            </a:r>
            <a:r>
              <a:rPr lang="en-US" dirty="0"/>
              <a:t>!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r>
              <a:rPr lang="en-US" dirty="0"/>
              <a:t>(J S Bach was asked if it is difficult to play the organ - There is nothing to it. You simply strike the right notes at the right time, and the instrument plays itself.)</a:t>
            </a:r>
          </a:p>
        </p:txBody>
      </p:sp>
    </p:spTree>
    <p:extLst>
      <p:ext uri="{BB962C8B-B14F-4D97-AF65-F5344CB8AC3E}">
        <p14:creationId xmlns:p14="http://schemas.microsoft.com/office/powerpoint/2010/main" val="2176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524-441F-ABAB-04F8-CC0071C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Three Types of GitHub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4501-64A3-B4CB-805D-259329265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342900">
              <a:buFont typeface="+mj-lt"/>
              <a:buAutoNum type="arabicPeriod"/>
            </a:pPr>
            <a:r>
              <a:rPr lang="en-US" b="1" dirty="0"/>
              <a:t>Public</a:t>
            </a:r>
            <a:r>
              <a:rPr lang="en-US" dirty="0"/>
              <a:t>: seen by everyone on the Internet</a:t>
            </a:r>
          </a:p>
          <a:p>
            <a:pPr marL="476250" indent="-342900">
              <a:buFont typeface="+mj-lt"/>
              <a:buAutoNum type="arabicPeriod"/>
            </a:pPr>
            <a:r>
              <a:rPr lang="en-US" b="1" dirty="0"/>
              <a:t>Internal</a:t>
            </a:r>
            <a:r>
              <a:rPr lang="en-US" dirty="0"/>
              <a:t>: seen by everyone in an organization</a:t>
            </a:r>
          </a:p>
          <a:p>
            <a:pPr marL="476250" indent="-342900">
              <a:buFont typeface="+mj-lt"/>
              <a:buAutoNum type="arabicPeriod"/>
            </a:pPr>
            <a:r>
              <a:rPr lang="en-US" b="1" dirty="0"/>
              <a:t>Private</a:t>
            </a:r>
            <a:r>
              <a:rPr lang="en-US" dirty="0"/>
              <a:t>: only to you and to people you delegate access to</a:t>
            </a:r>
          </a:p>
          <a:p>
            <a:endParaRPr lang="en-US" dirty="0"/>
          </a:p>
          <a:p>
            <a:r>
              <a:rPr lang="en-US" dirty="0"/>
              <a:t>Public – you have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of security features enabled</a:t>
            </a:r>
            <a:br>
              <a:rPr lang="en-US" dirty="0"/>
            </a:br>
            <a:r>
              <a:rPr lang="en-US" dirty="0"/>
              <a:t>(if you work on public projects, you are best served for </a:t>
            </a:r>
            <a:r>
              <a:rPr lang="en-US" dirty="0">
                <a:solidFill>
                  <a:srgbClr val="FF0000"/>
                </a:solidFill>
              </a:rPr>
              <a:t>FREE!</a:t>
            </a:r>
            <a:r>
              <a:rPr lang="en-US" dirty="0"/>
              <a:t>)</a:t>
            </a:r>
          </a:p>
          <a:p>
            <a:r>
              <a:rPr lang="en-US" dirty="0"/>
              <a:t>Internal and Private – you have </a:t>
            </a:r>
            <a:r>
              <a:rPr lang="en-US" dirty="0">
                <a:solidFill>
                  <a:srgbClr val="FF0000"/>
                </a:solidFill>
              </a:rPr>
              <a:t>FEWER</a:t>
            </a:r>
            <a:r>
              <a:rPr lang="en-US" dirty="0"/>
              <a:t> security features enabled</a:t>
            </a:r>
          </a:p>
          <a:p>
            <a:r>
              <a:rPr lang="en-US" dirty="0"/>
              <a:t>Unless you have GitHub Enterprise with </a:t>
            </a:r>
            <a:r>
              <a:rPr lang="en-US" dirty="0">
                <a:solidFill>
                  <a:srgbClr val="FF0000"/>
                </a:solidFill>
              </a:rPr>
              <a:t>GHAS</a:t>
            </a:r>
            <a:r>
              <a:rPr lang="en-US" dirty="0"/>
              <a:t> (GitHub Advanced Security) license </a:t>
            </a:r>
            <a:br>
              <a:rPr lang="en-US" dirty="0"/>
            </a:br>
            <a:r>
              <a:rPr lang="en-US" dirty="0"/>
              <a:t>(we do NOT have it at </a:t>
            </a:r>
            <a:r>
              <a:rPr lang="en-US" dirty="0" err="1"/>
              <a:t>Solita</a:t>
            </a:r>
            <a:r>
              <a:rPr lang="en-US" dirty="0"/>
              <a:t> Enterprise GitHub)</a:t>
            </a:r>
          </a:p>
        </p:txBody>
      </p:sp>
    </p:spTree>
    <p:extLst>
      <p:ext uri="{BB962C8B-B14F-4D97-AF65-F5344CB8AC3E}">
        <p14:creationId xmlns:p14="http://schemas.microsoft.com/office/powerpoint/2010/main" val="4084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4A9-ACE8-3A5A-A616-5B059405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 Advanced Security, GHAS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B0EF-392A-1A72-F3A3-F4761E7AE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scanning / SAST (Static Application Security) </a:t>
            </a:r>
            <a:r>
              <a:rPr lang="en-US" dirty="0" err="1"/>
              <a:t>CodeQL</a:t>
            </a:r>
            <a:r>
              <a:rPr lang="en-US" dirty="0"/>
              <a:t> - Search for potential security vulnerabilities and coding errors in your code</a:t>
            </a:r>
          </a:p>
          <a:p>
            <a:r>
              <a:rPr lang="en-US" dirty="0"/>
              <a:t>Secret / credentials scanning - detect secrets, keys, and tokens that have been checked into repositories</a:t>
            </a:r>
          </a:p>
          <a:p>
            <a:r>
              <a:rPr lang="en-US" dirty="0"/>
              <a:t>Dependencies scanning, </a:t>
            </a:r>
            <a:r>
              <a:rPr lang="en-US" dirty="0" err="1"/>
              <a:t>Dependabot</a:t>
            </a:r>
            <a:r>
              <a:rPr lang="en-US" dirty="0"/>
              <a:t> – search for vulnerable third-party package dependencies you pull/import/require in you projects</a:t>
            </a:r>
          </a:p>
        </p:txBody>
      </p:sp>
    </p:spTree>
    <p:extLst>
      <p:ext uri="{BB962C8B-B14F-4D97-AF65-F5344CB8AC3E}">
        <p14:creationId xmlns:p14="http://schemas.microsoft.com/office/powerpoint/2010/main" val="409057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3106-6AAE-5C63-AA01-0D6300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Security Features by Repository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5AD4-1504-44B1-4F74-127FC231F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A2A2CE-6AF6-84AA-7984-07A2A142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1192"/>
              </p:ext>
            </p:extLst>
          </p:nvPr>
        </p:nvGraphicFramePr>
        <p:xfrm>
          <a:off x="459000" y="1323000"/>
          <a:ext cx="8046000" cy="348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500">
                  <a:extLst>
                    <a:ext uri="{9D8B030D-6E8A-4147-A177-3AD203B41FA5}">
                      <a16:colId xmlns:a16="http://schemas.microsoft.com/office/drawing/2014/main" val="4269356600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3322646130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478320401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1580709703"/>
                    </a:ext>
                  </a:extLst>
                </a:gridCol>
              </a:tblGrid>
              <a:tr h="870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repos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w/o GHAS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with GHAS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4481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Code Scan</a:t>
                      </a:r>
                      <a:br>
                        <a:rPr lang="en-US" dirty="0"/>
                      </a:br>
                      <a:r>
                        <a:rPr lang="en-US" dirty="0"/>
                        <a:t>SAST</a:t>
                      </a:r>
                      <a:br>
                        <a:rPr lang="en-US" dirty="0"/>
                      </a:br>
                      <a:r>
                        <a:rPr lang="en-US" dirty="0" err="1"/>
                        <a:t>CodeQL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85580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Secrets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44806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  <a:br>
                        <a:rPr lang="en-US" dirty="0"/>
                      </a:br>
                      <a:r>
                        <a:rPr lang="en-US" dirty="0"/>
                        <a:t>SCA</a:t>
                      </a:r>
                    </a:p>
                    <a:p>
                      <a:r>
                        <a:rPr lang="en-US" dirty="0" err="1"/>
                        <a:t>Dependabot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04839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rgbClr val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8AC8865-F341-4B54-97B0-4D2A0D155368}">
  <ds:schemaRefs/>
</ds:datastoreItem>
</file>

<file path=customXml/itemProps2.xml><?xml version="1.0" encoding="utf-8"?>
<ds:datastoreItem xmlns:ds="http://schemas.openxmlformats.org/officeDocument/2006/customXml" ds:itemID="{7B7965D9-41D6-4710-8E15-61957100D860}">
  <ds:schemaRefs/>
</ds:datastoreItem>
</file>

<file path=customXml/itemProps3.xml><?xml version="1.0" encoding="utf-8"?>
<ds:datastoreItem xmlns:ds="http://schemas.openxmlformats.org/officeDocument/2006/customXml" ds:itemID="{A725903E-A237-4FF8-B67F-8518185EE964}">
  <ds:schemaRefs/>
</ds:datastoreItem>
</file>

<file path=customXml/itemProps4.xml><?xml version="1.0" encoding="utf-8"?>
<ds:datastoreItem xmlns:ds="http://schemas.openxmlformats.org/officeDocument/2006/customXml" ds:itemID="{DDE58514-FB4B-491F-B3BD-30C819AFD3DC}">
  <ds:schemaRefs/>
</ds:datastoreItem>
</file>

<file path=customXml/itemProps5.xml><?xml version="1.0" encoding="utf-8"?>
<ds:datastoreItem xmlns:ds="http://schemas.openxmlformats.org/officeDocument/2006/customXml" ds:itemID="{F4D83800-C739-794B-9E2F-5AF9C226A155}">
  <ds:schemaRefs/>
</ds:datastoreItem>
</file>

<file path=customXml/itemProps6.xml><?xml version="1.0" encoding="utf-8"?>
<ds:datastoreItem xmlns:ds="http://schemas.openxmlformats.org/officeDocument/2006/customXml" ds:itemID="{3361829A-C4A1-9E47-A249-675BBF928F5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1461</Words>
  <Application>Microsoft Macintosh PowerPoint</Application>
  <PresentationFormat>On-screen Show (16:9)</PresentationFormat>
  <Paragraphs>143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Cambria Math</vt:lpstr>
      <vt:lpstr>Calibri</vt:lpstr>
      <vt:lpstr>aktiv-grotesk</vt:lpstr>
      <vt:lpstr>Consolas</vt:lpstr>
      <vt:lpstr>Century Gothic</vt:lpstr>
      <vt:lpstr>Arial</vt:lpstr>
      <vt:lpstr>Solita</vt:lpstr>
      <vt:lpstr>GitHub DevSecOps  </vt:lpstr>
      <vt:lpstr>What is DevSecOps?</vt:lpstr>
      <vt:lpstr>Common DevSecOps Practices</vt:lpstr>
      <vt:lpstr>DevSecOps = Shifting Security Left</vt:lpstr>
      <vt:lpstr>The Skills Gap = Major Challenge</vt:lpstr>
      <vt:lpstr>GitHub: an Excellent DevSecOps Starting Point</vt:lpstr>
      <vt:lpstr>Three Types of GitHub Repositories</vt:lpstr>
      <vt:lpstr>GitHub Advanced Security, GHAS</vt:lpstr>
      <vt:lpstr>Security Features by Repository Type</vt:lpstr>
      <vt:lpstr>Types of Security Scans: Red=Early in Pipelines</vt:lpstr>
      <vt:lpstr>Demo: GitHub Public Repo – No-Code Security</vt:lpstr>
      <vt:lpstr>Advanced: Create Your Workflow with Actions</vt:lpstr>
      <vt:lpstr>GitHub Internal: No Free Goodies (Except SCA)</vt:lpstr>
      <vt:lpstr>Workflows 1</vt:lpstr>
      <vt:lpstr>Workflows 2</vt:lpstr>
      <vt:lpstr>Key Takeaways</vt:lpstr>
      <vt:lpstr>Snyk Developer-First Security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security related considerations when building  a native integration platform</dc:title>
  <cp:lastModifiedBy>Sergei Vorobyov</cp:lastModifiedBy>
  <cp:revision>45</cp:revision>
  <dcterms:modified xsi:type="dcterms:W3CDTF">2023-02-17T09:32:21Z</dcterms:modified>
</cp:coreProperties>
</file>