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7"/>
  </p:sldMasterIdLst>
  <p:notesMasterIdLst>
    <p:notesMasterId r:id="rId39"/>
  </p:notesMasterIdLst>
  <p:sldIdLst>
    <p:sldId id="256" r:id="rId8"/>
    <p:sldId id="2134804711" r:id="rId9"/>
    <p:sldId id="2134804718" r:id="rId10"/>
    <p:sldId id="2134804707" r:id="rId11"/>
    <p:sldId id="2134804715" r:id="rId12"/>
    <p:sldId id="2134804717" r:id="rId13"/>
    <p:sldId id="2134804716" r:id="rId14"/>
    <p:sldId id="2134804706" r:id="rId15"/>
    <p:sldId id="2134804681" r:id="rId16"/>
    <p:sldId id="2134804708" r:id="rId17"/>
    <p:sldId id="2134804683" r:id="rId18"/>
    <p:sldId id="2134804684" r:id="rId19"/>
    <p:sldId id="2134804710" r:id="rId20"/>
    <p:sldId id="2134804686" r:id="rId21"/>
    <p:sldId id="2134804679" r:id="rId22"/>
    <p:sldId id="2134804680" r:id="rId23"/>
    <p:sldId id="2134804682" r:id="rId24"/>
    <p:sldId id="2134804688" r:id="rId25"/>
    <p:sldId id="2134804687" r:id="rId26"/>
    <p:sldId id="2134804697" r:id="rId27"/>
    <p:sldId id="2134804703" r:id="rId28"/>
    <p:sldId id="2134804698" r:id="rId29"/>
    <p:sldId id="2134804701" r:id="rId30"/>
    <p:sldId id="2134804702" r:id="rId31"/>
    <p:sldId id="2134804700" r:id="rId32"/>
    <p:sldId id="2134804689" r:id="rId33"/>
    <p:sldId id="2134804692" r:id="rId34"/>
    <p:sldId id="2134804699" r:id="rId35"/>
    <p:sldId id="2134804695" r:id="rId36"/>
    <p:sldId id="2134804691" r:id="rId37"/>
    <p:sldId id="2134804696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Century Gothic" panose="020B050202020202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9"/>
  </p:normalViewPr>
  <p:slideViewPr>
    <p:cSldViewPr snapToGrid="0">
      <p:cViewPr varScale="1">
        <p:scale>
          <a:sx n="208" d="100"/>
          <a:sy n="208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font" Target="fonts/font7.fntdata"/><Relationship Id="rId20" Type="http://schemas.openxmlformats.org/officeDocument/2006/relationships/slide" Target="slides/slide13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293b224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293b2247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35293b2247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43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a04c16a2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a04c16a22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da04c16a22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35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DC1E3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20" name="Google Shape;20;p2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8357659" y="4237510"/>
            <a:ext cx="982441" cy="190583"/>
            <a:chOff x="11141719" y="5650618"/>
            <a:chExt cx="1309921" cy="254111"/>
          </a:xfrm>
        </p:grpSpPr>
        <p:sp>
          <p:nvSpPr>
            <p:cNvPr id="24" name="Google Shape;24;p2"/>
            <p:cNvSpPr/>
            <p:nvPr/>
          </p:nvSpPr>
          <p:spPr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8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">
  <p:cSld name="Quote 2">
    <p:bg>
      <p:bgPr>
        <a:solidFill>
          <a:srgbClr val="DC1E3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2106000" y="4077000"/>
            <a:ext cx="4914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2106000" y="1566000"/>
            <a:ext cx="49140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3"/>
          <p:cNvSpPr>
            <a:spLocks noGrp="1"/>
          </p:cNvSpPr>
          <p:nvPr>
            <p:ph type="pic" idx="2"/>
          </p:nvPr>
        </p:nvSpPr>
        <p:spPr>
          <a:xfrm>
            <a:off x="0" y="0"/>
            <a:ext cx="1539000" cy="3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>
            <a:spLocks noGrp="1"/>
          </p:cNvSpPr>
          <p:nvPr>
            <p:ph type="pic" idx="3"/>
          </p:nvPr>
        </p:nvSpPr>
        <p:spPr>
          <a:xfrm>
            <a:off x="7605000" y="1158218"/>
            <a:ext cx="1539000" cy="3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108" name="Google Shape;108;p13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rgbClr val="DC1E3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Gothic"/>
              <a:buNone/>
              <a:defRPr sz="5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115" name="Google Shape;115;p14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 rot="5400000">
            <a:off x="8357659" y="4237510"/>
            <a:ext cx="982441" cy="190583"/>
            <a:chOff x="11141719" y="5650618"/>
            <a:chExt cx="1309921" cy="254111"/>
          </a:xfrm>
        </p:grpSpPr>
        <p:sp>
          <p:nvSpPr>
            <p:cNvPr id="119" name="Google Shape;119;p14"/>
            <p:cNvSpPr/>
            <p:nvPr/>
          </p:nvSpPr>
          <p:spPr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8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2">
  <p:cSld name="Section Header 2">
    <p:bg>
      <p:bgPr>
        <a:solidFill>
          <a:srgbClr val="282828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Gothic"/>
              <a:buNone/>
              <a:defRPr sz="5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129" name="Google Shape;129;p15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 rot="5400000">
            <a:off x="8357659" y="4237510"/>
            <a:ext cx="982441" cy="190583"/>
            <a:chOff x="11141719" y="5650618"/>
            <a:chExt cx="1309921" cy="254111"/>
          </a:xfrm>
        </p:grpSpPr>
        <p:sp>
          <p:nvSpPr>
            <p:cNvPr id="133" name="Google Shape;133;p15"/>
            <p:cNvSpPr/>
            <p:nvPr/>
          </p:nvSpPr>
          <p:spPr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8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3">
  <p:cSld name="Section Header 3">
    <p:bg>
      <p:bgPr>
        <a:solidFill>
          <a:srgbClr val="E6E6E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entury Gothic"/>
              <a:buNone/>
              <a:defRPr sz="5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 rot="5400000">
            <a:off x="8356871" y="4237296"/>
            <a:ext cx="982440" cy="190584"/>
            <a:chOff x="11140669" y="5650333"/>
            <a:chExt cx="1309920" cy="254111"/>
          </a:xfrm>
        </p:grpSpPr>
        <p:sp>
          <p:nvSpPr>
            <p:cNvPr id="143" name="Google Shape;143;p16"/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7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150" name="Google Shape;150;p16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4">
  <p:cSld name="Section Header 4">
    <p:bg>
      <p:bgPr>
        <a:solidFill>
          <a:srgbClr val="DC1E3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ctrTitle"/>
          </p:nvPr>
        </p:nvSpPr>
        <p:spPr>
          <a:xfrm>
            <a:off x="459000" y="1309571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1"/>
          </p:nvPr>
        </p:nvSpPr>
        <p:spPr>
          <a:xfrm>
            <a:off x="459000" y="2889000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157" name="Google Shape;157;p17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5">
  <p:cSld name="Section Header 5">
    <p:bg>
      <p:bgPr>
        <a:solidFill>
          <a:srgbClr val="282828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ctrTitle"/>
          </p:nvPr>
        </p:nvSpPr>
        <p:spPr>
          <a:xfrm>
            <a:off x="459000" y="1309571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459000" y="2889000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164" name="Google Shape;164;p18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bg>
      <p:bgPr>
        <a:solidFill>
          <a:srgbClr val="E6E6E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459000" y="1309571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"/>
          </p:nvPr>
        </p:nvSpPr>
        <p:spPr>
          <a:xfrm>
            <a:off x="459000" y="2889000"/>
            <a:ext cx="80460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457200" y="1323000"/>
            <a:ext cx="3861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2"/>
          </p:nvPr>
        </p:nvSpPr>
        <p:spPr>
          <a:xfrm>
            <a:off x="4658402" y="1323000"/>
            <a:ext cx="3861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457200" y="1323000"/>
            <a:ext cx="3861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DC1E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2"/>
          </p:nvPr>
        </p:nvSpPr>
        <p:spPr>
          <a:xfrm>
            <a:off x="457200" y="1814051"/>
            <a:ext cx="3861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3"/>
          </p:nvPr>
        </p:nvSpPr>
        <p:spPr>
          <a:xfrm>
            <a:off x="4658402" y="1323000"/>
            <a:ext cx="3861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DC1E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4"/>
          </p:nvPr>
        </p:nvSpPr>
        <p:spPr>
          <a:xfrm>
            <a:off x="4658402" y="1814051"/>
            <a:ext cx="3861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2">
  <p:cSld name="Comparison 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1998000" y="1323000"/>
            <a:ext cx="2295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2"/>
          </p:nvPr>
        </p:nvSpPr>
        <p:spPr>
          <a:xfrm>
            <a:off x="1998000" y="1814051"/>
            <a:ext cx="229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3"/>
          </p:nvPr>
        </p:nvSpPr>
        <p:spPr>
          <a:xfrm>
            <a:off x="6217045" y="1323000"/>
            <a:ext cx="2295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4"/>
          </p:nvPr>
        </p:nvSpPr>
        <p:spPr>
          <a:xfrm>
            <a:off x="6217045" y="1814051"/>
            <a:ext cx="229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6" name="Google Shape;186;p22"/>
          <p:cNvSpPr>
            <a:spLocks noGrp="1"/>
          </p:cNvSpPr>
          <p:nvPr>
            <p:ph type="pic" idx="5"/>
          </p:nvPr>
        </p:nvSpPr>
        <p:spPr>
          <a:xfrm>
            <a:off x="459000" y="1323000"/>
            <a:ext cx="1323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>
            <a:spLocks noGrp="1"/>
          </p:cNvSpPr>
          <p:nvPr>
            <p:ph type="pic" idx="6"/>
          </p:nvPr>
        </p:nvSpPr>
        <p:spPr>
          <a:xfrm>
            <a:off x="4658402" y="1323000"/>
            <a:ext cx="1323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8046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">
  <p:cSld name="Picture and Conten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455999" y="1323000"/>
            <a:ext cx="5053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3456000" y="202500"/>
            <a:ext cx="50538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1" name="Google Shape;191;p23"/>
          <p:cNvSpPr>
            <a:spLocks noGrp="1"/>
          </p:cNvSpPr>
          <p:nvPr>
            <p:ph type="pic" idx="2"/>
          </p:nvPr>
        </p:nvSpPr>
        <p:spPr>
          <a:xfrm>
            <a:off x="0" y="0"/>
            <a:ext cx="3051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2">
  <p:cSld name="Picture and Content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50538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5053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4"/>
          <p:cNvSpPr>
            <a:spLocks noGrp="1"/>
          </p:cNvSpPr>
          <p:nvPr>
            <p:ph type="pic" idx="2"/>
          </p:nvPr>
        </p:nvSpPr>
        <p:spPr>
          <a:xfrm>
            <a:off x="6102000" y="1323000"/>
            <a:ext cx="2403000" cy="24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3"/>
          </p:nvPr>
        </p:nvSpPr>
        <p:spPr>
          <a:xfrm>
            <a:off x="6102000" y="3861000"/>
            <a:ext cx="2403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pictures">
  <p:cSld name="Four picture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p25"/>
          <p:cNvSpPr>
            <a:spLocks noGrp="1"/>
          </p:cNvSpPr>
          <p:nvPr>
            <p:ph type="pic" idx="2"/>
          </p:nvPr>
        </p:nvSpPr>
        <p:spPr>
          <a:xfrm>
            <a:off x="459000" y="1134000"/>
            <a:ext cx="1782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459000" y="2565000"/>
            <a:ext cx="17823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5"/>
          <p:cNvSpPr>
            <a:spLocks noGrp="1"/>
          </p:cNvSpPr>
          <p:nvPr>
            <p:ph type="pic" idx="3"/>
          </p:nvPr>
        </p:nvSpPr>
        <p:spPr>
          <a:xfrm>
            <a:off x="2550428" y="1134000"/>
            <a:ext cx="1782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4"/>
          </p:nvPr>
        </p:nvSpPr>
        <p:spPr>
          <a:xfrm>
            <a:off x="2550062" y="2571750"/>
            <a:ext cx="17823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25"/>
          <p:cNvSpPr>
            <a:spLocks noGrp="1"/>
          </p:cNvSpPr>
          <p:nvPr>
            <p:ph type="pic" idx="5"/>
          </p:nvPr>
        </p:nvSpPr>
        <p:spPr>
          <a:xfrm>
            <a:off x="4641857" y="1134000"/>
            <a:ext cx="1782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6"/>
          </p:nvPr>
        </p:nvSpPr>
        <p:spPr>
          <a:xfrm>
            <a:off x="4641125" y="2578500"/>
            <a:ext cx="17823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>
            <a:spLocks noGrp="1"/>
          </p:cNvSpPr>
          <p:nvPr>
            <p:ph type="pic" idx="7"/>
          </p:nvPr>
        </p:nvSpPr>
        <p:spPr>
          <a:xfrm>
            <a:off x="6733285" y="1134000"/>
            <a:ext cx="1782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8"/>
          </p:nvPr>
        </p:nvSpPr>
        <p:spPr>
          <a:xfrm>
            <a:off x="6732187" y="2585250"/>
            <a:ext cx="17823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">
  <p:cSld name="White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bg>
      <p:bgPr>
        <a:solidFill>
          <a:srgbClr val="DC1E3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ctrTitle"/>
          </p:nvPr>
        </p:nvSpPr>
        <p:spPr>
          <a:xfrm>
            <a:off x="459000" y="1329929"/>
            <a:ext cx="80460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459000" y="3105000"/>
            <a:ext cx="4104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2"/>
          </p:nvPr>
        </p:nvSpPr>
        <p:spPr>
          <a:xfrm>
            <a:off x="459000" y="3396239"/>
            <a:ext cx="41040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6" name="Google Shape;216;p29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217" name="Google Shape;217;p29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9">
            <a:hlinkClick r:id="rId2"/>
          </p:cNvPr>
          <p:cNvSpPr/>
          <p:nvPr/>
        </p:nvSpPr>
        <p:spPr>
          <a:xfrm>
            <a:off x="8535308" y="4709173"/>
            <a:ext cx="270133" cy="270133"/>
          </a:xfrm>
          <a:custGeom>
            <a:avLst/>
            <a:gdLst/>
            <a:ahLst/>
            <a:cxnLst/>
            <a:rect l="l" t="t" r="r" b="b"/>
            <a:pathLst>
              <a:path w="289687" h="289687" extrusionOk="0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>
            <a:hlinkClick r:id="rId3"/>
          </p:cNvPr>
          <p:cNvSpPr/>
          <p:nvPr/>
        </p:nvSpPr>
        <p:spPr>
          <a:xfrm>
            <a:off x="8094177" y="4708908"/>
            <a:ext cx="270529" cy="270529"/>
          </a:xfrm>
          <a:custGeom>
            <a:avLst/>
            <a:gdLst/>
            <a:ahLst/>
            <a:cxnLst/>
            <a:rect l="l" t="t" r="r" b="b"/>
            <a:pathLst>
              <a:path w="360705" h="360705" extrusionOk="0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>
            <a:hlinkClick r:id="rId4"/>
          </p:cNvPr>
          <p:cNvSpPr/>
          <p:nvPr/>
        </p:nvSpPr>
        <p:spPr>
          <a:xfrm>
            <a:off x="7604379" y="4709173"/>
            <a:ext cx="319185" cy="269990"/>
          </a:xfrm>
          <a:custGeom>
            <a:avLst/>
            <a:gdLst/>
            <a:ahLst/>
            <a:cxnLst/>
            <a:rect l="l" t="t" r="r" b="b"/>
            <a:pathLst>
              <a:path w="360661" h="305073" extrusionOk="0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>
            <a:hlinkClick r:id="rId5"/>
          </p:cNvPr>
          <p:cNvSpPr/>
          <p:nvPr/>
        </p:nvSpPr>
        <p:spPr>
          <a:xfrm>
            <a:off x="7055336" y="4709173"/>
            <a:ext cx="378738" cy="270210"/>
          </a:xfrm>
          <a:custGeom>
            <a:avLst/>
            <a:gdLst/>
            <a:ahLst/>
            <a:cxnLst/>
            <a:rect l="l" t="t" r="r" b="b"/>
            <a:pathLst>
              <a:path w="360703" h="257343" extrusionOk="0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2">
  <p:cSld name="Thank You 2">
    <p:bg>
      <p:bgPr>
        <a:solidFill>
          <a:srgbClr val="282828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ctrTitle"/>
          </p:nvPr>
        </p:nvSpPr>
        <p:spPr>
          <a:xfrm>
            <a:off x="459000" y="1329929"/>
            <a:ext cx="8046000" cy="14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459000" y="3105000"/>
            <a:ext cx="4104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2"/>
          </p:nvPr>
        </p:nvSpPr>
        <p:spPr>
          <a:xfrm>
            <a:off x="459000" y="3396239"/>
            <a:ext cx="41040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8" name="Google Shape;228;p30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229" name="Google Shape;229;p30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0">
            <a:hlinkClick r:id="rId2"/>
          </p:cNvPr>
          <p:cNvSpPr/>
          <p:nvPr/>
        </p:nvSpPr>
        <p:spPr>
          <a:xfrm>
            <a:off x="8535308" y="4709173"/>
            <a:ext cx="270133" cy="270133"/>
          </a:xfrm>
          <a:custGeom>
            <a:avLst/>
            <a:gdLst/>
            <a:ahLst/>
            <a:cxnLst/>
            <a:rect l="l" t="t" r="r" b="b"/>
            <a:pathLst>
              <a:path w="289687" h="289687" extrusionOk="0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>
            <a:hlinkClick r:id="rId3"/>
          </p:cNvPr>
          <p:cNvSpPr/>
          <p:nvPr/>
        </p:nvSpPr>
        <p:spPr>
          <a:xfrm>
            <a:off x="8094177" y="4708908"/>
            <a:ext cx="270529" cy="270529"/>
          </a:xfrm>
          <a:custGeom>
            <a:avLst/>
            <a:gdLst/>
            <a:ahLst/>
            <a:cxnLst/>
            <a:rect l="l" t="t" r="r" b="b"/>
            <a:pathLst>
              <a:path w="360705" h="360705" extrusionOk="0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>
            <a:hlinkClick r:id="rId4"/>
          </p:cNvPr>
          <p:cNvSpPr/>
          <p:nvPr/>
        </p:nvSpPr>
        <p:spPr>
          <a:xfrm>
            <a:off x="7604379" y="4709173"/>
            <a:ext cx="319185" cy="269990"/>
          </a:xfrm>
          <a:custGeom>
            <a:avLst/>
            <a:gdLst/>
            <a:ahLst/>
            <a:cxnLst/>
            <a:rect l="l" t="t" r="r" b="b"/>
            <a:pathLst>
              <a:path w="360661" h="305073" extrusionOk="0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>
            <a:hlinkClick r:id="rId5"/>
          </p:cNvPr>
          <p:cNvSpPr/>
          <p:nvPr/>
        </p:nvSpPr>
        <p:spPr>
          <a:xfrm>
            <a:off x="7055336" y="4709173"/>
            <a:ext cx="378738" cy="270210"/>
          </a:xfrm>
          <a:custGeom>
            <a:avLst/>
            <a:gdLst/>
            <a:ahLst/>
            <a:cxnLst/>
            <a:rect l="l" t="t" r="r" b="b"/>
            <a:pathLst>
              <a:path w="360703" h="257343" extrusionOk="0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urce Code">
  <p:cSld name="Section Header 5_1">
    <p:bg>
      <p:bgPr>
        <a:solidFill>
          <a:srgbClr val="282828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8734634" y="133789"/>
            <a:ext cx="273176" cy="320823"/>
            <a:chOff x="11646178" y="178386"/>
            <a:chExt cx="364234" cy="427764"/>
          </a:xfrm>
        </p:grpSpPr>
        <p:sp>
          <p:nvSpPr>
            <p:cNvPr id="35" name="Google Shape;35;p4"/>
            <p:cNvSpPr/>
            <p:nvPr/>
          </p:nvSpPr>
          <p:spPr>
            <a:xfrm>
              <a:off x="11646178" y="390150"/>
              <a:ext cx="110117" cy="215999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1900295" y="178386"/>
              <a:ext cx="110117" cy="215999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1773236" y="178386"/>
              <a:ext cx="110117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8046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nsolas"/>
              <a:buAutoNum type="arabicPlain"/>
              <a:defRPr sz="120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Section Header 5_1_1">
    <p:bg>
      <p:bgPr>
        <a:solidFill>
          <a:srgbClr val="282828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8734634" y="133789"/>
            <a:ext cx="273176" cy="320823"/>
            <a:chOff x="11646178" y="178386"/>
            <a:chExt cx="364234" cy="427764"/>
          </a:xfrm>
        </p:grpSpPr>
        <p:sp>
          <p:nvSpPr>
            <p:cNvPr id="42" name="Google Shape;42;p5"/>
            <p:cNvSpPr/>
            <p:nvPr/>
          </p:nvSpPr>
          <p:spPr>
            <a:xfrm>
              <a:off x="11646178" y="390150"/>
              <a:ext cx="110117" cy="215999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1900295" y="178386"/>
              <a:ext cx="110117" cy="215999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11773236" y="178386"/>
              <a:ext cx="110117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8046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and Caption">
  <p:cSld name="Title and Subtitle and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9000" y="523858"/>
            <a:ext cx="804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9000" y="213359"/>
            <a:ext cx="8046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459000" y="1242000"/>
            <a:ext cx="8046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828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459000" y="1552500"/>
            <a:ext cx="80460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solidFill>
          <a:srgbClr val="282828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69" name="Google Shape;69;p9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9"/>
          <p:cNvGrpSpPr/>
          <p:nvPr/>
        </p:nvGrpSpPr>
        <p:grpSpPr>
          <a:xfrm rot="5400000">
            <a:off x="8357659" y="4237510"/>
            <a:ext cx="982441" cy="190583"/>
            <a:chOff x="11141719" y="5650618"/>
            <a:chExt cx="1309921" cy="254111"/>
          </a:xfrm>
        </p:grpSpPr>
        <p:sp>
          <p:nvSpPr>
            <p:cNvPr id="73" name="Google Shape;73;p9"/>
            <p:cNvSpPr/>
            <p:nvPr/>
          </p:nvSpPr>
          <p:spPr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8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3">
  <p:cSld name="Title Slide 3">
    <p:bg>
      <p:bgPr>
        <a:solidFill>
          <a:srgbClr val="E6E6E6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>
            <a:off x="607499" y="1566000"/>
            <a:ext cx="7906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2" name="Google Shape;82;p10"/>
          <p:cNvGrpSpPr/>
          <p:nvPr/>
        </p:nvGrpSpPr>
        <p:grpSpPr>
          <a:xfrm rot="5400000">
            <a:off x="8356871" y="4237296"/>
            <a:ext cx="982440" cy="190584"/>
            <a:chOff x="11140669" y="5650333"/>
            <a:chExt cx="1309920" cy="254111"/>
          </a:xfrm>
        </p:grpSpPr>
        <p:sp>
          <p:nvSpPr>
            <p:cNvPr id="83" name="Google Shape;83;p10"/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l" t="t" r="r" b="b"/>
              <a:pathLst>
                <a:path w="251999" h="253774" extrusionOk="0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l" t="t" r="r" b="b"/>
              <a:pathLst>
                <a:path w="166816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l" t="t" r="r" b="b"/>
              <a:pathLst>
                <a:path w="60337" h="246676" extrusionOk="0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l" t="t" r="r" b="b"/>
              <a:pathLst>
                <a:path w="198760" h="246676" extrusionOk="0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l" t="t" r="r" b="b"/>
              <a:pathLst>
                <a:path w="237802" h="246676" extrusionOk="0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l" t="t" r="r" b="b"/>
              <a:pathLst>
                <a:path w="204084" h="253774" extrusionOk="0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0"/>
          <p:cNvGrpSpPr/>
          <p:nvPr/>
        </p:nvGrpSpPr>
        <p:grpSpPr>
          <a:xfrm>
            <a:off x="597682" y="599745"/>
            <a:ext cx="812455" cy="984273"/>
            <a:chOff x="1482727" y="559020"/>
            <a:chExt cx="1083273" cy="1312364"/>
          </a:xfrm>
        </p:grpSpPr>
        <p:sp>
          <p:nvSpPr>
            <p:cNvPr id="90" name="Google Shape;90;p10"/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l" t="t" r="r" b="b"/>
              <a:pathLst>
                <a:path w="330545" h="657818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l" t="t" r="r" b="b"/>
              <a:pathLst>
                <a:path w="330545" h="1312363" extrusionOk="0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">
  <p:cSld name="Highligh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3456000" y="378000"/>
            <a:ext cx="5049000" cy="2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1"/>
          <p:cNvSpPr>
            <a:spLocks noGrp="1"/>
          </p:cNvSpPr>
          <p:nvPr>
            <p:ph type="pic" idx="2"/>
          </p:nvPr>
        </p:nvSpPr>
        <p:spPr>
          <a:xfrm>
            <a:off x="-1" y="0"/>
            <a:ext cx="3051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3456000" y="2646000"/>
            <a:ext cx="5049000" cy="21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2106000" y="4077000"/>
            <a:ext cx="4914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2106000" y="1566000"/>
            <a:ext cx="49140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entury Gothic"/>
              <a:buNone/>
              <a:defRPr sz="4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12"/>
          <p:cNvSpPr>
            <a:spLocks noGrp="1"/>
          </p:cNvSpPr>
          <p:nvPr>
            <p:ph type="pic" idx="2"/>
          </p:nvPr>
        </p:nvSpPr>
        <p:spPr>
          <a:xfrm>
            <a:off x="0" y="0"/>
            <a:ext cx="1539000" cy="3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>
            <a:spLocks noGrp="1"/>
          </p:cNvSpPr>
          <p:nvPr>
            <p:ph type="pic" idx="3"/>
          </p:nvPr>
        </p:nvSpPr>
        <p:spPr>
          <a:xfrm>
            <a:off x="7605000" y="1158218"/>
            <a:ext cx="1539000" cy="3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9000" y="1323000"/>
            <a:ext cx="80460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8734634" y="133789"/>
            <a:ext cx="273176" cy="320823"/>
            <a:chOff x="11646178" y="178386"/>
            <a:chExt cx="364235" cy="427764"/>
          </a:xfrm>
        </p:grpSpPr>
        <p:sp>
          <p:nvSpPr>
            <p:cNvPr id="13" name="Google Shape;13;p1"/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l" t="t" r="r" b="b"/>
              <a:pathLst>
                <a:path w="110117" h="215999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l" t="t" r="r" b="b"/>
              <a:pathLst>
                <a:path w="110117" h="427764" extrusionOk="0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lita/sv-security-scans-06" TargetMode="External"/><Relationship Id="rId2" Type="http://schemas.openxmlformats.org/officeDocument/2006/relationships/hyperlink" Target="https://github.com/solita/sv-security-scans-07-crash-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lita/sv-security-scans-05a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ctrTitle"/>
          </p:nvPr>
        </p:nvSpPr>
        <p:spPr>
          <a:xfrm>
            <a:off x="607500" y="1844295"/>
            <a:ext cx="7906800" cy="2194967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DevSecOps</a:t>
            </a:r>
            <a:r>
              <a:rPr lang="en-US" sz="4000" dirty="0"/>
              <a:t> with</a:t>
            </a:r>
            <a:br>
              <a:rPr lang="en-US" sz="4000" dirty="0"/>
            </a:br>
            <a:r>
              <a:rPr lang="en-US" sz="4000" dirty="0"/>
              <a:t>GitHub and</a:t>
            </a:r>
            <a:br>
              <a:rPr lang="en-US" sz="4000" dirty="0"/>
            </a:br>
            <a:r>
              <a:rPr lang="en-US" sz="4000" dirty="0"/>
              <a:t>Azure DevOps</a:t>
            </a:r>
            <a:endParaRPr dirty="0"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1"/>
          </p:nvPr>
        </p:nvSpPr>
        <p:spPr>
          <a:xfrm>
            <a:off x="607500" y="4360500"/>
            <a:ext cx="6461700" cy="432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Sergei </a:t>
            </a:r>
            <a:r>
              <a:rPr lang="en-US" dirty="0" err="1"/>
              <a:t>Vorobyov</a:t>
            </a:r>
            <a:r>
              <a:rPr lang="en-US" dirty="0"/>
              <a:t>, </a:t>
            </a:r>
            <a:r>
              <a:rPr lang="en-US" dirty="0" err="1"/>
              <a:t>Solita</a:t>
            </a:r>
            <a:r>
              <a:rPr lang="en-US" dirty="0"/>
              <a:t> Info Session 2023-03-15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Incorporating Security into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Organizations are making efforts to incorporate security processes in development so that the faster release cycles do not expose them to an unmanageable amount of security risk</a:t>
            </a:r>
          </a:p>
          <a:p>
            <a:r>
              <a:rPr lang="en-US" dirty="0"/>
              <a:t>This includes cybersecurity user stories in agile software development processes, security-as-code (</a:t>
            </a:r>
            <a:r>
              <a:rPr lang="en-US" dirty="0" err="1"/>
              <a:t>SaC</a:t>
            </a:r>
            <a:r>
              <a:rPr lang="en-US" dirty="0"/>
              <a:t>), and </a:t>
            </a:r>
            <a:r>
              <a:rPr lang="en-US" dirty="0" err="1"/>
              <a:t>GitOps</a:t>
            </a:r>
            <a:endParaRPr lang="en-US" dirty="0"/>
          </a:p>
          <a:p>
            <a:r>
              <a:rPr lang="en-US" dirty="0"/>
              <a:t>While 59% say they have implemented security-as-code, respondents believe it will be a highly relevant approach in the next two years</a:t>
            </a:r>
          </a:p>
          <a:p>
            <a:r>
              <a:rPr lang="en-US" dirty="0"/>
              <a:t>Although most see the utility of adopting </a:t>
            </a:r>
            <a:r>
              <a:rPr lang="en-US" dirty="0" err="1"/>
              <a:t>SaC</a:t>
            </a:r>
            <a:r>
              <a:rPr lang="en-US" dirty="0"/>
              <a:t>, organizations are still determining how to implement it or how to implement it across projects and teams given its maturity and the ongoing cybersecurity skills shortage</a:t>
            </a:r>
          </a:p>
        </p:txBody>
      </p:sp>
    </p:spTree>
    <p:extLst>
      <p:ext uri="{BB962C8B-B14F-4D97-AF65-F5344CB8AC3E}">
        <p14:creationId xmlns:p14="http://schemas.microsoft.com/office/powerpoint/2010/main" val="113263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96F4-5743-3FC7-8B30-69C9155B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Common </a:t>
            </a:r>
            <a:r>
              <a:rPr lang="en-US" dirty="0" err="1">
                <a:solidFill>
                  <a:srgbClr val="00B0F0"/>
                </a:solidFill>
              </a:rPr>
              <a:t>DevSecOps</a:t>
            </a:r>
            <a:r>
              <a:rPr lang="en-US" dirty="0">
                <a:solidFill>
                  <a:srgbClr val="00B0F0"/>
                </a:solidFill>
              </a:rPr>
              <a:t>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0E62-F286-4CDB-BC67-CFD38B32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Integrating security code analysis </a:t>
            </a:r>
            <a:r>
              <a:rPr lang="en-US" dirty="0"/>
              <a:t>tools into the development pipeline, to prevent compromised code from reaching production</a:t>
            </a:r>
          </a:p>
          <a:p>
            <a:r>
              <a:rPr lang="en-US" dirty="0"/>
              <a:t>Automating and continually testing the production environment to detect weaknesses</a:t>
            </a:r>
          </a:p>
          <a:p>
            <a:r>
              <a:rPr lang="en-US" dirty="0"/>
              <a:t>Carrying out fixes and patches before deployment, not after</a:t>
            </a:r>
          </a:p>
          <a:p>
            <a:r>
              <a:rPr lang="en-US" dirty="0"/>
              <a:t>Automated or semi-automated security gates that enable careful review of software without slowing down the workflow</a:t>
            </a:r>
          </a:p>
        </p:txBody>
      </p:sp>
    </p:spTree>
    <p:extLst>
      <p:ext uri="{BB962C8B-B14F-4D97-AF65-F5344CB8AC3E}">
        <p14:creationId xmlns:p14="http://schemas.microsoft.com/office/powerpoint/2010/main" val="193270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CE5E-E838-8D85-0B84-A2805544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DevSecOps</a:t>
            </a:r>
            <a:r>
              <a:rPr lang="en-US" dirty="0">
                <a:solidFill>
                  <a:srgbClr val="00B0F0"/>
                </a:solidFill>
              </a:rPr>
              <a:t> = Shifting Security Left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39F6-04EF-1F3C-459D-FCAB19AE9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Tests and fixes are performed </a:t>
            </a:r>
            <a:r>
              <a:rPr lang="en-US" dirty="0">
                <a:solidFill>
                  <a:srgbClr val="FF0000"/>
                </a:solidFill>
              </a:rPr>
              <a:t>earlier in the development pipeline</a:t>
            </a:r>
            <a:r>
              <a:rPr lang="en-US" dirty="0"/>
              <a:t> - “more to the </a:t>
            </a:r>
            <a:r>
              <a:rPr lang="en-US" dirty="0">
                <a:solidFill>
                  <a:srgbClr val="FF0000"/>
                </a:solidFill>
              </a:rPr>
              <a:t>left</a:t>
            </a:r>
            <a:endParaRPr lang="en-US" dirty="0"/>
          </a:p>
          <a:p>
            <a:r>
              <a:rPr lang="en-US" dirty="0"/>
              <a:t>“Test </a:t>
            </a:r>
            <a:r>
              <a:rPr lang="en-US" dirty="0">
                <a:solidFill>
                  <a:srgbClr val="FF0000"/>
                </a:solidFill>
              </a:rPr>
              <a:t>early and often</a:t>
            </a:r>
            <a:r>
              <a:rPr lang="en-US" dirty="0"/>
              <a:t>” by building security testing into all stages of the SDLC</a:t>
            </a:r>
          </a:p>
          <a:p>
            <a:r>
              <a:rPr lang="en-US" dirty="0"/>
              <a:t>In </a:t>
            </a:r>
            <a:r>
              <a:rPr lang="en-US" dirty="0" err="1"/>
              <a:t>DevSecOps</a:t>
            </a:r>
            <a:r>
              <a:rPr lang="en-US" dirty="0"/>
              <a:t> security testing and remediation shifts left</a:t>
            </a:r>
          </a:p>
          <a:p>
            <a:r>
              <a:rPr lang="en-US" dirty="0"/>
              <a:t>The core of </a:t>
            </a:r>
            <a:r>
              <a:rPr lang="en-US" dirty="0" err="1"/>
              <a:t>DevSecOps</a:t>
            </a:r>
            <a:r>
              <a:rPr lang="en-US" dirty="0"/>
              <a:t> is to address </a:t>
            </a:r>
            <a:r>
              <a:rPr lang="en-US" dirty="0">
                <a:solidFill>
                  <a:srgbClr val="FF0000"/>
                </a:solidFill>
              </a:rPr>
              <a:t>security at all stages </a:t>
            </a:r>
            <a:r>
              <a:rPr lang="en-US" dirty="0"/>
              <a:t>of the delivery chain, from requirements and planning to development, testing, deployment and release</a:t>
            </a:r>
          </a:p>
          <a:p>
            <a:r>
              <a:rPr lang="en-US" dirty="0"/>
              <a:t>The goal is to improve the </a:t>
            </a:r>
            <a:r>
              <a:rPr lang="en-US" dirty="0">
                <a:solidFill>
                  <a:srgbClr val="FF0000"/>
                </a:solidFill>
              </a:rPr>
              <a:t>coverage and effectiveness </a:t>
            </a:r>
            <a:r>
              <a:rPr lang="en-US" dirty="0"/>
              <a:t>of security processes, increase software quality, </a:t>
            </a:r>
            <a:r>
              <a:rPr lang="en-US" dirty="0">
                <a:solidFill>
                  <a:srgbClr val="FF0000"/>
                </a:solidFill>
              </a:rPr>
              <a:t>shorten</a:t>
            </a:r>
            <a:r>
              <a:rPr lang="en-US" dirty="0"/>
              <a:t> test cycles, and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the security debt</a:t>
            </a:r>
          </a:p>
          <a:p>
            <a:r>
              <a:rPr lang="en-US" dirty="0"/>
              <a:t>Most importantly: it is easier and less expensive to apply security fixes as early as possible in the SDLC cycle</a:t>
            </a:r>
          </a:p>
        </p:txBody>
      </p:sp>
    </p:spTree>
    <p:extLst>
      <p:ext uri="{BB962C8B-B14F-4D97-AF65-F5344CB8AC3E}">
        <p14:creationId xmlns:p14="http://schemas.microsoft.com/office/powerpoint/2010/main" val="394045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You Need To Start NOW (already yesterday)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plenty of security scanning tools, both commercial and free OSS</a:t>
            </a:r>
          </a:p>
          <a:p>
            <a:r>
              <a:rPr lang="en-US" dirty="0"/>
              <a:t>Difficult to choose, unless you already know the hallmarks</a:t>
            </a:r>
          </a:p>
          <a:p>
            <a:r>
              <a:rPr lang="en-US" dirty="0"/>
              <a:t>I will demonstrate a few free (but excellent) tools that can be started with</a:t>
            </a:r>
          </a:p>
          <a:p>
            <a:r>
              <a:rPr lang="en-US" dirty="0"/>
              <a:t>Commercial tools are expensive, and once a commitment is done, difficult to revert</a:t>
            </a:r>
          </a:p>
          <a:p>
            <a:r>
              <a:rPr lang="en-US" dirty="0"/>
              <a:t>Difficult to understand what commercial tools are useful for</a:t>
            </a:r>
          </a:p>
          <a:p>
            <a:r>
              <a:rPr lang="en-US" dirty="0"/>
              <a:t>You need to understand what you need, and which tool are good for your purpose</a:t>
            </a:r>
          </a:p>
        </p:txBody>
      </p:sp>
    </p:spTree>
    <p:extLst>
      <p:ext uri="{BB962C8B-B14F-4D97-AF65-F5344CB8AC3E}">
        <p14:creationId xmlns:p14="http://schemas.microsoft.com/office/powerpoint/2010/main" val="165737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32C0-EE8E-3A19-9C3C-8D7F7FD2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GitHub: an Excellent </a:t>
            </a:r>
            <a:r>
              <a:rPr lang="en-US" dirty="0" err="1">
                <a:solidFill>
                  <a:srgbClr val="00B0F0"/>
                </a:solidFill>
              </a:rPr>
              <a:t>DevSecOps</a:t>
            </a:r>
            <a:r>
              <a:rPr lang="en-US" dirty="0">
                <a:solidFill>
                  <a:srgbClr val="00B0F0"/>
                </a:solidFill>
              </a:rPr>
              <a:t> Starting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49C1-9AE6-83A0-53BC-72273CE40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Azure DevOps </a:t>
            </a:r>
            <a:r>
              <a:rPr lang="en-US" dirty="0"/>
              <a:t>is an enterprise DevOps platform, but</a:t>
            </a:r>
          </a:p>
          <a:p>
            <a:r>
              <a:rPr lang="en-US" dirty="0">
                <a:solidFill>
                  <a:srgbClr val="FF0000"/>
                </a:solidFill>
              </a:rPr>
              <a:t>GitHub</a:t>
            </a:r>
            <a:r>
              <a:rPr lang="en-US" dirty="0"/>
              <a:t> (acquired by M$ 4-5 years ago) with GitHub Actions gains momentum, biggest user base</a:t>
            </a:r>
          </a:p>
          <a:p>
            <a:r>
              <a:rPr lang="en-US" dirty="0"/>
              <a:t>Both are actively developed and maintained but seems GitHub is faster/favorite</a:t>
            </a:r>
          </a:p>
          <a:p>
            <a:endParaRPr lang="en-US" dirty="0"/>
          </a:p>
          <a:p>
            <a:r>
              <a:rPr lang="en-US" dirty="0"/>
              <a:t>If you are a little bit familiar with </a:t>
            </a:r>
            <a:r>
              <a:rPr lang="en-US" dirty="0">
                <a:solidFill>
                  <a:srgbClr val="FF0000"/>
                </a:solidFill>
              </a:rPr>
              <a:t>Actions / workflows</a:t>
            </a:r>
            <a:r>
              <a:rPr lang="en-US" dirty="0"/>
              <a:t>, then you are all set!</a:t>
            </a:r>
          </a:p>
          <a:p>
            <a:r>
              <a:rPr lang="en-US" dirty="0"/>
              <a:t>Every workflow = sequence of </a:t>
            </a:r>
            <a:r>
              <a:rPr lang="en-US" dirty="0">
                <a:solidFill>
                  <a:srgbClr val="FF0000"/>
                </a:solidFill>
              </a:rPr>
              <a:t>steps / shell scripts / action invocations</a:t>
            </a:r>
          </a:p>
          <a:p>
            <a:r>
              <a:rPr lang="en-US" dirty="0"/>
              <a:t>You just need to appropriately </a:t>
            </a:r>
            <a:r>
              <a:rPr lang="en-US" dirty="0">
                <a:solidFill>
                  <a:srgbClr val="FF0000"/>
                </a:solidFill>
              </a:rPr>
              <a:t>insert security-related actions in your workflows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6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9524-441F-ABAB-04F8-CC0071C9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Three Types of GitHub Repositories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4501-64A3-B4CB-805D-259329265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50" indent="-342900">
              <a:buFont typeface="+mj-lt"/>
              <a:buAutoNum type="arabicPeriod"/>
            </a:pPr>
            <a:r>
              <a:rPr lang="en-US" b="1" dirty="0"/>
              <a:t>Public</a:t>
            </a:r>
            <a:r>
              <a:rPr lang="en-US" dirty="0"/>
              <a:t>: seen by everyone on the Internet</a:t>
            </a:r>
          </a:p>
          <a:p>
            <a:pPr marL="476250" indent="-342900">
              <a:buFont typeface="+mj-lt"/>
              <a:buAutoNum type="arabicPeriod"/>
            </a:pPr>
            <a:r>
              <a:rPr lang="en-US" b="1" dirty="0"/>
              <a:t>Internal</a:t>
            </a:r>
            <a:r>
              <a:rPr lang="en-US" dirty="0"/>
              <a:t>: seen by everyone in an organization</a:t>
            </a:r>
          </a:p>
          <a:p>
            <a:pPr marL="476250" indent="-342900">
              <a:buFont typeface="+mj-lt"/>
              <a:buAutoNum type="arabicPeriod"/>
            </a:pPr>
            <a:r>
              <a:rPr lang="en-US" b="1" dirty="0"/>
              <a:t>Private</a:t>
            </a:r>
            <a:r>
              <a:rPr lang="en-US" dirty="0"/>
              <a:t>: only to you and to people you delegate access to</a:t>
            </a:r>
          </a:p>
          <a:p>
            <a:endParaRPr lang="en-US" dirty="0"/>
          </a:p>
          <a:p>
            <a:r>
              <a:rPr lang="en-US" dirty="0"/>
              <a:t>Public – you have the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dirty="0"/>
              <a:t> of security features enabled</a:t>
            </a:r>
            <a:br>
              <a:rPr lang="en-US" dirty="0"/>
            </a:br>
            <a:r>
              <a:rPr lang="en-US" dirty="0"/>
              <a:t>(if you work on public projects, you are best served for </a:t>
            </a:r>
            <a:r>
              <a:rPr lang="en-US" dirty="0">
                <a:solidFill>
                  <a:srgbClr val="FF0000"/>
                </a:solidFill>
              </a:rPr>
              <a:t>FREE!</a:t>
            </a:r>
            <a:r>
              <a:rPr lang="en-US" dirty="0"/>
              <a:t>)</a:t>
            </a:r>
          </a:p>
          <a:p>
            <a:r>
              <a:rPr lang="en-US" dirty="0"/>
              <a:t>Internal and Private – you have </a:t>
            </a:r>
            <a:r>
              <a:rPr lang="en-US" dirty="0">
                <a:solidFill>
                  <a:srgbClr val="FF0000"/>
                </a:solidFill>
              </a:rPr>
              <a:t>FEWER</a:t>
            </a:r>
            <a:r>
              <a:rPr lang="en-US" dirty="0"/>
              <a:t> security features enabled</a:t>
            </a:r>
          </a:p>
          <a:p>
            <a:r>
              <a:rPr lang="en-US" dirty="0"/>
              <a:t>Unless you have GitHub Enterprise with </a:t>
            </a:r>
            <a:r>
              <a:rPr lang="en-US" dirty="0">
                <a:solidFill>
                  <a:srgbClr val="FF0000"/>
                </a:solidFill>
              </a:rPr>
              <a:t>GHAS</a:t>
            </a:r>
            <a:r>
              <a:rPr lang="en-US" dirty="0"/>
              <a:t> (GitHub Advanced Security) license </a:t>
            </a:r>
            <a:br>
              <a:rPr lang="en-US" dirty="0"/>
            </a:br>
            <a:r>
              <a:rPr lang="en-US" dirty="0"/>
              <a:t>(we do NOT have it at </a:t>
            </a:r>
            <a:r>
              <a:rPr lang="en-US" dirty="0" err="1"/>
              <a:t>Solita</a:t>
            </a:r>
            <a:r>
              <a:rPr lang="en-US" dirty="0"/>
              <a:t> Enterprise GitHub)</a:t>
            </a:r>
          </a:p>
        </p:txBody>
      </p:sp>
    </p:spTree>
    <p:extLst>
      <p:ext uri="{BB962C8B-B14F-4D97-AF65-F5344CB8AC3E}">
        <p14:creationId xmlns:p14="http://schemas.microsoft.com/office/powerpoint/2010/main" val="40840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4A9-ACE8-3A5A-A616-5B059405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GitHub Advanced Security, GHAS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B0EF-392A-1A72-F3A3-F4761E7AE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scanning / SAST (Static Application Security) </a:t>
            </a:r>
            <a:r>
              <a:rPr lang="en-US" dirty="0" err="1"/>
              <a:t>CodeQL</a:t>
            </a:r>
            <a:r>
              <a:rPr lang="en-US" dirty="0"/>
              <a:t> - Search for potential security vulnerabilities and coding errors in your code</a:t>
            </a:r>
          </a:p>
          <a:p>
            <a:r>
              <a:rPr lang="en-US" dirty="0"/>
              <a:t>Secret / credentials scanning - detect secrets, keys, and tokens that have been checked into repositories</a:t>
            </a:r>
          </a:p>
          <a:p>
            <a:r>
              <a:rPr lang="en-US" dirty="0"/>
              <a:t>Dependencies scanning, </a:t>
            </a:r>
            <a:r>
              <a:rPr lang="en-US" dirty="0" err="1"/>
              <a:t>Dependabot</a:t>
            </a:r>
            <a:r>
              <a:rPr lang="en-US" dirty="0"/>
              <a:t> – search for vulnerable third-party package dependencies you pull/import/require in your projects</a:t>
            </a:r>
          </a:p>
        </p:txBody>
      </p:sp>
    </p:spTree>
    <p:extLst>
      <p:ext uri="{BB962C8B-B14F-4D97-AF65-F5344CB8AC3E}">
        <p14:creationId xmlns:p14="http://schemas.microsoft.com/office/powerpoint/2010/main" val="409057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3106-6AAE-5C63-AA01-0D63003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Security Features by Repository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5AD4-1504-44B1-4F74-127FC231F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A2A2CE-6AF6-84AA-7984-07A2A142F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1192"/>
              </p:ext>
            </p:extLst>
          </p:nvPr>
        </p:nvGraphicFramePr>
        <p:xfrm>
          <a:off x="459000" y="1323000"/>
          <a:ext cx="8046000" cy="348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500">
                  <a:extLst>
                    <a:ext uri="{9D8B030D-6E8A-4147-A177-3AD203B41FA5}">
                      <a16:colId xmlns:a16="http://schemas.microsoft.com/office/drawing/2014/main" val="4269356600"/>
                    </a:ext>
                  </a:extLst>
                </a:gridCol>
                <a:gridCol w="2011500">
                  <a:extLst>
                    <a:ext uri="{9D8B030D-6E8A-4147-A177-3AD203B41FA5}">
                      <a16:colId xmlns:a16="http://schemas.microsoft.com/office/drawing/2014/main" val="3322646130"/>
                    </a:ext>
                  </a:extLst>
                </a:gridCol>
                <a:gridCol w="2011500">
                  <a:extLst>
                    <a:ext uri="{9D8B030D-6E8A-4147-A177-3AD203B41FA5}">
                      <a16:colId xmlns:a16="http://schemas.microsoft.com/office/drawing/2014/main" val="478320401"/>
                    </a:ext>
                  </a:extLst>
                </a:gridCol>
                <a:gridCol w="2011500">
                  <a:extLst>
                    <a:ext uri="{9D8B030D-6E8A-4147-A177-3AD203B41FA5}">
                      <a16:colId xmlns:a16="http://schemas.microsoft.com/office/drawing/2014/main" val="1580709703"/>
                    </a:ext>
                  </a:extLst>
                </a:gridCol>
              </a:tblGrid>
              <a:tr h="870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repos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w/o GHAS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with GHAS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14481"/>
                  </a:ext>
                </a:extLst>
              </a:tr>
              <a:tr h="870751">
                <a:tc>
                  <a:txBody>
                    <a:bodyPr/>
                    <a:lstStyle/>
                    <a:p>
                      <a:r>
                        <a:rPr lang="en-US" dirty="0"/>
                        <a:t>Code Scan</a:t>
                      </a:r>
                      <a:br>
                        <a:rPr lang="en-US" dirty="0"/>
                      </a:br>
                      <a:r>
                        <a:rPr lang="en-US" dirty="0"/>
                        <a:t>SAST</a:t>
                      </a:r>
                      <a:br>
                        <a:rPr lang="en-US" dirty="0"/>
                      </a:br>
                      <a:r>
                        <a:rPr lang="en-US" dirty="0" err="1"/>
                        <a:t>CodeQL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85580"/>
                  </a:ext>
                </a:extLst>
              </a:tr>
              <a:tr h="870751">
                <a:tc>
                  <a:txBody>
                    <a:bodyPr/>
                    <a:lstStyle/>
                    <a:p>
                      <a:r>
                        <a:rPr lang="en-US" dirty="0"/>
                        <a:t>Secrets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44806"/>
                  </a:ext>
                </a:extLst>
              </a:tr>
              <a:tr h="870751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  <a:br>
                        <a:rPr lang="en-US" dirty="0"/>
                      </a:br>
                      <a:r>
                        <a:rPr lang="en-US" dirty="0"/>
                        <a:t>SCA</a:t>
                      </a:r>
                    </a:p>
                    <a:p>
                      <a:r>
                        <a:rPr lang="en-US" dirty="0" err="1"/>
                        <a:t>Dependabot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9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50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593D-516D-5DE5-935D-268120A3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Types of Security Scans: </a:t>
            </a:r>
            <a:r>
              <a:rPr lang="en-US" dirty="0">
                <a:solidFill>
                  <a:srgbClr val="FF0000"/>
                </a:solidFill>
              </a:rPr>
              <a:t>Red=Early in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A9402-809B-6EE7-ED86-3DCABA8D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00" y="1039500"/>
            <a:ext cx="8046000" cy="37665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SAST</a:t>
            </a:r>
            <a:r>
              <a:rPr lang="en-US" dirty="0"/>
              <a:t> – Static Application Security Testing</a:t>
            </a:r>
            <a:br>
              <a:rPr lang="en-US" dirty="0"/>
            </a:br>
            <a:r>
              <a:rPr lang="en-US" dirty="0"/>
              <a:t>Finding vulnerabilities in your code (code injection, buffer overflow, unverified deserialization,…)</a:t>
            </a:r>
          </a:p>
          <a:p>
            <a:r>
              <a:rPr lang="en-US" dirty="0">
                <a:solidFill>
                  <a:srgbClr val="FF0000"/>
                </a:solidFill>
              </a:rPr>
              <a:t>SCA</a:t>
            </a:r>
            <a:r>
              <a:rPr lang="en-US" dirty="0"/>
              <a:t> – Software Composition Analysis</a:t>
            </a:r>
            <a:br>
              <a:rPr lang="en-US" dirty="0"/>
            </a:br>
            <a:r>
              <a:rPr lang="en-US" dirty="0"/>
              <a:t>Finding vulnerabilities in dependencies (.</a:t>
            </a:r>
            <a:r>
              <a:rPr lang="en-US" dirty="0" err="1"/>
              <a:t>whl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, jar, … packages) you pull into your applications, direct or indirect; OS base images and packages</a:t>
            </a:r>
            <a:br>
              <a:rPr lang="en-US" dirty="0"/>
            </a:br>
            <a:r>
              <a:rPr lang="en-US" dirty="0"/>
              <a:t>On the average, </a:t>
            </a:r>
            <a:r>
              <a:rPr lang="en-US" dirty="0">
                <a:solidFill>
                  <a:srgbClr val="00B0F0"/>
                </a:solidFill>
              </a:rPr>
              <a:t>90-95% of an application are pulled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Secrets Scan </a:t>
            </a:r>
            <a:r>
              <a:rPr lang="en-US" dirty="0">
                <a:solidFill>
                  <a:schemeClr val="tx1"/>
                </a:solidFill>
              </a:rPr>
              <a:t>– potential secrets/credentials/tokens leaks</a:t>
            </a:r>
          </a:p>
          <a:p>
            <a:r>
              <a:rPr lang="en-US" dirty="0">
                <a:solidFill>
                  <a:srgbClr val="0070C0"/>
                </a:solidFill>
              </a:rPr>
              <a:t>DAST</a:t>
            </a:r>
            <a:r>
              <a:rPr lang="en-US" dirty="0"/>
              <a:t> - Dynamic Application Security Testing</a:t>
            </a:r>
            <a:br>
              <a:rPr lang="en-US" dirty="0"/>
            </a:br>
            <a:r>
              <a:rPr lang="en-GB" dirty="0" err="1">
                <a:solidFill>
                  <a:srgbClr val="293138"/>
                </a:solidFill>
                <a:latin typeface="aktiv-grotesk"/>
              </a:rPr>
              <a:t>A</a:t>
            </a:r>
            <a:r>
              <a:rPr lang="en-GB" b="0" i="0" dirty="0" err="1">
                <a:solidFill>
                  <a:srgbClr val="293138"/>
                </a:solidFill>
                <a:effectLst/>
                <a:latin typeface="aktiv-grotesk"/>
              </a:rPr>
              <a:t>nalyzing</a:t>
            </a:r>
            <a:r>
              <a:rPr lang="en-GB" b="0" i="0" dirty="0">
                <a:solidFill>
                  <a:srgbClr val="293138"/>
                </a:solidFill>
                <a:effectLst/>
                <a:latin typeface="aktiv-grotesk"/>
              </a:rPr>
              <a:t> a web application through the front-end to find vulnerabilities through simulated attacks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IAST</a:t>
            </a:r>
            <a:r>
              <a:rPr lang="en-US" dirty="0"/>
              <a:t> – Interactive Application Security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9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63CA-3352-220A-1DDD-72598745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Demo: GitHub Public Repo – No-Code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D2883-E420-8916-D0EE-C871421D5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enable:</a:t>
            </a:r>
          </a:p>
          <a:p>
            <a:pPr lvl="1"/>
            <a:r>
              <a:rPr lang="en-US" dirty="0"/>
              <a:t>Code Scan (</a:t>
            </a:r>
            <a:r>
              <a:rPr lang="en-US" dirty="0" err="1"/>
              <a:t>CodeQL</a:t>
            </a:r>
            <a:r>
              <a:rPr lang="en-US" dirty="0"/>
              <a:t>) – SAST</a:t>
            </a:r>
          </a:p>
          <a:p>
            <a:pPr lvl="1"/>
            <a:r>
              <a:rPr lang="en-US" dirty="0"/>
              <a:t>Open Source Dependencies Scan (</a:t>
            </a:r>
            <a:r>
              <a:rPr lang="en-US" dirty="0" err="1"/>
              <a:t>Dependabot</a:t>
            </a:r>
            <a:r>
              <a:rPr lang="en-US" dirty="0"/>
              <a:t>) – SCA</a:t>
            </a:r>
          </a:p>
          <a:p>
            <a:pPr lvl="1"/>
            <a:r>
              <a:rPr lang="en-US" dirty="0"/>
              <a:t>Secrets Scan</a:t>
            </a:r>
          </a:p>
          <a:p>
            <a:r>
              <a:rPr lang="en-US" dirty="0"/>
              <a:t>And you get them covered in your repo!</a:t>
            </a:r>
          </a:p>
          <a:p>
            <a:r>
              <a:rPr lang="en-US" dirty="0"/>
              <a:t>Ticking a few checkboxes does the job!</a:t>
            </a:r>
          </a:p>
          <a:p>
            <a:r>
              <a:rPr lang="en-US" dirty="0"/>
              <a:t>Remember: this works only for PUBLIC repos! (unless you have </a:t>
            </a:r>
            <a:r>
              <a:rPr lang="en-US" dirty="0" err="1"/>
              <a:t>Enterprise+GHAS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302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r>
              <a:rPr lang="en-US" dirty="0"/>
              <a:t>: what, why, and how?</a:t>
            </a:r>
          </a:p>
          <a:p>
            <a:r>
              <a:rPr lang="en-US" dirty="0"/>
              <a:t>How to start easily?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GitHub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Azure DevOps</a:t>
            </a:r>
            <a:r>
              <a:rPr lang="en-US" dirty="0"/>
              <a:t>, etc. (GitLab, </a:t>
            </a:r>
            <a:r>
              <a:rPr lang="en-US" dirty="0" err="1"/>
              <a:t>CircleCI</a:t>
            </a:r>
            <a:r>
              <a:rPr lang="en-US" dirty="0"/>
              <a:t>, …)</a:t>
            </a:r>
          </a:p>
          <a:p>
            <a:r>
              <a:rPr lang="en-US" dirty="0"/>
              <a:t>Sample security workflows / pipelines</a:t>
            </a:r>
          </a:p>
          <a:p>
            <a:r>
              <a:rPr lang="en-US" dirty="0"/>
              <a:t>Easily roll your own</a:t>
            </a:r>
          </a:p>
        </p:txBody>
      </p:sp>
    </p:spTree>
    <p:extLst>
      <p:ext uri="{BB962C8B-B14F-4D97-AF65-F5344CB8AC3E}">
        <p14:creationId xmlns:p14="http://schemas.microsoft.com/office/powerpoint/2010/main" val="215336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810B-2556-3A33-0021-72C344EB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2500"/>
            <a:ext cx="8651019" cy="837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Simple “Drop-In” Strategy: Add Scans to Your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E316D-A03C-6F1C-6F9D-4D573B5D6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C72620-428F-5B8C-21F6-C4E6EFF0103E}"/>
              </a:ext>
            </a:extLst>
          </p:cNvPr>
          <p:cNvSpPr/>
          <p:nvPr/>
        </p:nvSpPr>
        <p:spPr>
          <a:xfrm>
            <a:off x="459000" y="1323000"/>
            <a:ext cx="8046000" cy="3483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36676-E2FF-39A4-91AA-D4CC339E2D18}"/>
              </a:ext>
            </a:extLst>
          </p:cNvPr>
          <p:cNvSpPr/>
          <p:nvPr/>
        </p:nvSpPr>
        <p:spPr>
          <a:xfrm>
            <a:off x="803082" y="1470991"/>
            <a:ext cx="3077155" cy="2751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current code repo: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Dir1/</a:t>
            </a:r>
          </a:p>
          <a:p>
            <a:pPr algn="ctr"/>
            <a:r>
              <a:rPr lang="en-US" dirty="0"/>
              <a:t>Dir2/</a:t>
            </a:r>
          </a:p>
          <a:p>
            <a:pPr algn="ctr"/>
            <a:r>
              <a:rPr lang="en-US" dirty="0"/>
              <a:t>Dir3/</a:t>
            </a:r>
          </a:p>
          <a:p>
            <a:pPr algn="ctr"/>
            <a:r>
              <a:rPr lang="en-US" dirty="0"/>
              <a:t>Dir4/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173DE-FE31-86A9-BB27-02E9B51CCC4D}"/>
              </a:ext>
            </a:extLst>
          </p:cNvPr>
          <p:cNvSpPr/>
          <p:nvPr/>
        </p:nvSpPr>
        <p:spPr>
          <a:xfrm>
            <a:off x="5096786" y="1470991"/>
            <a:ext cx="3077155" cy="2751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NEW code repo: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/workflows/</a:t>
            </a:r>
            <a:r>
              <a:rPr lang="en-US" dirty="0">
                <a:solidFill>
                  <a:srgbClr val="FFC000"/>
                </a:solidFill>
              </a:rPr>
              <a:t>*.</a:t>
            </a:r>
            <a:r>
              <a:rPr lang="en-US" dirty="0" err="1">
                <a:solidFill>
                  <a:srgbClr val="FFC000"/>
                </a:solidFill>
              </a:rPr>
              <a:t>yml</a:t>
            </a:r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Dir1/</a:t>
            </a:r>
          </a:p>
          <a:p>
            <a:pPr algn="ctr"/>
            <a:r>
              <a:rPr lang="en-US" dirty="0"/>
              <a:t>Dir2/</a:t>
            </a:r>
          </a:p>
          <a:p>
            <a:pPr algn="ctr"/>
            <a:r>
              <a:rPr lang="en-US" dirty="0"/>
              <a:t>Dir3/</a:t>
            </a:r>
          </a:p>
          <a:p>
            <a:pPr algn="ctr"/>
            <a:r>
              <a:rPr lang="en-US" dirty="0"/>
              <a:t>Dir4/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C5FE955-D0EC-3500-748D-89DA8D828250}"/>
              </a:ext>
            </a:extLst>
          </p:cNvPr>
          <p:cNvSpPr/>
          <p:nvPr/>
        </p:nvSpPr>
        <p:spPr>
          <a:xfrm>
            <a:off x="3935896" y="2631881"/>
            <a:ext cx="1105231" cy="2862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853D1-F40B-6E2C-A283-1694F00B2F42}"/>
              </a:ext>
            </a:extLst>
          </p:cNvPr>
          <p:cNvSpPr txBox="1"/>
          <p:nvPr/>
        </p:nvSpPr>
        <p:spPr>
          <a:xfrm>
            <a:off x="1221973" y="4360182"/>
            <a:ext cx="670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YAML workflows in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/workflows/*.</a:t>
            </a:r>
            <a:r>
              <a:rPr lang="en-US" dirty="0" err="1">
                <a:solidFill>
                  <a:srgbClr val="FF0000"/>
                </a:solidFill>
              </a:rPr>
              <a:t>yml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AUTOMATICALLY do security scans!</a:t>
            </a:r>
          </a:p>
        </p:txBody>
      </p:sp>
    </p:spTree>
    <p:extLst>
      <p:ext uri="{BB962C8B-B14F-4D97-AF65-F5344CB8AC3E}">
        <p14:creationId xmlns:p14="http://schemas.microsoft.com/office/powerpoint/2010/main" val="6986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74F0-B663-EB32-5204-CB5C063A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Drop-In Strategy 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A9CD-D8F2-64AD-6165-937EC16FA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Set and forget</a:t>
            </a:r>
          </a:p>
          <a:p>
            <a:pPr lvl="1"/>
            <a:r>
              <a:rPr lang="en-US" dirty="0"/>
              <a:t>Easy to (re)configure</a:t>
            </a:r>
          </a:p>
          <a:p>
            <a:pPr lvl="1"/>
            <a:r>
              <a:rPr lang="en-US" dirty="0"/>
              <a:t>Easy to start with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Workflow code replication</a:t>
            </a:r>
          </a:p>
          <a:p>
            <a:pPr lvl="1"/>
            <a:r>
              <a:rPr lang="en-US" dirty="0"/>
              <a:t>Difficult to upgrade for a large number of repos</a:t>
            </a:r>
          </a:p>
        </p:txBody>
      </p:sp>
    </p:spTree>
    <p:extLst>
      <p:ext uri="{BB962C8B-B14F-4D97-AF65-F5344CB8AC3E}">
        <p14:creationId xmlns:p14="http://schemas.microsoft.com/office/powerpoint/2010/main" val="310521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71B8-8BD2-F08D-61FA-8DB07B8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Gentleman’s Set of Security Workflows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B3172-F335-11E0-68EB-4C9DB114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00" y="1039500"/>
            <a:ext cx="8046000" cy="3766500"/>
          </a:xfrm>
        </p:spPr>
        <p:txBody>
          <a:bodyPr/>
          <a:lstStyle/>
          <a:p>
            <a:r>
              <a:rPr lang="en-US" dirty="0"/>
              <a:t>SAST ():</a:t>
            </a:r>
          </a:p>
          <a:p>
            <a:pPr lvl="1"/>
            <a:r>
              <a:rPr lang="en-US" dirty="0" err="1"/>
              <a:t>Semgrep</a:t>
            </a:r>
            <a:endParaRPr lang="en-US" dirty="0"/>
          </a:p>
          <a:p>
            <a:pPr lvl="1"/>
            <a:r>
              <a:rPr lang="en-US" dirty="0"/>
              <a:t>Bandit</a:t>
            </a:r>
          </a:p>
          <a:p>
            <a:pPr lvl="1"/>
            <a:r>
              <a:rPr lang="en-US" dirty="0" err="1"/>
              <a:t>Snyk</a:t>
            </a:r>
            <a:r>
              <a:rPr lang="en-US" dirty="0"/>
              <a:t> Code</a:t>
            </a:r>
          </a:p>
          <a:p>
            <a:r>
              <a:rPr lang="en-US" dirty="0"/>
              <a:t>SCA ():</a:t>
            </a:r>
          </a:p>
          <a:p>
            <a:pPr lvl="1"/>
            <a:r>
              <a:rPr lang="en-US" dirty="0" err="1"/>
              <a:t>Trivy</a:t>
            </a:r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():</a:t>
            </a:r>
          </a:p>
          <a:p>
            <a:pPr lvl="1"/>
            <a:r>
              <a:rPr lang="en-US" dirty="0" err="1"/>
              <a:t>TFSec</a:t>
            </a:r>
            <a:endParaRPr lang="en-US" dirty="0"/>
          </a:p>
          <a:p>
            <a:pPr lvl="1"/>
            <a:r>
              <a:rPr lang="en-US" dirty="0" err="1"/>
              <a:t>Checkov</a:t>
            </a:r>
            <a:endParaRPr lang="en-US" dirty="0"/>
          </a:p>
          <a:p>
            <a:r>
              <a:rPr lang="en-US" dirty="0"/>
              <a:t>Secrets/credentials:</a:t>
            </a:r>
          </a:p>
          <a:p>
            <a:pPr lvl="1"/>
            <a:r>
              <a:rPr lang="en-US" dirty="0" err="1"/>
              <a:t>Gitleaks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8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91B4-0227-739D-1DDF-7E8C30FE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Separate / Dedicated Scan Repositories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C0C77-62C5-367E-431D-ACDD5B1DA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A5BAE-8840-6A6C-5BEE-A8FAB71814E3}"/>
              </a:ext>
            </a:extLst>
          </p:cNvPr>
          <p:cNvSpPr/>
          <p:nvPr/>
        </p:nvSpPr>
        <p:spPr>
          <a:xfrm>
            <a:off x="459000" y="1323000"/>
            <a:ext cx="8046000" cy="3543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DD6BE-9966-B1CE-C609-48AE2BED4882}"/>
              </a:ext>
            </a:extLst>
          </p:cNvPr>
          <p:cNvSpPr/>
          <p:nvPr/>
        </p:nvSpPr>
        <p:spPr>
          <a:xfrm>
            <a:off x="818984" y="1606163"/>
            <a:ext cx="2941983" cy="26557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6F236-6884-1C04-DFE3-A55C7B3CD209}"/>
              </a:ext>
            </a:extLst>
          </p:cNvPr>
          <p:cNvSpPr/>
          <p:nvPr/>
        </p:nvSpPr>
        <p:spPr>
          <a:xfrm>
            <a:off x="4770783" y="1590261"/>
            <a:ext cx="2091193" cy="26557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B01A7-F4BA-5B2A-7996-079A1536F377}"/>
              </a:ext>
            </a:extLst>
          </p:cNvPr>
          <p:cNvSpPr/>
          <p:nvPr/>
        </p:nvSpPr>
        <p:spPr>
          <a:xfrm>
            <a:off x="4923183" y="1742661"/>
            <a:ext cx="2091193" cy="26557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F11F37-D777-1AD1-FEA9-85B3C7DC6427}"/>
              </a:ext>
            </a:extLst>
          </p:cNvPr>
          <p:cNvSpPr/>
          <p:nvPr/>
        </p:nvSpPr>
        <p:spPr>
          <a:xfrm>
            <a:off x="5075583" y="1895061"/>
            <a:ext cx="2091193" cy="26557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94630-556B-D7B6-6D20-7E8517CB8BBD}"/>
              </a:ext>
            </a:extLst>
          </p:cNvPr>
          <p:cNvSpPr/>
          <p:nvPr/>
        </p:nvSpPr>
        <p:spPr>
          <a:xfrm>
            <a:off x="5227983" y="2047461"/>
            <a:ext cx="2091193" cy="26557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Repository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53D0C-6842-AADA-1511-07CB49F720EB}"/>
              </a:ext>
            </a:extLst>
          </p:cNvPr>
          <p:cNvSpPr/>
          <p:nvPr/>
        </p:nvSpPr>
        <p:spPr>
          <a:xfrm>
            <a:off x="971384" y="1758563"/>
            <a:ext cx="2941983" cy="26557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1B0E1-CDE5-E918-4A3E-1948F34F53D6}"/>
              </a:ext>
            </a:extLst>
          </p:cNvPr>
          <p:cNvSpPr/>
          <p:nvPr/>
        </p:nvSpPr>
        <p:spPr>
          <a:xfrm>
            <a:off x="1123784" y="1910963"/>
            <a:ext cx="2941983" cy="26557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Repository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EB40C84-5D44-9AF0-C58D-49E7A5A5FA18}"/>
              </a:ext>
            </a:extLst>
          </p:cNvPr>
          <p:cNvSpPr/>
          <p:nvPr/>
        </p:nvSpPr>
        <p:spPr>
          <a:xfrm>
            <a:off x="4096910" y="3120887"/>
            <a:ext cx="601649" cy="25444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CC137-A9B7-76DD-07D6-3E64D3D58A84}"/>
              </a:ext>
            </a:extLst>
          </p:cNvPr>
          <p:cNvSpPr txBox="1"/>
          <p:nvPr/>
        </p:nvSpPr>
        <p:spPr>
          <a:xfrm>
            <a:off x="4148593" y="2786822"/>
            <a:ext cx="601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73433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74F0-B663-EB32-5204-CB5C063A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A9CD-D8F2-64AD-6165-937EC16FA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The same scan pipeline/workflow may be reused for many code repos</a:t>
            </a:r>
          </a:p>
          <a:p>
            <a:pPr lvl="1"/>
            <a:r>
              <a:rPr lang="en-US" dirty="0"/>
              <a:t>Easier to upgrade</a:t>
            </a:r>
          </a:p>
          <a:p>
            <a:pPr lvl="1"/>
            <a:r>
              <a:rPr lang="en-US" dirty="0"/>
              <a:t>More secure, since not everyone is admitted to scan repos</a:t>
            </a:r>
          </a:p>
          <a:p>
            <a:pPr lvl="1"/>
            <a:r>
              <a:rPr lang="en-US" dirty="0"/>
              <a:t>Easier to implement common governance and compliance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complicated</a:t>
            </a:r>
          </a:p>
          <a:p>
            <a:pPr lvl="1"/>
            <a:r>
              <a:rPr lang="en-US" dirty="0"/>
              <a:t>More complicated triggering, especially in GitHub (easy in Azure DevOps)</a:t>
            </a:r>
          </a:p>
          <a:p>
            <a:pPr lvl="1"/>
            <a:r>
              <a:rPr lang="en-US" dirty="0"/>
              <a:t>More complicated gating/conditioning</a:t>
            </a:r>
          </a:p>
        </p:txBody>
      </p:sp>
    </p:spTree>
    <p:extLst>
      <p:ext uri="{BB962C8B-B14F-4D97-AF65-F5344CB8AC3E}">
        <p14:creationId xmlns:p14="http://schemas.microsoft.com/office/powerpoint/2010/main" val="407915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F688-1356-38D3-596D-90D143F5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99" y="202500"/>
            <a:ext cx="8192019" cy="60853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sarif</a:t>
            </a:r>
            <a:r>
              <a:rPr lang="en-US" dirty="0">
                <a:solidFill>
                  <a:srgbClr val="00B0F0"/>
                </a:solidFill>
              </a:rPr>
              <a:t> - </a:t>
            </a:r>
            <a:r>
              <a:rPr lang="en-GB" i="0" dirty="0">
                <a:solidFill>
                  <a:srgbClr val="00B0F0"/>
                </a:solidFill>
                <a:effectLst/>
                <a:latin typeface="Century Gothic" panose="020B0502020202020204" pitchFamily="34" charset="0"/>
              </a:rPr>
              <a:t>Static Analysis Results Interchange Format</a:t>
            </a:r>
            <a:endParaRPr lang="en-US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E8EDB-C947-3B41-2D72-B6DE13CE1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JSON</a:t>
            </a:r>
          </a:p>
          <a:p>
            <a:r>
              <a:rPr lang="en-US" dirty="0"/>
              <a:t>Unified format numerous security analysis tools produce</a:t>
            </a:r>
          </a:p>
          <a:p>
            <a:r>
              <a:rPr lang="en-US" dirty="0"/>
              <a:t>Standard</a:t>
            </a:r>
          </a:p>
          <a:p>
            <a:r>
              <a:rPr lang="en-US" dirty="0"/>
              <a:t>GitHub understands .</a:t>
            </a:r>
            <a:r>
              <a:rPr lang="en-US" dirty="0" err="1"/>
              <a:t>sarif</a:t>
            </a:r>
            <a:r>
              <a:rPr lang="en-US" dirty="0"/>
              <a:t> files</a:t>
            </a:r>
          </a:p>
          <a:p>
            <a:r>
              <a:rPr lang="en-US" dirty="0"/>
              <a:t>There is a special GitHub action</a:t>
            </a:r>
          </a:p>
          <a:p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lang="en-GB" dirty="0"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: Upload SARIF file</a:t>
            </a:r>
            <a:br>
              <a:rPr lang="en-GB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GB" dirty="0">
                <a:solidFill>
                  <a:srgbClr val="0033B3"/>
                </a:solidFill>
                <a:effectLst/>
                <a:latin typeface="JetBrains Mono"/>
              </a:rPr>
              <a:t>uses</a:t>
            </a:r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GB" dirty="0" err="1">
                <a:solidFill>
                  <a:srgbClr val="080808"/>
                </a:solidFill>
                <a:effectLst/>
                <a:latin typeface="JetBrains Mono"/>
              </a:rPr>
              <a:t>github</a:t>
            </a:r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lang="en-GB" dirty="0" err="1">
                <a:solidFill>
                  <a:srgbClr val="080808"/>
                </a:solidFill>
                <a:effectLst/>
                <a:latin typeface="JetBrains Mono"/>
              </a:rPr>
              <a:t>codeql</a:t>
            </a:r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-action/upload-sarif@v2 # requires Public, or GHAS license!</a:t>
            </a:r>
            <a:br>
              <a:rPr lang="en-GB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GB" dirty="0">
                <a:solidFill>
                  <a:srgbClr val="0033B3"/>
                </a:solidFill>
                <a:effectLst/>
                <a:latin typeface="JetBrains Mono"/>
              </a:rPr>
              <a:t>with</a:t>
            </a:r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GB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GB" dirty="0" err="1">
                <a:solidFill>
                  <a:srgbClr val="0033B3"/>
                </a:solidFill>
                <a:effectLst/>
                <a:latin typeface="JetBrains Mono"/>
              </a:rPr>
              <a:t>sarif_file</a:t>
            </a:r>
            <a:r>
              <a:rPr lang="en-GB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GB" dirty="0" err="1">
                <a:solidFill>
                  <a:srgbClr val="080808"/>
                </a:solidFill>
                <a:effectLst/>
                <a:latin typeface="JetBrains Mono"/>
              </a:rPr>
              <a:t>results.sarif</a:t>
            </a:r>
            <a:endParaRPr lang="en-GB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88E2-C4CB-F437-B476-6F24C259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Advanced: Create Your Workflow with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68EFB4-ADF4-724E-69B2-DEEC961679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Demo: </a:t>
                </a:r>
                <a:r>
                  <a:rPr lang="en-US" dirty="0" err="1"/>
                  <a:t>solita</a:t>
                </a:r>
                <a:r>
                  <a:rPr lang="en-US" dirty="0"/>
                  <a:t>/sv-security-scans-05a (public)</a:t>
                </a:r>
              </a:p>
              <a:p>
                <a:pPr lvl="1"/>
                <a:r>
                  <a:rPr lang="en-US" dirty="0"/>
                  <a:t>Bandit – finds security issues in Python code</a:t>
                </a:r>
              </a:p>
              <a:p>
                <a:pPr lvl="1"/>
                <a:r>
                  <a:rPr lang="en-US" dirty="0"/>
                  <a:t>More efficient than </a:t>
                </a:r>
                <a:r>
                  <a:rPr lang="en-US" dirty="0" err="1"/>
                  <a:t>CodeQL</a:t>
                </a:r>
                <a:r>
                  <a:rPr lang="en-US" dirty="0"/>
                  <a:t> (free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good)</a:t>
                </a:r>
              </a:p>
              <a:p>
                <a:pPr lvl="1"/>
                <a:r>
                  <a:rPr lang="en-US" dirty="0"/>
                  <a:t>Use is through an action, or directly in your workflow</a:t>
                </a:r>
              </a:p>
              <a:p>
                <a:pPr lvl="1"/>
                <a:r>
                  <a:rPr lang="en-US" dirty="0"/>
                  <a:t>Uploads results directly to GitHub GUI, easy to browse, analyze, …</a:t>
                </a:r>
              </a:p>
              <a:p>
                <a:pPr lvl="1"/>
                <a:r>
                  <a:rPr lang="en-US" dirty="0"/>
                  <a:t>Secrets scan (automatic, possible for public!)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68EFB4-ADF4-724E-69B2-DEEC96167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13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192E-5CD3-EC03-2A3D-1A7C51D3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GitHub Internal: No Free Goodies (Except SCA)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6CDAC-E575-83F1-90D1-5D30C681A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solita</a:t>
            </a:r>
            <a:r>
              <a:rPr lang="en-US" dirty="0"/>
              <a:t>/sv-security-scans-01 (internal)</a:t>
            </a:r>
          </a:p>
          <a:p>
            <a:r>
              <a:rPr lang="en-US" dirty="0" err="1"/>
              <a:t>Dependabot</a:t>
            </a:r>
            <a:r>
              <a:rPr lang="en-US" dirty="0"/>
              <a:t> (SCA) works! Finds vulnerable dependencies you pull/import/require</a:t>
            </a:r>
          </a:p>
          <a:p>
            <a:r>
              <a:rPr lang="en-US" dirty="0" err="1"/>
              <a:t>GitLeaks</a:t>
            </a:r>
            <a:r>
              <a:rPr lang="en-US" dirty="0"/>
              <a:t> – a </a:t>
            </a:r>
            <a:r>
              <a:rPr lang="en-US" dirty="0" err="1"/>
              <a:t>mightly</a:t>
            </a:r>
            <a:r>
              <a:rPr lang="en-US" dirty="0"/>
              <a:t> secrets/credentials scanning tool</a:t>
            </a:r>
          </a:p>
          <a:p>
            <a:r>
              <a:rPr lang="en-US" dirty="0" err="1"/>
              <a:t>Checkov</a:t>
            </a:r>
            <a:r>
              <a:rPr lang="en-US" dirty="0"/>
              <a:t> – a vigorous </a:t>
            </a:r>
            <a:r>
              <a:rPr lang="en-US" dirty="0" err="1"/>
              <a:t>IaC</a:t>
            </a:r>
            <a:r>
              <a:rPr lang="en-US" dirty="0"/>
              <a:t> (Infrastructure as Code) scanning tool Terraform, K8s, …</a:t>
            </a:r>
          </a:p>
          <a:p>
            <a:r>
              <a:rPr lang="en-US" dirty="0" err="1"/>
              <a:t>TFSec</a:t>
            </a:r>
            <a:r>
              <a:rPr lang="en-US" dirty="0"/>
              <a:t> – also excellent for Terraform</a:t>
            </a:r>
          </a:p>
          <a:p>
            <a:r>
              <a:rPr lang="en-US" dirty="0" err="1"/>
              <a:t>Trivy</a:t>
            </a:r>
            <a:r>
              <a:rPr lang="en-US" dirty="0"/>
              <a:t> – a superb scanning tool for Docker images and filesystems</a:t>
            </a:r>
          </a:p>
          <a:p>
            <a:r>
              <a:rPr lang="en-US" dirty="0"/>
              <a:t>(Also, remember Bandit – open source for Python Security)</a:t>
            </a:r>
          </a:p>
          <a:p>
            <a:r>
              <a:rPr lang="en-US" dirty="0"/>
              <a:t>All open-source and free (so far), you can use in private/internal repos</a:t>
            </a:r>
          </a:p>
          <a:p>
            <a:r>
              <a:rPr lang="en-US" dirty="0"/>
              <a:t>You do not need GHAS Advanced Security! Have SAST, SCA, Secrets, </a:t>
            </a:r>
            <a:r>
              <a:rPr lang="en-US" dirty="0" err="1"/>
              <a:t>IaC</a:t>
            </a:r>
            <a:r>
              <a:rPr lang="en-US" dirty="0"/>
              <a:t> covered!</a:t>
            </a:r>
          </a:p>
        </p:txBody>
      </p:sp>
    </p:spTree>
    <p:extLst>
      <p:ext uri="{BB962C8B-B14F-4D97-AF65-F5344CB8AC3E}">
        <p14:creationId xmlns:p14="http://schemas.microsoft.com/office/powerpoint/2010/main" val="334636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Azure DevOps vs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are very good</a:t>
            </a:r>
          </a:p>
          <a:p>
            <a:r>
              <a:rPr lang="en-US" dirty="0"/>
              <a:t>Azure DevOps is more advanced in pipeline syntax and features</a:t>
            </a:r>
          </a:p>
          <a:p>
            <a:r>
              <a:rPr lang="en-US" dirty="0"/>
              <a:t>GitHub has a bigger user base, numerous useful actions</a:t>
            </a:r>
          </a:p>
          <a:p>
            <a:r>
              <a:rPr lang="en-US" dirty="0"/>
              <a:t>Both are extremely useful for </a:t>
            </a:r>
            <a:r>
              <a:rPr lang="en-US" dirty="0" err="1"/>
              <a:t>DevSecOps</a:t>
            </a:r>
            <a:endParaRPr lang="en-US" dirty="0"/>
          </a:p>
          <a:p>
            <a:r>
              <a:rPr lang="en-US" dirty="0"/>
              <a:t>You just easily incorporate security-related actions/jobs/steps into pipelines / workflows</a:t>
            </a:r>
          </a:p>
        </p:txBody>
      </p:sp>
    </p:spTree>
    <p:extLst>
      <p:ext uri="{BB962C8B-B14F-4D97-AF65-F5344CB8AC3E}">
        <p14:creationId xmlns:p14="http://schemas.microsoft.com/office/powerpoint/2010/main" val="354587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459000" y="202500"/>
            <a:ext cx="8046000" cy="8370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B0F0"/>
                </a:solidFill>
              </a:rPr>
              <a:t>Snyk</a:t>
            </a:r>
            <a:r>
              <a:rPr lang="en-US" dirty="0">
                <a:solidFill>
                  <a:srgbClr val="00B0F0"/>
                </a:solidFill>
              </a:rPr>
              <a:t> Developer-First Security Platform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459000" y="1171925"/>
            <a:ext cx="8046000" cy="3483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285750" indent="-285750"/>
            <a:r>
              <a:rPr lang="en-US" dirty="0" err="1"/>
              <a:t>Snyk</a:t>
            </a:r>
            <a:r>
              <a:rPr lang="en-US" dirty="0"/>
              <a:t> Code (SAST)</a:t>
            </a:r>
          </a:p>
          <a:p>
            <a:pPr marL="285750" indent="-285750"/>
            <a:r>
              <a:rPr lang="en-US" dirty="0" err="1"/>
              <a:t>Snyk</a:t>
            </a:r>
            <a:r>
              <a:rPr lang="en-US" dirty="0"/>
              <a:t> Open Source (SCA)</a:t>
            </a:r>
          </a:p>
          <a:p>
            <a:pPr marL="285750" indent="-285750"/>
            <a:r>
              <a:rPr lang="en-US" dirty="0" err="1"/>
              <a:t>Snyk</a:t>
            </a:r>
            <a:r>
              <a:rPr lang="en-US" dirty="0"/>
              <a:t> Container image vulnerabilities analysis (OS, packages, composition, permissions,…)</a:t>
            </a:r>
          </a:p>
          <a:p>
            <a:pPr marL="285750" indent="-285750"/>
            <a:r>
              <a:rPr lang="en-US" dirty="0" err="1"/>
              <a:t>Snyk</a:t>
            </a:r>
            <a:r>
              <a:rPr lang="en-US" dirty="0"/>
              <a:t> </a:t>
            </a:r>
            <a:r>
              <a:rPr lang="en-US" dirty="0" err="1"/>
              <a:t>IaC</a:t>
            </a:r>
            <a:endParaRPr lang="en-US" dirty="0"/>
          </a:p>
          <a:p>
            <a:pPr marL="285750" indent="-285750"/>
            <a:r>
              <a:rPr lang="en-US" dirty="0" err="1"/>
              <a:t>Snyk</a:t>
            </a:r>
            <a:r>
              <a:rPr lang="en-US" dirty="0"/>
              <a:t> Cloud</a:t>
            </a:r>
          </a:p>
          <a:p>
            <a:pPr marL="285750" indent="-285750"/>
            <a:r>
              <a:rPr lang="en-US" dirty="0"/>
              <a:t>All eggs in one basket? But maintenance / learning curve are better</a:t>
            </a:r>
          </a:p>
          <a:p>
            <a:pPr marL="285750" indent="-285750"/>
            <a:r>
              <a:rPr lang="en-US" dirty="0">
                <a:solidFill>
                  <a:srgbClr val="FF0000"/>
                </a:solidFill>
              </a:rPr>
              <a:t>Alternatives: Palo Alto Networks, Fortify/</a:t>
            </a:r>
            <a:r>
              <a:rPr lang="en-US" dirty="0" err="1">
                <a:solidFill>
                  <a:srgbClr val="FF0000"/>
                </a:solidFill>
              </a:rPr>
              <a:t>MicroFocus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Sonatype</a:t>
            </a:r>
            <a:r>
              <a:rPr lang="en-US" dirty="0">
                <a:solidFill>
                  <a:srgbClr val="FF0000"/>
                </a:solidFill>
              </a:rPr>
              <a:t>, SonarQube, </a:t>
            </a:r>
            <a:r>
              <a:rPr lang="en-US" dirty="0" err="1">
                <a:solidFill>
                  <a:srgbClr val="FF0000"/>
                </a:solidFill>
              </a:rPr>
              <a:t>AquaSec</a:t>
            </a:r>
            <a:r>
              <a:rPr lang="en-US" dirty="0">
                <a:solidFill>
                  <a:srgbClr val="FF0000"/>
                </a:solidFill>
              </a:rPr>
              <a:t>, Trend Micro,…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Course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https://github.com/solita/sv-security-scans-07-crash-course</a:t>
            </a:r>
            <a:r>
              <a:rPr lang="en-US" dirty="0"/>
              <a:t> (Public)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3"/>
              </a:rPr>
              <a:t>https://github.com/solita/sv-security-scans-06</a:t>
            </a:r>
            <a:r>
              <a:rPr lang="en-US" dirty="0"/>
              <a:t> (Public)</a:t>
            </a:r>
          </a:p>
          <a:p>
            <a:pPr lvl="1"/>
            <a:r>
              <a:rPr lang="en-US" dirty="0" err="1"/>
              <a:t>Semgrep</a:t>
            </a:r>
            <a:endParaRPr lang="en-US" dirty="0"/>
          </a:p>
          <a:p>
            <a:r>
              <a:rPr lang="en-US" dirty="0">
                <a:hlinkClick r:id="rId4"/>
              </a:rPr>
              <a:t>https://github.com/solita/sv-security-scans-05a</a:t>
            </a:r>
            <a:r>
              <a:rPr lang="en-US" dirty="0"/>
              <a:t> (Public)</a:t>
            </a:r>
          </a:p>
          <a:p>
            <a:pPr lvl="1"/>
            <a:r>
              <a:rPr lang="en-US" dirty="0"/>
              <a:t>Bandit (Python static analyzer), </a:t>
            </a:r>
            <a:r>
              <a:rPr lang="en-US" dirty="0" err="1"/>
              <a:t>CodeQL</a:t>
            </a:r>
            <a:r>
              <a:rPr lang="en-US" dirty="0"/>
              <a:t>, </a:t>
            </a:r>
            <a:r>
              <a:rPr lang="en-US" dirty="0" err="1"/>
              <a:t>Snyk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1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981C-0EBD-65FA-4761-335182B8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5261E-E0F1-4FCE-CC87-EE0C4339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00" y="1039500"/>
            <a:ext cx="8046000" cy="3766500"/>
          </a:xfrm>
        </p:spPr>
        <p:txBody>
          <a:bodyPr/>
          <a:lstStyle/>
          <a:p>
            <a:r>
              <a:rPr lang="en-US" dirty="0"/>
              <a:t>If you work with GitHub and have a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repo (or </a:t>
            </a:r>
            <a:r>
              <a:rPr lang="en-US" dirty="0" err="1"/>
              <a:t>Enterprise+GHAS</a:t>
            </a:r>
            <a:r>
              <a:rPr lang="en-US" dirty="0"/>
              <a:t>), try a few ticks in “Settings/Security” and see the results in “Security” tab</a:t>
            </a:r>
          </a:p>
          <a:p>
            <a:r>
              <a:rPr lang="en-US" dirty="0"/>
              <a:t>Do not be upset to see hundreds of vulnerabilities! (Some may be false positives, some irrelevant. When you gain confidence, you can mask them, mark as resolved, …</a:t>
            </a:r>
          </a:p>
          <a:p>
            <a:r>
              <a:rPr lang="en-US" dirty="0"/>
              <a:t>Always look for available actions on the Marketplace, Google</a:t>
            </a:r>
          </a:p>
          <a:p>
            <a:r>
              <a:rPr lang="en-US" dirty="0"/>
              <a:t>Try to find the best for you purpose/language</a:t>
            </a:r>
          </a:p>
          <a:p>
            <a:r>
              <a:rPr lang="en-US" dirty="0"/>
              <a:t>Browse for security actions featured on GitHub (click on “New workflow”)</a:t>
            </a:r>
          </a:p>
          <a:p>
            <a:r>
              <a:rPr lang="en-US" dirty="0"/>
              <a:t>Useful to have a few alternative tools/actions for the same purpose, to be confident</a:t>
            </a:r>
          </a:p>
          <a:p>
            <a:r>
              <a:rPr lang="en-US" dirty="0"/>
              <a:t>Try to understand security alerts, to figure if they are relevant, how to eliminate them</a:t>
            </a:r>
          </a:p>
          <a:p>
            <a:r>
              <a:rPr lang="en-US" dirty="0"/>
              <a:t>85% of deployed code is vulnerable, but you want to be in secure 15%</a:t>
            </a:r>
          </a:p>
          <a:p>
            <a:r>
              <a:rPr lang="en-US" dirty="0"/>
              <a:t>Maybe try something commercial?</a:t>
            </a:r>
          </a:p>
        </p:txBody>
      </p:sp>
    </p:spTree>
    <p:extLst>
      <p:ext uri="{BB962C8B-B14F-4D97-AF65-F5344CB8AC3E}">
        <p14:creationId xmlns:p14="http://schemas.microsoft.com/office/powerpoint/2010/main" val="662813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2CB6-125D-E989-8704-D742AC12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C4165-117E-D45D-F070-B66D2E17F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Gitleaks</a:t>
            </a:r>
            <a:r>
              <a:rPr lang="en-US" dirty="0"/>
              <a:t>, </a:t>
            </a:r>
            <a:r>
              <a:rPr lang="en-US" dirty="0" err="1"/>
              <a:t>TFSec</a:t>
            </a:r>
            <a:r>
              <a:rPr lang="en-US" dirty="0"/>
              <a:t>, </a:t>
            </a:r>
            <a:r>
              <a:rPr lang="en-US" dirty="0" err="1"/>
              <a:t>Checkov</a:t>
            </a:r>
            <a:r>
              <a:rPr lang="en-US" dirty="0"/>
              <a:t>, </a:t>
            </a:r>
            <a:r>
              <a:rPr lang="en-US" dirty="0" err="1"/>
              <a:t>Trivy</a:t>
            </a:r>
            <a:r>
              <a:rPr lang="en-US" dirty="0"/>
              <a:t>, </a:t>
            </a:r>
            <a:r>
              <a:rPr lang="en-US" dirty="0" err="1"/>
              <a:t>Semgrep</a:t>
            </a:r>
            <a:r>
              <a:rPr lang="en-US" dirty="0"/>
              <a:t>, Bandit (Python SAST), Pip-Audit (Python SCA), </a:t>
            </a:r>
            <a:r>
              <a:rPr lang="en-US" dirty="0" err="1"/>
              <a:t>Snyk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777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Contemporary Security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applications create a prime target for malicious actors—resulting in devastating data breaches</a:t>
            </a:r>
          </a:p>
          <a:p>
            <a:r>
              <a:rPr lang="en-US" dirty="0"/>
              <a:t>Clouds, distributed applications, increase attack vectors</a:t>
            </a:r>
          </a:p>
          <a:p>
            <a:r>
              <a:rPr lang="en-US" dirty="0"/>
              <a:t>Modern development increases speed and security risks</a:t>
            </a:r>
          </a:p>
          <a:p>
            <a:r>
              <a:rPr lang="en-US" dirty="0"/>
              <a:t>Security teams are challenged keeping up with the growth and speed of continuous integration/continuous deployment (CI/CD) cycles and their dynamic components</a:t>
            </a:r>
          </a:p>
        </p:txBody>
      </p:sp>
    </p:spTree>
    <p:extLst>
      <p:ext uri="{BB962C8B-B14F-4D97-AF65-F5344CB8AC3E}">
        <p14:creationId xmlns:p14="http://schemas.microsoft.com/office/powerpoint/2010/main" val="425944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Prevalence of Open Source Software (OSS)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Growing use of OSS components in application development</a:t>
            </a:r>
          </a:p>
          <a:p>
            <a:r>
              <a:rPr lang="en-US" dirty="0"/>
              <a:t>80% organizations use OSS</a:t>
            </a:r>
          </a:p>
          <a:p>
            <a:r>
              <a:rPr lang="en-US" dirty="0"/>
              <a:t>½ of codebases consist of 50-75% OSS</a:t>
            </a:r>
          </a:p>
          <a:p>
            <a:r>
              <a:rPr lang="en-US" dirty="0"/>
              <a:t>Developers save time by leveraging existing open source code in their applications so they can spend more time building custom unique functionality of their software</a:t>
            </a:r>
          </a:p>
          <a:p>
            <a:r>
              <a:rPr lang="en-US" dirty="0"/>
              <a:t>Important to make sure this doesn’t introduce security risks</a:t>
            </a:r>
          </a:p>
          <a:p>
            <a:r>
              <a:rPr lang="en-US" dirty="0"/>
              <a:t>Organizations are looking to fully understand their OSS components and can quickly respond if a vulnerability is found</a:t>
            </a:r>
          </a:p>
        </p:txBody>
      </p:sp>
    </p:spTree>
    <p:extLst>
      <p:ext uri="{BB962C8B-B14F-4D97-AF65-F5344CB8AC3E}">
        <p14:creationId xmlns:p14="http://schemas.microsoft.com/office/powerpoint/2010/main" val="313030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Secret Scanning in Git Repositories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Increased number of heterogeneous software components</a:t>
            </a:r>
          </a:p>
          <a:p>
            <a:r>
              <a:rPr lang="en-US" dirty="0"/>
              <a:t>Require credentials for communication / authentication / authorization</a:t>
            </a:r>
          </a:p>
          <a:p>
            <a:r>
              <a:rPr lang="en-US" dirty="0"/>
              <a:t>31% of organizations have had secrets stolen from a source code repository in the last 12 months</a:t>
            </a:r>
          </a:p>
        </p:txBody>
      </p:sp>
    </p:spTree>
    <p:extLst>
      <p:ext uri="{BB962C8B-B14F-4D97-AF65-F5344CB8AC3E}">
        <p14:creationId xmlns:p14="http://schemas.microsoft.com/office/powerpoint/2010/main" val="279917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Infrastructure as Code (</a:t>
            </a:r>
            <a:r>
              <a:rPr lang="en-US" dirty="0" err="1">
                <a:solidFill>
                  <a:srgbClr val="00B0F0"/>
                </a:solidFill>
              </a:rPr>
              <a:t>IaC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use of 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r>
              <a:rPr lang="en-US" dirty="0"/>
              <a:t>83% respondents say they are experiencing an increase in </a:t>
            </a:r>
            <a:r>
              <a:rPr lang="en-US" dirty="0" err="1"/>
              <a:t>IaC</a:t>
            </a:r>
            <a:r>
              <a:rPr lang="en-US" dirty="0"/>
              <a:t> template misconfigurations</a:t>
            </a:r>
          </a:p>
          <a:p>
            <a:r>
              <a:rPr lang="en-US" dirty="0"/>
              <a:t>Security dangers because misconfigured cloud infrastructures represent broad exposure and large attack surface</a:t>
            </a:r>
          </a:p>
        </p:txBody>
      </p:sp>
    </p:spTree>
    <p:extLst>
      <p:ext uri="{BB962C8B-B14F-4D97-AF65-F5344CB8AC3E}">
        <p14:creationId xmlns:p14="http://schemas.microsoft.com/office/powerpoint/2010/main" val="148944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C41-25E7-4913-D25D-20720A87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DevSecOps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A408-D102-0ABF-0E1F-E6B110269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Organizations are embracing </a:t>
            </a:r>
            <a:r>
              <a:rPr lang="en-US" dirty="0" err="1"/>
              <a:t>DevSecOps</a:t>
            </a:r>
            <a:r>
              <a:rPr lang="en-US" dirty="0"/>
              <a:t> practices in response to security challenges</a:t>
            </a:r>
          </a:p>
          <a:p>
            <a:r>
              <a:rPr lang="en-US" dirty="0"/>
              <a:t>Leverage CI/CD tools that </a:t>
            </a:r>
            <a:r>
              <a:rPr lang="en-US" dirty="0">
                <a:solidFill>
                  <a:srgbClr val="FF0000"/>
                </a:solidFill>
              </a:rPr>
              <a:t>integrate security early</a:t>
            </a:r>
          </a:p>
          <a:p>
            <a:r>
              <a:rPr lang="en-US" dirty="0"/>
              <a:t>Applications are scanned for vulnerabilities, as they are being built</a:t>
            </a:r>
          </a:p>
          <a:p>
            <a:r>
              <a:rPr lang="en-US" dirty="0"/>
              <a:t>Test suites/scans are </a:t>
            </a:r>
            <a:r>
              <a:rPr lang="en-US" dirty="0">
                <a:solidFill>
                  <a:srgbClr val="FF0000"/>
                </a:solidFill>
              </a:rPr>
              <a:t>integrated into pipelines</a:t>
            </a:r>
            <a:r>
              <a:rPr lang="en-US" dirty="0"/>
              <a:t>, rather than run as an afterthought</a:t>
            </a:r>
          </a:p>
          <a:p>
            <a:r>
              <a:rPr lang="en-US" dirty="0"/>
              <a:t>Better software, more safety and stability for end users</a:t>
            </a:r>
          </a:p>
          <a:p>
            <a:r>
              <a:rPr lang="en-US" dirty="0"/>
              <a:t>Development times, expenditure, and overall stress are significantly reduced</a:t>
            </a:r>
          </a:p>
        </p:txBody>
      </p:sp>
    </p:spTree>
    <p:extLst>
      <p:ext uri="{BB962C8B-B14F-4D97-AF65-F5344CB8AC3E}">
        <p14:creationId xmlns:p14="http://schemas.microsoft.com/office/powerpoint/2010/main" val="25442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0B51-B692-5717-BF56-A6651EF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is </a:t>
            </a:r>
            <a:r>
              <a:rPr lang="en-US" dirty="0" err="1">
                <a:solidFill>
                  <a:srgbClr val="00B0F0"/>
                </a:solidFill>
              </a:rPr>
              <a:t>DevSecOps</a:t>
            </a:r>
            <a:r>
              <a:rPr lang="en-US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1B95A-1F9F-A742-D028-D36D707B9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 the advantages of a DevOps </a:t>
            </a:r>
            <a:r>
              <a:rPr lang="en-US" dirty="0"/>
              <a:t>approach, including agility and responsiveness, to </a:t>
            </a:r>
            <a:r>
              <a:rPr lang="en-US" dirty="0">
                <a:solidFill>
                  <a:srgbClr val="FF0000"/>
                </a:solidFill>
              </a:rPr>
              <a:t>IT security</a:t>
            </a:r>
            <a:r>
              <a:rPr lang="en-US" dirty="0"/>
              <a:t>.</a:t>
            </a:r>
          </a:p>
          <a:p>
            <a:r>
              <a:rPr lang="en-US" dirty="0"/>
              <a:t>The idea is to integrate security </a:t>
            </a:r>
            <a:r>
              <a:rPr lang="en-US" dirty="0">
                <a:solidFill>
                  <a:srgbClr val="FF0000"/>
                </a:solidFill>
              </a:rPr>
              <a:t>early</a:t>
            </a:r>
            <a:r>
              <a:rPr lang="en-US" dirty="0"/>
              <a:t> in the development process and throughout the whole Software Development Lifecycle (</a:t>
            </a:r>
            <a:r>
              <a:rPr lang="en-US" dirty="0">
                <a:solidFill>
                  <a:srgbClr val="FF0000"/>
                </a:solidFill>
              </a:rPr>
              <a:t>SDLC</a:t>
            </a:r>
            <a:r>
              <a:rPr lang="en-US" dirty="0"/>
              <a:t>).</a:t>
            </a:r>
          </a:p>
          <a:p>
            <a:r>
              <a:rPr lang="en-US" dirty="0"/>
              <a:t>This involves collaboration between development and security teams, as well as  incorporating security protocols into the development process.</a:t>
            </a:r>
          </a:p>
          <a:p>
            <a:r>
              <a:rPr lang="en-US" dirty="0">
                <a:solidFill>
                  <a:srgbClr val="FF0000"/>
                </a:solidFill>
              </a:rPr>
              <a:t>Automation of security </a:t>
            </a:r>
            <a:r>
              <a:rPr lang="en-US" dirty="0"/>
              <a:t>testing is the key!</a:t>
            </a:r>
          </a:p>
          <a:p>
            <a:r>
              <a:rPr lang="en-US" dirty="0"/>
              <a:t>More frequent (many times a day) software releases = more need for security automation!</a:t>
            </a:r>
          </a:p>
        </p:txBody>
      </p:sp>
    </p:spTree>
    <p:extLst>
      <p:ext uri="{BB962C8B-B14F-4D97-AF65-F5344CB8AC3E}">
        <p14:creationId xmlns:p14="http://schemas.microsoft.com/office/powerpoint/2010/main" val="3301825353"/>
      </p:ext>
    </p:extLst>
  </p:cSld>
  <p:clrMapOvr>
    <a:masterClrMapping/>
  </p:clrMapOvr>
</p:sld>
</file>

<file path=ppt/theme/theme1.xml><?xml version="1.0" encoding="utf-8"?>
<a:theme xmlns:a="http://schemas.openxmlformats.org/drawingml/2006/main" name="Solita">
  <a:themeElements>
    <a:clrScheme name="Solita">
      <a:dk1>
        <a:srgbClr val="282828"/>
      </a:dk1>
      <a:lt1>
        <a:srgbClr val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266807180853293","enableDocumentContentUpdater":true,"version":"1.9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266807180853293","enableDocumentContentUpdater":true,"version":"1.9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266807180853293","enableDocumentContentUpdater":true,"version":"1.9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DDE58514-FB4B-491F-B3BD-30C819AFD3DC}">
  <ds:schemaRefs/>
</ds:datastoreItem>
</file>

<file path=customXml/itemProps2.xml><?xml version="1.0" encoding="utf-8"?>
<ds:datastoreItem xmlns:ds="http://schemas.openxmlformats.org/officeDocument/2006/customXml" ds:itemID="{7B7965D9-41D6-4710-8E15-61957100D860}">
  <ds:schemaRefs/>
</ds:datastoreItem>
</file>

<file path=customXml/itemProps3.xml><?xml version="1.0" encoding="utf-8"?>
<ds:datastoreItem xmlns:ds="http://schemas.openxmlformats.org/officeDocument/2006/customXml" ds:itemID="{3361829A-C4A1-9E47-A249-675BBF928F53}">
  <ds:schemaRefs/>
</ds:datastoreItem>
</file>

<file path=customXml/itemProps4.xml><?xml version="1.0" encoding="utf-8"?>
<ds:datastoreItem xmlns:ds="http://schemas.openxmlformats.org/officeDocument/2006/customXml" ds:itemID="{F4D83800-C739-794B-9E2F-5AF9C226A155}">
  <ds:schemaRefs/>
</ds:datastoreItem>
</file>

<file path=customXml/itemProps5.xml><?xml version="1.0" encoding="utf-8"?>
<ds:datastoreItem xmlns:ds="http://schemas.openxmlformats.org/officeDocument/2006/customXml" ds:itemID="{98AC8865-F341-4B54-97B0-4D2A0D155368}">
  <ds:schemaRefs/>
</ds:datastoreItem>
</file>

<file path=customXml/itemProps6.xml><?xml version="1.0" encoding="utf-8"?>
<ds:datastoreItem xmlns:ds="http://schemas.openxmlformats.org/officeDocument/2006/customXml" ds:itemID="{A725903E-A237-4FF8-B67F-8518185EE96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10833</TotalTime>
  <Words>2054</Words>
  <Application>Microsoft Macintosh PowerPoint</Application>
  <PresentationFormat>On-screen Show (16:9)</PresentationFormat>
  <Paragraphs>247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Consolas</vt:lpstr>
      <vt:lpstr>Century Gothic</vt:lpstr>
      <vt:lpstr>aktiv-grotesk</vt:lpstr>
      <vt:lpstr>Arial</vt:lpstr>
      <vt:lpstr>Cambria Math</vt:lpstr>
      <vt:lpstr>Calibri</vt:lpstr>
      <vt:lpstr>JetBrains Mono</vt:lpstr>
      <vt:lpstr>Solita</vt:lpstr>
      <vt:lpstr>DevSecOps with GitHub and Azure DevOps</vt:lpstr>
      <vt:lpstr>Agenda</vt:lpstr>
      <vt:lpstr>Course Material</vt:lpstr>
      <vt:lpstr>Contemporary Security Challenges</vt:lpstr>
      <vt:lpstr>Prevalence of Open Source Software (OSS)</vt:lpstr>
      <vt:lpstr>Secret Scanning in Git Repositories</vt:lpstr>
      <vt:lpstr>Infrastructure as Code (IaC)</vt:lpstr>
      <vt:lpstr>DevSecOps</vt:lpstr>
      <vt:lpstr>What is DevSecOps?</vt:lpstr>
      <vt:lpstr>Incorporating Security into Development</vt:lpstr>
      <vt:lpstr>Common DevSecOps Practices</vt:lpstr>
      <vt:lpstr>DevSecOps = Shifting Security Left</vt:lpstr>
      <vt:lpstr>You Need To Start NOW (already yesterday)</vt:lpstr>
      <vt:lpstr>GitHub: an Excellent DevSecOps Starting Point</vt:lpstr>
      <vt:lpstr>Three Types of GitHub Repositories</vt:lpstr>
      <vt:lpstr>GitHub Advanced Security, GHAS</vt:lpstr>
      <vt:lpstr>Security Features by Repository Type</vt:lpstr>
      <vt:lpstr>Types of Security Scans: Red=Early in Pipelines</vt:lpstr>
      <vt:lpstr>Demo: GitHub Public Repo – No-Code Security</vt:lpstr>
      <vt:lpstr>Simple “Drop-In” Strategy: Add Scans to Your Code</vt:lpstr>
      <vt:lpstr>Drop-In Strategy Pros and Cons</vt:lpstr>
      <vt:lpstr>Gentleman’s Set of Security Workflows</vt:lpstr>
      <vt:lpstr>Separate / Dedicated Scan Repositories</vt:lpstr>
      <vt:lpstr>Pros and Cons</vt:lpstr>
      <vt:lpstr>.sarif - Static Analysis Results Interchange Format</vt:lpstr>
      <vt:lpstr>Advanced: Create Your Workflow with Actions</vt:lpstr>
      <vt:lpstr>GitHub Internal: No Free Goodies (Except SCA)</vt:lpstr>
      <vt:lpstr>Azure DevOps vs GitHub</vt:lpstr>
      <vt:lpstr>Snyk Developer-First Security Platform</vt:lpstr>
      <vt:lpstr>Key Takeaways</vt:lpstr>
      <vt:lpstr>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security related considerations when building  a native integration platform</dc:title>
  <cp:lastModifiedBy>Sergei Vorobyov</cp:lastModifiedBy>
  <cp:revision>62</cp:revision>
  <dcterms:modified xsi:type="dcterms:W3CDTF">2023-03-15T15:28:12Z</dcterms:modified>
</cp:coreProperties>
</file>