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F8_78DDC2F2.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5EE_6C300E89.xml" ContentType="application/vnd.ms-powerpoint.comments+xml"/>
  <Override PartName="/ppt/notesSlides/notesSlide5.xml" ContentType="application/vnd.openxmlformats-officedocument.presentationml.notesSlide+xml"/>
  <Override PartName="/ppt/comments/modernComment_5EF_3AEC463B.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5F1_F9399D48.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5B3_5B4D4A2D.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modernComment_5BA_55E1FA80.xml" ContentType="application/vnd.ms-powerpoint.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modernComment_5D6_C6503E0E.xml" ContentType="application/vnd.ms-powerpoint.comments+xml"/>
  <Override PartName="/ppt/notesSlides/notesSlide27.xml" ContentType="application/vnd.openxmlformats-officedocument.presentationml.notesSlide+xml"/>
  <Override PartName="/ppt/comments/modernComment_5D7_83380B8D.xml" ContentType="application/vnd.ms-powerpoint.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modernComment_5E1_7FFCCDC6.xml" ContentType="application/vnd.ms-powerpoint.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modernComment_5DE_9647355.xml" ContentType="application/vnd.ms-powerpoint.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599_C022BA53.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modernComment_5E3_AE70591.xml" ContentType="application/vnd.ms-powerpoint.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modernComment_5E5_C0DCE1E0.xml" ContentType="application/vnd.ms-powerpoint.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modernComment_59E_F1B8DD64.xml" ContentType="application/vnd.ms-powerpoint.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omments/modernComment_5EB_83167EF4.xml" ContentType="application/vnd.ms-powerpoint.comments+xml"/>
  <Override PartName="/ppt/notesSlides/notesSlide57.xml" ContentType="application/vnd.openxmlformats-officedocument.presentationml.notesSlide+xml"/>
  <Override PartName="/ppt/comments/modernComment_1F3_2787615B.xml" ContentType="application/vnd.ms-powerpoint.comment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71"/>
  </p:notesMasterIdLst>
  <p:handoutMasterIdLst>
    <p:handoutMasterId r:id="rId72"/>
  </p:handoutMasterIdLst>
  <p:sldIdLst>
    <p:sldId id="494" r:id="rId5"/>
    <p:sldId id="504" r:id="rId6"/>
    <p:sldId id="1528" r:id="rId7"/>
    <p:sldId id="332" r:id="rId8"/>
    <p:sldId id="507" r:id="rId9"/>
    <p:sldId id="1517" r:id="rId10"/>
    <p:sldId id="1518" r:id="rId11"/>
    <p:sldId id="1519" r:id="rId12"/>
    <p:sldId id="1520" r:id="rId13"/>
    <p:sldId id="1526" r:id="rId14"/>
    <p:sldId id="1521" r:id="rId15"/>
    <p:sldId id="1527" r:id="rId16"/>
    <p:sldId id="1522" r:id="rId17"/>
    <p:sldId id="1483" r:id="rId18"/>
    <p:sldId id="1454" r:id="rId19"/>
    <p:sldId id="1523" r:id="rId20"/>
    <p:sldId id="1525" r:id="rId21"/>
    <p:sldId id="1457" r:id="rId22"/>
    <p:sldId id="1458" r:id="rId23"/>
    <p:sldId id="1488" r:id="rId24"/>
    <p:sldId id="1459" r:id="rId25"/>
    <p:sldId id="1479" r:id="rId26"/>
    <p:sldId id="1480" r:id="rId27"/>
    <p:sldId id="1462" r:id="rId28"/>
    <p:sldId id="1524" r:id="rId29"/>
    <p:sldId id="1503" r:id="rId30"/>
    <p:sldId id="1466" r:id="rId31"/>
    <p:sldId id="1478" r:id="rId32"/>
    <p:sldId id="1494" r:id="rId33"/>
    <p:sldId id="1495" r:id="rId34"/>
    <p:sldId id="1484" r:id="rId35"/>
    <p:sldId id="1504" r:id="rId36"/>
    <p:sldId id="1505" r:id="rId37"/>
    <p:sldId id="1506" r:id="rId38"/>
    <p:sldId id="1501" r:id="rId39"/>
    <p:sldId id="1502" r:id="rId40"/>
    <p:sldId id="1492" r:id="rId41"/>
    <p:sldId id="1411" r:id="rId42"/>
    <p:sldId id="1433" r:id="rId43"/>
    <p:sldId id="1414" r:id="rId44"/>
    <p:sldId id="1498" r:id="rId45"/>
    <p:sldId id="1507" r:id="rId46"/>
    <p:sldId id="1415" r:id="rId47"/>
    <p:sldId id="1416" r:id="rId48"/>
    <p:sldId id="1509" r:id="rId49"/>
    <p:sldId id="1510" r:id="rId50"/>
    <p:sldId id="1511" r:id="rId51"/>
    <p:sldId id="335" r:id="rId52"/>
    <p:sldId id="1512" r:id="rId53"/>
    <p:sldId id="1513" r:id="rId54"/>
    <p:sldId id="1514" r:id="rId55"/>
    <p:sldId id="1432" r:id="rId56"/>
    <p:sldId id="1437" r:id="rId57"/>
    <p:sldId id="1493" r:id="rId58"/>
    <p:sldId id="1420" r:id="rId59"/>
    <p:sldId id="1438" r:id="rId60"/>
    <p:sldId id="337" r:id="rId61"/>
    <p:sldId id="338" r:id="rId62"/>
    <p:sldId id="1515" r:id="rId63"/>
    <p:sldId id="499" r:id="rId64"/>
    <p:sldId id="409" r:id="rId65"/>
    <p:sldId id="408" r:id="rId66"/>
    <p:sldId id="445" r:id="rId67"/>
    <p:sldId id="1427" r:id="rId68"/>
    <p:sldId id="1428" r:id="rId69"/>
    <p:sldId id="1429" r:id="rId70"/>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3CEFD8-9529-4FD7-96DE-997DF3F89E65}" name="Thai Trinh" initials="TT" userId="cc6379a6b52f4737"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DA1D2-D937-4940-B58D-B0F583F2F267}" v="8" dt="2024-03-12T02:15:27.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311" autoAdjust="0"/>
  </p:normalViewPr>
  <p:slideViewPr>
    <p:cSldViewPr>
      <p:cViewPr varScale="1">
        <p:scale>
          <a:sx n="72" d="100"/>
          <a:sy n="72" d="100"/>
        </p:scale>
        <p:origin x="250" y="58"/>
      </p:cViewPr>
      <p:guideLst>
        <p:guide orient="horz" pos="2160"/>
        <p:guide pos="384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80"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i Trinh" userId="cc6379a6b52f4737" providerId="LiveId" clId="{BB7DA1D2-D937-4940-B58D-B0F583F2F267}"/>
    <pc:docChg chg="undo custSel addSld delSld modSld">
      <pc:chgData name="Thai Trinh" userId="cc6379a6b52f4737" providerId="LiveId" clId="{BB7DA1D2-D937-4940-B58D-B0F583F2F267}" dt="2024-03-12T02:45:05.358" v="76"/>
      <pc:docMkLst>
        <pc:docMk/>
      </pc:docMkLst>
      <pc:sldChg chg="modSp mod">
        <pc:chgData name="Thai Trinh" userId="cc6379a6b52f4737" providerId="LiveId" clId="{BB7DA1D2-D937-4940-B58D-B0F583F2F267}" dt="2024-03-12T02:39:29.833" v="74"/>
        <pc:sldMkLst>
          <pc:docMk/>
          <pc:sldMk cId="0" sldId="338"/>
        </pc:sldMkLst>
        <pc:spChg chg="mod">
          <ac:chgData name="Thai Trinh" userId="cc6379a6b52f4737" providerId="LiveId" clId="{BB7DA1D2-D937-4940-B58D-B0F583F2F267}" dt="2024-03-12T02:39:29.833" v="74"/>
          <ac:spMkLst>
            <pc:docMk/>
            <pc:sldMk cId="0" sldId="338"/>
            <ac:spMk id="2" creationId="{8A3B6800-D8DA-489C-AB81-E76AC5A27EFB}"/>
          </ac:spMkLst>
        </pc:spChg>
      </pc:sldChg>
      <pc:sldChg chg="addCm">
        <pc:chgData name="Thai Trinh" userId="cc6379a6b52f4737" providerId="LiveId" clId="{BB7DA1D2-D937-4940-B58D-B0F583F2F267}" dt="2024-03-12T02:32:26.606" v="71"/>
        <pc:sldMkLst>
          <pc:docMk/>
          <pc:sldMk cId="663183707" sldId="499"/>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12T02:32:26.606" v="71"/>
              <pc2:cmMkLst xmlns:pc2="http://schemas.microsoft.com/office/powerpoint/2019/9/main/command">
                <pc:docMk/>
                <pc:sldMk cId="663183707" sldId="499"/>
                <pc2:cmMk id="{2C2EEC89-4954-45AE-AD89-AD23FD051FC1}"/>
              </pc2:cmMkLst>
            </pc226:cmChg>
          </p:ext>
        </pc:extLst>
      </pc:sldChg>
      <pc:sldChg chg="addCm">
        <pc:chgData name="Thai Trinh" userId="cc6379a6b52f4737" providerId="LiveId" clId="{BB7DA1D2-D937-4940-B58D-B0F583F2F267}" dt="2024-03-05T01:42:17.706" v="0"/>
        <pc:sldMkLst>
          <pc:docMk/>
          <pc:sldMk cId="2027799282" sldId="504"/>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05T01:42:17.706" v="0"/>
              <pc2:cmMkLst xmlns:pc2="http://schemas.microsoft.com/office/powerpoint/2019/9/main/command">
                <pc:docMk/>
                <pc:sldMk cId="2027799282" sldId="504"/>
                <pc2:cmMk id="{0A06A151-3F66-45C4-9D35-302A52F80CFC}"/>
              </pc2:cmMkLst>
            </pc226:cmChg>
          </p:ext>
        </pc:extLst>
      </pc:sldChg>
      <pc:sldChg chg="modSp addCm">
        <pc:chgData name="Thai Trinh" userId="cc6379a6b52f4737" providerId="LiveId" clId="{BB7DA1D2-D937-4940-B58D-B0F583F2F267}" dt="2024-03-12T02:15:27.068" v="65" actId="1038"/>
        <pc:sldMkLst>
          <pc:docMk/>
          <pc:sldMk cId="3223501395" sldId="1433"/>
        </pc:sldMkLst>
        <pc:picChg chg="mod">
          <ac:chgData name="Thai Trinh" userId="cc6379a6b52f4737" providerId="LiveId" clId="{BB7DA1D2-D937-4940-B58D-B0F583F2F267}" dt="2024-03-12T02:15:27.068" v="65" actId="1038"/>
          <ac:picMkLst>
            <pc:docMk/>
            <pc:sldMk cId="3223501395" sldId="1433"/>
            <ac:picMk id="21" creationId="{00000000-0000-0000-0000-000000000000}"/>
          </ac:picMkLst>
        </pc:picChg>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12T02:13:51.831" v="64"/>
              <pc2:cmMkLst xmlns:pc2="http://schemas.microsoft.com/office/powerpoint/2019/9/main/command">
                <pc:docMk/>
                <pc:sldMk cId="3223501395" sldId="1433"/>
                <pc2:cmMk id="{C02D944B-A58E-4527-A820-C4DFFDBE08DC}"/>
              </pc2:cmMkLst>
            </pc226:cmChg>
          </p:ext>
        </pc:extLst>
      </pc:sldChg>
      <pc:sldChg chg="addCm modCm">
        <pc:chgData name="Thai Trinh" userId="cc6379a6b52f4737" providerId="LiveId" clId="{BB7DA1D2-D937-4940-B58D-B0F583F2F267}" dt="2024-03-12T02:45:05.358" v="76"/>
        <pc:sldMkLst>
          <pc:docMk/>
          <pc:sldMk cId="4055424356" sldId="1438"/>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12T02:45:05.358" v="76"/>
              <pc2:cmMkLst xmlns:pc2="http://schemas.microsoft.com/office/powerpoint/2019/9/main/command">
                <pc:docMk/>
                <pc:sldMk cId="4055424356" sldId="1438"/>
                <pc2:cmMk id="{B9EA6527-056C-4DBD-A16B-5450BA975835}"/>
              </pc2:cmMkLst>
              <pc226:cmRplyChg chg="add">
                <pc226:chgData name="Thai Trinh" userId="cc6379a6b52f4737" providerId="LiveId" clId="{BB7DA1D2-D937-4940-B58D-B0F583F2F267}" dt="2024-03-12T02:45:05.358" v="76"/>
                <pc2:cmRplyMkLst xmlns:pc2="http://schemas.microsoft.com/office/powerpoint/2019/9/main/command">
                  <pc:docMk/>
                  <pc:sldMk cId="4055424356" sldId="1438"/>
                  <pc2:cmMk id="{B9EA6527-056C-4DBD-A16B-5450BA975835}"/>
                  <pc2:cmRplyMk id="{C9E12137-AD87-4546-9F65-BFC7809F5167}"/>
                </pc2:cmRplyMkLst>
              </pc226:cmRplyChg>
            </pc226:cmChg>
          </p:ext>
        </pc:extLst>
      </pc:sldChg>
      <pc:sldChg chg="addCm">
        <pc:chgData name="Thai Trinh" userId="cc6379a6b52f4737" providerId="LiveId" clId="{BB7DA1D2-D937-4940-B58D-B0F583F2F267}" dt="2024-03-05T02:46:04.483" v="7"/>
        <pc:sldMkLst>
          <pc:docMk/>
          <pc:sldMk cId="1531791917" sldId="1459"/>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05T02:46:04.483" v="7"/>
              <pc2:cmMkLst xmlns:pc2="http://schemas.microsoft.com/office/powerpoint/2019/9/main/command">
                <pc:docMk/>
                <pc:sldMk cId="1531791917" sldId="1459"/>
                <pc2:cmMk id="{2E9F41CB-C264-49F1-B9EA-DD9D1772AC4E}"/>
              </pc2:cmMkLst>
            </pc226:cmChg>
          </p:ext>
        </pc:extLst>
      </pc:sldChg>
      <pc:sldChg chg="addCm modCm">
        <pc:chgData name="Thai Trinh" userId="cc6379a6b52f4737" providerId="LiveId" clId="{BB7DA1D2-D937-4940-B58D-B0F583F2F267}" dt="2024-03-05T03:02:55.214" v="13"/>
        <pc:sldMkLst>
          <pc:docMk/>
          <pc:sldMk cId="1440873088" sldId="1466"/>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05T03:02:55.214" v="13"/>
              <pc2:cmMkLst xmlns:pc2="http://schemas.microsoft.com/office/powerpoint/2019/9/main/command">
                <pc:docMk/>
                <pc:sldMk cId="1440873088" sldId="1466"/>
                <pc2:cmMk id="{2F70C895-2E21-4C8C-8AF1-4CC12845A187}"/>
              </pc2:cmMkLst>
              <pc226:cmRplyChg chg="add">
                <pc226:chgData name="Thai Trinh" userId="cc6379a6b52f4737" providerId="LiveId" clId="{BB7DA1D2-D937-4940-B58D-B0F583F2F267}" dt="2024-03-05T03:02:55.214" v="13"/>
                <pc2:cmRplyMkLst xmlns:pc2="http://schemas.microsoft.com/office/powerpoint/2019/9/main/command">
                  <pc:docMk/>
                  <pc:sldMk cId="1440873088" sldId="1466"/>
                  <pc2:cmMk id="{2F70C895-2E21-4C8C-8AF1-4CC12845A187}"/>
                  <pc2:cmRplyMk id="{B96C35B8-1117-4095-891A-4D4569908736}"/>
                </pc2:cmRplyMkLst>
              </pc226:cmRplyChg>
            </pc226:cmChg>
          </p:ext>
        </pc:extLst>
      </pc:sldChg>
      <pc:sldChg chg="addCm modCm modNotesTx">
        <pc:chgData name="Thai Trinh" userId="cc6379a6b52f4737" providerId="LiveId" clId="{BB7DA1D2-D937-4940-B58D-B0F583F2F267}" dt="2024-03-12T01:44:16.693" v="55"/>
        <pc:sldMkLst>
          <pc:docMk/>
          <pc:sldMk cId="3327147534" sldId="1494"/>
        </pc:sldMkLst>
        <pc:extLst>
          <p:ext xmlns:p="http://schemas.openxmlformats.org/presentationml/2006/main" uri="{D6D511B9-2390-475A-947B-AFAB55BFBCF1}">
            <pc226:cmChg xmlns:pc226="http://schemas.microsoft.com/office/powerpoint/2022/06/main/command" chg="add mod">
              <pc226:chgData name="Thai Trinh" userId="cc6379a6b52f4737" providerId="LiveId" clId="{BB7DA1D2-D937-4940-B58D-B0F583F2F267}" dt="2024-03-12T01:44:16.693" v="55"/>
              <pc2:cmMkLst xmlns:pc2="http://schemas.microsoft.com/office/powerpoint/2019/9/main/command">
                <pc:docMk/>
                <pc:sldMk cId="3327147534" sldId="1494"/>
                <pc2:cmMk id="{FBC9488C-7B3B-4580-AEC8-98C518B2D14C}"/>
              </pc2:cmMkLst>
              <pc226:cmRplyChg chg="add">
                <pc226:chgData name="Thai Trinh" userId="cc6379a6b52f4737" providerId="LiveId" clId="{BB7DA1D2-D937-4940-B58D-B0F583F2F267}" dt="2024-03-12T01:44:16.693" v="55"/>
                <pc2:cmRplyMkLst xmlns:pc2="http://schemas.microsoft.com/office/powerpoint/2019/9/main/command">
                  <pc:docMk/>
                  <pc:sldMk cId="3327147534" sldId="1494"/>
                  <pc2:cmMk id="{FBC9488C-7B3B-4580-AEC8-98C518B2D14C}"/>
                  <pc2:cmRplyMk id="{494B2735-8B94-4190-90F4-F5D55791A1E5}"/>
                </pc2:cmRplyMkLst>
              </pc226:cmRplyChg>
              <pc226:cmRplyChg chg="add">
                <pc226:chgData name="Thai Trinh" userId="cc6379a6b52f4737" providerId="LiveId" clId="{BB7DA1D2-D937-4940-B58D-B0F583F2F267}" dt="2024-03-12T01:43:15.345" v="54"/>
                <pc2:cmRplyMkLst xmlns:pc2="http://schemas.microsoft.com/office/powerpoint/2019/9/main/command">
                  <pc:docMk/>
                  <pc:sldMk cId="3327147534" sldId="1494"/>
                  <pc2:cmMk id="{FBC9488C-7B3B-4580-AEC8-98C518B2D14C}"/>
                  <pc2:cmRplyMk id="{1775D940-7F22-4874-B5D3-543AE4E954F7}"/>
                </pc2:cmRplyMkLst>
              </pc226:cmRplyChg>
            </pc226:cmChg>
          </p:ext>
        </pc:extLst>
      </pc:sldChg>
      <pc:sldChg chg="addCm">
        <pc:chgData name="Thai Trinh" userId="cc6379a6b52f4737" providerId="LiveId" clId="{BB7DA1D2-D937-4940-B58D-B0F583F2F267}" dt="2024-03-12T01:39:27.296" v="16"/>
        <pc:sldMkLst>
          <pc:docMk/>
          <pc:sldMk cId="2201488269" sldId="1495"/>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12T01:39:27.296" v="16"/>
              <pc2:cmMkLst xmlns:pc2="http://schemas.microsoft.com/office/powerpoint/2019/9/main/command">
                <pc:docMk/>
                <pc:sldMk cId="2201488269" sldId="1495"/>
                <pc2:cmMk id="{711D563F-3FBC-45A6-8B2B-F6A96DFF77E3}"/>
              </pc2:cmMkLst>
            </pc226:cmChg>
          </p:ext>
        </pc:extLst>
      </pc:sldChg>
      <pc:sldChg chg="modSp mod addCm modCm">
        <pc:chgData name="Thai Trinh" userId="cc6379a6b52f4737" providerId="LiveId" clId="{BB7DA1D2-D937-4940-B58D-B0F583F2F267}" dt="2024-03-12T02:10:03.496" v="63"/>
        <pc:sldMkLst>
          <pc:docMk/>
          <pc:sldMk cId="157578069" sldId="1502"/>
        </pc:sldMkLst>
        <pc:picChg chg="mod">
          <ac:chgData name="Thai Trinh" userId="cc6379a6b52f4737" providerId="LiveId" clId="{BB7DA1D2-D937-4940-B58D-B0F583F2F267}" dt="2024-03-12T01:54:24.362" v="61" actId="1035"/>
          <ac:picMkLst>
            <pc:docMk/>
            <pc:sldMk cId="157578069" sldId="1502"/>
            <ac:picMk id="5" creationId="{74D67801-74DD-453A-A642-AAEAB3DD88A7}"/>
          </ac:picMkLst>
        </pc:picChg>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12T02:10:03.496" v="63"/>
              <pc2:cmMkLst xmlns:pc2="http://schemas.microsoft.com/office/powerpoint/2019/9/main/command">
                <pc:docMk/>
                <pc:sldMk cId="157578069" sldId="1502"/>
                <pc2:cmMk id="{00B97B89-6541-4467-ABA1-3D3C9DC99DF2}"/>
              </pc2:cmMkLst>
              <pc226:cmRplyChg chg="add">
                <pc226:chgData name="Thai Trinh" userId="cc6379a6b52f4737" providerId="LiveId" clId="{BB7DA1D2-D937-4940-B58D-B0F583F2F267}" dt="2024-03-12T02:10:03.496" v="63"/>
                <pc2:cmRplyMkLst xmlns:pc2="http://schemas.microsoft.com/office/powerpoint/2019/9/main/command">
                  <pc:docMk/>
                  <pc:sldMk cId="157578069" sldId="1502"/>
                  <pc2:cmMk id="{00B97B89-6541-4467-ABA1-3D3C9DC99DF2}"/>
                  <pc2:cmRplyMk id="{CA7D514A-A656-44C7-B8C4-9765C020F732}"/>
                </pc2:cmRplyMkLst>
              </pc226:cmRplyChg>
            </pc226:cmChg>
          </p:ext>
        </pc:extLst>
      </pc:sldChg>
      <pc:sldChg chg="modSp">
        <pc:chgData name="Thai Trinh" userId="cc6379a6b52f4737" providerId="LiveId" clId="{BB7DA1D2-D937-4940-B58D-B0F583F2F267}" dt="2024-03-12T01:30:34.908" v="15" actId="1038"/>
        <pc:sldMkLst>
          <pc:docMk/>
          <pc:sldMk cId="2289326540" sldId="1503"/>
        </pc:sldMkLst>
        <pc:spChg chg="mod">
          <ac:chgData name="Thai Trinh" userId="cc6379a6b52f4737" providerId="LiveId" clId="{BB7DA1D2-D937-4940-B58D-B0F583F2F267}" dt="2024-03-12T01:30:34.908" v="15" actId="1038"/>
          <ac:spMkLst>
            <pc:docMk/>
            <pc:sldMk cId="2289326540" sldId="1503"/>
            <ac:spMk id="3" creationId="{00000000-0000-0000-0000-000000000000}"/>
          </ac:spMkLst>
        </pc:spChg>
        <pc:picChg chg="mod">
          <ac:chgData name="Thai Trinh" userId="cc6379a6b52f4737" providerId="LiveId" clId="{BB7DA1D2-D937-4940-B58D-B0F583F2F267}" dt="2024-03-05T02:57:37.101" v="11" actId="1035"/>
          <ac:picMkLst>
            <pc:docMk/>
            <pc:sldMk cId="2289326540" sldId="1503"/>
            <ac:picMk id="7" creationId="{00000000-0000-0000-0000-000000000000}"/>
          </ac:picMkLst>
        </pc:picChg>
      </pc:sldChg>
      <pc:sldChg chg="addCm">
        <pc:chgData name="Thai Trinh" userId="cc6379a6b52f4737" providerId="LiveId" clId="{BB7DA1D2-D937-4940-B58D-B0F583F2F267}" dt="2024-03-12T01:46:12.002" v="56"/>
        <pc:sldMkLst>
          <pc:docMk/>
          <pc:sldMk cId="2147274182" sldId="1505"/>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12T01:46:12.002" v="56"/>
              <pc2:cmMkLst xmlns:pc2="http://schemas.microsoft.com/office/powerpoint/2019/9/main/command">
                <pc:docMk/>
                <pc:sldMk cId="2147274182" sldId="1505"/>
                <pc2:cmMk id="{B5AFC7E4-C03B-4A22-A111-85E59DFD9CDB}"/>
              </pc2:cmMkLst>
            </pc226:cmChg>
          </p:ext>
        </pc:extLst>
      </pc:sldChg>
      <pc:sldChg chg="addCm">
        <pc:chgData name="Thai Trinh" userId="cc6379a6b52f4737" providerId="LiveId" clId="{BB7DA1D2-D937-4940-B58D-B0F583F2F267}" dt="2024-03-12T02:16:08.997" v="66"/>
        <pc:sldMkLst>
          <pc:docMk/>
          <pc:sldMk cId="182912401" sldId="1507"/>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12T02:16:08.997" v="66"/>
              <pc2:cmMkLst xmlns:pc2="http://schemas.microsoft.com/office/powerpoint/2019/9/main/command">
                <pc:docMk/>
                <pc:sldMk cId="182912401" sldId="1507"/>
                <pc2:cmMk id="{9BA8B479-56A5-4A64-814A-5D61890DEAC3}"/>
              </pc2:cmMkLst>
            </pc226:cmChg>
          </p:ext>
        </pc:extLst>
      </pc:sldChg>
      <pc:sldChg chg="addCm">
        <pc:chgData name="Thai Trinh" userId="cc6379a6b52f4737" providerId="LiveId" clId="{BB7DA1D2-D937-4940-B58D-B0F583F2F267}" dt="2024-03-12T02:24:53.136" v="67"/>
        <pc:sldMkLst>
          <pc:docMk/>
          <pc:sldMk cId="3235701216" sldId="1509"/>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12T02:24:53.136" v="67"/>
              <pc2:cmMkLst xmlns:pc2="http://schemas.microsoft.com/office/powerpoint/2019/9/main/command">
                <pc:docMk/>
                <pc:sldMk cId="3235701216" sldId="1509"/>
                <pc2:cmMk id="{26E3B789-AF88-4598-B3AF-44BCA409CAEA}"/>
              </pc2:cmMkLst>
            </pc226:cmChg>
          </p:ext>
        </pc:extLst>
      </pc:sldChg>
      <pc:sldChg chg="modSp mod addCm modCm">
        <pc:chgData name="Thai Trinh" userId="cc6379a6b52f4737" providerId="LiveId" clId="{BB7DA1D2-D937-4940-B58D-B0F583F2F267}" dt="2024-03-12T02:35:11.629" v="72"/>
        <pc:sldMkLst>
          <pc:docMk/>
          <pc:sldMk cId="2199289588" sldId="1515"/>
        </pc:sldMkLst>
        <pc:picChg chg="mod">
          <ac:chgData name="Thai Trinh" userId="cc6379a6b52f4737" providerId="LiveId" clId="{BB7DA1D2-D937-4940-B58D-B0F583F2F267}" dt="2024-03-12T02:29:30.557" v="69" actId="1076"/>
          <ac:picMkLst>
            <pc:docMk/>
            <pc:sldMk cId="2199289588" sldId="1515"/>
            <ac:picMk id="16" creationId="{B993C907-E716-4159-9D91-1176FB871BE3}"/>
          </ac:picMkLst>
        </pc:picChg>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12T02:35:11.629" v="72"/>
              <pc2:cmMkLst xmlns:pc2="http://schemas.microsoft.com/office/powerpoint/2019/9/main/command">
                <pc:docMk/>
                <pc:sldMk cId="2199289588" sldId="1515"/>
                <pc2:cmMk id="{0052C816-82F9-4647-B389-5CA34FEB3C8A}"/>
              </pc2:cmMkLst>
              <pc226:cmRplyChg chg="add">
                <pc226:chgData name="Thai Trinh" userId="cc6379a6b52f4737" providerId="LiveId" clId="{BB7DA1D2-D937-4940-B58D-B0F583F2F267}" dt="2024-03-12T02:31:20.459" v="70"/>
                <pc2:cmRplyMkLst xmlns:pc2="http://schemas.microsoft.com/office/powerpoint/2019/9/main/command">
                  <pc:docMk/>
                  <pc:sldMk cId="2199289588" sldId="1515"/>
                  <pc2:cmMk id="{0052C816-82F9-4647-B389-5CA34FEB3C8A}"/>
                  <pc2:cmRplyMk id="{1581E32E-4C82-4213-AB42-97DECCD76614}"/>
                </pc2:cmRplyMkLst>
              </pc226:cmRplyChg>
              <pc226:cmRplyChg chg="add">
                <pc226:chgData name="Thai Trinh" userId="cc6379a6b52f4737" providerId="LiveId" clId="{BB7DA1D2-D937-4940-B58D-B0F583F2F267}" dt="2024-03-12T02:35:11.629" v="72"/>
                <pc2:cmRplyMkLst xmlns:pc2="http://schemas.microsoft.com/office/powerpoint/2019/9/main/command">
                  <pc:docMk/>
                  <pc:sldMk cId="2199289588" sldId="1515"/>
                  <pc2:cmMk id="{0052C816-82F9-4647-B389-5CA34FEB3C8A}"/>
                  <pc2:cmRplyMk id="{8E582D85-18B7-48ED-9845-9488812BEAC5}"/>
                </pc2:cmRplyMkLst>
              </pc226:cmRplyChg>
            </pc226:cmChg>
          </p:ext>
        </pc:extLst>
      </pc:sldChg>
      <pc:sldChg chg="addCm">
        <pc:chgData name="Thai Trinh" userId="cc6379a6b52f4737" providerId="LiveId" clId="{BB7DA1D2-D937-4940-B58D-B0F583F2F267}" dt="2024-03-05T01:58:28.065" v="1"/>
        <pc:sldMkLst>
          <pc:docMk/>
          <pc:sldMk cId="1815088777" sldId="1518"/>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05T01:58:28.065" v="1"/>
              <pc2:cmMkLst xmlns:pc2="http://schemas.microsoft.com/office/powerpoint/2019/9/main/command">
                <pc:docMk/>
                <pc:sldMk cId="1815088777" sldId="1518"/>
                <pc2:cmMk id="{80657EC8-AAD9-44CF-B3DA-16BC509F7BD7}"/>
              </pc2:cmMkLst>
            </pc226:cmChg>
          </p:ext>
        </pc:extLst>
      </pc:sldChg>
      <pc:sldChg chg="addCm">
        <pc:chgData name="Thai Trinh" userId="cc6379a6b52f4737" providerId="LiveId" clId="{BB7DA1D2-D937-4940-B58D-B0F583F2F267}" dt="2024-03-05T02:02:28.794" v="2"/>
        <pc:sldMkLst>
          <pc:docMk/>
          <pc:sldMk cId="988563003" sldId="1519"/>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05T02:02:28.794" v="2"/>
              <pc2:cmMkLst xmlns:pc2="http://schemas.microsoft.com/office/powerpoint/2019/9/main/command">
                <pc:docMk/>
                <pc:sldMk cId="988563003" sldId="1519"/>
                <pc2:cmMk id="{3EAAECA2-2ADF-4493-83E7-F9E8AC35CD3F}"/>
              </pc2:cmMkLst>
            </pc226:cmChg>
          </p:ext>
        </pc:extLst>
      </pc:sldChg>
      <pc:sldChg chg="addCm">
        <pc:chgData name="Thai Trinh" userId="cc6379a6b52f4737" providerId="LiveId" clId="{BB7DA1D2-D937-4940-B58D-B0F583F2F267}" dt="2024-03-05T02:16:19.611" v="5"/>
        <pc:sldMkLst>
          <pc:docMk/>
          <pc:sldMk cId="4181302600" sldId="1521"/>
        </pc:sldMkLst>
        <pc:extLst>
          <p:ext xmlns:p="http://schemas.openxmlformats.org/presentationml/2006/main" uri="{D6D511B9-2390-475A-947B-AFAB55BFBCF1}">
            <pc226:cmChg xmlns:pc226="http://schemas.microsoft.com/office/powerpoint/2022/06/main/command" chg="add">
              <pc226:chgData name="Thai Trinh" userId="cc6379a6b52f4737" providerId="LiveId" clId="{BB7DA1D2-D937-4940-B58D-B0F583F2F267}" dt="2024-03-05T02:16:19.611" v="5"/>
              <pc2:cmMkLst xmlns:pc2="http://schemas.microsoft.com/office/powerpoint/2019/9/main/command">
                <pc:docMk/>
                <pc:sldMk cId="4181302600" sldId="1521"/>
                <pc2:cmMk id="{11829984-FA76-4510-ACFD-75A73AE39571}"/>
              </pc2:cmMkLst>
            </pc226:cmChg>
          </p:ext>
        </pc:extLst>
      </pc:sldChg>
      <pc:sldChg chg="modSp">
        <pc:chgData name="Thai Trinh" userId="cc6379a6b52f4737" providerId="LiveId" clId="{BB7DA1D2-D937-4940-B58D-B0F583F2F267}" dt="2024-03-05T02:41:14.529" v="6" actId="1036"/>
        <pc:sldMkLst>
          <pc:docMk/>
          <pc:sldMk cId="201415725" sldId="1525"/>
        </pc:sldMkLst>
        <pc:picChg chg="mod">
          <ac:chgData name="Thai Trinh" userId="cc6379a6b52f4737" providerId="LiveId" clId="{BB7DA1D2-D937-4940-B58D-B0F583F2F267}" dt="2024-03-05T02:41:14.529" v="6" actId="1036"/>
          <ac:picMkLst>
            <pc:docMk/>
            <pc:sldMk cId="201415725" sldId="1525"/>
            <ac:picMk id="6" creationId="{00000000-0000-0000-0000-000000000000}"/>
          </ac:picMkLst>
        </pc:picChg>
      </pc:sldChg>
      <pc:sldChg chg="new del">
        <pc:chgData name="Thai Trinh" userId="cc6379a6b52f4737" providerId="LiveId" clId="{BB7DA1D2-D937-4940-B58D-B0F583F2F267}" dt="2024-03-05T02:15:54.381" v="4" actId="680"/>
        <pc:sldMkLst>
          <pc:docMk/>
          <pc:sldMk cId="1369375732" sldId="1529"/>
        </pc:sldMkLst>
      </pc:sldChg>
    </pc:docChg>
  </pc:docChgLst>
</pc:chgInfo>
</file>

<file path=ppt/comments/modernComment_1F3_2787615B.xml><?xml version="1.0" encoding="utf-8"?>
<p188:cmLst xmlns:a="http://schemas.openxmlformats.org/drawingml/2006/main" xmlns:r="http://schemas.openxmlformats.org/officeDocument/2006/relationships" xmlns:p188="http://schemas.microsoft.com/office/powerpoint/2018/8/main">
  <p188:cm id="{2C2EEC89-4954-45AE-AD89-AD23FD051FC1}" authorId="{B73CEFD8-9529-4FD7-96DE-997DF3F89E65}" created="2024-03-12T02:32:26.581">
    <pc:sldMkLst xmlns:pc="http://schemas.microsoft.com/office/powerpoint/2013/main/command">
      <pc:docMk/>
      <pc:sldMk cId="663183707" sldId="499"/>
    </pc:sldMkLst>
    <p188:txBody>
      <a:bodyPr/>
      <a:lstStyle/>
      <a:p>
        <a:r>
          <a:rPr lang="vi-VN"/>
          <a:t>A1a2a3a4a5a6
Row: a1a6
Col: a2a3a4a5</a:t>
        </a:r>
      </a:p>
    </p188:txBody>
  </p188:cm>
</p188:cmLst>
</file>

<file path=ppt/comments/modernComment_1F8_78DDC2F2.xml><?xml version="1.0" encoding="utf-8"?>
<p188:cmLst xmlns:a="http://schemas.openxmlformats.org/drawingml/2006/main" xmlns:r="http://schemas.openxmlformats.org/officeDocument/2006/relationships" xmlns:p188="http://schemas.microsoft.com/office/powerpoint/2018/8/main">
  <p188:cm id="{0A06A151-3F66-45C4-9D35-302A52F80CFC}" authorId="{B73CEFD8-9529-4FD7-96DE-997DF3F89E65}" created="2024-03-05T01:42:17.634">
    <ac:txMkLst xmlns:ac="http://schemas.microsoft.com/office/drawing/2013/main/command">
      <pc:docMk xmlns:pc="http://schemas.microsoft.com/office/powerpoint/2013/main/command"/>
      <pc:sldMk xmlns:pc="http://schemas.microsoft.com/office/powerpoint/2013/main/command" cId="2027799282" sldId="504"/>
      <ac:spMk id="19" creationId="{29B02A3E-5BF7-49E2-B316-01B3196F0894}"/>
      <ac:txMk cp="15" len="58">
        <ac:context len="74" hash="2755380229"/>
      </ac:txMk>
    </ac:txMkLst>
    <p188:pos x="4476051" y="727421"/>
    <p188:txBody>
      <a:bodyPr/>
      <a:lstStyle/>
      <a:p>
        <a:r>
          <a:rPr lang="vi-VN"/>
          <a:t>Đối xứng tốt hơn.</a:t>
        </a:r>
      </a:p>
    </p188:txBody>
  </p188:cm>
</p188:cmLst>
</file>

<file path=ppt/comments/modernComment_599_C022BA53.xml><?xml version="1.0" encoding="utf-8"?>
<p188:cmLst xmlns:a="http://schemas.openxmlformats.org/drawingml/2006/main" xmlns:r="http://schemas.openxmlformats.org/officeDocument/2006/relationships" xmlns:p188="http://schemas.microsoft.com/office/powerpoint/2018/8/main">
  <p188:cm id="{C02D944B-A58E-4527-A820-C4DFFDBE08DC}" authorId="{B73CEFD8-9529-4FD7-96DE-997DF3F89E65}" created="2024-03-12T02:13:51.799">
    <pc:sldMkLst xmlns:pc="http://schemas.microsoft.com/office/powerpoint/2013/main/command">
      <pc:docMk/>
      <pc:sldMk cId="3223501395" sldId="1433"/>
    </pc:sldMkLst>
    <p188:txBody>
      <a:bodyPr/>
      <a:lstStyle/>
      <a:p>
        <a:r>
          <a:rPr lang="vi-VN"/>
          <a:t>4 bit -&gt; 4 bit
=&gt; key space: 16!
</a:t>
        </a:r>
      </a:p>
    </p188:txBody>
  </p188:cm>
</p188:cmLst>
</file>

<file path=ppt/comments/modernComment_59E_F1B8DD64.xml><?xml version="1.0" encoding="utf-8"?>
<p188:cmLst xmlns:a="http://schemas.openxmlformats.org/drawingml/2006/main" xmlns:r="http://schemas.openxmlformats.org/officeDocument/2006/relationships" xmlns:p188="http://schemas.microsoft.com/office/powerpoint/2018/8/main">
  <p188:cm id="{B9EA6527-056C-4DBD-A16B-5450BA975835}" authorId="{B73CEFD8-9529-4FD7-96DE-997DF3F89E65}" created="2024-03-12T02:42:13.236">
    <pc:sldMkLst xmlns:pc="http://schemas.microsoft.com/office/powerpoint/2013/main/command">
      <pc:docMk/>
      <pc:sldMk cId="4055424356" sldId="1438"/>
    </pc:sldMkLst>
    <p188:replyLst>
      <p188:reply id="{C9E12137-AD87-4546-9F65-BFC7809F5167}" authorId="{B73CEFD8-9529-4FD7-96DE-997DF3F89E65}" created="2024-03-12T02:45:05.334">
        <p188:txBody>
          <a:bodyPr/>
          <a:lstStyle/>
          <a:p>
            <a:r>
              <a:rPr lang="vi-VN"/>
              <a:t>56 bit -&gt; 48 bit: dịch key và bỏ 1 số vị trí</a:t>
            </a:r>
          </a:p>
        </p188:txBody>
      </p188:reply>
    </p188:replyLst>
    <p188:txBody>
      <a:bodyPr/>
      <a:lstStyle/>
      <a:p>
        <a:r>
          <a:rPr lang="vi-VN"/>
          <a:t>64 bit -&gt; 56 bit: bỏ hết phần chia hết cho 8
</a:t>
        </a:r>
      </a:p>
    </p188:txBody>
  </p188:cm>
</p188:cmLst>
</file>

<file path=ppt/comments/modernComment_5B3_5B4D4A2D.xml><?xml version="1.0" encoding="utf-8"?>
<p188:cmLst xmlns:a="http://schemas.openxmlformats.org/drawingml/2006/main" xmlns:r="http://schemas.openxmlformats.org/officeDocument/2006/relationships" xmlns:p188="http://schemas.microsoft.com/office/powerpoint/2018/8/main">
  <p188:cm id="{2E9F41CB-C264-49F1-B9EA-DD9D1772AC4E}" authorId="{B73CEFD8-9529-4FD7-96DE-997DF3F89E65}" created="2024-03-05T02:46:04.437">
    <ac:txMkLst xmlns:ac="http://schemas.microsoft.com/office/drawing/2013/main/command">
      <pc:docMk xmlns:pc="http://schemas.microsoft.com/office/powerpoint/2013/main/command"/>
      <pc:sldMk xmlns:pc="http://schemas.microsoft.com/office/powerpoint/2013/main/command" cId="1531791917" sldId="1459"/>
      <ac:spMk id="3" creationId="{00000000-0000-0000-0000-000000000000}"/>
      <ac:txMk cp="19" len="69">
        <ac:context len="301" hash="1730228347"/>
      </ac:txMk>
    </ac:txMkLst>
    <p188:pos x="7131040" y="299219"/>
    <p188:txBody>
      <a:bodyPr/>
      <a:lstStyle/>
      <a:p>
        <a:r>
          <a:rPr lang="vi-VN"/>
          <a:t>Nhược: key bị lập lại. 
Sẽ tuyệt  vời nếu key là  random</a:t>
        </a:r>
      </a:p>
    </p188:txBody>
  </p188:cm>
</p188:cmLst>
</file>

<file path=ppt/comments/modernComment_5BA_55E1FA80.xml><?xml version="1.0" encoding="utf-8"?>
<p188:cmLst xmlns:a="http://schemas.openxmlformats.org/drawingml/2006/main" xmlns:r="http://schemas.openxmlformats.org/officeDocument/2006/relationships" xmlns:p188="http://schemas.microsoft.com/office/powerpoint/2018/8/main">
  <p188:cm id="{2F70C895-2E21-4C8C-8AF1-4CC12845A187}" authorId="{B73CEFD8-9529-4FD7-96DE-997DF3F89E65}" created="2024-03-05T03:02:05.501">
    <pc:sldMkLst xmlns:pc="http://schemas.microsoft.com/office/powerpoint/2013/main/command">
      <pc:docMk/>
      <pc:sldMk cId="1440873088" sldId="1466"/>
    </pc:sldMkLst>
    <p188:replyLst>
      <p188:reply id="{B96C35B8-1117-4095-891A-4D4569908736}" authorId="{B73CEFD8-9529-4FD7-96DE-997DF3F89E65}" created="2024-03-05T03:02:55.181">
        <p188:txBody>
          <a:bodyPr/>
          <a:lstStyle/>
          <a:p>
            <a:r>
              <a:rPr lang="vi-VN"/>
              <a:t>=&gt; idea dùng cho mấy hiện đại: AES</a:t>
            </a:r>
          </a:p>
        </p188:txBody>
      </p188:reply>
    </p188:replyLst>
    <p188:txBody>
      <a:bodyPr/>
      <a:lstStyle/>
      <a:p>
        <a:r>
          <a:rPr lang="vi-VN"/>
          <a:t>Hoán đổi/thay thế: cần loại bỏ thống kê
Chuyển vị: tìm không gian key lớn</a:t>
        </a:r>
      </a:p>
    </p188:txBody>
  </p188:cm>
</p188:cmLst>
</file>

<file path=ppt/comments/modernComment_5D6_C6503E0E.xml><?xml version="1.0" encoding="utf-8"?>
<p188:cmLst xmlns:a="http://schemas.openxmlformats.org/drawingml/2006/main" xmlns:r="http://schemas.openxmlformats.org/officeDocument/2006/relationships" xmlns:p188="http://schemas.microsoft.com/office/powerpoint/2018/8/main">
  <p188:cm id="{FBC9488C-7B3B-4580-AEC8-98C518B2D14C}" authorId="{B73CEFD8-9529-4FD7-96DE-997DF3F89E65}" created="2024-03-12T01:41:05.818">
    <pc:sldMkLst xmlns:pc="http://schemas.microsoft.com/office/powerpoint/2013/main/command">
      <pc:docMk/>
      <pc:sldMk cId="3327147534" sldId="1494"/>
    </pc:sldMkLst>
    <p188:replyLst>
      <p188:reply id="{1775D940-7F22-4874-B5D3-543AE4E954F7}" authorId="{B73CEFD8-9529-4FD7-96DE-997DF3F89E65}" created="2024-03-12T01:43:15.292">
        <p188:txBody>
          <a:bodyPr/>
          <a:lstStyle/>
          <a:p>
            <a:r>
              <a:rPr lang="vi-VN"/>
              <a:t>Phép xor tính rất nhanh, nên ứng dụng xem phim, nghe nhạc</a:t>
            </a:r>
          </a:p>
        </p188:txBody>
      </p188:reply>
      <p188:reply id="{494B2735-8B94-4190-90F4-F5D55791A1E5}" authorId="{B73CEFD8-9529-4FD7-96DE-997DF3F89E65}" created="2024-03-12T01:44:16.646">
        <p188:txBody>
          <a:bodyPr/>
          <a:lstStyle/>
          <a:p>
            <a:r>
              <a:rPr lang="vi-VN"/>
              <a:t>Chi phí thấp, dung lượng không thay đổi. Nhược điểm: chiều dài key</a:t>
            </a:r>
          </a:p>
        </p188:txBody>
      </p188:reply>
    </p188:replyLst>
    <p188:txBody>
      <a:bodyPr/>
      <a:lstStyle/>
      <a:p>
        <a:r>
          <a:rPr lang="vi-VN"/>
          <a:t>=(m+k) mod a 
A=2: m,k binary
A=256: m,k char UTF 8
UTF 16: char = 2 byte</a:t>
        </a:r>
      </a:p>
    </p188:txBody>
  </p188:cm>
</p188:cmLst>
</file>

<file path=ppt/comments/modernComment_5D7_83380B8D.xml><?xml version="1.0" encoding="utf-8"?>
<p188:cmLst xmlns:a="http://schemas.openxmlformats.org/drawingml/2006/main" xmlns:r="http://schemas.openxmlformats.org/officeDocument/2006/relationships" xmlns:p188="http://schemas.microsoft.com/office/powerpoint/2018/8/main">
  <p188:cm id="{711D563F-3FBC-45A6-8B2B-F6A96DFF77E3}" authorId="{B73CEFD8-9529-4FD7-96DE-997DF3F89E65}" created="2024-03-12T01:39:27.225">
    <pc:sldMkLst xmlns:pc="http://schemas.microsoft.com/office/powerpoint/2013/main/command">
      <pc:docMk/>
      <pc:sldMk cId="2201488269" sldId="1495"/>
    </pc:sldMkLst>
    <p188:txBody>
      <a:bodyPr/>
      <a:lstStyle/>
      <a:p>
        <a:r>
          <a:rPr lang="vi-VN"/>
          <a:t>UTF 8 thì mod 256</a:t>
        </a:r>
      </a:p>
    </p188:txBody>
  </p188:cm>
</p188:cmLst>
</file>

<file path=ppt/comments/modernComment_5DE_9647355.xml><?xml version="1.0" encoding="utf-8"?>
<p188:cmLst xmlns:a="http://schemas.openxmlformats.org/drawingml/2006/main" xmlns:r="http://schemas.openxmlformats.org/officeDocument/2006/relationships" xmlns:p188="http://schemas.microsoft.com/office/powerpoint/2018/8/main">
  <p188:cm id="{00B97B89-6541-4467-ABA1-3D3C9DC99DF2}" authorId="{B73CEFD8-9529-4FD7-96DE-997DF3F89E65}" created="2024-03-12T02:04:51.576">
    <pc:sldMkLst xmlns:pc="http://schemas.microsoft.com/office/powerpoint/2013/main/command">
      <pc:docMk/>
      <pc:sldMk cId="157578069" sldId="1502"/>
    </pc:sldMkLst>
    <p188:replyLst>
      <p188:reply id="{CA7D514A-A656-44C7-B8C4-9765C020F732}" authorId="{B73CEFD8-9529-4FD7-96DE-997DF3F89E65}" created="2024-03-12T02:10:03.464">
        <p188:txBody>
          <a:bodyPr/>
          <a:lstStyle/>
          <a:p>
            <a:r>
              <a:rPr lang="vi-VN"/>
              <a:t>1 time key
Session key</a:t>
            </a:r>
          </a:p>
        </p188:txBody>
      </p188:reply>
    </p188:replyLst>
    <p188:txBody>
      <a:bodyPr/>
      <a:lstStyle/>
      <a:p>
        <a:r>
          <a:rPr lang="vi-VN"/>
          <a:t>Chosen cipher text attack</a:t>
        </a:r>
      </a:p>
    </p188:txBody>
  </p188:cm>
</p188:cmLst>
</file>

<file path=ppt/comments/modernComment_5E1_7FFCCDC6.xml><?xml version="1.0" encoding="utf-8"?>
<p188:cmLst xmlns:a="http://schemas.openxmlformats.org/drawingml/2006/main" xmlns:r="http://schemas.openxmlformats.org/officeDocument/2006/relationships" xmlns:p188="http://schemas.microsoft.com/office/powerpoint/2018/8/main">
  <p188:cm id="{B5AFC7E4-C03B-4A22-A111-85E59DFD9CDB}" authorId="{B73CEFD8-9529-4FD7-96DE-997DF3F89E65}" created="2024-03-12T01:46:11.979">
    <pc:sldMkLst xmlns:pc="http://schemas.microsoft.com/office/powerpoint/2013/main/command">
      <pc:docMk/>
      <pc:sldMk cId="2147274182" sldId="1505"/>
    </pc:sldMkLst>
    <p188:txBody>
      <a:bodyPr/>
      <a:lstStyle/>
      <a:p>
        <a:r>
          <a:rPr lang="vi-VN"/>
          <a:t>Tìm hiểu (seed)</a:t>
        </a:r>
      </a:p>
    </p188:txBody>
  </p188:cm>
</p188:cmLst>
</file>

<file path=ppt/comments/modernComment_5E3_AE70591.xml><?xml version="1.0" encoding="utf-8"?>
<p188:cmLst xmlns:a="http://schemas.openxmlformats.org/drawingml/2006/main" xmlns:r="http://schemas.openxmlformats.org/officeDocument/2006/relationships" xmlns:p188="http://schemas.microsoft.com/office/powerpoint/2018/8/main">
  <p188:cm id="{9BA8B479-56A5-4A64-814A-5D61890DEAC3}" authorId="{B73CEFD8-9529-4FD7-96DE-997DF3F89E65}" created="2024-03-12T02:16:08.933">
    <pc:sldMkLst xmlns:pc="http://schemas.microsoft.com/office/powerpoint/2013/main/command">
      <pc:docMk/>
      <pc:sldMk cId="182912401" sldId="1507"/>
    </pc:sldMkLst>
    <p188:txBody>
      <a:bodyPr/>
      <a:lstStyle/>
      <a:p>
        <a:r>
          <a:rPr lang="vi-VN"/>
          <a:t>(2n)!
Chuyển từ Stream sang Block vì không gian key lớn hơn</a:t>
        </a:r>
      </a:p>
    </p188:txBody>
  </p188:cm>
</p188:cmLst>
</file>

<file path=ppt/comments/modernComment_5E5_C0DCE1E0.xml><?xml version="1.0" encoding="utf-8"?>
<p188:cmLst xmlns:a="http://schemas.openxmlformats.org/drawingml/2006/main" xmlns:r="http://schemas.openxmlformats.org/officeDocument/2006/relationships" xmlns:p188="http://schemas.microsoft.com/office/powerpoint/2018/8/main">
  <p188:cm id="{26E3B789-AF88-4598-B3AF-44BCA409CAEA}" authorId="{B73CEFD8-9529-4FD7-96DE-997DF3F89E65}" created="2024-03-12T02:24:53.120">
    <pc:sldMkLst xmlns:pc="http://schemas.microsoft.com/office/powerpoint/2013/main/command">
      <pc:docMk/>
      <pc:sldMk cId="3235701216" sldId="1509"/>
    </pc:sldMkLst>
    <p188:txBody>
      <a:bodyPr/>
      <a:lstStyle/>
      <a:p>
        <a:r>
          <a:rPr lang="vi-VN"/>
          <a:t>Chạy nhiều vòng để loại bỏ tính chất thống kê và mối quan hệ với key
</a:t>
        </a:r>
      </a:p>
    </p188:txBody>
  </p188:cm>
</p188:cmLst>
</file>

<file path=ppt/comments/modernComment_5EB_83167EF4.xml><?xml version="1.0" encoding="utf-8"?>
<p188:cmLst xmlns:a="http://schemas.openxmlformats.org/drawingml/2006/main" xmlns:r="http://schemas.openxmlformats.org/officeDocument/2006/relationships" xmlns:p188="http://schemas.microsoft.com/office/powerpoint/2018/8/main">
  <p188:cm id="{0052C816-82F9-4647-B389-5CA34FEB3C8A}" authorId="{B73CEFD8-9529-4FD7-96DE-997DF3F89E65}" created="2024-03-12T02:28:13.172">
    <pc:sldMkLst xmlns:pc="http://schemas.microsoft.com/office/powerpoint/2013/main/command">
      <pc:docMk/>
      <pc:sldMk cId="2199289588" sldId="1515"/>
    </pc:sldMkLst>
    <p188:replyLst>
      <p188:reply id="{1581E32E-4C82-4213-AB42-97DECCD76614}" authorId="{B73CEFD8-9529-4FD7-96DE-997DF3F89E65}" created="2024-03-12T02:31:20.412">
        <p188:txBody>
          <a:bodyPr/>
          <a:lstStyle/>
          <a:p>
            <a:r>
              <a:rPr lang="vi-VN"/>
              <a:t>Ví dụ: bit 16 chuyển sang vị trí bit 1, bit 7 vị trí bit 2,...</a:t>
            </a:r>
          </a:p>
        </p188:txBody>
      </p188:reply>
      <p188:reply id="{8E582D85-18B7-48ED-9845-9488812BEAC5}" authorId="{B73CEFD8-9529-4FD7-96DE-997DF3F89E65}" created="2024-03-12T02:35:11.595">
        <p188:txBody>
          <a:bodyPr/>
          <a:lstStyle/>
          <a:p>
            <a:r>
              <a:rPr lang="vi-VN"/>
              <a:t>Chạy khá nhanh: phép xor, chuyển vị, tha thế từ ma trận</a:t>
            </a:r>
          </a:p>
        </p188:txBody>
      </p188:reply>
    </p188:replyLst>
    <p188:txBody>
      <a:bodyPr/>
      <a:lstStyle/>
      <a:p>
        <a:r>
          <a:rPr lang="vi-VN"/>
          <a:t>6 thành 4</a:t>
        </a:r>
      </a:p>
    </p188:txBody>
  </p188:cm>
</p188:cmLst>
</file>

<file path=ppt/comments/modernComment_5EE_6C300E89.xml><?xml version="1.0" encoding="utf-8"?>
<p188:cmLst xmlns:a="http://schemas.openxmlformats.org/drawingml/2006/main" xmlns:r="http://schemas.openxmlformats.org/officeDocument/2006/relationships" xmlns:p188="http://schemas.microsoft.com/office/powerpoint/2018/8/main">
  <p188:cm id="{80657EC8-AAD9-44CF-B3DA-16BC509F7BD7}" authorId="{B73CEFD8-9529-4FD7-96DE-997DF3F89E65}" created="2024-03-05T01:58:28.017">
    <ac:deMkLst xmlns:ac="http://schemas.microsoft.com/office/drawing/2013/main/command">
      <pc:docMk xmlns:pc="http://schemas.microsoft.com/office/powerpoint/2013/main/command"/>
      <pc:sldMk xmlns:pc="http://schemas.microsoft.com/office/powerpoint/2013/main/command" cId="1815088777" sldId="1518"/>
      <ac:spMk id="4" creationId="{00000000-0000-0000-0000-000000000000}"/>
    </ac:deMkLst>
    <p188:txBody>
      <a:bodyPr/>
      <a:lstStyle/>
      <a:p>
        <a:r>
          <a:rPr lang="vi-VN"/>
          <a:t>Key space: 26 trường hợp
</a:t>
        </a:r>
      </a:p>
    </p188:txBody>
  </p188:cm>
</p188:cmLst>
</file>

<file path=ppt/comments/modernComment_5EF_3AEC463B.xml><?xml version="1.0" encoding="utf-8"?>
<p188:cmLst xmlns:a="http://schemas.openxmlformats.org/drawingml/2006/main" xmlns:r="http://schemas.openxmlformats.org/officeDocument/2006/relationships" xmlns:p188="http://schemas.microsoft.com/office/powerpoint/2018/8/main">
  <p188:cm id="{3EAAECA2-2ADF-4493-83E7-F9E8AC35CD3F}" authorId="{B73CEFD8-9529-4FD7-96DE-997DF3F89E65}" created="2024-03-05T02:02:28.732">
    <pc:sldMkLst xmlns:pc="http://schemas.microsoft.com/office/powerpoint/2013/main/command">
      <pc:docMk/>
      <pc:sldMk cId="988563003" sldId="1519"/>
    </pc:sldMkLst>
    <p188:txBody>
      <a:bodyPr/>
      <a:lstStyle/>
      <a:p>
        <a:r>
          <a:rPr lang="vi-VN"/>
          <a:t>Key space: 26!
</a:t>
        </a:r>
      </a:p>
    </p188:txBody>
  </p188:cm>
</p188:cmLst>
</file>

<file path=ppt/comments/modernComment_5F1_F9399D48.xml><?xml version="1.0" encoding="utf-8"?>
<p188:cmLst xmlns:a="http://schemas.openxmlformats.org/drawingml/2006/main" xmlns:r="http://schemas.openxmlformats.org/officeDocument/2006/relationships" xmlns:p188="http://schemas.microsoft.com/office/powerpoint/2018/8/main">
  <p188:cm id="{11829984-FA76-4510-ACFD-75A73AE39571}" authorId="{B73CEFD8-9529-4FD7-96DE-997DF3F89E65}" created="2024-03-05T02:16:19.548">
    <ac:deMkLst xmlns:ac="http://schemas.microsoft.com/office/drawing/2013/main/command">
      <pc:docMk xmlns:pc="http://schemas.microsoft.com/office/powerpoint/2013/main/command"/>
      <pc:sldMk xmlns:pc="http://schemas.microsoft.com/office/powerpoint/2013/main/command" cId="4181302600" sldId="1521"/>
      <ac:spMk id="7" creationId="{8B169539-2419-426F-8C4A-828E5ADE1865}"/>
    </ac:deMkLst>
    <p188:txBody>
      <a:bodyPr/>
      <a:lstStyle/>
      <a:p>
        <a:r>
          <a:rPr lang="vi-VN"/>
          <a:t>Tìm hiểu cách tùy chỉnh khi kết quả cho ra chưa đúng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3/12/2024</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A8E56-1224-7D76-4C46-0DC0DC6430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6F13C1-05E0-B71F-9B06-CF8A19164B05}"/>
              </a:ext>
            </a:extLst>
          </p:cNvPr>
          <p:cNvSpPr>
            <a:spLocks noGrp="1" noRot="1" noChangeAspect="1"/>
          </p:cNvSpPr>
          <p:nvPr>
            <p:ph type="sldImg"/>
          </p:nvPr>
        </p:nvSpPr>
        <p:spPr>
          <a:xfrm>
            <a:off x="2270125" y="533400"/>
            <a:ext cx="4603750" cy="2590800"/>
          </a:xfrm>
        </p:spPr>
      </p:sp>
      <p:sp>
        <p:nvSpPr>
          <p:cNvPr id="3" name="Notes Placeholder 2">
            <a:extLst>
              <a:ext uri="{FF2B5EF4-FFF2-40B4-BE49-F238E27FC236}">
                <a16:creationId xmlns:a16="http://schemas.microsoft.com/office/drawing/2014/main" id="{A9680D17-2020-3BD3-00CD-66DC35599183}"/>
              </a:ext>
            </a:extLst>
          </p:cNvPr>
          <p:cNvSpPr>
            <a:spLocks noGrp="1"/>
          </p:cNvSpPr>
          <p:nvPr>
            <p:ph type="body" idx="1"/>
          </p:nvPr>
        </p:nvSpPr>
        <p:spPr/>
        <p:txBody>
          <a:bodyPr/>
          <a:lstStyle/>
          <a:p>
            <a:endParaRPr lang="en-US" dirty="0">
              <a:latin typeface="Arial" pitchFamily="-1" charset="0"/>
              <a:ea typeface="Arial" pitchFamily="-1" charset="0"/>
              <a:cs typeface="Arial" pitchFamily="-1" charset="0"/>
            </a:endParaRPr>
          </a:p>
        </p:txBody>
      </p:sp>
      <p:sp>
        <p:nvSpPr>
          <p:cNvPr id="4" name="Slide Number Placeholder 3">
            <a:extLst>
              <a:ext uri="{FF2B5EF4-FFF2-40B4-BE49-F238E27FC236}">
                <a16:creationId xmlns:a16="http://schemas.microsoft.com/office/drawing/2014/main" id="{2A632638-5D8C-2767-A602-8CF3860CF9C6}"/>
              </a:ext>
            </a:extLst>
          </p:cNvPr>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1644868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601420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a:solidFill>
                  <a:schemeClr val="tx1"/>
                </a:solidFill>
                <a:latin typeface="Arial" charset="0"/>
                <a:ea typeface="ＭＳ Ｐゴシック" pitchFamily="-107" charset="-128"/>
                <a:cs typeface="ＭＳ Ｐゴシック" pitchFamily="-107" charset="-128"/>
              </a:rPr>
              <a:t>monarch</a:t>
            </a:r>
            <a:r>
              <a:rPr lang="en-US" sz="1200" kern="1200" baseline="0" dirty="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a:solidFill>
                  <a:schemeClr val="tx1"/>
                </a:solidFill>
                <a:latin typeface="Arial" charset="0"/>
                <a:ea typeface="ＭＳ Ｐゴシック" pitchFamily="-107" charset="-128"/>
                <a:cs typeface="ＭＳ Ｐゴシック" pitchFamily="-107" charset="-128"/>
              </a:rPr>
              <a:t>letter, such as x, so that balloon would be treated as </a:t>
            </a:r>
            <a:r>
              <a:rPr lang="en-US" sz="1200" kern="1200" baseline="0" dirty="0" err="1">
                <a:solidFill>
                  <a:schemeClr val="tx1"/>
                </a:solidFill>
                <a:latin typeface="Arial" charset="0"/>
                <a:ea typeface="ＭＳ Ｐゴシック" pitchFamily="-107" charset="-128"/>
                <a:cs typeface="ＭＳ Ｐゴシック" pitchFamily="-107" charset="-128"/>
              </a:rPr>
              <a:t>ba</a:t>
            </a:r>
            <a:r>
              <a:rPr lang="en-US" sz="1200" kern="1200" baseline="0" dirty="0">
                <a:solidFill>
                  <a:schemeClr val="tx1"/>
                </a:solidFill>
                <a:latin typeface="Arial" charset="0"/>
                <a:ea typeface="ＭＳ Ｐゴシック" pitchFamily="-107" charset="-128"/>
                <a:cs typeface="ＭＳ Ｐゴシック" pitchFamily="-107" charset="-128"/>
              </a:rPr>
              <a:t> lx lo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a:solidFill>
                  <a:schemeClr val="tx1"/>
                </a:solidFill>
                <a:latin typeface="Arial" charset="0"/>
                <a:ea typeface="ＭＳ Ｐゴシック" pitchFamily="-107" charset="-128"/>
                <a:cs typeface="ＭＳ Ｐゴシック" pitchFamily="-107" charset="-128"/>
              </a:rPr>
              <a:t>the last. For example, </a:t>
            </a:r>
            <a:r>
              <a:rPr lang="en-US" sz="1200" kern="1200" baseline="0" dirty="0" err="1">
                <a:solidFill>
                  <a:schemeClr val="tx1"/>
                </a:solidFill>
                <a:latin typeface="Arial" charset="0"/>
                <a:ea typeface="ＭＳ Ｐゴシック" pitchFamily="-107" charset="-128"/>
                <a:cs typeface="ＭＳ Ｐゴシック" pitchFamily="-107" charset="-128"/>
              </a:rPr>
              <a:t>ar</a:t>
            </a:r>
            <a:r>
              <a:rPr lang="en-US" sz="1200" kern="1200" baseline="0" dirty="0">
                <a:solidFill>
                  <a:schemeClr val="tx1"/>
                </a:solidFill>
                <a:latin typeface="Arial" charset="0"/>
                <a:ea typeface="ＭＳ Ｐゴシック" pitchFamily="-107" charset="-128"/>
                <a:cs typeface="ＭＳ Ｐゴシック" pitchFamily="-107" charset="-128"/>
              </a:rPr>
              <a:t> is encrypted as RM.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a:solidFill>
                  <a:schemeClr val="tx1"/>
                </a:solidFill>
                <a:latin typeface="Arial" charset="0"/>
                <a:ea typeface="ＭＳ Ｐゴシック" pitchFamily="-107" charset="-128"/>
                <a:cs typeface="ＭＳ Ｐゴシック" pitchFamily="-107" charset="-128"/>
              </a:rPr>
              <a:t>its own row and the column occupied by the other plaintext letter. Thus, </a:t>
            </a:r>
            <a:r>
              <a:rPr lang="en-US" sz="1200" kern="1200" baseline="0" dirty="0" err="1">
                <a:solidFill>
                  <a:schemeClr val="tx1"/>
                </a:solidFill>
                <a:latin typeface="Arial" charset="0"/>
                <a:ea typeface="ＭＳ Ｐゴシック" pitchFamily="-107" charset="-128"/>
                <a:cs typeface="ＭＳ Ｐゴシック" pitchFamily="-107" charset="-128"/>
              </a:rPr>
              <a:t>hs</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becomes BP and </a:t>
            </a:r>
            <a:r>
              <a:rPr lang="en-US" sz="1200" kern="1200" baseline="0" dirty="0" err="1">
                <a:solidFill>
                  <a:schemeClr val="tx1"/>
                </a:solidFill>
                <a:latin typeface="Arial" charset="0"/>
                <a:ea typeface="ＭＳ Ｐゴシック" pitchFamily="-107" charset="-128"/>
                <a:cs typeface="ＭＳ Ｐゴシック" pitchFamily="-107" charset="-128"/>
              </a:rPr>
              <a:t>ea</a:t>
            </a:r>
            <a:r>
              <a:rPr lang="en-US" sz="1200" kern="1200" baseline="0" dirty="0">
                <a:solidFill>
                  <a:schemeClr val="tx1"/>
                </a:solidFill>
                <a:latin typeface="Arial" charset="0"/>
                <a:ea typeface="ＭＳ Ｐゴシック" pitchFamily="-107" charset="-128"/>
                <a:cs typeface="ＭＳ Ｐゴシック" pitchFamily="-107" charset="-128"/>
              </a:rPr>
              <a:t> becomes IM (or JM, as the </a:t>
            </a:r>
            <a:r>
              <a:rPr lang="en-US" sz="1200" kern="1200" baseline="0" dirty="0" err="1">
                <a:solidFill>
                  <a:schemeClr val="tx1"/>
                </a:solidFill>
                <a:latin typeface="Arial" charset="0"/>
                <a:ea typeface="ＭＳ Ｐゴシック" pitchFamily="-107" charset="-128"/>
                <a:cs typeface="ＭＳ Ｐゴシック" pitchFamily="-107" charset="-128"/>
              </a:rPr>
              <a:t>encipherer</a:t>
            </a:r>
            <a:r>
              <a:rPr lang="en-US" sz="1200" kern="1200" baseline="0" dirty="0">
                <a:solidFill>
                  <a:schemeClr val="tx1"/>
                </a:solidFill>
                <a:latin typeface="Arial" charset="0"/>
                <a:ea typeface="ＭＳ Ｐゴシック" pitchFamily="-107" charset="-128"/>
                <a:cs typeface="ＭＳ Ｐゴシック" pitchFamily="-107" charset="-128"/>
              </a:rPr>
              <a:t> wishes).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is a great advance over simple </a:t>
            </a:r>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ciphers.</a:t>
            </a:r>
          </a:p>
          <a:p>
            <a:r>
              <a:rPr lang="en-US" sz="1200" kern="1200" baseline="0" dirty="0">
                <a:solidFill>
                  <a:schemeClr val="tx1"/>
                </a:solidFill>
                <a:latin typeface="Arial" charset="0"/>
                <a:ea typeface="ＭＳ Ｐゴシック" pitchFamily="-107" charset="-128"/>
                <a:cs typeface="ＭＳ Ｐゴシック" pitchFamily="-107" charset="-128"/>
              </a:rPr>
              <a:t>For one thing, whereas there are only 26 letters, there are 26 *  26 =  676 </a:t>
            </a:r>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so</a:t>
            </a:r>
          </a:p>
          <a:p>
            <a:r>
              <a:rPr lang="en-US" sz="1200" kern="1200" baseline="0" dirty="0">
                <a:solidFill>
                  <a:schemeClr val="tx1"/>
                </a:solidFill>
                <a:latin typeface="Arial" charset="0"/>
                <a:ea typeface="ＭＳ Ｐゴシック" pitchFamily="-107" charset="-128"/>
                <a:cs typeface="ＭＳ Ｐゴシック" pitchFamily="-107" charset="-128"/>
              </a:rPr>
              <a:t>that identification of individual </a:t>
            </a:r>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is more difficult. Furthermore, the relative</a:t>
            </a:r>
          </a:p>
          <a:p>
            <a:r>
              <a:rPr lang="en-US" sz="1200" kern="1200" baseline="0" dirty="0">
                <a:solidFill>
                  <a:schemeClr val="tx1"/>
                </a:solidFill>
                <a:latin typeface="Arial" charset="0"/>
                <a:ea typeface="ＭＳ Ｐゴシック" pitchFamily="-107" charset="-128"/>
                <a:cs typeface="ＭＳ Ｐゴシック" pitchFamily="-107" charset="-128"/>
              </a:rPr>
              <a:t>frequencies of individual letters exhibit a much greater range than that of </a:t>
            </a:r>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making frequency analysis much more difficult. For these reasons,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Despite this level of confidence in its security,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is relatively</a:t>
            </a:r>
          </a:p>
          <a:p>
            <a:r>
              <a:rPr lang="en-US" sz="1200" kern="1200" baseline="0" dirty="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a:solidFill>
                  <a:schemeClr val="tx1"/>
                </a:solidFill>
                <a:latin typeface="Arial" charset="0"/>
                <a:ea typeface="ＭＳ Ｐゴシック" pitchFamily="-107" charset="-128"/>
                <a:cs typeface="ＭＳ Ｐゴシック" pitchFamily="-107" charset="-128"/>
              </a:rPr>
              <a:t>intact. A few hundred letters of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are generally sufficient.</a:t>
            </a:r>
            <a:endParaRPr lang="en-AU"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309530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interesting </a:t>
            </a:r>
            <a:r>
              <a:rPr lang="en-US" sz="1200" kern="1200" baseline="0" dirty="0" err="1">
                <a:solidFill>
                  <a:schemeClr val="tx1"/>
                </a:solidFill>
                <a:latin typeface="Arial" charset="0"/>
                <a:ea typeface="ＭＳ Ｐゴシック" pitchFamily="-107" charset="-128"/>
                <a:cs typeface="ＭＳ Ｐゴシック" pitchFamily="-107" charset="-128"/>
              </a:rPr>
              <a:t>multiletter</a:t>
            </a:r>
            <a:r>
              <a:rPr lang="en-US" sz="1200" kern="1200" baseline="0" dirty="0">
                <a:solidFill>
                  <a:schemeClr val="tx1"/>
                </a:solidFill>
                <a:latin typeface="Arial" charset="0"/>
                <a:ea typeface="ＭＳ Ｐゴシック" pitchFamily="-107" charset="-128"/>
                <a:cs typeface="ＭＳ Ｐゴシック" pitchFamily="-107" charset="-128"/>
              </a:rPr>
              <a:t> cipher is the Hill cipher, developed by the mathematician</a:t>
            </a:r>
          </a:p>
          <a:p>
            <a:r>
              <a:rPr lang="en-US" sz="1200" kern="1200" baseline="0" dirty="0">
                <a:solidFill>
                  <a:schemeClr val="tx1"/>
                </a:solidFill>
                <a:latin typeface="Arial" charset="0"/>
                <a:ea typeface="ＭＳ Ｐゴシック" pitchFamily="-107" charset="-128"/>
                <a:cs typeface="ＭＳ Ｐゴシック" pitchFamily="-107" charset="-128"/>
              </a:rPr>
              <a:t>Lester Hill in 1929.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dirty="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dirty="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dirty="0">
                <a:solidFill>
                  <a:schemeClr val="tx1"/>
                </a:solidFill>
                <a:latin typeface="Arial" charset="0"/>
                <a:ea typeface="ＭＳ Ｐゴシック" pitchFamily="-107" charset="-128"/>
                <a:cs typeface="ＭＳ Ｐゴシック" pitchFamily="-107" charset="-128"/>
              </a:rPr>
              <a:t>multiplication and inversion, see Appendix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define the inverse </a:t>
            </a:r>
            <a:r>
              <a:rPr lang="en-US" sz="1200" b="1" kern="1200" baseline="0" dirty="0">
                <a:solidFill>
                  <a:schemeClr val="tx1"/>
                </a:solidFill>
                <a:latin typeface="Arial" charset="0"/>
                <a:ea typeface="ＭＳ Ｐゴシック" pitchFamily="-107" charset="-128"/>
                <a:cs typeface="ＭＳ Ｐゴシック" pitchFamily="-107" charset="-128"/>
              </a:rPr>
              <a:t>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of a square matrix </a:t>
            </a:r>
            <a:r>
              <a:rPr lang="en-US" sz="1200" b="1" kern="1200" baseline="0" dirty="0">
                <a:solidFill>
                  <a:schemeClr val="tx1"/>
                </a:solidFill>
                <a:latin typeface="Arial" charset="0"/>
                <a:ea typeface="ＭＳ Ｐゴシック" pitchFamily="-107" charset="-128"/>
                <a:cs typeface="ＭＳ Ｐゴシック" pitchFamily="-107" charset="-128"/>
              </a:rPr>
              <a:t>M  </a:t>
            </a:r>
            <a:r>
              <a:rPr lang="en-US" sz="1200" b="0" kern="1200" baseline="0" dirty="0">
                <a:solidFill>
                  <a:schemeClr val="tx1"/>
                </a:solidFill>
                <a:latin typeface="Arial" charset="0"/>
                <a:ea typeface="ＭＳ Ｐゴシック" pitchFamily="-107" charset="-128"/>
                <a:cs typeface="ＭＳ Ｐゴシック" pitchFamily="-107" charset="-128"/>
              </a:rPr>
              <a:t>by the equation</a:t>
            </a:r>
          </a:p>
          <a:p>
            <a:r>
              <a:rPr lang="en-US" sz="1200" b="1" kern="1200" baseline="0" dirty="0">
                <a:solidFill>
                  <a:schemeClr val="tx1"/>
                </a:solidFill>
                <a:latin typeface="Arial" charset="0"/>
                <a:ea typeface="ＭＳ Ｐゴシック" pitchFamily="-107" charset="-128"/>
                <a:cs typeface="ＭＳ Ｐゴシック" pitchFamily="-107" charset="-128"/>
              </a:rPr>
              <a:t>M (M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 = M</a:t>
            </a:r>
            <a:r>
              <a:rPr lang="en-US" sz="1200" b="1"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M = I , </a:t>
            </a:r>
            <a:r>
              <a:rPr lang="en-US" sz="1200" b="0" kern="1200" baseline="0" dirty="0">
                <a:solidFill>
                  <a:schemeClr val="tx1"/>
                </a:solidFill>
                <a:latin typeface="Arial" charset="0"/>
                <a:ea typeface="ＭＳ Ｐゴシック" pitchFamily="-107" charset="-128"/>
                <a:cs typeface="ＭＳ Ｐゴシック" pitchFamily="-107" charset="-128"/>
              </a:rPr>
              <a:t>wher</a:t>
            </a:r>
            <a:r>
              <a:rPr lang="en-US" sz="1200" b="1" kern="1200" baseline="0" dirty="0">
                <a:solidFill>
                  <a:schemeClr val="tx1"/>
                </a:solidFill>
                <a:latin typeface="Arial" charset="0"/>
                <a:ea typeface="ＭＳ Ｐゴシック" pitchFamily="-107" charset="-128"/>
                <a:cs typeface="ＭＳ Ｐゴシック" pitchFamily="-107" charset="-128"/>
              </a:rPr>
              <a:t>e I  </a:t>
            </a:r>
            <a:r>
              <a:rPr lang="en-US" sz="1200" b="0" kern="1200" baseline="0" dirty="0">
                <a:solidFill>
                  <a:schemeClr val="tx1"/>
                </a:solidFill>
                <a:latin typeface="Arial" charset="0"/>
                <a:ea typeface="ＭＳ Ｐゴシック" pitchFamily="-107" charset="-128"/>
                <a:cs typeface="ＭＳ Ｐゴシック" pitchFamily="-107" charset="-128"/>
              </a:rPr>
              <a:t>is the identity matrix</a:t>
            </a:r>
            <a:r>
              <a:rPr lang="en-US" sz="1200" b="1" kern="1200" baseline="0" dirty="0">
                <a:solidFill>
                  <a:schemeClr val="tx1"/>
                </a:solidFill>
                <a:latin typeface="Arial" charset="0"/>
                <a:ea typeface="ＭＳ Ｐゴシック" pitchFamily="-107" charset="-128"/>
                <a:cs typeface="ＭＳ Ｐゴシック" pitchFamily="-107" charset="-128"/>
              </a:rPr>
              <a:t>. I  </a:t>
            </a:r>
            <a:r>
              <a:rPr lang="en-US" sz="1200" b="0" kern="1200" baseline="0" dirty="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dirty="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dirty="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dirty="0">
                <a:solidFill>
                  <a:schemeClr val="tx1"/>
                </a:solidFill>
                <a:latin typeface="Arial" charset="0"/>
                <a:ea typeface="ＭＳ Ｐゴシック" pitchFamily="-107" charset="-128"/>
                <a:cs typeface="ＭＳ Ｐゴシック" pitchFamily="-107" charset="-128"/>
              </a:rPr>
              <a:t>equation.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dirty="0">
                <a:solidFill>
                  <a:schemeClr val="tx1"/>
                </a:solidFill>
                <a:latin typeface="Arial" charset="0"/>
                <a:ea typeface="ＭＳ Ｐゴシック" pitchFamily="-107" charset="-128"/>
                <a:cs typeface="ＭＳ Ｐゴシック" pitchFamily="-107" charset="-128"/>
              </a:rPr>
              <a:t>of determinant. For any square matrix (m * m ), the </a:t>
            </a:r>
            <a:r>
              <a:rPr lang="en-US" sz="1200" b="1" kern="1200" baseline="0" dirty="0">
                <a:solidFill>
                  <a:schemeClr val="tx1"/>
                </a:solidFill>
                <a:latin typeface="Arial" charset="0"/>
                <a:ea typeface="ＭＳ Ｐゴシック" pitchFamily="-107" charset="-128"/>
                <a:cs typeface="ＭＳ Ｐゴシック" pitchFamily="-107" charset="-128"/>
              </a:rPr>
              <a:t>determinant</a:t>
            </a:r>
            <a:r>
              <a:rPr lang="en-US" sz="1200" kern="1200" baseline="0" dirty="0">
                <a:solidFill>
                  <a:schemeClr val="tx1"/>
                </a:solidFill>
                <a:latin typeface="Arial" charset="0"/>
                <a:ea typeface="ＭＳ Ｐゴシック" pitchFamily="-107" charset="-128"/>
                <a:cs typeface="ＭＳ Ｐゴシック" pitchFamily="-107" charset="-128"/>
              </a:rPr>
              <a:t>  equals the sum of</a:t>
            </a:r>
          </a:p>
          <a:p>
            <a:r>
              <a:rPr lang="en-US" sz="1200" kern="1200" baseline="0" dirty="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dirty="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dirty="0">
                <a:solidFill>
                  <a:schemeClr val="tx1"/>
                </a:solidFill>
                <a:latin typeface="Arial" charset="0"/>
                <a:ea typeface="ＭＳ Ｐゴシック" pitchFamily="-107" charset="-128"/>
                <a:cs typeface="ＭＳ Ｐゴシック" pitchFamily="-107" charset="-128"/>
              </a:rPr>
              <a:t>by a minus 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dirty="0">
                <a:solidFill>
                  <a:schemeClr val="tx1"/>
                </a:solidFill>
                <a:latin typeface="Arial" charset="0"/>
                <a:ea typeface="ＭＳ Ｐゴシック" pitchFamily="-107" charset="-128"/>
                <a:cs typeface="ＭＳ Ｐゴシック" pitchFamily="-107" charset="-128"/>
              </a:rPr>
              <a:t>and substitutes for them m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letters. The substitution is determined</a:t>
            </a:r>
          </a:p>
          <a:p>
            <a:r>
              <a:rPr lang="en-US" sz="1200" kern="1200" baseline="0" dirty="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dirty="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the strength of the Hill cipher is that it completely hides</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dirty="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Although the Hill cipher is strong against a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-only attack, it is</a:t>
            </a:r>
          </a:p>
          <a:p>
            <a:r>
              <a:rPr lang="en-US" sz="1200" kern="1200" baseline="0" dirty="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dirty="0">
                <a:solidFill>
                  <a:schemeClr val="tx1"/>
                </a:solidFill>
                <a:latin typeface="Arial" charset="0"/>
                <a:ea typeface="ＭＳ Ｐゴシック" pitchFamily="-107" charset="-128"/>
                <a:cs typeface="ＭＳ Ｐゴシック" pitchFamily="-107" charset="-128"/>
              </a:rPr>
              <a:t>as </a:t>
            </a:r>
            <a:r>
              <a:rPr lang="en-US" sz="1200" b="1"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 A table similar to Figure 3.5 could be drawn up showing the relative frequency</a:t>
            </a:r>
          </a:p>
          <a:p>
            <a:r>
              <a:rPr lang="en-US" sz="1200" kern="1200" baseline="0" dirty="0">
                <a:solidFill>
                  <a:schemeClr val="tx1"/>
                </a:solidFill>
                <a:latin typeface="Arial" charset="0"/>
                <a:ea typeface="ＭＳ Ｐゴシック" pitchFamily="-107" charset="-128"/>
                <a:cs typeface="ＭＳ Ｐゴシック" pitchFamily="-107" charset="-128"/>
              </a:rPr>
              <a:t>of </a:t>
            </a:r>
            <a:r>
              <a:rPr lang="en-US" sz="1200" kern="1200" baseline="0" dirty="0" err="1">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The most common such </a:t>
            </a:r>
            <a:r>
              <a:rPr lang="en-US" sz="1200" kern="1200" baseline="0" dirty="0" err="1">
                <a:solidFill>
                  <a:schemeClr val="tx1"/>
                </a:solidFill>
                <a:latin typeface="Arial" charset="0"/>
                <a:ea typeface="ＭＳ Ｐゴシック" pitchFamily="-107" charset="-128"/>
                <a:cs typeface="ＭＳ Ｐゴシック" pitchFamily="-107" charset="-128"/>
              </a:rPr>
              <a:t>digram</a:t>
            </a:r>
            <a:r>
              <a:rPr lang="en-US" sz="1200" kern="1200" baseline="0" dirty="0">
                <a:solidFill>
                  <a:schemeClr val="tx1"/>
                </a:solidFill>
                <a:latin typeface="Arial" charset="0"/>
                <a:ea typeface="ＭＳ Ｐゴシック" pitchFamily="-107" charset="-128"/>
                <a:cs typeface="ＭＳ Ｐゴシック" pitchFamily="-107" charset="-128"/>
              </a:rPr>
              <a:t> is </a:t>
            </a:r>
            <a:r>
              <a:rPr lang="en-US" sz="1200" kern="1200" baseline="0" dirty="0" err="1">
                <a:solidFill>
                  <a:schemeClr val="tx1"/>
                </a:solidFill>
                <a:latin typeface="Arial" charset="0"/>
                <a:ea typeface="ＭＳ Ｐゴシック" pitchFamily="-107" charset="-128"/>
                <a:cs typeface="ＭＳ Ｐゴシック" pitchFamily="-107" charset="-128"/>
              </a:rPr>
              <a:t>th.</a:t>
            </a:r>
            <a:r>
              <a:rPr lang="en-US" sz="1200" kern="1200" baseline="0" dirty="0">
                <a:solidFill>
                  <a:schemeClr val="tx1"/>
                </a:solidFill>
                <a:latin typeface="Arial" charset="0"/>
                <a:ea typeface="ＭＳ Ｐゴシック" pitchFamily="-107" charset="-128"/>
                <a:cs typeface="ＭＳ Ｐゴシック" pitchFamily="-107" charset="-128"/>
              </a:rPr>
              <a:t> In our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most</a:t>
            </a:r>
          </a:p>
          <a:p>
            <a:r>
              <a:rPr lang="en-US" sz="1200" kern="1200" baseline="0" dirty="0">
                <a:solidFill>
                  <a:schemeClr val="tx1"/>
                </a:solidFill>
                <a:latin typeface="Arial" charset="0"/>
                <a:ea typeface="ＭＳ Ｐゴシック" pitchFamily="-107" charset="-128"/>
                <a:cs typeface="ＭＳ Ｐゴシック" pitchFamily="-107" charset="-128"/>
              </a:rPr>
              <a:t>common </a:t>
            </a:r>
            <a:r>
              <a:rPr lang="en-US" sz="1200" kern="1200" baseline="0" dirty="0" err="1">
                <a:solidFill>
                  <a:schemeClr val="tx1"/>
                </a:solidFill>
                <a:latin typeface="Arial" charset="0"/>
                <a:ea typeface="ＭＳ Ｐゴシック" pitchFamily="-107" charset="-128"/>
                <a:cs typeface="ＭＳ Ｐゴシック" pitchFamily="-107" charset="-128"/>
              </a:rPr>
              <a:t>digram</a:t>
            </a:r>
            <a:r>
              <a:rPr lang="en-US" sz="1200" kern="1200" baseline="0" dirty="0">
                <a:solidFill>
                  <a:schemeClr val="tx1"/>
                </a:solidFill>
                <a:latin typeface="Arial" charset="0"/>
                <a:ea typeface="ＭＳ Ｐゴシック" pitchFamily="-107" charset="-128"/>
                <a:cs typeface="ＭＳ Ｐゴシック" pitchFamily="-107" charset="-128"/>
              </a:rPr>
              <a:t> is ZW, which appears three times. So we make the correspondence</a:t>
            </a:r>
          </a:p>
          <a:p>
            <a:r>
              <a:rPr lang="en-US" sz="1200" kern="1200" baseline="0" dirty="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dirty="0">
                <a:solidFill>
                  <a:schemeClr val="tx1"/>
                </a:solidFill>
                <a:latin typeface="Arial" charset="0"/>
                <a:ea typeface="ＭＳ Ｐゴシック" pitchFamily="-107" charset="-128"/>
                <a:cs typeface="ＭＳ Ｐゴシック" pitchFamily="-107" charset="-128"/>
              </a:rPr>
              <a:t>Now notice that the sequence ZWP appears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and we can translate</a:t>
            </a:r>
          </a:p>
          <a:p>
            <a:r>
              <a:rPr lang="en-US" sz="1200" kern="1200" baseline="0" dirty="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dirty="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dirty="0">
                <a:solidFill>
                  <a:schemeClr val="tx1"/>
                </a:solidFill>
                <a:latin typeface="Arial" charset="0"/>
                <a:ea typeface="ＭＳ Ｐゴシック" pitchFamily="-107" charset="-128"/>
                <a:cs typeface="ＭＳ Ｐゴシック" pitchFamily="-107" charset="-128"/>
              </a:rPr>
              <a:t>four letters form a complete word, but if they do, it is of the form </a:t>
            </a:r>
            <a:r>
              <a:rPr lang="en-US" sz="1200" kern="1200" baseline="0" dirty="0" err="1">
                <a:solidFill>
                  <a:schemeClr val="tx1"/>
                </a:solidFill>
                <a:latin typeface="Arial" charset="0"/>
                <a:ea typeface="ＭＳ Ｐゴシック" pitchFamily="-107" charset="-128"/>
                <a:cs typeface="ＭＳ Ｐゴシック" pitchFamily="-107" charset="-128"/>
              </a:rPr>
              <a:t>th_t</a:t>
            </a:r>
            <a:r>
              <a:rPr lang="en-US" sz="1200" kern="1200" baseline="0" dirty="0">
                <a:solidFill>
                  <a:schemeClr val="tx1"/>
                </a:solidFill>
                <a:latin typeface="Arial" charset="0"/>
                <a:ea typeface="ＭＳ Ｐゴシック" pitchFamily="-107" charset="-128"/>
                <a:cs typeface="ＭＳ Ｐゴシック" pitchFamily="-107" charset="-128"/>
              </a:rPr>
              <a:t>. If so, S</a:t>
            </a:r>
          </a:p>
          <a:p>
            <a:r>
              <a:rPr lang="en-US" sz="1200" kern="1200" baseline="0" dirty="0">
                <a:solidFill>
                  <a:schemeClr val="tx1"/>
                </a:solidFill>
                <a:latin typeface="Arial" charset="0"/>
                <a:ea typeface="ＭＳ Ｐゴシック" pitchFamily="-107" charset="-128"/>
                <a:cs typeface="ＭＳ Ｐゴシック" pitchFamily="-107" charset="-128"/>
              </a:rPr>
              <a:t>equates with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dirty="0">
                <a:solidFill>
                  <a:schemeClr val="tx1"/>
                </a:solidFill>
                <a:latin typeface="Arial" charset="0"/>
                <a:ea typeface="ＭＳ Ｐゴシック" pitchFamily="-107" charset="-128"/>
                <a:cs typeface="ＭＳ Ｐゴシック" pitchFamily="-107" charset="-128"/>
              </a:rPr>
              <a:t>   t    a                     e      </a:t>
            </a:r>
            <a:r>
              <a:rPr lang="en-US" sz="1200" kern="1200" baseline="0" dirty="0" err="1">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te</a:t>
            </a:r>
            <a:r>
              <a:rPr lang="en-US" sz="1200" kern="1200" baseline="0" dirty="0">
                <a:solidFill>
                  <a:schemeClr val="tx1"/>
                </a:solidFill>
                <a:latin typeface="Arial" charset="0"/>
                <a:ea typeface="ＭＳ Ｐゴシック" pitchFamily="-107" charset="-128"/>
                <a:cs typeface="ＭＳ Ｐゴシック" pitchFamily="-107" charset="-128"/>
              </a:rPr>
              <a:t>      a    that     e   </a:t>
            </a:r>
            <a:r>
              <a:rPr lang="en-US" sz="1200" kern="1200" baseline="0" dirty="0" err="1">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kern="1200" baseline="0" dirty="0" err="1">
                <a:solidFill>
                  <a:schemeClr val="tx1"/>
                </a:solidFill>
                <a:latin typeface="Arial" charset="0"/>
                <a:ea typeface="ＭＳ Ｐゴシック" pitchFamily="-107" charset="-128"/>
                <a:cs typeface="ＭＳ Ｐゴシック" pitchFamily="-107" charset="-128"/>
              </a:rPr>
              <a:t>a</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dirty="0">
                <a:solidFill>
                  <a:schemeClr val="tx1"/>
                </a:solidFill>
                <a:latin typeface="Arial" charset="0"/>
                <a:ea typeface="ＭＳ Ｐゴシック" pitchFamily="-107" charset="-128"/>
                <a:cs typeface="ＭＳ Ｐゴシック" pitchFamily="-107" charset="-128"/>
              </a:rPr>
              <a:t>        e   t          ta    t    ha   e   </a:t>
            </a:r>
            <a:r>
              <a:rPr lang="en-US" sz="1200" kern="1200" baseline="0" dirty="0" err="1">
                <a:solidFill>
                  <a:schemeClr val="tx1"/>
                </a:solidFill>
                <a:latin typeface="Arial" charset="0"/>
                <a:ea typeface="ＭＳ Ｐゴシック" pitchFamily="-107" charset="-128"/>
                <a:cs typeface="ＭＳ Ｐゴシック" pitchFamily="-107" charset="-128"/>
              </a:rPr>
              <a:t>ee</a:t>
            </a:r>
            <a:r>
              <a:rPr lang="en-US" sz="1200" kern="1200" baseline="0" dirty="0">
                <a:solidFill>
                  <a:schemeClr val="tx1"/>
                </a:solidFill>
                <a:latin typeface="Arial" charset="0"/>
                <a:ea typeface="ＭＳ Ｐゴシック" pitchFamily="-107" charset="-128"/>
                <a:cs typeface="ＭＳ Ｐゴシック" pitchFamily="-107" charset="-128"/>
              </a:rPr>
              <a:t>     a   e       </a:t>
            </a:r>
            <a:r>
              <a:rPr lang="en-US" sz="1200" kern="1200" baseline="0" dirty="0" err="1">
                <a:solidFill>
                  <a:schemeClr val="tx1"/>
                </a:solidFill>
                <a:latin typeface="Arial" charset="0"/>
                <a:ea typeface="ＭＳ Ｐゴシック" pitchFamily="-107" charset="-128"/>
                <a:cs typeface="ＭＳ Ｐゴシック" pitchFamily="-107" charset="-128"/>
              </a:rPr>
              <a:t>th</a:t>
            </a:r>
            <a:r>
              <a:rPr lang="en-US" sz="1200" kern="1200" baseline="0" dirty="0">
                <a:solidFill>
                  <a:schemeClr val="tx1"/>
                </a:solidFill>
                <a:latin typeface="Arial" charset="0"/>
                <a:ea typeface="ＭＳ Ｐゴシック" pitchFamily="-107" charset="-128"/>
                <a:cs typeface="ＭＳ Ｐゴシック" pitchFamily="-107" charset="-128"/>
              </a:rPr>
              <a:t>            t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dirty="0">
                <a:solidFill>
                  <a:schemeClr val="tx1"/>
                </a:solidFill>
                <a:latin typeface="Arial" charset="0"/>
                <a:ea typeface="ＭＳ Ｐゴシック" pitchFamily="-107" charset="-128"/>
                <a:cs typeface="ＭＳ Ｐゴシック" pitchFamily="-107" charset="-128"/>
              </a:rPr>
              <a:t>   e     </a:t>
            </a:r>
            <a:r>
              <a:rPr lang="en-US" sz="1200" kern="1200" baseline="0" dirty="0" err="1">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tat      e           the         t</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dirty="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dirty="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dirty="0">
                <a:solidFill>
                  <a:schemeClr val="tx1"/>
                </a:solidFill>
                <a:latin typeface="Arial" charset="0"/>
                <a:ea typeface="ＭＳ Ｐゴシック" pitchFamily="-107" charset="-128"/>
                <a:cs typeface="ＭＳ Ｐゴシック" pitchFamily="-107" charset="-128"/>
              </a:rPr>
              <a:t>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dirty="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dirty="0">
                <a:solidFill>
                  <a:schemeClr val="tx1"/>
                </a:solidFill>
                <a:latin typeface="Arial" charset="0"/>
                <a:ea typeface="ＭＳ Ｐゴシック" pitchFamily="-107" charset="-128"/>
                <a:cs typeface="ＭＳ Ｐゴシック" pitchFamily="-107" charset="-128"/>
              </a:rPr>
              <a:t>representatives of the Viet </a:t>
            </a:r>
            <a:r>
              <a:rPr lang="en-US" sz="1200" kern="1200" baseline="0" dirty="0" err="1">
                <a:solidFill>
                  <a:schemeClr val="tx1"/>
                </a:solidFill>
                <a:latin typeface="Arial" charset="0"/>
                <a:ea typeface="ＭＳ Ｐゴシック" pitchFamily="-107" charset="-128"/>
                <a:cs typeface="ＭＳ Ｐゴシック" pitchFamily="-107" charset="-128"/>
              </a:rPr>
              <a:t>cong</a:t>
            </a:r>
            <a:r>
              <a:rPr lang="en-US" sz="1200" kern="1200" baseline="0" dirty="0">
                <a:solidFill>
                  <a:schemeClr val="tx1"/>
                </a:solidFill>
                <a:latin typeface="Arial" charset="0"/>
                <a:ea typeface="ＭＳ Ｐゴシック" pitchFamily="-107" charset="-128"/>
                <a:cs typeface="ＭＳ Ｐゴシック" pitchFamily="-107" charset="-128"/>
              </a:rPr>
              <a:t> in Moscow</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ciphers are easy to break because they reflect the frequency</a:t>
            </a:r>
          </a:p>
          <a:p>
            <a:r>
              <a:rPr lang="en-US" sz="1200" kern="1200" baseline="0" dirty="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dirty="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dirty="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dirty="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dirty="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dirty="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dirty="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dirty="0">
                <a:solidFill>
                  <a:schemeClr val="tx1"/>
                </a:solidFill>
                <a:latin typeface="Arial" charset="0"/>
                <a:ea typeface="ＭＳ Ｐゴシック" pitchFamily="-107" charset="-128"/>
                <a:cs typeface="ＭＳ Ｐゴシック" pitchFamily="-107" charset="-128"/>
              </a:rPr>
              <a:t>only one element of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and multiple-letter patterns (e.g., </a:t>
            </a:r>
            <a:r>
              <a:rPr lang="en-US" sz="1200" kern="1200" baseline="0" dirty="0" err="1">
                <a:solidFill>
                  <a:schemeClr val="tx1"/>
                </a:solidFill>
                <a:latin typeface="Arial" charset="0"/>
                <a:ea typeface="ＭＳ Ｐゴシック" pitchFamily="-107" charset="-128"/>
                <a:cs typeface="ＭＳ Ｐゴシック" pitchFamily="-107" charset="-128"/>
              </a:rPr>
              <a:t>digram</a:t>
            </a:r>
            <a:r>
              <a:rPr lang="en-US" sz="1200" kern="1200" baseline="0" dirty="0">
                <a:solidFill>
                  <a:schemeClr val="tx1"/>
                </a:solidFill>
                <a:latin typeface="Arial" charset="0"/>
                <a:ea typeface="ＭＳ Ｐゴシック" pitchFamily="-107" charset="-128"/>
                <a:cs typeface="ＭＳ Ｐゴシック" pitchFamily="-107" charset="-128"/>
              </a:rPr>
              <a:t> frequencies)</a:t>
            </a:r>
          </a:p>
          <a:p>
            <a:r>
              <a:rPr lang="en-US" sz="1200" kern="1200" baseline="0" dirty="0">
                <a:solidFill>
                  <a:schemeClr val="tx1"/>
                </a:solidFill>
                <a:latin typeface="Arial" charset="0"/>
                <a:ea typeface="ＭＳ Ｐゴシック" pitchFamily="-107" charset="-128"/>
                <a:cs typeface="ＭＳ Ｐゴシック" pitchFamily="-107" charset="-128"/>
              </a:rPr>
              <a:t>still survive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making cryptanalysis relatively straightforward.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dirty="0">
                <a:solidFill>
                  <a:schemeClr val="tx1"/>
                </a:solidFill>
                <a:latin typeface="Arial" charset="0"/>
                <a:ea typeface="ＭＳ Ｐゴシック" pitchFamily="-107" charset="-128"/>
                <a:cs typeface="ＭＳ Ｐゴシック" pitchFamily="-107" charset="-128"/>
              </a:rPr>
              <a:t>which the structure of the plaintext survives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One approach is to</a:t>
            </a:r>
          </a:p>
          <a:p>
            <a:r>
              <a:rPr lang="en-US" sz="1200" kern="1200" baseline="0" dirty="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dirty="0">
                <a:solidFill>
                  <a:schemeClr val="tx1"/>
                </a:solidFill>
                <a:latin typeface="Arial" charset="0"/>
                <a:ea typeface="ＭＳ Ｐゴシック" pitchFamily="-107" charset="-128"/>
                <a:cs typeface="ＭＳ Ｐゴシック" pitchFamily="-107" charset="-128"/>
              </a:rPr>
              <a:t>We briefly examine each.</a:t>
            </a:r>
            <a:endParaRPr lang="en-AU" dirty="0">
              <a:solidFill>
                <a:srgbClr val="000000"/>
              </a:solidFill>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195917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One way of revealing the effectiveness of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and other ciphers</a:t>
            </a:r>
          </a:p>
          <a:p>
            <a:r>
              <a:rPr lang="en-US" sz="1200" kern="1200" baseline="0" dirty="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dirty="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dirty="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substitution cipher, because the frequency values for individual</a:t>
            </a:r>
          </a:p>
          <a:p>
            <a:r>
              <a:rPr lang="en-US" sz="1200" kern="1200" baseline="0" dirty="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dirty="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dirty="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dirty="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dirty="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dirty="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dirty="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dirty="0">
                <a:solidFill>
                  <a:schemeClr val="tx1"/>
                </a:solidFill>
                <a:latin typeface="Arial" charset="0"/>
                <a:ea typeface="ＭＳ Ｐゴシック" pitchFamily="-107" charset="-128"/>
                <a:cs typeface="ＭＳ Ｐゴシック" pitchFamily="-107" charset="-128"/>
              </a:rPr>
              <a:t>is encrypted using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To normalize the plot,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each letter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was again divided by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dirty="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dirty="0">
                <a:solidFill>
                  <a:schemeClr val="tx1"/>
                </a:solidFill>
                <a:latin typeface="Arial" charset="0"/>
                <a:ea typeface="ＭＳ Ｐゴシック" pitchFamily="-107" charset="-128"/>
                <a:cs typeface="ＭＳ Ｐゴシック" pitchFamily="-107" charset="-128"/>
              </a:rPr>
              <a:t>information were totally concealed in the encryption process,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plot</a:t>
            </a:r>
          </a:p>
          <a:p>
            <a:r>
              <a:rPr lang="en-US" sz="1200" kern="1200" baseline="0" dirty="0">
                <a:solidFill>
                  <a:schemeClr val="tx1"/>
                </a:solidFill>
                <a:latin typeface="Arial" charset="0"/>
                <a:ea typeface="ＭＳ Ｐゴシック" pitchFamily="-107" charset="-128"/>
                <a:cs typeface="ＭＳ Ｐゴシック" pitchFamily="-107" charset="-128"/>
              </a:rPr>
              <a:t>of frequencies would be flat, and cryptanalysis using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only would be</a:t>
            </a:r>
          </a:p>
          <a:p>
            <a:r>
              <a:rPr lang="en-US" sz="1200" kern="1200" baseline="0" dirty="0">
                <a:solidFill>
                  <a:schemeClr val="tx1"/>
                </a:solidFill>
                <a:latin typeface="Arial" charset="0"/>
                <a:ea typeface="ＭＳ Ｐゴシック" pitchFamily="-107" charset="-128"/>
                <a:cs typeface="ＭＳ Ｐゴシック" pitchFamily="-107" charset="-128"/>
              </a:rPr>
              <a:t>effectively impossible. As the figure shows,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has a flatter distribution</a:t>
            </a:r>
          </a:p>
          <a:p>
            <a:r>
              <a:rPr lang="en-US" sz="1200" kern="1200" baseline="0" dirty="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dirty="0">
                <a:solidFill>
                  <a:schemeClr val="tx1"/>
                </a:solidFill>
                <a:latin typeface="Arial" charset="0"/>
                <a:ea typeface="ＭＳ Ｐゴシック" pitchFamily="-107" charset="-128"/>
                <a:cs typeface="ＭＳ Ｐゴシック" pitchFamily="-107" charset="-128"/>
              </a:rPr>
              <a:t>a cryptanalyst to work with. The plot also shows the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 discussed</a:t>
            </a:r>
          </a:p>
          <a:p>
            <a:r>
              <a:rPr lang="en-US" sz="1200" kern="1200" baseline="0" dirty="0">
                <a:solidFill>
                  <a:schemeClr val="tx1"/>
                </a:solidFill>
                <a:latin typeface="Arial" charset="0"/>
                <a:ea typeface="ＭＳ Ｐゴシック" pitchFamily="-107" charset="-128"/>
                <a:cs typeface="ＭＳ Ｐゴシック" pitchFamily="-107" charset="-128"/>
              </a:rPr>
              <a:t>subsequently. The Hill  and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curves on the plot are based on results</a:t>
            </a:r>
          </a:p>
          <a:p>
            <a:r>
              <a:rPr lang="en-US" sz="1200" kern="1200" baseline="0" dirty="0">
                <a:solidFill>
                  <a:schemeClr val="tx1"/>
                </a:solidFill>
                <a:latin typeface="Arial" charset="0"/>
                <a:ea typeface="ＭＳ Ｐゴシック" pitchFamily="-107" charset="-128"/>
                <a:cs typeface="ＭＳ Ｐゴシック" pitchFamily="-107" charset="-128"/>
              </a:rPr>
              <a:t>reported in [SIMM93].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313479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a:solidFill>
                  <a:schemeClr val="tx1"/>
                </a:solidFill>
                <a:latin typeface="Arial" charset="0"/>
                <a:ea typeface="ＭＳ Ｐゴシック" pitchFamily="-107" charset="-128"/>
                <a:cs typeface="ＭＳ Ｐゴシック" pitchFamily="-107" charset="-128"/>
              </a:rPr>
              <a:t>is the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 In this scheme, the set of related </a:t>
            </a:r>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substitution</a:t>
            </a:r>
          </a:p>
          <a:p>
            <a:r>
              <a:rPr lang="en-US" sz="1200" kern="1200" baseline="0" dirty="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a:solidFill>
                  <a:schemeClr val="tx1"/>
                </a:solidFill>
                <a:latin typeface="Arial" charset="0"/>
                <a:ea typeface="ＭＳ Ｐゴシック" pitchFamily="-107" charset="-128"/>
                <a:cs typeface="ＭＳ Ｐゴシック" pitchFamily="-107" charset="-128"/>
              </a:rPr>
              <a:t>denoted by a key letter, which is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letter that substitutes for the plaintext</a:t>
            </a:r>
          </a:p>
          <a:p>
            <a:r>
              <a:rPr lang="en-US" sz="1200" kern="1200" baseline="0" dirty="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a:solidFill>
                  <a:schemeClr val="tx1"/>
                </a:solidFill>
                <a:latin typeface="Arial" charset="0"/>
                <a:ea typeface="ＭＳ Ｐゴシック" pitchFamily="-107" charset="-128"/>
                <a:cs typeface="ＭＳ Ｐゴシック" pitchFamily="-107" charset="-128"/>
              </a:rPr>
              <a:t>the key is a repeating keyword. For example, if the keyword is </a:t>
            </a:r>
            <a:r>
              <a:rPr lang="en-US" sz="1200" i="1" kern="1200" baseline="0" dirty="0">
                <a:solidFill>
                  <a:schemeClr val="tx1"/>
                </a:solidFill>
                <a:latin typeface="Arial" charset="0"/>
                <a:ea typeface="ＭＳ Ｐゴシック" pitchFamily="-107" charset="-128"/>
                <a:cs typeface="ＭＳ Ｐゴシック" pitchFamily="-107" charset="-128"/>
              </a:rPr>
              <a:t>deceptive</a:t>
            </a:r>
            <a:r>
              <a:rPr lang="en-US" sz="1200" kern="1200" baseline="0" dirty="0">
                <a:solidFill>
                  <a:schemeClr val="tx1"/>
                </a:solidFill>
                <a:latin typeface="Arial" charset="0"/>
                <a:ea typeface="ＭＳ Ｐゴシック" pitchFamily="-107" charset="-128"/>
                <a:cs typeface="ＭＳ Ｐゴシック" pitchFamily="-107" charset="-128"/>
              </a:rPr>
              <a:t>, the</a:t>
            </a:r>
          </a:p>
          <a:p>
            <a:r>
              <a:rPr lang="en-US" sz="1200" kern="1200" baseline="0" dirty="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a:t>
            </a:r>
            <a:r>
              <a:rPr lang="en-US" sz="1200" kern="1200" baseline="0" dirty="0" err="1">
                <a:solidFill>
                  <a:schemeClr val="tx1"/>
                </a:solidFill>
                <a:latin typeface="Arial" charset="0"/>
                <a:ea typeface="ＭＳ Ｐゴシック" pitchFamily="-107" charset="-128"/>
                <a:cs typeface="ＭＳ Ｐゴシック" pitchFamily="-107" charset="-128"/>
              </a:rPr>
              <a:t>deceptivedeceptivedeceptive</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t>
            </a:r>
            <a:r>
              <a:rPr lang="en-US" sz="1200" kern="1200" baseline="0" dirty="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ZICVTWQNGRZGVTWAVZHCQYGLMGJ</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strength of this cipher is that there are multiple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letters for</a:t>
            </a:r>
          </a:p>
          <a:p>
            <a:r>
              <a:rPr lang="en-US" sz="1200" kern="1200" baseline="0" dirty="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 with a keyword of length 9. An improvement is achieved over the</a:t>
            </a:r>
          </a:p>
          <a:p>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but considerable frequency information remains.</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a:solidFill>
                  <a:schemeClr val="tx1"/>
                </a:solidFill>
                <a:latin typeface="Arial" charset="0"/>
                <a:ea typeface="ＭＳ Ｐゴシック" pitchFamily="-107" charset="-128"/>
                <a:cs typeface="ＭＳ Ｐゴシック" pitchFamily="-107" charset="-128"/>
              </a:rPr>
              <a:t>is the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 In this scheme, the set of related </a:t>
            </a:r>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substitution</a:t>
            </a:r>
          </a:p>
          <a:p>
            <a:r>
              <a:rPr lang="en-US" sz="1200" kern="1200" baseline="0" dirty="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a:solidFill>
                  <a:schemeClr val="tx1"/>
                </a:solidFill>
                <a:latin typeface="Arial" charset="0"/>
                <a:ea typeface="ＭＳ Ｐゴシック" pitchFamily="-107" charset="-128"/>
                <a:cs typeface="ＭＳ Ｐゴシック" pitchFamily="-107" charset="-128"/>
              </a:rPr>
              <a:t>denoted by a key letter, which is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letter that substitutes for the plaintext</a:t>
            </a:r>
          </a:p>
          <a:p>
            <a:r>
              <a:rPr lang="en-US" sz="1200" kern="1200" baseline="0" dirty="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787803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message itself.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proposed what is referred to</a:t>
            </a:r>
          </a:p>
          <a:p>
            <a:r>
              <a:rPr lang="en-US" sz="1200" kern="1200" baseline="0" dirty="0">
                <a:solidFill>
                  <a:schemeClr val="tx1"/>
                </a:solidFill>
                <a:latin typeface="Arial" charset="0"/>
                <a:ea typeface="ＭＳ Ｐゴシック" pitchFamily="-107" charset="-128"/>
                <a:cs typeface="ＭＳ Ｐゴシック" pitchFamily="-107" charset="-128"/>
              </a:rPr>
              <a:t>as an </a:t>
            </a:r>
            <a:r>
              <a:rPr lang="en-US" sz="1200" kern="1200" baseline="0" dirty="0" err="1">
                <a:solidFill>
                  <a:schemeClr val="tx1"/>
                </a:solidFill>
                <a:latin typeface="Arial" charset="0"/>
                <a:ea typeface="ＭＳ Ｐゴシック" pitchFamily="-107" charset="-128"/>
                <a:cs typeface="ＭＳ Ｐゴシック" pitchFamily="-107" charset="-128"/>
              </a:rPr>
              <a:t>autokey</a:t>
            </a:r>
            <a:r>
              <a:rPr lang="en-US" sz="1200" kern="1200" baseline="0" dirty="0">
                <a:solidFill>
                  <a:schemeClr val="tx1"/>
                </a:solidFill>
                <a:latin typeface="Arial" charset="0"/>
                <a:ea typeface="ＭＳ Ｐゴシック" pitchFamily="-107" charset="-128"/>
                <a:cs typeface="ＭＳ Ｐゴシック" pitchFamily="-107" charset="-128"/>
              </a:rPr>
              <a:t> system , in which a keyword is concatenated with the plaintext itself to</a:t>
            </a:r>
          </a:p>
          <a:p>
            <a:r>
              <a:rPr lang="en-US" sz="1200" kern="1200" baseline="0" dirty="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a:t>
            </a:r>
            <a:r>
              <a:rPr lang="en-US" sz="1200" kern="1200" baseline="0" dirty="0" err="1">
                <a:solidFill>
                  <a:schemeClr val="tx1"/>
                </a:solidFill>
                <a:latin typeface="Arial" charset="0"/>
                <a:ea typeface="ＭＳ Ｐゴシック" pitchFamily="-107" charset="-128"/>
                <a:cs typeface="ＭＳ Ｐゴシック" pitchFamily="-107" charset="-128"/>
              </a:rPr>
              <a:t>deceptivewearediscoveredsav</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t>
            </a:r>
            <a:r>
              <a:rPr lang="en-US" sz="1200" kern="1200" baseline="0" dirty="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600" kern="1200" baseline="0" dirty="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dirty="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dirty="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dirty="0">
                <a:solidFill>
                  <a:schemeClr val="tx1"/>
                </a:solidFill>
                <a:latin typeface="Arial" charset="0"/>
                <a:ea typeface="ＭＳ Ｐゴシック" pitchFamily="-107" charset="-128"/>
                <a:cs typeface="ＭＳ Ｐゴシック" pitchFamily="-107" charset="-128"/>
              </a:rPr>
              <a:t>by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dirty="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0.016, whereas</a:t>
            </a:r>
            <a:r>
              <a:rPr lang="en-US" sz="1200" b="0" i="1" kern="1200" baseline="0" dirty="0">
                <a:solidFill>
                  <a:schemeClr val="tx1"/>
                </a:solidFill>
                <a:latin typeface="Arial" charset="0"/>
                <a:ea typeface="ＭＳ Ｐゴシック" pitchFamily="-107" charset="-128"/>
                <a:cs typeface="ＭＳ Ｐゴシック" pitchFamily="-107" charset="-128"/>
              </a:rPr>
              <a:t> t </a:t>
            </a:r>
            <a:r>
              <a:rPr lang="en-US" sz="1200" b="0" kern="1200" baseline="0" dirty="0">
                <a:solidFill>
                  <a:schemeClr val="tx1"/>
                </a:solidFill>
                <a:latin typeface="Arial" charset="0"/>
                <a:ea typeface="ＭＳ Ｐゴシック" pitchFamily="-107" charset="-128"/>
                <a:cs typeface="ＭＳ Ｐゴシック" pitchFamily="-107" charset="-128"/>
              </a:rPr>
              <a:t>enciphered by </a:t>
            </a:r>
            <a:r>
              <a:rPr lang="en-US" sz="1200" b="0" i="1" kern="1200" baseline="0" dirty="0">
                <a:solidFill>
                  <a:schemeClr val="tx1"/>
                </a:solidFill>
                <a:latin typeface="Arial" charset="0"/>
                <a:ea typeface="ＭＳ Ｐゴシック" pitchFamily="-107" charset="-128"/>
                <a:cs typeface="ＭＳ Ｐゴシック" pitchFamily="-107" charset="-128"/>
              </a:rPr>
              <a:t>t</a:t>
            </a:r>
            <a:r>
              <a:rPr lang="en-US" sz="1200" b="0" kern="1200" baseline="0" dirty="0">
                <a:solidFill>
                  <a:schemeClr val="tx1"/>
                </a:solidFill>
                <a:latin typeface="Arial" charset="0"/>
                <a:ea typeface="ＭＳ Ｐゴシック" pitchFamily="-107" charset="-128"/>
                <a:cs typeface="ＭＳ Ｐゴシック" pitchFamily="-107" charset="-128"/>
              </a:rPr>
              <a:t>  would occur</a:t>
            </a:r>
          </a:p>
          <a:p>
            <a:r>
              <a:rPr lang="en-US" sz="1200" kern="1200" baseline="0" dirty="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dirty="0">
                <a:solidFill>
                  <a:schemeClr val="tx1"/>
                </a:solidFill>
                <a:latin typeface="Arial" charset="0"/>
                <a:ea typeface="ＭＳ Ｐゴシック" pitchFamily="-107" charset="-128"/>
                <a:cs typeface="ＭＳ Ｐゴシック" pitchFamily="-107" charset="-128"/>
              </a:rPr>
              <a:t>a system was introduced by an AT&amp;T engineer named Gilbert </a:t>
            </a:r>
            <a:r>
              <a:rPr lang="en-US" sz="1200" kern="1200" baseline="0" dirty="0" err="1">
                <a:solidFill>
                  <a:schemeClr val="tx1"/>
                </a:solidFill>
                <a:latin typeface="Arial" charset="0"/>
                <a:ea typeface="ＭＳ Ｐゴシック" pitchFamily="-107" charset="-128"/>
                <a:cs typeface="ＭＳ Ｐゴシック" pitchFamily="-107" charset="-128"/>
              </a:rPr>
              <a:t>Vernam</a:t>
            </a:r>
            <a:r>
              <a:rPr lang="en-US" sz="1200" kern="1200" baseline="0" dirty="0">
                <a:solidFill>
                  <a:schemeClr val="tx1"/>
                </a:solidFill>
                <a:latin typeface="Arial" charset="0"/>
                <a:ea typeface="ＭＳ Ｐゴシック" pitchFamily="-107" charset="-128"/>
                <a:cs typeface="ＭＳ Ｐゴシック" pitchFamily="-107" charset="-128"/>
              </a:rPr>
              <a:t> in 1918.</a:t>
            </a:r>
          </a:p>
          <a:p>
            <a:r>
              <a:rPr lang="en-US" sz="1200" kern="1200" baseline="0" dirty="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essence of this technique is the means of construction of the key. </a:t>
            </a:r>
            <a:r>
              <a:rPr lang="en-US" sz="1200" kern="1200" baseline="0" dirty="0" err="1">
                <a:solidFill>
                  <a:schemeClr val="tx1"/>
                </a:solidFill>
                <a:latin typeface="Arial" charset="0"/>
                <a:ea typeface="ＭＳ Ｐゴシック" pitchFamily="-107" charset="-128"/>
                <a:cs typeface="ＭＳ Ｐゴシック" pitchFamily="-107" charset="-128"/>
              </a:rPr>
              <a:t>Vernam</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dirty="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dirty="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dirty="0">
                <a:solidFill>
                  <a:schemeClr val="tx1"/>
                </a:solidFill>
                <a:latin typeface="Arial" charset="0"/>
                <a:ea typeface="ＭＳ Ｐゴシック" pitchFamily="-107" charset="-128"/>
                <a:cs typeface="ＭＳ Ｐゴシック" pitchFamily="-107" charset="-128"/>
              </a:rPr>
              <a:t>can be broken with sufficient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use of known or probable plaintext</a:t>
            </a:r>
          </a:p>
          <a:p>
            <a:r>
              <a:rPr lang="en-US" sz="1200" kern="1200" baseline="0" dirty="0">
                <a:solidFill>
                  <a:schemeClr val="tx1"/>
                </a:solidFill>
                <a:latin typeface="Arial" charset="0"/>
                <a:ea typeface="ＭＳ Ｐゴシック" pitchFamily="-107" charset="-128"/>
                <a:cs typeface="ＭＳ Ｐゴシック" pitchFamily="-107" charset="-128"/>
              </a:rPr>
              <a:t>sequences, or both.</a:t>
            </a:r>
          </a:p>
          <a:p>
            <a:endParaRPr lang="en-US"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4</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 Army Signal Corp officer, Joseph </a:t>
            </a:r>
            <a:r>
              <a:rPr lang="en-US" sz="1200" kern="1200" baseline="0" dirty="0" err="1">
                <a:solidFill>
                  <a:schemeClr val="tx1"/>
                </a:solidFill>
                <a:latin typeface="Arial" charset="0"/>
                <a:ea typeface="ＭＳ Ｐゴシック" pitchFamily="-107" charset="-128"/>
                <a:cs typeface="ＭＳ Ｐゴシック" pitchFamily="-107" charset="-128"/>
              </a:rPr>
              <a:t>Mauborgne</a:t>
            </a:r>
            <a:r>
              <a:rPr lang="en-US" sz="1200" kern="1200" baseline="0" dirty="0">
                <a:solidFill>
                  <a:schemeClr val="tx1"/>
                </a:solidFill>
                <a:latin typeface="Arial" charset="0"/>
                <a:ea typeface="ＭＳ Ｐゴシック" pitchFamily="-107" charset="-128"/>
                <a:cs typeface="ＭＳ Ｐゴシック" pitchFamily="-107" charset="-128"/>
              </a:rPr>
              <a:t>, proposed an improvement to the</a:t>
            </a:r>
          </a:p>
          <a:p>
            <a:r>
              <a:rPr lang="en-US" sz="1200" kern="1200" baseline="0" dirty="0" err="1">
                <a:solidFill>
                  <a:schemeClr val="tx1"/>
                </a:solidFill>
                <a:latin typeface="Arial" charset="0"/>
                <a:ea typeface="ＭＳ Ｐゴシック" pitchFamily="-107" charset="-128"/>
                <a:cs typeface="ＭＳ Ｐゴシック" pitchFamily="-107" charset="-128"/>
              </a:rPr>
              <a:t>Vernam</a:t>
            </a:r>
            <a:r>
              <a:rPr lang="en-US" sz="1200" kern="1200" baseline="0" dirty="0">
                <a:solidFill>
                  <a:schemeClr val="tx1"/>
                </a:solidFill>
                <a:latin typeface="Arial" charset="0"/>
                <a:ea typeface="ＭＳ Ｐゴシック" pitchFamily="-107" charset="-128"/>
                <a:cs typeface="ＭＳ Ｐゴシック" pitchFamily="-107" charset="-128"/>
              </a:rPr>
              <a:t> cipher that yields the ultimate in security. </a:t>
            </a:r>
            <a:r>
              <a:rPr lang="en-US" sz="1200" kern="1200" baseline="0" dirty="0" err="1">
                <a:solidFill>
                  <a:schemeClr val="tx1"/>
                </a:solidFill>
                <a:latin typeface="Arial" charset="0"/>
                <a:ea typeface="ＭＳ Ｐゴシック" pitchFamily="-107" charset="-128"/>
                <a:cs typeface="ＭＳ Ｐゴシック" pitchFamily="-107" charset="-128"/>
              </a:rPr>
              <a:t>Mauborgne</a:t>
            </a:r>
            <a:r>
              <a:rPr lang="en-US" sz="1200" kern="1200" baseline="0" dirty="0">
                <a:solidFill>
                  <a:schemeClr val="tx1"/>
                </a:solidFill>
                <a:latin typeface="Arial" charset="0"/>
                <a:ea typeface="ＭＳ Ｐゴシック" pitchFamily="-107" charset="-128"/>
                <a:cs typeface="ＭＳ Ｐゴシック" pitchFamily="-107" charset="-128"/>
              </a:rPr>
              <a:t> suggested using a</a:t>
            </a:r>
          </a:p>
          <a:p>
            <a:r>
              <a:rPr lang="en-US" sz="1200" kern="1200" baseline="0" dirty="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a:solidFill>
                  <a:schemeClr val="tx1"/>
                </a:solidFill>
                <a:latin typeface="Arial" charset="0"/>
                <a:ea typeface="ＭＳ Ｐゴシック" pitchFamily="-107" charset="-128"/>
                <a:cs typeface="ＭＳ Ｐゴシック" pitchFamily="-107" charset="-128"/>
              </a:rPr>
              <a:t>Such a scheme, known as a </a:t>
            </a:r>
            <a:r>
              <a:rPr lang="en-US" sz="1200" b="1" kern="1200" baseline="0" dirty="0">
                <a:solidFill>
                  <a:schemeClr val="tx1"/>
                </a:solidFill>
                <a:latin typeface="Arial" charset="0"/>
                <a:ea typeface="ＭＳ Ｐゴシック" pitchFamily="-107" charset="-128"/>
                <a:cs typeface="ＭＳ Ｐゴシック" pitchFamily="-107" charset="-128"/>
              </a:rPr>
              <a:t>one-time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pad</a:t>
            </a:r>
            <a:r>
              <a:rPr lang="en-US" sz="1200" kern="1200" baseline="0" dirty="0">
                <a:solidFill>
                  <a:schemeClr val="tx1"/>
                </a:solidFill>
                <a:latin typeface="Arial" charset="0"/>
                <a:ea typeface="ＭＳ Ｐゴシック" pitchFamily="-107" charset="-128"/>
                <a:cs typeface="ＭＳ Ｐゴシック" pitchFamily="-107" charset="-128"/>
              </a:rPr>
              <a:t> , is unbreakable. It produces random</a:t>
            </a:r>
          </a:p>
          <a:p>
            <a:r>
              <a:rPr lang="en-US" sz="1200" kern="1200" baseline="0" dirty="0">
                <a:solidFill>
                  <a:schemeClr val="tx1"/>
                </a:solidFill>
                <a:latin typeface="Arial" charset="0"/>
                <a:ea typeface="ＭＳ Ｐゴシック" pitchFamily="-107" charset="-128"/>
                <a:cs typeface="ＭＳ Ｐゴシック" pitchFamily="-107" charset="-128"/>
              </a:rPr>
              <a:t>output that bears no statistical relationship to the plaintext. Because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fact, given any plaintext of equal length to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there is a key that</a:t>
            </a:r>
          </a:p>
          <a:p>
            <a:r>
              <a:rPr lang="en-US" sz="1200" kern="1200" baseline="0" dirty="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a:solidFill>
                  <a:schemeClr val="tx1"/>
                </a:solidFill>
                <a:latin typeface="Arial" charset="0"/>
                <a:ea typeface="ＭＳ Ｐゴシック" pitchFamily="-107" charset="-128"/>
                <a:cs typeface="ＭＳ Ｐゴシック" pitchFamily="-107" charset="-128"/>
              </a:rPr>
              <a:t>stream of characters that constitute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will be truly random. Thus, there</a:t>
            </a:r>
          </a:p>
          <a:p>
            <a:r>
              <a:rPr lang="en-US" sz="1200" kern="1200" baseline="0" dirty="0">
                <a:solidFill>
                  <a:schemeClr val="tx1"/>
                </a:solidFill>
                <a:latin typeface="Arial" charset="0"/>
                <a:ea typeface="ＭＳ Ｐゴシック" pitchFamily="-107" charset="-128"/>
                <a:cs typeface="ＭＳ Ｐゴシック" pitchFamily="-107" charset="-128"/>
              </a:rPr>
              <a:t>are no patterns or regularities that a cryptanalyst can use to attack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a:t>
            </a:r>
            <a:endParaRPr lang="en-AU" dirty="0">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i="1" kern="1200" baseline="0" dirty="0">
                <a:solidFill>
                  <a:schemeClr val="tx1"/>
                </a:solidFill>
                <a:latin typeface="Arial" charset="0"/>
                <a:ea typeface="ＭＳ Ｐゴシック" pitchFamily="-107" charset="-128"/>
                <a:cs typeface="ＭＳ Ｐゴシック" pitchFamily="-107" charset="-128"/>
              </a:rPr>
              <a:t>perfect</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secrecy</a:t>
            </a:r>
            <a:r>
              <a:rPr lang="en-US" sz="1200" kern="1200" baseline="0" dirty="0">
                <a:solidFill>
                  <a:schemeClr val="tx1"/>
                </a:solidFill>
                <a:latin typeface="Arial" charset="0"/>
                <a:ea typeface="ＭＳ Ｐゴシック" pitchFamily="-107" charset="-128"/>
                <a:cs typeface="ＭＳ Ｐゴシック" pitchFamily="-107" charset="-128"/>
              </a:rPr>
              <a:t> . This concept is explored in Appendix B.</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All the techniques examined so far involve the substitution of a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symbol</a:t>
            </a:r>
          </a:p>
          <a:p>
            <a:r>
              <a:rPr lang="en-US" sz="1200" kern="1200" baseline="0" dirty="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dirty="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dirty="0">
                <a:solidFill>
                  <a:schemeClr val="tx1"/>
                </a:solidFill>
                <a:latin typeface="Arial" charset="0"/>
                <a:ea typeface="ＭＳ Ｐゴシック" pitchFamily="-107" charset="-128"/>
                <a:cs typeface="ＭＳ Ｐゴシック" pitchFamily="-107" charset="-128"/>
              </a:rPr>
              <a:t>transposition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dirty="0">
                <a:solidFill>
                  <a:schemeClr val="tx1"/>
                </a:solidFill>
                <a:latin typeface="Arial" charset="0"/>
                <a:ea typeface="ＭＳ Ｐゴシック" pitchFamily="-107" charset="-128"/>
                <a:cs typeface="ＭＳ Ｐゴシック" pitchFamily="-107" charset="-128"/>
              </a:rPr>
              <a:t>rail</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fence</a:t>
            </a:r>
            <a:r>
              <a:rPr lang="en-US" sz="1200" kern="1200" baseline="0" dirty="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dirty="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dirty="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dirty="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 e m a t r h t g p r y</a:t>
            </a:r>
          </a:p>
          <a:p>
            <a:r>
              <a:rPr lang="en-US" sz="1200" kern="1200" baseline="0" dirty="0">
                <a:solidFill>
                  <a:schemeClr val="tx1"/>
                </a:solidFill>
                <a:latin typeface="Arial" charset="0"/>
                <a:ea typeface="ＭＳ Ｐゴシック" pitchFamily="-107" charset="-128"/>
                <a:cs typeface="ＭＳ Ｐゴシック" pitchFamily="-107" charset="-128"/>
              </a:rPr>
              <a:t>e t e f e t e o a </a:t>
            </a:r>
            <a:r>
              <a:rPr lang="en-US" sz="1200" kern="1200" baseline="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dirty="0">
                <a:solidFill>
                  <a:schemeClr val="tx1"/>
                </a:solidFill>
                <a:latin typeface="Arial" charset="0"/>
                <a:ea typeface="ＭＳ Ｐゴシック" pitchFamily="-107" charset="-128"/>
                <a:cs typeface="ＭＳ Ｐゴシック" pitchFamily="-107" charset="-128"/>
              </a:rPr>
              <a:t>MEMATRHTGPRYETEFETEOAAT</a:t>
            </a:r>
            <a:endParaRPr lang="en-AU" dirty="0">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045574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All the techniques examined so far involve the substitution of a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symbol</a:t>
            </a:r>
          </a:p>
          <a:p>
            <a:r>
              <a:rPr lang="en-US" sz="1200" kern="1200" baseline="0" dirty="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dirty="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dirty="0">
                <a:solidFill>
                  <a:schemeClr val="tx1"/>
                </a:solidFill>
                <a:latin typeface="Arial" charset="0"/>
                <a:ea typeface="ＭＳ Ｐゴシック" pitchFamily="-107" charset="-128"/>
                <a:cs typeface="ＭＳ Ｐゴシック" pitchFamily="-107" charset="-128"/>
              </a:rPr>
              <a:t>transposition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dirty="0">
                <a:solidFill>
                  <a:schemeClr val="tx1"/>
                </a:solidFill>
                <a:latin typeface="Arial" charset="0"/>
                <a:ea typeface="ＭＳ Ｐゴシック" pitchFamily="-107" charset="-128"/>
                <a:cs typeface="ＭＳ Ｐゴシック" pitchFamily="-107" charset="-128"/>
              </a:rPr>
              <a:t>rail</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fence</a:t>
            </a:r>
            <a:r>
              <a:rPr lang="en-US" sz="1200" kern="1200" baseline="0" dirty="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dirty="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dirty="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dirty="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 e m a t r h t g p r y</a:t>
            </a:r>
          </a:p>
          <a:p>
            <a:r>
              <a:rPr lang="en-US" sz="1200" kern="1200" baseline="0" dirty="0">
                <a:solidFill>
                  <a:schemeClr val="tx1"/>
                </a:solidFill>
                <a:latin typeface="Arial" charset="0"/>
                <a:ea typeface="ＭＳ Ｐゴシック" pitchFamily="-107" charset="-128"/>
                <a:cs typeface="ＭＳ Ｐゴシック" pitchFamily="-107" charset="-128"/>
              </a:rPr>
              <a:t>e t e f e t e o a </a:t>
            </a:r>
            <a:r>
              <a:rPr lang="en-US" sz="1200" kern="1200" baseline="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dirty="0">
                <a:solidFill>
                  <a:schemeClr val="tx1"/>
                </a:solidFill>
                <a:latin typeface="Arial" charset="0"/>
                <a:ea typeface="ＭＳ Ｐゴシック" pitchFamily="-107" charset="-128"/>
                <a:cs typeface="ＭＳ Ｐゴシック" pitchFamily="-107" charset="-128"/>
              </a:rPr>
              <a:t>MEMATRHTGPRYETEFETEOAAT</a:t>
            </a:r>
            <a:endParaRPr lang="en-AU" dirty="0">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570567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dirty="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 t </a:t>
            </a:r>
            <a:r>
              <a:rPr lang="en-US" sz="1200" kern="1200" baseline="0" dirty="0" err="1">
                <a:solidFill>
                  <a:schemeClr val="tx1"/>
                </a:solidFill>
                <a:latin typeface="Arial" charset="0"/>
                <a:ea typeface="ＭＳ Ｐゴシック" pitchFamily="-107" charset="-128"/>
                <a:cs typeface="ＭＳ Ｐゴシック" pitchFamily="-107" charset="-128"/>
              </a:rPr>
              <a:t>t</a:t>
            </a:r>
            <a:r>
              <a:rPr lang="en-US" sz="1200" kern="1200" baseline="0" dirty="0">
                <a:solidFill>
                  <a:schemeClr val="tx1"/>
                </a:solidFill>
                <a:latin typeface="Arial" charset="0"/>
                <a:ea typeface="ＭＳ Ｐゴシック" pitchFamily="-107" charset="-128"/>
                <a:cs typeface="ＭＳ Ｐゴシック" pitchFamily="-107" charset="-128"/>
              </a:rPr>
              <a:t> a c k p</a:t>
            </a:r>
          </a:p>
          <a:p>
            <a:r>
              <a:rPr lang="en-US" sz="1200" kern="1200" baseline="0" dirty="0">
                <a:solidFill>
                  <a:schemeClr val="tx1"/>
                </a:solidFill>
                <a:latin typeface="Arial" charset="0"/>
                <a:ea typeface="ＭＳ Ｐゴシック" pitchFamily="-107" charset="-128"/>
                <a:cs typeface="ＭＳ Ｐゴシック" pitchFamily="-107" charset="-128"/>
              </a:rPr>
              <a:t>	o s t p o n e</a:t>
            </a:r>
          </a:p>
          <a:p>
            <a:r>
              <a:rPr lang="en-US" sz="1200" kern="1200" baseline="0" dirty="0">
                <a:solidFill>
                  <a:schemeClr val="tx1"/>
                </a:solidFill>
                <a:latin typeface="Arial" charset="0"/>
                <a:ea typeface="ＭＳ Ｐゴシック" pitchFamily="-107" charset="-128"/>
                <a:cs typeface="ＭＳ Ｐゴシック" pitchFamily="-107" charset="-128"/>
              </a:rPr>
              <a:t>	d u n t </a:t>
            </a:r>
            <a:r>
              <a:rPr lang="en-US" sz="1200" kern="1200" baseline="0" dirty="0" err="1">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l t</a:t>
            </a:r>
          </a:p>
          <a:p>
            <a:r>
              <a:rPr lang="en-US" sz="1200" kern="1200" baseline="0" dirty="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TTNAAPTMTSUOAODWCOIXKNLYPETZ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a:solidFill>
                  <a:schemeClr val="tx1"/>
                </a:solidFill>
                <a:latin typeface="Arial" charset="0"/>
                <a:ea typeface="ＭＳ Ｐゴシック" pitchFamily="-107" charset="-128"/>
                <a:cs typeface="ＭＳ Ｐゴシック" pitchFamily="-107" charset="-128"/>
              </a:rPr>
              <a:t>shown, cryptanalysis is fairly straightforward and involves laying out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a matrix and playing around with column positions. </a:t>
            </a:r>
            <a:r>
              <a:rPr lang="en-US" sz="1200" kern="1200" baseline="0" dirty="0" err="1">
                <a:solidFill>
                  <a:schemeClr val="tx1"/>
                </a:solidFill>
                <a:latin typeface="Arial" charset="0"/>
                <a:ea typeface="ＭＳ Ｐゴシック" pitchFamily="-107" charset="-128"/>
                <a:cs typeface="ＭＳ Ｐゴシック" pitchFamily="-107" charset="-128"/>
              </a:rPr>
              <a:t>Digram</a:t>
            </a:r>
            <a:r>
              <a:rPr lang="en-US" sz="1200" kern="1200" baseline="0" dirty="0">
                <a:solidFill>
                  <a:schemeClr val="tx1"/>
                </a:solidFill>
                <a:latin typeface="Arial" charset="0"/>
                <a:ea typeface="ＭＳ Ｐゴシック" pitchFamily="-107" charset="-128"/>
                <a:cs typeface="ＭＳ Ｐゴシック" pitchFamily="-107" charset="-128"/>
              </a:rPr>
              <a:t> and trigram</a:t>
            </a:r>
          </a:p>
          <a:p>
            <a:r>
              <a:rPr lang="en-US" sz="1200" kern="1200" baseline="0" dirty="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a:solidFill>
                  <a:schemeClr val="tx1"/>
                </a:solidFill>
                <a:latin typeface="Arial" charset="0"/>
                <a:ea typeface="ＭＳ Ｐゴシック" pitchFamily="-107" charset="-128"/>
                <a:cs typeface="ＭＳ Ｐゴシック" pitchFamily="-107" charset="-128"/>
              </a:rPr>
              <a:t>that is not easily reconstructed.</a:t>
            </a:r>
            <a:endParaRPr lang="en-US" dirty="0">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One way of revealing the effectiveness of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and other ciphers</a:t>
            </a:r>
          </a:p>
          <a:p>
            <a:r>
              <a:rPr lang="en-US" sz="1200" kern="1200" baseline="0" dirty="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dirty="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dirty="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dirty="0" err="1">
                <a:solidFill>
                  <a:schemeClr val="tx1"/>
                </a:solidFill>
                <a:latin typeface="Arial" charset="0"/>
                <a:ea typeface="ＭＳ Ｐゴシック" pitchFamily="-107" charset="-128"/>
                <a:cs typeface="ＭＳ Ｐゴシック" pitchFamily="-107" charset="-128"/>
              </a:rPr>
              <a:t>monoalphabetic</a:t>
            </a:r>
            <a:r>
              <a:rPr lang="en-US" sz="1200" kern="1200" baseline="0" dirty="0">
                <a:solidFill>
                  <a:schemeClr val="tx1"/>
                </a:solidFill>
                <a:latin typeface="Arial" charset="0"/>
                <a:ea typeface="ＭＳ Ｐゴシック" pitchFamily="-107" charset="-128"/>
                <a:cs typeface="ＭＳ Ｐゴシック" pitchFamily="-107" charset="-128"/>
              </a:rPr>
              <a:t> substitution cipher, because the frequency values for individual</a:t>
            </a:r>
          </a:p>
          <a:p>
            <a:r>
              <a:rPr lang="en-US" sz="1200" kern="1200" baseline="0" dirty="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dirty="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dirty="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dirty="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dirty="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dirty="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dirty="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dirty="0">
                <a:solidFill>
                  <a:schemeClr val="tx1"/>
                </a:solidFill>
                <a:latin typeface="Arial" charset="0"/>
                <a:ea typeface="ＭＳ Ｐゴシック" pitchFamily="-107" charset="-128"/>
                <a:cs typeface="ＭＳ Ｐゴシック" pitchFamily="-107" charset="-128"/>
              </a:rPr>
              <a:t>is encrypted using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To normalize the plot,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each letter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was again divided by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dirty="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dirty="0">
                <a:solidFill>
                  <a:schemeClr val="tx1"/>
                </a:solidFill>
                <a:latin typeface="Arial" charset="0"/>
                <a:ea typeface="ＭＳ Ｐゴシック" pitchFamily="-107" charset="-128"/>
                <a:cs typeface="ＭＳ Ｐゴシック" pitchFamily="-107" charset="-128"/>
              </a:rPr>
              <a:t>information were totally concealed in the encryption process,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plot</a:t>
            </a:r>
          </a:p>
          <a:p>
            <a:r>
              <a:rPr lang="en-US" sz="1200" kern="1200" baseline="0" dirty="0">
                <a:solidFill>
                  <a:schemeClr val="tx1"/>
                </a:solidFill>
                <a:latin typeface="Arial" charset="0"/>
                <a:ea typeface="ＭＳ Ｐゴシック" pitchFamily="-107" charset="-128"/>
                <a:cs typeface="ＭＳ Ｐゴシック" pitchFamily="-107" charset="-128"/>
              </a:rPr>
              <a:t>of frequencies would be flat, and cryptanalysis using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only would be</a:t>
            </a:r>
          </a:p>
          <a:p>
            <a:r>
              <a:rPr lang="en-US" sz="1200" kern="1200" baseline="0" dirty="0">
                <a:solidFill>
                  <a:schemeClr val="tx1"/>
                </a:solidFill>
                <a:latin typeface="Arial" charset="0"/>
                <a:ea typeface="ＭＳ Ｐゴシック" pitchFamily="-107" charset="-128"/>
                <a:cs typeface="ＭＳ Ｐゴシック" pitchFamily="-107" charset="-128"/>
              </a:rPr>
              <a:t>effectively impossible. As the figure shows, the </a:t>
            </a:r>
            <a:r>
              <a:rPr lang="en-US" sz="1200" kern="1200" baseline="0" dirty="0" err="1">
                <a:solidFill>
                  <a:schemeClr val="tx1"/>
                </a:solidFill>
                <a:latin typeface="Arial" charset="0"/>
                <a:ea typeface="ＭＳ Ｐゴシック" pitchFamily="-107" charset="-128"/>
                <a:cs typeface="ＭＳ Ｐゴシック" pitchFamily="-107" charset="-128"/>
              </a:rPr>
              <a:t>Playfair</a:t>
            </a:r>
            <a:r>
              <a:rPr lang="en-US" sz="1200" kern="1200" baseline="0" dirty="0">
                <a:solidFill>
                  <a:schemeClr val="tx1"/>
                </a:solidFill>
                <a:latin typeface="Arial" charset="0"/>
                <a:ea typeface="ＭＳ Ｐゴシック" pitchFamily="-107" charset="-128"/>
                <a:cs typeface="ＭＳ Ｐゴシック" pitchFamily="-107" charset="-128"/>
              </a:rPr>
              <a:t> cipher has a flatter distribution</a:t>
            </a:r>
          </a:p>
          <a:p>
            <a:r>
              <a:rPr lang="en-US" sz="1200" kern="1200" baseline="0" dirty="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dirty="0">
                <a:solidFill>
                  <a:schemeClr val="tx1"/>
                </a:solidFill>
                <a:latin typeface="Arial" charset="0"/>
                <a:ea typeface="ＭＳ Ｐゴシック" pitchFamily="-107" charset="-128"/>
                <a:cs typeface="ＭＳ Ｐゴシック" pitchFamily="-107" charset="-128"/>
              </a:rPr>
              <a:t>a cryptanalyst to work with. The plot also shows the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 discussed</a:t>
            </a:r>
          </a:p>
          <a:p>
            <a:r>
              <a:rPr lang="en-US" sz="1200" kern="1200" baseline="0" dirty="0">
                <a:solidFill>
                  <a:schemeClr val="tx1"/>
                </a:solidFill>
                <a:latin typeface="Arial" charset="0"/>
                <a:ea typeface="ＭＳ Ｐゴシック" pitchFamily="-107" charset="-128"/>
                <a:cs typeface="ＭＳ Ｐゴシック" pitchFamily="-107" charset="-128"/>
              </a:rPr>
              <a:t>subsequently. The Hill  and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curves on the plot are based on results</a:t>
            </a:r>
          </a:p>
          <a:p>
            <a:r>
              <a:rPr lang="en-US" sz="1200" kern="1200" baseline="0" dirty="0">
                <a:solidFill>
                  <a:schemeClr val="tx1"/>
                </a:solidFill>
                <a:latin typeface="Arial" charset="0"/>
                <a:ea typeface="ＭＳ Ｐゴシック" pitchFamily="-107" charset="-128"/>
                <a:cs typeface="ＭＳ Ｐゴシック" pitchFamily="-107" charset="-128"/>
              </a:rPr>
              <a:t>reported in [SIMM93].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134796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stream cipher</a:t>
            </a:r>
            <a:r>
              <a:rPr lang="en-US" sz="1200" kern="1200" baseline="0" dirty="0">
                <a:solidFill>
                  <a:schemeClr val="tx1"/>
                </a:solidFill>
                <a:latin typeface="Arial" charset="0"/>
                <a:ea typeface="ＭＳ Ｐゴシック" pitchFamily="-107" charset="-128"/>
                <a:cs typeface="ＭＳ Ｐゴシック" pitchFamily="-107" charset="-128"/>
              </a:rPr>
              <a:t> is one that encrypts a digital data stream one bit or one byte at a time. Examples of classical stream ciphers are the </a:t>
            </a:r>
            <a:r>
              <a:rPr lang="en-US" sz="1200" kern="1200" baseline="0" dirty="0" err="1">
                <a:solidFill>
                  <a:schemeClr val="tx1"/>
                </a:solidFill>
                <a:latin typeface="Arial" charset="0"/>
                <a:ea typeface="ＭＳ Ｐゴシック" pitchFamily="-107" charset="-128"/>
                <a:cs typeface="ＭＳ Ｐゴシック" pitchFamily="-107" charset="-128"/>
              </a:rPr>
              <a:t>autokeyed</a:t>
            </a:r>
            <a:r>
              <a:rPr lang="en-US" sz="1200" kern="1200" baseline="0" dirty="0">
                <a:solidFill>
                  <a:schemeClr val="tx1"/>
                </a:solidFill>
                <a:latin typeface="Arial" charset="0"/>
                <a:ea typeface="ＭＳ Ｐゴシック" pitchFamily="-107" charset="-128"/>
                <a:cs typeface="ＭＳ Ｐゴシック" pitchFamily="-107" charset="-128"/>
              </a:rPr>
              <a:t> Vigenère cipher and the </a:t>
            </a:r>
            <a:r>
              <a:rPr lang="en-US" sz="1200" kern="1200" baseline="0" dirty="0" err="1">
                <a:solidFill>
                  <a:schemeClr val="tx1"/>
                </a:solidFill>
                <a:latin typeface="Arial" charset="0"/>
                <a:ea typeface="ＭＳ Ｐゴシック" pitchFamily="-107" charset="-128"/>
                <a:cs typeface="ＭＳ Ｐゴシック" pitchFamily="-107" charset="-128"/>
              </a:rPr>
              <a:t>Vernam</a:t>
            </a:r>
            <a:r>
              <a:rPr lang="en-US" sz="1200" kern="1200" baseline="0" dirty="0">
                <a:solidFill>
                  <a:schemeClr val="tx1"/>
                </a:solidFill>
                <a:latin typeface="Arial" charset="0"/>
                <a:ea typeface="ＭＳ Ｐゴシック" pitchFamily="-107" charset="-128"/>
                <a:cs typeface="ＭＳ Ｐゴシック" pitchFamily="-107" charset="-128"/>
              </a:rPr>
              <a:t> cipher. In the ideal case, a one-time pad version of the </a:t>
            </a:r>
            <a:r>
              <a:rPr lang="en-US" sz="1200" kern="1200" baseline="0" dirty="0" err="1">
                <a:solidFill>
                  <a:schemeClr val="tx1"/>
                </a:solidFill>
                <a:latin typeface="Arial" charset="0"/>
                <a:ea typeface="ＭＳ Ｐゴシック" pitchFamily="-107" charset="-128"/>
                <a:cs typeface="ＭＳ Ｐゴシック" pitchFamily="-107" charset="-128"/>
              </a:rPr>
              <a:t>Vernam</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cipher would be used (Figure 3.7), in which the keystream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is as long as the plaintext bit stream (p</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If the cryptographic keystream is random, then this cipher is unbreakable by any means other than acquiring the keystream. However, the keystream must be provided to both users in advance via some independent and secure channel. This introduces insurmountable logistical problems if the intended data traffic is very large.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Accordingly, for practical reasons, the bit-stream generator must be implemented as an algorithmic procedure, so that the cryptographic bit stream</a:t>
            </a:r>
          </a:p>
          <a:p>
            <a:r>
              <a:rPr lang="en-US" sz="1200" kern="1200" baseline="0" dirty="0">
                <a:solidFill>
                  <a:schemeClr val="tx1"/>
                </a:solidFill>
                <a:latin typeface="Arial" charset="0"/>
                <a:ea typeface="ＭＳ Ｐゴシック" pitchFamily="-107" charset="-128"/>
                <a:cs typeface="ＭＳ Ｐゴシック" pitchFamily="-107" charset="-128"/>
              </a:rPr>
              <a:t>can be produced by both users. In this approach (Figure 4.1a), the bit-stream generator is a key-controlled algorithm and must produce a bit stream that is cryptographically strong. That is, it must be computationally impractical to predict future portions of the bit stream based on previous portions of the bit stream. The two users need only share the generating key, and each can produce the keystream.</a:t>
            </a:r>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627125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stream cipher</a:t>
            </a:r>
            <a:r>
              <a:rPr lang="en-US" sz="1200" kern="1200" baseline="0" dirty="0">
                <a:solidFill>
                  <a:schemeClr val="tx1"/>
                </a:solidFill>
                <a:latin typeface="Arial" charset="0"/>
                <a:ea typeface="ＭＳ Ｐゴシック" pitchFamily="-107" charset="-128"/>
                <a:cs typeface="ＭＳ Ｐゴシック" pitchFamily="-107" charset="-128"/>
              </a:rPr>
              <a:t> is one that encrypts a digital data stream one bit or one byte at</a:t>
            </a:r>
          </a:p>
          <a:p>
            <a:r>
              <a:rPr lang="en-US" sz="1200" kern="1200" baseline="0" dirty="0">
                <a:solidFill>
                  <a:schemeClr val="tx1"/>
                </a:solidFill>
                <a:latin typeface="Arial" charset="0"/>
                <a:ea typeface="ＭＳ Ｐゴシック" pitchFamily="-107" charset="-128"/>
                <a:cs typeface="ＭＳ Ｐゴシック" pitchFamily="-107" charset="-128"/>
              </a:rPr>
              <a:t>a time. Examples of classical stream ciphers are the </a:t>
            </a:r>
            <a:r>
              <a:rPr lang="en-US" sz="1200" kern="1200" baseline="0" dirty="0" err="1">
                <a:solidFill>
                  <a:schemeClr val="tx1"/>
                </a:solidFill>
                <a:latin typeface="Arial" charset="0"/>
                <a:ea typeface="ＭＳ Ｐゴシック" pitchFamily="-107" charset="-128"/>
                <a:cs typeface="ＭＳ Ｐゴシック" pitchFamily="-107" charset="-128"/>
              </a:rPr>
              <a:t>autokeyed</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a:t>
            </a:r>
          </a:p>
          <a:p>
            <a:r>
              <a:rPr lang="en-US" sz="1200" kern="1200" baseline="0" dirty="0">
                <a:solidFill>
                  <a:schemeClr val="tx1"/>
                </a:solidFill>
                <a:latin typeface="Arial" charset="0"/>
                <a:ea typeface="ＭＳ Ｐゴシック" pitchFamily="-107" charset="-128"/>
                <a:cs typeface="ＭＳ Ｐゴシック" pitchFamily="-107" charset="-128"/>
              </a:rPr>
              <a:t>and the </a:t>
            </a:r>
            <a:r>
              <a:rPr lang="en-US" sz="1200" kern="1200" baseline="0" dirty="0" err="1">
                <a:solidFill>
                  <a:schemeClr val="tx1"/>
                </a:solidFill>
                <a:latin typeface="Arial" charset="0"/>
                <a:ea typeface="ＭＳ Ｐゴシック" pitchFamily="-107" charset="-128"/>
                <a:cs typeface="ＭＳ Ｐゴシック" pitchFamily="-107" charset="-128"/>
              </a:rPr>
              <a:t>Vernam</a:t>
            </a:r>
            <a:r>
              <a:rPr lang="en-US" sz="1200" kern="1200" baseline="0" dirty="0">
                <a:solidFill>
                  <a:schemeClr val="tx1"/>
                </a:solidFill>
                <a:latin typeface="Arial" charset="0"/>
                <a:ea typeface="ＭＳ Ｐゴシック" pitchFamily="-107" charset="-128"/>
                <a:cs typeface="ＭＳ Ｐゴシック" pitchFamily="-107" charset="-128"/>
              </a:rPr>
              <a:t> cipher. In the ideal case, a one-time pad version of the </a:t>
            </a:r>
            <a:r>
              <a:rPr lang="en-US" sz="1200" kern="1200" baseline="0" dirty="0" err="1">
                <a:solidFill>
                  <a:schemeClr val="tx1"/>
                </a:solidFill>
                <a:latin typeface="Arial" charset="0"/>
                <a:ea typeface="ＭＳ Ｐゴシック" pitchFamily="-107" charset="-128"/>
                <a:cs typeface="ＭＳ Ｐゴシック" pitchFamily="-107" charset="-128"/>
              </a:rPr>
              <a:t>Vernam</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cipher would be used (Figure 3.7), in which the </a:t>
            </a:r>
            <a:r>
              <a:rPr lang="en-US" sz="1200" b="0" kern="1200" baseline="0" dirty="0" err="1">
                <a:solidFill>
                  <a:schemeClr val="tx1"/>
                </a:solidFill>
                <a:latin typeface="Arial" charset="0"/>
                <a:ea typeface="ＭＳ Ｐゴシック" pitchFamily="-107" charset="-128"/>
                <a:cs typeface="ＭＳ Ｐゴシック" pitchFamily="-107" charset="-128"/>
              </a:rPr>
              <a:t>keystream</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err="1">
                <a:solidFill>
                  <a:schemeClr val="tx1"/>
                </a:solidFill>
                <a:latin typeface="Arial" charset="0"/>
                <a:ea typeface="ＭＳ Ｐゴシック" pitchFamily="-107" charset="-128"/>
                <a:cs typeface="ＭＳ Ｐゴシック" pitchFamily="-107" charset="-128"/>
              </a:rPr>
              <a:t>k</a:t>
            </a:r>
            <a:r>
              <a:rPr lang="en-US" sz="1200" b="0" kern="1200" baseline="-25000" dirty="0" err="1">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is as long as the</a:t>
            </a:r>
          </a:p>
          <a:p>
            <a:r>
              <a:rPr lang="en-US" sz="1200" b="0" kern="1200" baseline="0" dirty="0">
                <a:solidFill>
                  <a:schemeClr val="tx1"/>
                </a:solidFill>
                <a:latin typeface="Arial" charset="0"/>
                <a:ea typeface="ＭＳ Ｐゴシック" pitchFamily="-107" charset="-128"/>
                <a:cs typeface="ＭＳ Ｐゴシック" pitchFamily="-107" charset="-128"/>
              </a:rPr>
              <a:t>plaintext bit stream (p</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If the cryptographic </a:t>
            </a:r>
            <a:r>
              <a:rPr lang="en-US" sz="1200" b="0" kern="1200" baseline="0" dirty="0" err="1">
                <a:solidFill>
                  <a:schemeClr val="tx1"/>
                </a:solidFill>
                <a:latin typeface="Arial" charset="0"/>
                <a:ea typeface="ＭＳ Ｐゴシック" pitchFamily="-107" charset="-128"/>
                <a:cs typeface="ＭＳ Ｐゴシック" pitchFamily="-107" charset="-128"/>
              </a:rPr>
              <a:t>keystream</a:t>
            </a:r>
            <a:r>
              <a:rPr lang="en-US" sz="1200" b="0" kern="1200" baseline="0" dirty="0">
                <a:solidFill>
                  <a:schemeClr val="tx1"/>
                </a:solidFill>
                <a:latin typeface="Arial" charset="0"/>
                <a:ea typeface="ＭＳ Ｐゴシック" pitchFamily="-107" charset="-128"/>
                <a:cs typeface="ＭＳ Ｐゴシック" pitchFamily="-107" charset="-128"/>
              </a:rPr>
              <a:t> is random, then this cipher</a:t>
            </a:r>
          </a:p>
          <a:p>
            <a:r>
              <a:rPr lang="en-US" sz="1200" b="0" kern="1200" baseline="0" dirty="0">
                <a:solidFill>
                  <a:schemeClr val="tx1"/>
                </a:solidFill>
                <a:latin typeface="Arial" charset="0"/>
                <a:ea typeface="ＭＳ Ｐゴシック" pitchFamily="-107" charset="-128"/>
                <a:cs typeface="ＭＳ Ｐゴシック" pitchFamily="-107" charset="-128"/>
              </a:rPr>
              <a:t>is unbreakable by any means other than acquiring the </a:t>
            </a:r>
            <a:r>
              <a:rPr lang="en-US" sz="1200" b="0" kern="1200" baseline="0" dirty="0" err="1">
                <a:solidFill>
                  <a:schemeClr val="tx1"/>
                </a:solidFill>
                <a:latin typeface="Arial" charset="0"/>
                <a:ea typeface="ＭＳ Ｐゴシック" pitchFamily="-107" charset="-128"/>
                <a:cs typeface="ＭＳ Ｐゴシック" pitchFamily="-107" charset="-128"/>
              </a:rPr>
              <a:t>keystream</a:t>
            </a:r>
            <a:r>
              <a:rPr lang="en-US" sz="1200" b="0" kern="1200" baseline="0" dirty="0">
                <a:solidFill>
                  <a:schemeClr val="tx1"/>
                </a:solidFill>
                <a:latin typeface="Arial" charset="0"/>
                <a:ea typeface="ＭＳ Ｐゴシック" pitchFamily="-107" charset="-128"/>
                <a:cs typeface="ＭＳ Ｐゴシック" pitchFamily="-107" charset="-128"/>
              </a:rPr>
              <a:t>. However, the</a:t>
            </a:r>
          </a:p>
          <a:p>
            <a:r>
              <a:rPr lang="en-US" sz="1200" b="0" kern="1200" baseline="0" dirty="0" err="1">
                <a:solidFill>
                  <a:schemeClr val="tx1"/>
                </a:solidFill>
                <a:latin typeface="Arial" charset="0"/>
                <a:ea typeface="ＭＳ Ｐゴシック" pitchFamily="-107" charset="-128"/>
                <a:cs typeface="ＭＳ Ｐゴシック" pitchFamily="-107" charset="-128"/>
              </a:rPr>
              <a:t>keystream</a:t>
            </a:r>
            <a:r>
              <a:rPr lang="en-US" sz="1200" b="0" kern="1200" baseline="0" dirty="0">
                <a:solidFill>
                  <a:schemeClr val="tx1"/>
                </a:solidFill>
                <a:latin typeface="Arial" charset="0"/>
                <a:ea typeface="ＭＳ Ｐゴシック" pitchFamily="-107" charset="-128"/>
                <a:cs typeface="ＭＳ Ｐゴシック" pitchFamily="-107" charset="-128"/>
              </a:rPr>
              <a:t> must be provided to both users in advance via some independent and</a:t>
            </a:r>
          </a:p>
          <a:p>
            <a:r>
              <a:rPr lang="en-US" sz="1200" b="0" kern="1200" baseline="0" dirty="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dirty="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dirty="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dirty="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dirty="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dirty="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dirty="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dirty="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keystream</a:t>
            </a:r>
            <a:r>
              <a:rPr lang="en-US" sz="1200" kern="1200" baseline="0" dirty="0">
                <a:solidFill>
                  <a:schemeClr val="tx1"/>
                </a:solidFill>
                <a:latin typeface="Arial" charset="0"/>
                <a:ea typeface="ＭＳ Ｐゴシック" pitchFamily="-107" charset="-128"/>
                <a:cs typeface="ＭＳ Ｐゴシック" pitchFamily="-107" charset="-128"/>
              </a:rPr>
              <a:t>.</a:t>
            </a:r>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434064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stream cipher</a:t>
            </a:r>
            <a:r>
              <a:rPr lang="en-US" sz="1200" kern="1200" baseline="0" dirty="0">
                <a:solidFill>
                  <a:schemeClr val="tx1"/>
                </a:solidFill>
                <a:latin typeface="Arial" charset="0"/>
                <a:ea typeface="ＭＳ Ｐゴシック" pitchFamily="-107" charset="-128"/>
                <a:cs typeface="ＭＳ Ｐゴシック" pitchFamily="-107" charset="-128"/>
              </a:rPr>
              <a:t> is one that encrypts a digital data stream one bit or one byte at</a:t>
            </a:r>
          </a:p>
          <a:p>
            <a:r>
              <a:rPr lang="en-US" sz="1200" kern="1200" baseline="0" dirty="0">
                <a:solidFill>
                  <a:schemeClr val="tx1"/>
                </a:solidFill>
                <a:latin typeface="Arial" charset="0"/>
                <a:ea typeface="ＭＳ Ｐゴシック" pitchFamily="-107" charset="-128"/>
                <a:cs typeface="ＭＳ Ｐゴシック" pitchFamily="-107" charset="-128"/>
              </a:rPr>
              <a:t>a time. Examples of classical stream ciphers are the </a:t>
            </a:r>
            <a:r>
              <a:rPr lang="en-US" sz="1200" kern="1200" baseline="0" dirty="0" err="1">
                <a:solidFill>
                  <a:schemeClr val="tx1"/>
                </a:solidFill>
                <a:latin typeface="Arial" charset="0"/>
                <a:ea typeface="ＭＳ Ｐゴシック" pitchFamily="-107" charset="-128"/>
                <a:cs typeface="ＭＳ Ｐゴシック" pitchFamily="-107" charset="-128"/>
              </a:rPr>
              <a:t>autokeyed</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Vigenère</a:t>
            </a:r>
            <a:r>
              <a:rPr lang="en-US" sz="1200" kern="1200" baseline="0" dirty="0">
                <a:solidFill>
                  <a:schemeClr val="tx1"/>
                </a:solidFill>
                <a:latin typeface="Arial" charset="0"/>
                <a:ea typeface="ＭＳ Ｐゴシック" pitchFamily="-107" charset="-128"/>
                <a:cs typeface="ＭＳ Ｐゴシック" pitchFamily="-107" charset="-128"/>
              </a:rPr>
              <a:t> cipher</a:t>
            </a:r>
          </a:p>
          <a:p>
            <a:r>
              <a:rPr lang="en-US" sz="1200" kern="1200" baseline="0" dirty="0">
                <a:solidFill>
                  <a:schemeClr val="tx1"/>
                </a:solidFill>
                <a:latin typeface="Arial" charset="0"/>
                <a:ea typeface="ＭＳ Ｐゴシック" pitchFamily="-107" charset="-128"/>
                <a:cs typeface="ＭＳ Ｐゴシック" pitchFamily="-107" charset="-128"/>
              </a:rPr>
              <a:t>and the </a:t>
            </a:r>
            <a:r>
              <a:rPr lang="en-US" sz="1200" kern="1200" baseline="0" dirty="0" err="1">
                <a:solidFill>
                  <a:schemeClr val="tx1"/>
                </a:solidFill>
                <a:latin typeface="Arial" charset="0"/>
                <a:ea typeface="ＭＳ Ｐゴシック" pitchFamily="-107" charset="-128"/>
                <a:cs typeface="ＭＳ Ｐゴシック" pitchFamily="-107" charset="-128"/>
              </a:rPr>
              <a:t>Vernam</a:t>
            </a:r>
            <a:r>
              <a:rPr lang="en-US" sz="1200" kern="1200" baseline="0" dirty="0">
                <a:solidFill>
                  <a:schemeClr val="tx1"/>
                </a:solidFill>
                <a:latin typeface="Arial" charset="0"/>
                <a:ea typeface="ＭＳ Ｐゴシック" pitchFamily="-107" charset="-128"/>
                <a:cs typeface="ＭＳ Ｐゴシック" pitchFamily="-107" charset="-128"/>
              </a:rPr>
              <a:t> cipher. In the ideal case, a one-time pad version of the </a:t>
            </a:r>
            <a:r>
              <a:rPr lang="en-US" sz="1200" kern="1200" baseline="0" dirty="0" err="1">
                <a:solidFill>
                  <a:schemeClr val="tx1"/>
                </a:solidFill>
                <a:latin typeface="Arial" charset="0"/>
                <a:ea typeface="ＭＳ Ｐゴシック" pitchFamily="-107" charset="-128"/>
                <a:cs typeface="ＭＳ Ｐゴシック" pitchFamily="-107" charset="-128"/>
              </a:rPr>
              <a:t>Vernam</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cipher would be used (Figure 3.7), in which the </a:t>
            </a:r>
            <a:r>
              <a:rPr lang="en-US" sz="1200" b="0" kern="1200" baseline="0" dirty="0" err="1">
                <a:solidFill>
                  <a:schemeClr val="tx1"/>
                </a:solidFill>
                <a:latin typeface="Arial" charset="0"/>
                <a:ea typeface="ＭＳ Ｐゴシック" pitchFamily="-107" charset="-128"/>
                <a:cs typeface="ＭＳ Ｐゴシック" pitchFamily="-107" charset="-128"/>
              </a:rPr>
              <a:t>keystream</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err="1">
                <a:solidFill>
                  <a:schemeClr val="tx1"/>
                </a:solidFill>
                <a:latin typeface="Arial" charset="0"/>
                <a:ea typeface="ＭＳ Ｐゴシック" pitchFamily="-107" charset="-128"/>
                <a:cs typeface="ＭＳ Ｐゴシック" pitchFamily="-107" charset="-128"/>
              </a:rPr>
              <a:t>k</a:t>
            </a:r>
            <a:r>
              <a:rPr lang="en-US" sz="1200" b="0" kern="1200" baseline="-25000" dirty="0" err="1">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is as long as the</a:t>
            </a:r>
          </a:p>
          <a:p>
            <a:r>
              <a:rPr lang="en-US" sz="1200" b="0" kern="1200" baseline="0" dirty="0">
                <a:solidFill>
                  <a:schemeClr val="tx1"/>
                </a:solidFill>
                <a:latin typeface="Arial" charset="0"/>
                <a:ea typeface="ＭＳ Ｐゴシック" pitchFamily="-107" charset="-128"/>
                <a:cs typeface="ＭＳ Ｐゴシック" pitchFamily="-107" charset="-128"/>
              </a:rPr>
              <a:t>plaintext bit stream (p</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 If the cryptographic </a:t>
            </a:r>
            <a:r>
              <a:rPr lang="en-US" sz="1200" b="0" kern="1200" baseline="0" dirty="0" err="1">
                <a:solidFill>
                  <a:schemeClr val="tx1"/>
                </a:solidFill>
                <a:latin typeface="Arial" charset="0"/>
                <a:ea typeface="ＭＳ Ｐゴシック" pitchFamily="-107" charset="-128"/>
                <a:cs typeface="ＭＳ Ｐゴシック" pitchFamily="-107" charset="-128"/>
              </a:rPr>
              <a:t>keystream</a:t>
            </a:r>
            <a:r>
              <a:rPr lang="en-US" sz="1200" b="0" kern="1200" baseline="0" dirty="0">
                <a:solidFill>
                  <a:schemeClr val="tx1"/>
                </a:solidFill>
                <a:latin typeface="Arial" charset="0"/>
                <a:ea typeface="ＭＳ Ｐゴシック" pitchFamily="-107" charset="-128"/>
                <a:cs typeface="ＭＳ Ｐゴシック" pitchFamily="-107" charset="-128"/>
              </a:rPr>
              <a:t> is random, then this cipher</a:t>
            </a:r>
          </a:p>
          <a:p>
            <a:r>
              <a:rPr lang="en-US" sz="1200" b="0" kern="1200" baseline="0" dirty="0">
                <a:solidFill>
                  <a:schemeClr val="tx1"/>
                </a:solidFill>
                <a:latin typeface="Arial" charset="0"/>
                <a:ea typeface="ＭＳ Ｐゴシック" pitchFamily="-107" charset="-128"/>
                <a:cs typeface="ＭＳ Ｐゴシック" pitchFamily="-107" charset="-128"/>
              </a:rPr>
              <a:t>is unbreakable by any means other than acquiring the </a:t>
            </a:r>
            <a:r>
              <a:rPr lang="en-US" sz="1200" b="0" kern="1200" baseline="0" dirty="0" err="1">
                <a:solidFill>
                  <a:schemeClr val="tx1"/>
                </a:solidFill>
                <a:latin typeface="Arial" charset="0"/>
                <a:ea typeface="ＭＳ Ｐゴシック" pitchFamily="-107" charset="-128"/>
                <a:cs typeface="ＭＳ Ｐゴシック" pitchFamily="-107" charset="-128"/>
              </a:rPr>
              <a:t>keystream</a:t>
            </a:r>
            <a:r>
              <a:rPr lang="en-US" sz="1200" b="0" kern="1200" baseline="0" dirty="0">
                <a:solidFill>
                  <a:schemeClr val="tx1"/>
                </a:solidFill>
                <a:latin typeface="Arial" charset="0"/>
                <a:ea typeface="ＭＳ Ｐゴシック" pitchFamily="-107" charset="-128"/>
                <a:cs typeface="ＭＳ Ｐゴシック" pitchFamily="-107" charset="-128"/>
              </a:rPr>
              <a:t>. However, the</a:t>
            </a:r>
          </a:p>
          <a:p>
            <a:r>
              <a:rPr lang="en-US" sz="1200" b="0" kern="1200" baseline="0" dirty="0" err="1">
                <a:solidFill>
                  <a:schemeClr val="tx1"/>
                </a:solidFill>
                <a:latin typeface="Arial" charset="0"/>
                <a:ea typeface="ＭＳ Ｐゴシック" pitchFamily="-107" charset="-128"/>
                <a:cs typeface="ＭＳ Ｐゴシック" pitchFamily="-107" charset="-128"/>
              </a:rPr>
              <a:t>keystream</a:t>
            </a:r>
            <a:r>
              <a:rPr lang="en-US" sz="1200" b="0" kern="1200" baseline="0" dirty="0">
                <a:solidFill>
                  <a:schemeClr val="tx1"/>
                </a:solidFill>
                <a:latin typeface="Arial" charset="0"/>
                <a:ea typeface="ＭＳ Ｐゴシック" pitchFamily="-107" charset="-128"/>
                <a:cs typeface="ＭＳ Ｐゴシック" pitchFamily="-107" charset="-128"/>
              </a:rPr>
              <a:t> must be provided to both users in advance via some independent and</a:t>
            </a:r>
          </a:p>
          <a:p>
            <a:r>
              <a:rPr lang="en-US" sz="1200" b="0" kern="1200" baseline="0" dirty="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dirty="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dirty="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dirty="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dirty="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dirty="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dirty="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dirty="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keystream</a:t>
            </a:r>
            <a:r>
              <a:rPr lang="en-US" sz="1200" kern="1200" baseline="0" dirty="0">
                <a:solidFill>
                  <a:schemeClr val="tx1"/>
                </a:solidFill>
                <a:latin typeface="Arial" charset="0"/>
                <a:ea typeface="ＭＳ Ｐゴシック" pitchFamily="-107" charset="-128"/>
                <a:cs typeface="ＭＳ Ｐゴシック" pitchFamily="-107" charset="-128"/>
              </a:rPr>
              <a:t>.</a:t>
            </a:r>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22347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a:solidFill>
                  <a:schemeClr val="tx1"/>
                </a:solidFill>
                <a:latin typeface="Arial" charset="0"/>
                <a:ea typeface="ＭＳ Ｐゴシック" pitchFamily="-107" charset="-128"/>
                <a:cs typeface="ＭＳ Ｐゴシック" pitchFamily="-107" charset="-128"/>
              </a:rPr>
              <a:t>other letters or by numbers or </a:t>
            </a:r>
            <a:r>
              <a:rPr lang="en-US" sz="1200" kern="1200" baseline="0">
                <a:solidFill>
                  <a:schemeClr val="tx1"/>
                </a:solidFill>
                <a:latin typeface="Arial" charset="0"/>
                <a:ea typeface="ＭＳ Ｐゴシック" pitchFamily="-107" charset="-128"/>
                <a:cs typeface="ＭＳ Ｐゴシック" pitchFamily="-107" charset="-128"/>
              </a:rPr>
              <a:t>symbols.  If </a:t>
            </a:r>
            <a:r>
              <a:rPr lang="en-US" sz="1200" kern="1200" baseline="0" dirty="0">
                <a:solidFill>
                  <a:schemeClr val="tx1"/>
                </a:solidFill>
                <a:latin typeface="Arial" charset="0"/>
                <a:ea typeface="ＭＳ Ｐゴシック" pitchFamily="-107" charset="-128"/>
                <a:cs typeface="ＭＳ Ｐゴシック" pitchFamily="-107" charset="-128"/>
              </a:rPr>
              <a:t>the plaintext is viewed as a sequence of bits,</a:t>
            </a:r>
          </a:p>
          <a:p>
            <a:r>
              <a:rPr lang="en-US" sz="1200" kern="1200" baseline="0" dirty="0">
                <a:solidFill>
                  <a:schemeClr val="tx1"/>
                </a:solidFill>
                <a:latin typeface="Arial" charset="0"/>
                <a:ea typeface="ＭＳ Ｐゴシック" pitchFamily="-107" charset="-128"/>
                <a:cs typeface="ＭＳ Ｐゴシック" pitchFamily="-107" charset="-128"/>
              </a:rPr>
              <a:t>then substitution involves replacing plaintext bit patterns with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bit patterns.</a:t>
            </a:r>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883803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4076656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4062898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41725637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4174330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37</a:t>
            </a:fld>
            <a:endParaRPr lang="de-DE" altLang="en-US"/>
          </a:p>
        </p:txBody>
      </p:sp>
    </p:spTree>
    <p:extLst>
      <p:ext uri="{BB962C8B-B14F-4D97-AF65-F5344CB8AC3E}">
        <p14:creationId xmlns:p14="http://schemas.microsoft.com/office/powerpoint/2010/main" val="3727051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block</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is one in which a block of plaintext is treated as a whole</a:t>
            </a:r>
          </a:p>
          <a:p>
            <a:r>
              <a:rPr lang="en-US" sz="1200" kern="1200" baseline="0" dirty="0">
                <a:solidFill>
                  <a:schemeClr val="tx1"/>
                </a:solidFill>
                <a:latin typeface="Arial" charset="0"/>
                <a:ea typeface="ＭＳ Ｐゴシック" pitchFamily="-107" charset="-128"/>
                <a:cs typeface="ＭＳ Ｐゴシック" pitchFamily="-107" charset="-128"/>
              </a:rPr>
              <a:t>and used to produce a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block of equal length. Typically,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key (Figure 4.1b). Using some of the modes of operation explained</a:t>
            </a:r>
          </a:p>
          <a:p>
            <a:r>
              <a:rPr lang="en-US" sz="1200" kern="1200" baseline="0" dirty="0">
                <a:solidFill>
                  <a:schemeClr val="tx1"/>
                </a:solidFill>
                <a:latin typeface="Arial" charset="0"/>
                <a:ea typeface="ＭＳ Ｐゴシック" pitchFamily="-107" charset="-128"/>
                <a:cs typeface="ＭＳ Ｐゴシック" pitchFamily="-107" charset="-128"/>
              </a:rPr>
              <a:t>in Chapter 7, a block cipher can be used to achieve the same effect as a stream</a:t>
            </a:r>
          </a:p>
          <a:p>
            <a:r>
              <a:rPr lang="en-US" sz="1200" kern="1200" baseline="0" dirty="0">
                <a:solidFill>
                  <a:schemeClr val="tx1"/>
                </a:solidFill>
                <a:latin typeface="Arial" charset="0"/>
                <a:ea typeface="ＭＳ Ｐゴシック" pitchFamily="-107" charset="-128"/>
                <a:cs typeface="ＭＳ Ｐゴシック" pitchFamily="-107" charset="-128"/>
              </a:rPr>
              <a:t>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dirty="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dirty="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dirty="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dirty="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1" charset="0"/>
                <a:ea typeface="ＭＳ Ｐゴシック" pitchFamily="-1" charset="-128"/>
                <a:cs typeface="ＭＳ Ｐゴシック" pitchFamily="-1" charset="-128"/>
              </a:rPr>
              <a:t>Examples</a:t>
            </a:r>
            <a:r>
              <a:rPr lang="en-US" baseline="0" dirty="0">
                <a:latin typeface="Arial" pitchFamily="-1" charset="0"/>
                <a:ea typeface="ＭＳ Ｐゴシック" pitchFamily="-1" charset="-128"/>
                <a:cs typeface="ＭＳ Ｐゴシック" pitchFamily="-1" charset="-128"/>
              </a:rPr>
              <a:t> of stream and block ciphers.</a:t>
            </a:r>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encryption and decryption mappings can be defined</a:t>
            </a:r>
          </a:p>
          <a:p>
            <a:r>
              <a:rPr lang="en-US" sz="1200" kern="1200" baseline="0" dirty="0">
                <a:solidFill>
                  <a:schemeClr val="tx1"/>
                </a:solidFill>
                <a:latin typeface="Arial" charset="0"/>
                <a:ea typeface="ＭＳ Ｐゴシック" pitchFamily="-107" charset="-128"/>
                <a:cs typeface="ＭＳ Ｐゴシック" pitchFamily="-107" charset="-128"/>
              </a:rPr>
              <a:t>by a tabulation, as shown in Table 4.1. This is the most general form of block cipher</a:t>
            </a:r>
          </a:p>
          <a:p>
            <a:r>
              <a:rPr lang="en-US" sz="1200" kern="1200" baseline="0" dirty="0">
                <a:solidFill>
                  <a:schemeClr val="tx1"/>
                </a:solidFill>
                <a:latin typeface="Arial" charset="0"/>
                <a:ea typeface="ＭＳ Ｐゴシック" pitchFamily="-107" charset="-128"/>
                <a:cs typeface="ＭＳ Ｐゴシック" pitchFamily="-107" charset="-128"/>
              </a:rPr>
              <a:t>and can be used to define any reversible mapping between plaintext and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refers to this as the </a:t>
            </a:r>
            <a:r>
              <a:rPr lang="en-US" sz="1200" b="0" i="1" kern="1200" baseline="0" dirty="0">
                <a:solidFill>
                  <a:schemeClr val="tx1"/>
                </a:solidFill>
                <a:latin typeface="Arial" charset="0"/>
                <a:ea typeface="ＭＳ Ｐゴシック" pitchFamily="-107" charset="-128"/>
                <a:cs typeface="ＭＳ Ｐゴシック" pitchFamily="-107" charset="-128"/>
              </a:rPr>
              <a:t>ideal block cipher</a:t>
            </a:r>
            <a:r>
              <a:rPr lang="en-US" sz="1200" kern="1200" baseline="0" dirty="0">
                <a:solidFill>
                  <a:schemeClr val="tx1"/>
                </a:solidFill>
                <a:latin typeface="Arial" charset="0"/>
                <a:ea typeface="ＭＳ Ｐゴシック" pitchFamily="-107" charset="-128"/>
                <a:cs typeface="ＭＳ Ｐゴシック" pitchFamily="-107" charset="-128"/>
              </a:rPr>
              <a:t>, because it allows for the maximum</a:t>
            </a:r>
          </a:p>
          <a:p>
            <a:r>
              <a:rPr lang="en-US" sz="1200" kern="1200" baseline="0" dirty="0">
                <a:solidFill>
                  <a:schemeClr val="tx1"/>
                </a:solidFill>
                <a:latin typeface="Arial" charset="0"/>
                <a:ea typeface="ＭＳ Ｐゴシック" pitchFamily="-107" charset="-128"/>
                <a:cs typeface="ＭＳ Ｐゴシック" pitchFamily="-107" charset="-128"/>
              </a:rPr>
              <a:t>number of possible encryption mappings from the plaintext block [FEIS75].</a:t>
            </a:r>
            <a:endParaRPr lang="en-US" dirty="0"/>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operates on a plaintext block of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bits to produce a </a:t>
            </a:r>
            <a:r>
              <a:rPr lang="en-US" sz="1200" kern="1200" baseline="0" dirty="0" err="1">
                <a:solidFill>
                  <a:schemeClr val="tx1"/>
                </a:solidFill>
                <a:latin typeface="Arial" charset="0"/>
                <a:ea typeface="ＭＳ Ｐゴシック" pitchFamily="-107" charset="-128"/>
                <a:cs typeface="ＭＳ Ｐゴシック" pitchFamily="-107" charset="-128"/>
              </a:rPr>
              <a:t>ciphertext</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block of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bits. There are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possible different plaintext blocks and,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to be reversible (i.e., for decryption to be possible), each must produce</a:t>
            </a:r>
          </a:p>
          <a:p>
            <a:r>
              <a:rPr lang="en-US" sz="1200" kern="1200" baseline="0" dirty="0">
                <a:solidFill>
                  <a:schemeClr val="tx1"/>
                </a:solidFill>
                <a:latin typeface="Arial" charset="0"/>
                <a:ea typeface="ＭＳ Ｐゴシック" pitchFamily="-107" charset="-128"/>
                <a:cs typeface="ＭＳ Ｐゴシック" pitchFamily="-107" charset="-128"/>
              </a:rPr>
              <a:t>a unique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block. Such a transformation is called reversible, or nonsingular.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Figure 4.2 illustrates the logic of a general substitution cipher for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 4.</a:t>
            </a:r>
          </a:p>
          <a:p>
            <a:r>
              <a:rPr lang="en-US" sz="1200" kern="1200" baseline="0" dirty="0">
                <a:solidFill>
                  <a:schemeClr val="tx1"/>
                </a:solidFill>
                <a:latin typeface="Arial" charset="0"/>
                <a:ea typeface="ＭＳ Ｐゴシック" pitchFamily="-107" charset="-128"/>
                <a:cs typeface="ＭＳ Ｐゴシック" pitchFamily="-107" charset="-128"/>
              </a:rPr>
              <a:t>A 4-bit input produces one of 16 possible input states, which is mapped by the substitution</a:t>
            </a:r>
          </a:p>
          <a:p>
            <a:r>
              <a:rPr lang="en-US" sz="1200" kern="1200" baseline="0" dirty="0">
                <a:solidFill>
                  <a:schemeClr val="tx1"/>
                </a:solidFill>
                <a:latin typeface="Arial" charset="0"/>
                <a:ea typeface="ＭＳ Ｐゴシック" pitchFamily="-107" charset="-128"/>
                <a:cs typeface="ＭＳ Ｐゴシック" pitchFamily="-107" charset="-128"/>
              </a:rPr>
              <a:t>cipher into a unique one of 16 possible output states, each of which is represented</a:t>
            </a:r>
          </a:p>
          <a:p>
            <a:r>
              <a:rPr lang="en-US" sz="1200" kern="1200" baseline="0" dirty="0">
                <a:solidFill>
                  <a:schemeClr val="tx1"/>
                </a:solidFill>
                <a:latin typeface="Arial" charset="0"/>
                <a:ea typeface="ＭＳ Ｐゴシック" pitchFamily="-107" charset="-128"/>
                <a:cs typeface="ＭＳ Ｐゴシック" pitchFamily="-107" charset="-128"/>
              </a:rPr>
              <a:t>by 4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bits.</a:t>
            </a:r>
            <a:endParaRPr lang="en-AU" dirty="0">
              <a:latin typeface="Arial" pitchFamily="-1" charset="0"/>
              <a:ea typeface="Arial" pitchFamily="-1" charset="0"/>
              <a:cs typeface="Arial" pitchFamily="-1" charset="0"/>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1742064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00654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a:solidFill>
                  <a:schemeClr val="tx1"/>
                </a:solidFill>
                <a:latin typeface="Arial" charset="0"/>
                <a:ea typeface="ＭＳ Ｐゴシック" pitchFamily="-107" charset="-128"/>
                <a:cs typeface="ＭＳ Ｐゴシック" pitchFamily="-107" charset="-128"/>
              </a:rPr>
              <a:t>letter standing three places further down the alphabet.</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proposed [FEIS73] that we can approximate the ideal block cipher by utilizing</a:t>
            </a:r>
          </a:p>
          <a:p>
            <a:r>
              <a:rPr lang="en-US" sz="1200" kern="1200" baseline="0" dirty="0">
                <a:solidFill>
                  <a:schemeClr val="tx1"/>
                </a:solidFill>
                <a:latin typeface="Arial" charset="0"/>
                <a:ea typeface="ＭＳ Ｐゴシック" pitchFamily="-107" charset="-128"/>
                <a:cs typeface="ＭＳ Ｐゴシック" pitchFamily="-107" charset="-128"/>
              </a:rPr>
              <a:t>the concept of a product cipher, which is the execution of two or more simple ciphers</a:t>
            </a:r>
          </a:p>
          <a:p>
            <a:r>
              <a:rPr lang="en-US" sz="1200" kern="1200" baseline="0" dirty="0">
                <a:solidFill>
                  <a:schemeClr val="tx1"/>
                </a:solidFill>
                <a:latin typeface="Arial" charset="0"/>
                <a:ea typeface="ＭＳ Ｐゴシック" pitchFamily="-107" charset="-128"/>
                <a:cs typeface="ＭＳ Ｐゴシック" pitchFamily="-107" charset="-128"/>
              </a:rPr>
              <a:t>in sequence in such a way that the final result or product is cryptographically stronger</a:t>
            </a:r>
          </a:p>
          <a:p>
            <a:r>
              <a:rPr lang="en-US" sz="1200" kern="1200" baseline="0" dirty="0">
                <a:solidFill>
                  <a:schemeClr val="tx1"/>
                </a:solidFill>
                <a:latin typeface="Arial" charset="0"/>
                <a:ea typeface="ＭＳ Ｐゴシック" pitchFamily="-107" charset="-128"/>
                <a:cs typeface="ＭＳ Ｐゴシック" pitchFamily="-107" charset="-128"/>
              </a:rPr>
              <a:t> than any of the component ciphers. The essence of the approach is to develop a block</a:t>
            </a:r>
          </a:p>
          <a:p>
            <a:r>
              <a:rPr lang="en-US" sz="1200" kern="1200" baseline="0" dirty="0">
                <a:solidFill>
                  <a:schemeClr val="tx1"/>
                </a:solidFill>
                <a:latin typeface="Arial" charset="0"/>
                <a:ea typeface="ＭＳ Ｐゴシック" pitchFamily="-107" charset="-128"/>
                <a:cs typeface="ＭＳ Ｐゴシック" pitchFamily="-107" charset="-128"/>
              </a:rPr>
              <a:t>cipher with a key length of k bits and a block length of n bits, allowing a total of 2</a:t>
            </a:r>
            <a:r>
              <a:rPr lang="en-US" sz="1200" kern="1200" baseline="30000" dirty="0">
                <a:solidFill>
                  <a:schemeClr val="tx1"/>
                </a:solidFill>
                <a:latin typeface="Arial" charset="0"/>
                <a:ea typeface="ＭＳ Ｐゴシック" pitchFamily="-107" charset="-128"/>
                <a:cs typeface="ＭＳ Ｐゴシック" pitchFamily="-107" charset="-128"/>
              </a:rPr>
              <a:t>k</a:t>
            </a:r>
          </a:p>
          <a:p>
            <a:r>
              <a:rPr lang="en-US" sz="1200" kern="1200" baseline="0" dirty="0">
                <a:solidFill>
                  <a:schemeClr val="tx1"/>
                </a:solidFill>
                <a:latin typeface="Arial" charset="0"/>
                <a:ea typeface="ＭＳ Ｐゴシック" pitchFamily="-107" charset="-128"/>
                <a:cs typeface="ＭＳ Ｐゴシック" pitchFamily="-107" charset="-128"/>
              </a:rPr>
              <a:t> possible transformations, rather than the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transformations available with the ideal</a:t>
            </a:r>
          </a:p>
          <a:p>
            <a:r>
              <a:rPr lang="en-US" sz="1200" kern="1200" baseline="0" dirty="0">
                <a:solidFill>
                  <a:schemeClr val="tx1"/>
                </a:solidFill>
                <a:latin typeface="Arial" charset="0"/>
                <a:ea typeface="ＭＳ Ｐゴシック" pitchFamily="-107" charset="-128"/>
                <a:cs typeface="ＭＳ Ｐゴシック" pitchFamily="-107" charset="-128"/>
              </a:rPr>
              <a:t>block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particular,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proposed the use of a cipher that alternates substitutions</a:t>
            </a:r>
          </a:p>
          <a:p>
            <a:r>
              <a:rPr lang="en-US" sz="1200" kern="1200" baseline="0" dirty="0">
                <a:solidFill>
                  <a:schemeClr val="tx1"/>
                </a:solidFill>
                <a:latin typeface="Arial" charset="0"/>
                <a:ea typeface="ＭＳ Ｐゴシック" pitchFamily="-107" charset="-128"/>
                <a:cs typeface="ＭＳ Ｐゴシック" pitchFamily="-107" charset="-128"/>
              </a:rPr>
              <a:t>and permutations, where these terms are defined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Each plaintext element or group of elements is uniquely replaced</a:t>
            </a:r>
          </a:p>
          <a:p>
            <a:r>
              <a:rPr lang="en-US" sz="1200" kern="1200" baseline="0" dirty="0">
                <a:solidFill>
                  <a:schemeClr val="tx1"/>
                </a:solidFill>
                <a:latin typeface="Arial" charset="0"/>
                <a:ea typeface="ＭＳ Ｐゴシック" pitchFamily="-107" charset="-128"/>
                <a:cs typeface="ＭＳ Ｐゴシック" pitchFamily="-107" charset="-128"/>
              </a:rPr>
              <a:t>by a corresponding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element or group of elements.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Permutation</a:t>
            </a:r>
            <a:r>
              <a:rPr lang="en-US" sz="1200" kern="1200" baseline="0" dirty="0">
                <a:solidFill>
                  <a:schemeClr val="tx1"/>
                </a:solidFill>
                <a:latin typeface="Arial" charset="0"/>
                <a:ea typeface="ＭＳ Ｐゴシック" pitchFamily="-107" charset="-128"/>
                <a:cs typeface="ＭＳ Ｐゴシック" pitchFamily="-107" charset="-128"/>
              </a:rPr>
              <a:t>: A sequence of plaintext elements is replaced by a permutation</a:t>
            </a:r>
          </a:p>
          <a:p>
            <a:r>
              <a:rPr lang="en-US" sz="1200" kern="1200" baseline="0" dirty="0">
                <a:solidFill>
                  <a:schemeClr val="tx1"/>
                </a:solidFill>
                <a:latin typeface="Arial" charset="0"/>
                <a:ea typeface="ＭＳ Ｐゴシック" pitchFamily="-107" charset="-128"/>
                <a:cs typeface="ＭＳ Ｐゴシック" pitchFamily="-107" charset="-128"/>
              </a:rPr>
              <a:t>of that sequence. That is, no elements are added or deleted or replaced in the</a:t>
            </a:r>
          </a:p>
          <a:p>
            <a:r>
              <a:rPr lang="en-US" sz="1200" kern="1200" baseline="0" dirty="0">
                <a:solidFill>
                  <a:schemeClr val="tx1"/>
                </a:solidFill>
                <a:latin typeface="Arial" charset="0"/>
                <a:ea typeface="ＭＳ Ｐゴシック" pitchFamily="-107" charset="-128"/>
                <a:cs typeface="ＭＳ Ｐゴシック" pitchFamily="-107" charset="-128"/>
              </a:rPr>
              <a:t>sequence, rather the order in which the elements appear in the sequence is</a:t>
            </a:r>
          </a:p>
          <a:p>
            <a:r>
              <a:rPr lang="en-US" sz="1200" kern="1200" baseline="0" dirty="0">
                <a:solidFill>
                  <a:schemeClr val="tx1"/>
                </a:solidFill>
                <a:latin typeface="Arial" charset="0"/>
                <a:ea typeface="ＭＳ Ｐゴシック" pitchFamily="-107" charset="-128"/>
                <a:cs typeface="ＭＳ Ｐゴシック" pitchFamily="-107" charset="-128"/>
              </a:rPr>
              <a:t>changed.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fact, </a:t>
            </a:r>
            <a:r>
              <a:rPr lang="en-US" sz="1200" kern="1200" baseline="0" dirty="0" err="1">
                <a:solidFill>
                  <a:schemeClr val="tx1"/>
                </a:solidFill>
                <a:latin typeface="Arial" charset="0"/>
                <a:ea typeface="ＭＳ Ｐゴシック" pitchFamily="-107" charset="-128"/>
                <a:cs typeface="ＭＳ Ｐゴシック" pitchFamily="-107" charset="-128"/>
              </a:rPr>
              <a:t>Feistel’s</a:t>
            </a:r>
            <a:r>
              <a:rPr lang="en-US" sz="1200" kern="1200" baseline="0" dirty="0">
                <a:solidFill>
                  <a:schemeClr val="tx1"/>
                </a:solidFill>
                <a:latin typeface="Arial" charset="0"/>
                <a:ea typeface="ＭＳ Ｐゴシック" pitchFamily="-107" charset="-128"/>
                <a:cs typeface="ＭＳ Ｐゴシック" pitchFamily="-107" charset="-128"/>
              </a:rPr>
              <a:t> is a practical application of a proposal by Claude Shannon</a:t>
            </a:r>
          </a:p>
          <a:p>
            <a:r>
              <a:rPr lang="en-US" sz="1200" kern="1200" baseline="0" dirty="0">
                <a:solidFill>
                  <a:schemeClr val="tx1"/>
                </a:solidFill>
                <a:latin typeface="Arial" charset="0"/>
                <a:ea typeface="ＭＳ Ｐゴシック" pitchFamily="-107" charset="-128"/>
                <a:cs typeface="ＭＳ Ｐゴシック" pitchFamily="-107" charset="-128"/>
              </a:rPr>
              <a:t>to develop a product cipher that alternates confusion and diffusion functions</a:t>
            </a:r>
          </a:p>
          <a:p>
            <a:r>
              <a:rPr lang="en-US" sz="1200" kern="1200" baseline="0" dirty="0">
                <a:solidFill>
                  <a:schemeClr val="tx1"/>
                </a:solidFill>
                <a:latin typeface="Arial" charset="0"/>
                <a:ea typeface="ＭＳ Ｐゴシック" pitchFamily="-107" charset="-128"/>
                <a:cs typeface="ＭＳ Ｐゴシック" pitchFamily="-107" charset="-128"/>
              </a:rPr>
              <a:t>[SHAN49]. We look next at these concepts of diffusion and confusion and then</a:t>
            </a:r>
          </a:p>
          <a:p>
            <a:r>
              <a:rPr lang="en-US" sz="1200" kern="1200" baseline="0" dirty="0">
                <a:solidFill>
                  <a:schemeClr val="tx1"/>
                </a:solidFill>
                <a:latin typeface="Arial" charset="0"/>
                <a:ea typeface="ＭＳ Ｐゴシック" pitchFamily="-107" charset="-128"/>
                <a:cs typeface="ＭＳ Ｐゴシック" pitchFamily="-107" charset="-128"/>
              </a:rPr>
              <a:t>present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But first, it is worth commenting on this remarkable fact:</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structure, which dates back over a quarter century and which, in</a:t>
            </a:r>
          </a:p>
          <a:p>
            <a:r>
              <a:rPr lang="en-US" sz="1200" kern="1200" baseline="0" dirty="0">
                <a:solidFill>
                  <a:schemeClr val="tx1"/>
                </a:solidFill>
                <a:latin typeface="Arial" charset="0"/>
                <a:ea typeface="ＭＳ Ｐゴシック" pitchFamily="-107" charset="-128"/>
                <a:cs typeface="ＭＳ Ｐゴシック" pitchFamily="-107" charset="-128"/>
              </a:rPr>
              <a:t>turn, is based on Shannon’s proposal of 1945, is the structure used by many significant</a:t>
            </a:r>
          </a:p>
          <a:p>
            <a:r>
              <a:rPr lang="en-US" sz="1200" kern="1200" baseline="0" dirty="0">
                <a:solidFill>
                  <a:schemeClr val="tx1"/>
                </a:solidFill>
                <a:latin typeface="Arial" charset="0"/>
                <a:ea typeface="ＭＳ Ｐゴシック" pitchFamily="-107" charset="-128"/>
                <a:cs typeface="ＭＳ Ｐゴシック" pitchFamily="-107" charset="-128"/>
              </a:rPr>
              <a:t>symmetric block ciphers currently in use.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particular,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a:t>
            </a:r>
          </a:p>
          <a:p>
            <a:r>
              <a:rPr lang="en-US" sz="1200" kern="1200" baseline="0" dirty="0">
                <a:solidFill>
                  <a:schemeClr val="tx1"/>
                </a:solidFill>
                <a:latin typeface="Arial" charset="0"/>
                <a:ea typeface="ＭＳ Ｐゴシック" pitchFamily="-107" charset="-128"/>
                <a:cs typeface="ＭＳ Ｐゴシック" pitchFamily="-107" charset="-128"/>
              </a:rPr>
              <a:t>is used for Triple Data Encryption Algorithm (TDEA), which is one of the two</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(along with AES), approved for general use by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is also used for</a:t>
            </a:r>
          </a:p>
          <a:p>
            <a:r>
              <a:rPr lang="en-US" sz="1200" kern="1200" baseline="0" dirty="0">
                <a:solidFill>
                  <a:schemeClr val="tx1"/>
                </a:solidFill>
                <a:latin typeface="Arial" charset="0"/>
                <a:ea typeface="ＭＳ Ｐゴシック" pitchFamily="-107" charset="-128"/>
                <a:cs typeface="ＭＳ Ｐゴシック" pitchFamily="-107" charset="-128"/>
              </a:rPr>
              <a:t>several schemes for format-preserving encryption, which have recently come into</a:t>
            </a:r>
          </a:p>
          <a:p>
            <a:r>
              <a:rPr lang="en-US" sz="1200" kern="1200" baseline="0" dirty="0">
                <a:solidFill>
                  <a:schemeClr val="tx1"/>
                </a:solidFill>
                <a:latin typeface="Arial" charset="0"/>
                <a:ea typeface="ＭＳ Ｐゴシック" pitchFamily="-107" charset="-128"/>
                <a:cs typeface="ＭＳ Ｐゴシック" pitchFamily="-107" charset="-128"/>
              </a:rPr>
              <a:t>prominence. In addition, the Camellia block cipher is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it is one</a:t>
            </a:r>
          </a:p>
          <a:p>
            <a:r>
              <a:rPr lang="en-US" sz="1200" kern="1200" baseline="0" dirty="0">
                <a:solidFill>
                  <a:schemeClr val="tx1"/>
                </a:solidFill>
                <a:latin typeface="Arial" charset="0"/>
                <a:ea typeface="ＭＳ Ｐゴシック" pitchFamily="-107" charset="-128"/>
                <a:cs typeface="ＭＳ Ｐゴシック" pitchFamily="-107" charset="-128"/>
              </a:rPr>
              <a:t>of the possible symmetric ciphers in TLS and a number of other Internet security</a:t>
            </a:r>
          </a:p>
          <a:p>
            <a:r>
              <a:rPr lang="en-US" sz="1200" kern="1200" baseline="0" dirty="0">
                <a:solidFill>
                  <a:schemeClr val="tx1"/>
                </a:solidFill>
                <a:latin typeface="Arial" charset="0"/>
                <a:ea typeface="ＭＳ Ｐゴシック" pitchFamily="-107" charset="-128"/>
                <a:cs typeface="ＭＳ Ｐゴシック" pitchFamily="-107" charset="-128"/>
              </a:rPr>
              <a:t>protocols. Both TDEA and format-preserving encryption are covered in Chapter 7.</a:t>
            </a:r>
            <a:endParaRPr lang="en-AU" dirty="0">
              <a:latin typeface="Arial" pitchFamily="-1" charset="0"/>
              <a:ea typeface="ＭＳ Ｐゴシック" pitchFamily="-1" charset="-128"/>
              <a:cs typeface="ＭＳ Ｐゴシック" pitchFamily="-1"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terms </a:t>
            </a:r>
            <a:r>
              <a:rPr lang="en-US" sz="1200" i="1" kern="1200" baseline="0" dirty="0">
                <a:solidFill>
                  <a:schemeClr val="tx1"/>
                </a:solidFill>
                <a:latin typeface="Arial" charset="0"/>
                <a:ea typeface="ＭＳ Ｐゴシック" pitchFamily="-107" charset="-128"/>
                <a:cs typeface="ＭＳ Ｐゴシック" pitchFamily="-107" charset="-128"/>
              </a:rPr>
              <a:t>diffusion</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confusion</a:t>
            </a:r>
            <a:r>
              <a:rPr lang="en-US" sz="1200" kern="1200" baseline="0" dirty="0">
                <a:solidFill>
                  <a:schemeClr val="tx1"/>
                </a:solidFill>
                <a:latin typeface="Arial" charset="0"/>
                <a:ea typeface="ＭＳ Ｐゴシック" pitchFamily="-107" charset="-128"/>
                <a:cs typeface="ＭＳ Ｐゴシック" pitchFamily="-107" charset="-128"/>
              </a:rPr>
              <a:t> were introduced by</a:t>
            </a:r>
          </a:p>
          <a:p>
            <a:r>
              <a:rPr lang="en-US" sz="1200" kern="1200" baseline="0" dirty="0">
                <a:solidFill>
                  <a:schemeClr val="tx1"/>
                </a:solidFill>
                <a:latin typeface="Arial" charset="0"/>
                <a:ea typeface="ＭＳ Ｐゴシック" pitchFamily="-107" charset="-128"/>
                <a:cs typeface="ＭＳ Ｐゴシック" pitchFamily="-107" charset="-128"/>
              </a:rPr>
              <a:t>Claude Shannon to capture the two basic building blocks for any cryptographic</a:t>
            </a:r>
          </a:p>
          <a:p>
            <a:r>
              <a:rPr lang="en-US" sz="1200" kern="1200" baseline="0" dirty="0">
                <a:solidFill>
                  <a:schemeClr val="tx1"/>
                </a:solidFill>
                <a:latin typeface="Arial" charset="0"/>
                <a:ea typeface="ＭＳ Ｐゴシック" pitchFamily="-107" charset="-128"/>
                <a:cs typeface="ＭＳ Ｐゴシック" pitchFamily="-107" charset="-128"/>
              </a:rPr>
              <a:t>system [SHAN49]. Shannon’s concern was to thwart cryptanalysis based on statistical</a:t>
            </a:r>
          </a:p>
          <a:p>
            <a:r>
              <a:rPr lang="en-US" sz="1200" kern="1200" baseline="0" dirty="0">
                <a:solidFill>
                  <a:schemeClr val="tx1"/>
                </a:solidFill>
                <a:latin typeface="Arial" charset="0"/>
                <a:ea typeface="ＭＳ Ｐゴシック" pitchFamily="-107" charset="-128"/>
                <a:cs typeface="ＭＳ Ｐゴシック" pitchFamily="-107" charset="-128"/>
              </a:rPr>
              <a:t>analysis. The reasoning is as follows. Assume the attacker has some knowledge</a:t>
            </a:r>
          </a:p>
          <a:p>
            <a:r>
              <a:rPr lang="en-US" sz="1200" kern="1200" baseline="0" dirty="0">
                <a:solidFill>
                  <a:schemeClr val="tx1"/>
                </a:solidFill>
                <a:latin typeface="Arial" charset="0"/>
                <a:ea typeface="ＭＳ Ｐゴシック" pitchFamily="-107" charset="-128"/>
                <a:cs typeface="ＭＳ Ｐゴシック" pitchFamily="-107" charset="-128"/>
              </a:rPr>
              <a:t>of the statistical characteristics of the plaintext. For example, in a human-readable</a:t>
            </a:r>
          </a:p>
          <a:p>
            <a:r>
              <a:rPr lang="en-US" sz="1200" kern="1200" baseline="0" dirty="0">
                <a:solidFill>
                  <a:schemeClr val="tx1"/>
                </a:solidFill>
                <a:latin typeface="Arial" charset="0"/>
                <a:ea typeface="ＭＳ Ｐゴシック" pitchFamily="-107" charset="-128"/>
                <a:cs typeface="ＭＳ Ｐゴシック" pitchFamily="-107" charset="-128"/>
              </a:rPr>
              <a:t>message in some language, the frequency distribution of the various letters may be</a:t>
            </a:r>
          </a:p>
          <a:p>
            <a:r>
              <a:rPr lang="en-US" sz="1200" kern="1200" baseline="0" dirty="0">
                <a:solidFill>
                  <a:schemeClr val="tx1"/>
                </a:solidFill>
                <a:latin typeface="Arial" charset="0"/>
                <a:ea typeface="ＭＳ Ｐゴシック" pitchFamily="-107" charset="-128"/>
                <a:cs typeface="ＭＳ Ｐゴシック" pitchFamily="-107" charset="-128"/>
              </a:rPr>
              <a:t>known. Or there may be words or phrases likely to appear in the message (probable</a:t>
            </a:r>
          </a:p>
          <a:p>
            <a:r>
              <a:rPr lang="en-US" sz="1200" kern="1200" baseline="0" dirty="0">
                <a:solidFill>
                  <a:schemeClr val="tx1"/>
                </a:solidFill>
                <a:latin typeface="Arial" charset="0"/>
                <a:ea typeface="ＭＳ Ｐゴシック" pitchFamily="-107" charset="-128"/>
                <a:cs typeface="ＭＳ Ｐゴシック" pitchFamily="-107" charset="-128"/>
              </a:rPr>
              <a:t>words). If these statistics are in any way reflected in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cryptanalyst</a:t>
            </a:r>
          </a:p>
          <a:p>
            <a:r>
              <a:rPr lang="en-US" sz="1200" kern="1200" baseline="0" dirty="0">
                <a:solidFill>
                  <a:schemeClr val="tx1"/>
                </a:solidFill>
                <a:latin typeface="Arial" charset="0"/>
                <a:ea typeface="ＭＳ Ｐゴシック" pitchFamily="-107" charset="-128"/>
                <a:cs typeface="ＭＳ Ｐゴシック" pitchFamily="-107" charset="-128"/>
              </a:rPr>
              <a:t>may be able to deduce the encryption key, part of the key, or at least a set of keys</a:t>
            </a:r>
          </a:p>
          <a:p>
            <a:r>
              <a:rPr lang="en-US" sz="1200" kern="1200" baseline="0" dirty="0">
                <a:solidFill>
                  <a:schemeClr val="tx1"/>
                </a:solidFill>
                <a:latin typeface="Arial" charset="0"/>
                <a:ea typeface="ＭＳ Ｐゴシック" pitchFamily="-107" charset="-128"/>
                <a:cs typeface="ＭＳ Ｐゴシック" pitchFamily="-107" charset="-128"/>
              </a:rPr>
              <a:t>likely to contain the exact key. In what Shannon refers to as a strongly ideal cipher,</a:t>
            </a:r>
          </a:p>
          <a:p>
            <a:r>
              <a:rPr lang="en-US" sz="1200" kern="1200" baseline="0" dirty="0">
                <a:solidFill>
                  <a:schemeClr val="tx1"/>
                </a:solidFill>
                <a:latin typeface="Arial" charset="0"/>
                <a:ea typeface="ＭＳ Ｐゴシック" pitchFamily="-107" charset="-128"/>
                <a:cs typeface="ＭＳ Ｐゴシック" pitchFamily="-107" charset="-128"/>
              </a:rPr>
              <a:t>all statistics of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are independent of the particular key used. The arbitrary</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 that we discussed previously (Figure 4.2) is such a cipher,</a:t>
            </a:r>
          </a:p>
          <a:p>
            <a:r>
              <a:rPr lang="en-US" sz="1200" kern="1200" baseline="0" dirty="0">
                <a:solidFill>
                  <a:schemeClr val="tx1"/>
                </a:solidFill>
                <a:latin typeface="Arial" charset="0"/>
                <a:ea typeface="ＭＳ Ｐゴシック" pitchFamily="-107" charset="-128"/>
                <a:cs typeface="ＭＳ Ｐゴシック" pitchFamily="-107" charset="-128"/>
              </a:rPr>
              <a:t>but as we have seen, it is impractical.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Other than recourse to ideal systems, Shannon suggests two methods for</a:t>
            </a:r>
          </a:p>
          <a:p>
            <a:r>
              <a:rPr lang="en-US" sz="1200" kern="1200" baseline="0" dirty="0">
                <a:solidFill>
                  <a:schemeClr val="tx1"/>
                </a:solidFill>
                <a:latin typeface="Arial" charset="0"/>
                <a:ea typeface="ＭＳ Ｐゴシック" pitchFamily="-107" charset="-128"/>
                <a:cs typeface="ＭＳ Ｐゴシック" pitchFamily="-107" charset="-128"/>
              </a:rPr>
              <a:t>frustrating statistical cryptanalysis: diffusion and confusion. In </a:t>
            </a:r>
            <a:r>
              <a:rPr lang="en-US" sz="1200" b="1" kern="1200" baseline="0" dirty="0">
                <a:solidFill>
                  <a:schemeClr val="tx1"/>
                </a:solidFill>
                <a:latin typeface="Arial" charset="0"/>
                <a:ea typeface="ＭＳ Ｐゴシック" pitchFamily="-107" charset="-128"/>
                <a:cs typeface="ＭＳ Ｐゴシック" pitchFamily="-107" charset="-128"/>
              </a:rPr>
              <a:t>diffusion</a:t>
            </a:r>
            <a:r>
              <a:rPr lang="en-US" sz="1200" kern="1200" baseline="0" dirty="0">
                <a:solidFill>
                  <a:schemeClr val="tx1"/>
                </a:solidFill>
                <a:latin typeface="Arial" charset="0"/>
                <a:ea typeface="ＭＳ Ｐゴシック" pitchFamily="-107" charset="-128"/>
                <a:cs typeface="ＭＳ Ｐゴシック" pitchFamily="-107" charset="-128"/>
              </a:rPr>
              <a:t>, the</a:t>
            </a:r>
          </a:p>
          <a:p>
            <a:r>
              <a:rPr lang="en-US" sz="1200" kern="1200" baseline="0" dirty="0">
                <a:solidFill>
                  <a:schemeClr val="tx1"/>
                </a:solidFill>
                <a:latin typeface="Arial" charset="0"/>
                <a:ea typeface="ＭＳ Ｐゴシック" pitchFamily="-107" charset="-128"/>
                <a:cs typeface="ＭＳ Ｐゴシック" pitchFamily="-107" charset="-128"/>
              </a:rPr>
              <a:t>statistical structure of the plaintext is dissipated into long-range statistics of the</a:t>
            </a: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This is achieved by having each plaintext digit affect the value of many</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digits; generally, this is equivalent to having each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digit be</a:t>
            </a:r>
          </a:p>
          <a:p>
            <a:r>
              <a:rPr lang="en-US" sz="1200" kern="1200" baseline="0" dirty="0">
                <a:solidFill>
                  <a:schemeClr val="tx1"/>
                </a:solidFill>
                <a:latin typeface="Arial" charset="0"/>
                <a:ea typeface="ＭＳ Ｐゴシック" pitchFamily="-107" charset="-128"/>
                <a:cs typeface="ＭＳ Ｐゴシック" pitchFamily="-107" charset="-128"/>
              </a:rPr>
              <a:t>affected by many plaintext digits.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Every block cipher involves a transformation of a block of plaintext into a</a:t>
            </a:r>
          </a:p>
          <a:p>
            <a:r>
              <a:rPr lang="en-US" sz="1200" kern="1200" baseline="0" dirty="0">
                <a:solidFill>
                  <a:schemeClr val="tx1"/>
                </a:solidFill>
                <a:latin typeface="Arial" charset="0"/>
                <a:ea typeface="ＭＳ Ｐゴシック" pitchFamily="-107" charset="-128"/>
                <a:cs typeface="ＭＳ Ｐゴシック" pitchFamily="-107" charset="-128"/>
              </a:rPr>
              <a:t>block of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where the transformation depends on the key. The mechanism</a:t>
            </a:r>
          </a:p>
          <a:p>
            <a:r>
              <a:rPr lang="en-US" sz="1200" kern="1200" baseline="0" dirty="0">
                <a:solidFill>
                  <a:schemeClr val="tx1"/>
                </a:solidFill>
                <a:latin typeface="Arial" charset="0"/>
                <a:ea typeface="ＭＳ Ｐゴシック" pitchFamily="-107" charset="-128"/>
                <a:cs typeface="ＭＳ Ｐゴシック" pitchFamily="-107" charset="-128"/>
              </a:rPr>
              <a:t>of diffusion seeks to make the statistical relationship between the plaintext and</a:t>
            </a: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as complex as possible in order to thwart attempts to deduce the key. On</a:t>
            </a:r>
          </a:p>
          <a:p>
            <a:r>
              <a:rPr lang="en-US" sz="1200" kern="1200" baseline="0" dirty="0">
                <a:solidFill>
                  <a:schemeClr val="tx1"/>
                </a:solidFill>
                <a:latin typeface="Arial" charset="0"/>
                <a:ea typeface="ＭＳ Ｐゴシック" pitchFamily="-107" charset="-128"/>
                <a:cs typeface="ＭＳ Ｐゴシック" pitchFamily="-107" charset="-128"/>
              </a:rPr>
              <a:t>the other hand, </a:t>
            </a:r>
            <a:r>
              <a:rPr lang="en-US" sz="1200" b="1" kern="1200" baseline="0" dirty="0">
                <a:solidFill>
                  <a:schemeClr val="tx1"/>
                </a:solidFill>
                <a:latin typeface="Arial" charset="0"/>
                <a:ea typeface="ＭＳ Ｐゴシック" pitchFamily="-107" charset="-128"/>
                <a:cs typeface="ＭＳ Ｐゴシック" pitchFamily="-107" charset="-128"/>
              </a:rPr>
              <a:t>confusion</a:t>
            </a:r>
            <a:r>
              <a:rPr lang="en-US" sz="1200" kern="1200" baseline="0" dirty="0">
                <a:solidFill>
                  <a:schemeClr val="tx1"/>
                </a:solidFill>
                <a:latin typeface="Arial" charset="0"/>
                <a:ea typeface="ＭＳ Ｐゴシック" pitchFamily="-107" charset="-128"/>
                <a:cs typeface="ＭＳ Ｐゴシック" pitchFamily="-107" charset="-128"/>
              </a:rPr>
              <a:t> seeks to make the relationship between the statistics of</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and the value of the encryption key as complex as possible, again to</a:t>
            </a:r>
          </a:p>
          <a:p>
            <a:r>
              <a:rPr lang="en-US" sz="1200" kern="1200" baseline="0" dirty="0">
                <a:solidFill>
                  <a:schemeClr val="tx1"/>
                </a:solidFill>
                <a:latin typeface="Arial" charset="0"/>
                <a:ea typeface="ＭＳ Ｐゴシック" pitchFamily="-107" charset="-128"/>
                <a:cs typeface="ＭＳ Ｐゴシック" pitchFamily="-107" charset="-128"/>
              </a:rPr>
              <a:t>thwart attempts to discover the key. Thus, even if the attacker can get some handle</a:t>
            </a:r>
          </a:p>
          <a:p>
            <a:r>
              <a:rPr lang="en-US" sz="1200" kern="1200" baseline="0" dirty="0">
                <a:solidFill>
                  <a:schemeClr val="tx1"/>
                </a:solidFill>
                <a:latin typeface="Arial" charset="0"/>
                <a:ea typeface="ＭＳ Ｐゴシック" pitchFamily="-107" charset="-128"/>
                <a:cs typeface="ＭＳ Ｐゴシック" pitchFamily="-107" charset="-128"/>
              </a:rPr>
              <a:t>on the statistics of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way in which the key was used to produce that</a:t>
            </a: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is so complex as to make it difficult to deduce the key. This is achieved by</a:t>
            </a:r>
          </a:p>
          <a:p>
            <a:r>
              <a:rPr lang="en-US" sz="1200" kern="1200" baseline="0" dirty="0">
                <a:solidFill>
                  <a:schemeClr val="tx1"/>
                </a:solidFill>
                <a:latin typeface="Arial" charset="0"/>
                <a:ea typeface="ＭＳ Ｐゴシック" pitchFamily="-107" charset="-128"/>
                <a:cs typeface="ＭＳ Ｐゴシック" pitchFamily="-107" charset="-128"/>
              </a:rPr>
              <a:t>the use of a complex substitution algorithm. In contrast, a simple linear substitution</a:t>
            </a:r>
          </a:p>
          <a:p>
            <a:r>
              <a:rPr lang="en-US" sz="1200" kern="1200" baseline="0" dirty="0">
                <a:solidFill>
                  <a:schemeClr val="tx1"/>
                </a:solidFill>
                <a:latin typeface="Arial" charset="0"/>
                <a:ea typeface="ＭＳ Ｐゴシック" pitchFamily="-107" charset="-128"/>
                <a:cs typeface="ＭＳ Ｐゴシック" pitchFamily="-107" charset="-128"/>
              </a:rPr>
              <a:t>function would add little confusion.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[ROBS95b] points out, so successful are diffusion and confusion in capturing</a:t>
            </a:r>
          </a:p>
          <a:p>
            <a:r>
              <a:rPr lang="en-US" sz="1200" kern="1200" baseline="0" dirty="0">
                <a:solidFill>
                  <a:schemeClr val="tx1"/>
                </a:solidFill>
                <a:latin typeface="Arial" charset="0"/>
                <a:ea typeface="ＭＳ Ｐゴシック" pitchFamily="-107" charset="-128"/>
                <a:cs typeface="ＭＳ Ｐゴシック" pitchFamily="-107" charset="-128"/>
              </a:rPr>
              <a:t>the essence of the desired attributes of a block cipher that they have become the</a:t>
            </a:r>
          </a:p>
          <a:p>
            <a:r>
              <a:rPr lang="en-US" sz="1200" kern="1200" baseline="0" dirty="0">
                <a:solidFill>
                  <a:schemeClr val="tx1"/>
                </a:solidFill>
                <a:latin typeface="Arial" charset="0"/>
                <a:ea typeface="ＭＳ Ｐゴシック" pitchFamily="-107" charset="-128"/>
                <a:cs typeface="ＭＳ Ｐゴシック" pitchFamily="-107" charset="-128"/>
              </a:rPr>
              <a:t>cornerstone of modern block cipher design.</a:t>
            </a:r>
            <a:endParaRPr lang="en-AU" dirty="0">
              <a:latin typeface="Arial" pitchFamily="-1" charset="0"/>
              <a:ea typeface="ＭＳ Ｐゴシック" pitchFamily="-1" charset="-128"/>
              <a:cs typeface="ＭＳ Ｐゴシック" pitchFamily="-1"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left-hand side of Figure 4.3 depicts the structure</a:t>
            </a:r>
          </a:p>
          <a:p>
            <a:r>
              <a:rPr lang="en-US" sz="1200" kern="1200" baseline="0" dirty="0">
                <a:solidFill>
                  <a:schemeClr val="tx1"/>
                </a:solidFill>
                <a:latin typeface="Arial" charset="0"/>
                <a:ea typeface="ＭＳ Ｐゴシック" pitchFamily="-107" charset="-128"/>
                <a:cs typeface="ＭＳ Ｐゴシック" pitchFamily="-107" charset="-128"/>
              </a:rPr>
              <a:t>proposed by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The inputs to the encryption algorithm are a plaintext block of</a:t>
            </a:r>
          </a:p>
          <a:p>
            <a:r>
              <a:rPr lang="en-US" sz="1200" kern="1200" baseline="0" dirty="0">
                <a:solidFill>
                  <a:schemeClr val="tx1"/>
                </a:solidFill>
                <a:latin typeface="Arial" charset="0"/>
                <a:ea typeface="ＭＳ Ｐゴシック" pitchFamily="-107" charset="-128"/>
                <a:cs typeface="ＭＳ Ｐゴシック" pitchFamily="-107" charset="-128"/>
              </a:rPr>
              <a:t>length 2</a:t>
            </a:r>
            <a:r>
              <a:rPr lang="en-US" sz="1200" i="1" kern="1200" baseline="0" dirty="0">
                <a:solidFill>
                  <a:schemeClr val="tx1"/>
                </a:solidFill>
                <a:latin typeface="Arial" charset="0"/>
                <a:ea typeface="ＭＳ Ｐゴシック" pitchFamily="-107" charset="-128"/>
                <a:cs typeface="ＭＳ Ｐゴシック" pitchFamily="-107" charset="-128"/>
              </a:rPr>
              <a:t>w</a:t>
            </a:r>
            <a:r>
              <a:rPr lang="en-US" sz="1200" kern="1200" baseline="0" dirty="0">
                <a:solidFill>
                  <a:schemeClr val="tx1"/>
                </a:solidFill>
                <a:latin typeface="Arial" charset="0"/>
                <a:ea typeface="ＭＳ Ｐゴシック" pitchFamily="-107" charset="-128"/>
                <a:cs typeface="ＭＳ Ｐゴシック" pitchFamily="-107" charset="-128"/>
              </a:rPr>
              <a:t> bits and a 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The plaintext block is divided into two halves, LE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and RE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two halves of the data pass through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dirty="0">
                <a:solidFill>
                  <a:schemeClr val="tx1"/>
                </a:solidFill>
                <a:latin typeface="Arial" charset="0"/>
                <a:ea typeface="ＭＳ Ｐゴシック" pitchFamily="-107" charset="-128"/>
                <a:cs typeface="ＭＳ Ｐゴシック" pitchFamily="-107" charset="-128"/>
              </a:rPr>
              <a:t>produce the </a:t>
            </a:r>
            <a:r>
              <a:rPr lang="en-US" sz="1200" b="0" kern="1200" baseline="0" dirty="0" err="1">
                <a:solidFill>
                  <a:schemeClr val="tx1"/>
                </a:solidFill>
                <a:latin typeface="Arial" charset="0"/>
                <a:ea typeface="ＭＳ Ｐゴシック" pitchFamily="-107" charset="-128"/>
                <a:cs typeface="ＭＳ Ｐゴシック" pitchFamily="-107" charset="-128"/>
              </a:rPr>
              <a:t>ciphertext</a:t>
            </a:r>
            <a:r>
              <a:rPr lang="en-US" sz="1200" b="0" kern="1200" baseline="0" dirty="0">
                <a:solidFill>
                  <a:schemeClr val="tx1"/>
                </a:solidFill>
                <a:latin typeface="Arial" charset="0"/>
                <a:ea typeface="ＭＳ Ｐゴシック" pitchFamily="-107" charset="-128"/>
                <a:cs typeface="ＭＳ Ｐゴシック" pitchFamily="-107" charset="-128"/>
              </a:rPr>
              <a:t> block. Each round </a:t>
            </a:r>
            <a:r>
              <a:rPr lang="en-US" sz="1200" b="0" kern="1200" baseline="0" dirty="0" err="1">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has as inputs LE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and RE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derived from</a:t>
            </a:r>
          </a:p>
          <a:p>
            <a:r>
              <a:rPr lang="en-US" sz="1200" b="0" kern="1200" baseline="0" dirty="0">
                <a:solidFill>
                  <a:schemeClr val="tx1"/>
                </a:solidFill>
                <a:latin typeface="Arial" charset="0"/>
                <a:ea typeface="ＭＳ Ｐゴシック" pitchFamily="-107" charset="-128"/>
                <a:cs typeface="ＭＳ Ｐゴシック" pitchFamily="-107" charset="-128"/>
              </a:rPr>
              <a:t>the previous round, as well as a </a:t>
            </a:r>
            <a:r>
              <a:rPr lang="en-US" sz="1200" b="0" kern="1200" baseline="0" dirty="0" err="1">
                <a:solidFill>
                  <a:schemeClr val="tx1"/>
                </a:solidFill>
                <a:latin typeface="Arial" charset="0"/>
                <a:ea typeface="ＭＳ Ｐゴシック" pitchFamily="-107" charset="-128"/>
                <a:cs typeface="ＭＳ Ｐゴシック" pitchFamily="-107" charset="-128"/>
              </a:rPr>
              <a:t>subkey</a:t>
            </a:r>
            <a:r>
              <a:rPr lang="en-US" sz="1200" b="0" kern="1200" baseline="0" dirty="0">
                <a:solidFill>
                  <a:schemeClr val="tx1"/>
                </a:solidFill>
                <a:latin typeface="Arial" charset="0"/>
                <a:ea typeface="ＭＳ Ｐゴシック" pitchFamily="-107" charset="-128"/>
                <a:cs typeface="ＭＳ Ｐゴシック" pitchFamily="-107" charset="-128"/>
              </a:rPr>
              <a:t>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derived from the overall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 In general,</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subkeys</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are different from K and from each other. In Figure 4.3, 16 rounds</a:t>
            </a:r>
          </a:p>
          <a:p>
            <a:r>
              <a:rPr lang="en-US" sz="1200" kern="1200" baseline="0" dirty="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rounds have the same structure. A </a:t>
            </a:r>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is performed on the left half</a:t>
            </a:r>
          </a:p>
          <a:p>
            <a:r>
              <a:rPr lang="en-US" sz="1200" kern="1200" baseline="0" dirty="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dirty="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dirty="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dirty="0">
                <a:solidFill>
                  <a:schemeClr val="tx1"/>
                </a:solidFill>
                <a:latin typeface="Arial" charset="0"/>
                <a:ea typeface="ＭＳ Ｐゴシック" pitchFamily="-107" charset="-128"/>
                <a:cs typeface="ＭＳ Ｐゴシック" pitchFamily="-107" charset="-128"/>
              </a:rPr>
              <a:t>by the round </a:t>
            </a:r>
            <a:r>
              <a:rPr lang="en-US" sz="1200" kern="1200" baseline="0" dirty="0" err="1">
                <a:solidFill>
                  <a:schemeClr val="tx1"/>
                </a:solidFill>
                <a:latin typeface="Arial" charset="0"/>
                <a:ea typeface="ＭＳ Ｐゴシック" pitchFamily="-107" charset="-128"/>
                <a:cs typeface="ＭＳ Ｐゴシック" pitchFamily="-107" charset="-128"/>
              </a:rPr>
              <a:t>subkey</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dirty="0">
                <a:solidFill>
                  <a:schemeClr val="tx1"/>
                </a:solidFill>
                <a:latin typeface="Arial" charset="0"/>
                <a:ea typeface="ＭＳ Ｐゴシック" pitchFamily="-107" charset="-128"/>
                <a:cs typeface="ＭＳ Ｐゴシック" pitchFamily="-107" charset="-128"/>
              </a:rPr>
              <a:t>of right-half block of w bits and a </a:t>
            </a:r>
            <a:r>
              <a:rPr lang="en-US" sz="1200" kern="1200" baseline="0" dirty="0" err="1">
                <a:solidFill>
                  <a:schemeClr val="tx1"/>
                </a:solidFill>
                <a:latin typeface="Arial" charset="0"/>
                <a:ea typeface="ＭＳ Ｐゴシック" pitchFamily="-107" charset="-128"/>
                <a:cs typeface="ＭＳ Ｐゴシック" pitchFamily="-107" charset="-128"/>
              </a:rPr>
              <a:t>subkey</a:t>
            </a:r>
            <a:r>
              <a:rPr lang="en-US" sz="1200" kern="1200" baseline="0" dirty="0">
                <a:solidFill>
                  <a:schemeClr val="tx1"/>
                </a:solidFill>
                <a:latin typeface="Arial" charset="0"/>
                <a:ea typeface="ＭＳ Ｐゴシック" pitchFamily="-107" charset="-128"/>
                <a:cs typeface="ＭＳ Ｐゴシック" pitchFamily="-107" charset="-128"/>
              </a:rPr>
              <a:t> of y bits, which produces an output value</a:t>
            </a:r>
          </a:p>
          <a:p>
            <a:r>
              <a:rPr lang="en-US" sz="1200" b="0" kern="1200" baseline="0" dirty="0">
                <a:solidFill>
                  <a:schemeClr val="tx1"/>
                </a:solidFill>
                <a:latin typeface="Arial" charset="0"/>
                <a:ea typeface="ＭＳ Ｐゴシック" pitchFamily="-107" charset="-128"/>
                <a:cs typeface="ＭＳ Ｐゴシック" pitchFamily="-107" charset="-128"/>
              </a:rPr>
              <a:t> of length </a:t>
            </a:r>
            <a:r>
              <a:rPr lang="en-US" sz="1200" b="0" i="1" kern="1200" baseline="0" dirty="0">
                <a:solidFill>
                  <a:schemeClr val="tx1"/>
                </a:solidFill>
                <a:latin typeface="Arial" charset="0"/>
                <a:ea typeface="ＭＳ Ｐゴシック" pitchFamily="-107" charset="-128"/>
                <a:cs typeface="ＭＳ Ｐゴシック" pitchFamily="-107" charset="-128"/>
              </a:rPr>
              <a:t>w</a:t>
            </a:r>
            <a:r>
              <a:rPr lang="en-US" sz="1200" b="0" kern="1200" baseline="0" dirty="0">
                <a:solidFill>
                  <a:schemeClr val="tx1"/>
                </a:solidFill>
                <a:latin typeface="Arial" charset="0"/>
                <a:ea typeface="ＭＳ Ｐゴシック" pitchFamily="-107" charset="-128"/>
                <a:cs typeface="ＭＳ Ｐゴシック" pitchFamily="-107" charset="-128"/>
              </a:rPr>
              <a:t> bits: </a:t>
            </a:r>
            <a:r>
              <a:rPr lang="en-US" sz="1200" b="0" i="1" kern="1200" baseline="0" dirty="0">
                <a:solidFill>
                  <a:schemeClr val="tx1"/>
                </a:solidFill>
                <a:latin typeface="Arial" charset="0"/>
                <a:ea typeface="ＭＳ Ｐゴシック" pitchFamily="-107" charset="-128"/>
                <a:cs typeface="ＭＳ Ｐゴシック" pitchFamily="-107" charset="-128"/>
              </a:rPr>
              <a:t>F (</a:t>
            </a:r>
            <a:r>
              <a:rPr lang="en-US" sz="1200" b="0" i="1" kern="1200" baseline="0" dirty="0" err="1">
                <a:solidFill>
                  <a:schemeClr val="tx1"/>
                </a:solidFill>
                <a:latin typeface="Arial" charset="0"/>
                <a:ea typeface="ＭＳ Ｐゴシック" pitchFamily="-107" charset="-128"/>
                <a:cs typeface="ＭＳ Ｐゴシック" pitchFamily="-107" charset="-128"/>
              </a:rPr>
              <a:t>RE</a:t>
            </a:r>
            <a:r>
              <a:rPr lang="en-US" sz="1200" b="0" i="1" kern="1200" baseline="-25000" dirty="0" err="1">
                <a:solidFill>
                  <a:schemeClr val="tx1"/>
                </a:solidFill>
                <a:latin typeface="Arial" charset="0"/>
                <a:ea typeface="ＭＳ Ｐゴシック" pitchFamily="-107" charset="-128"/>
                <a:cs typeface="ＭＳ Ｐゴシック" pitchFamily="-107" charset="-128"/>
              </a:rPr>
              <a:t>i</a:t>
            </a:r>
            <a:r>
              <a:rPr lang="en-US" sz="1200" b="0" i="1" kern="1200" baseline="-25000" dirty="0">
                <a:solidFill>
                  <a:schemeClr val="tx1"/>
                </a:solidFill>
                <a:latin typeface="Arial" charset="0"/>
                <a:ea typeface="ＭＳ Ｐゴシック" pitchFamily="-107" charset="-128"/>
                <a:cs typeface="ＭＳ Ｐゴシック" pitchFamily="-107" charset="-128"/>
              </a:rPr>
              <a:t> </a:t>
            </a:r>
            <a:r>
              <a:rPr lang="en-US" sz="1200" b="0" i="1" kern="1200" baseline="0" dirty="0">
                <a:solidFill>
                  <a:schemeClr val="tx1"/>
                </a:solidFill>
                <a:latin typeface="Arial" charset="0"/>
                <a:ea typeface="ＭＳ Ｐゴシック" pitchFamily="-107" charset="-128"/>
                <a:cs typeface="ＭＳ Ｐゴシック" pitchFamily="-107" charset="-128"/>
              </a:rPr>
              <a:t>, K</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i="1" kern="1200" baseline="0" dirty="0">
                <a:solidFill>
                  <a:schemeClr val="tx1"/>
                </a:solidFill>
                <a:latin typeface="Arial" charset="0"/>
                <a:ea typeface="ＭＳ Ｐゴシック" pitchFamily="-107" charset="-128"/>
                <a:cs typeface="ＭＳ Ｐゴシック" pitchFamily="-107" charset="-128"/>
              </a:rPr>
              <a:t>)</a:t>
            </a:r>
            <a:r>
              <a:rPr lang="en-US" sz="1200" b="0" kern="1200" baseline="0" dirty="0">
                <a:solidFill>
                  <a:schemeClr val="tx1"/>
                </a:solidFill>
                <a:latin typeface="Arial" charset="0"/>
                <a:ea typeface="ＭＳ Ｐゴシック" pitchFamily="-107" charset="-128"/>
                <a:cs typeface="ＭＳ Ｐゴシック" pitchFamily="-107" charset="-128"/>
              </a:rPr>
              <a:t>. Following this substitution, a </a:t>
            </a:r>
            <a:r>
              <a:rPr lang="en-US" sz="1200" b="1" kern="1200" baseline="0" dirty="0">
                <a:solidFill>
                  <a:schemeClr val="tx1"/>
                </a:solidFill>
                <a:latin typeface="Arial" charset="0"/>
                <a:ea typeface="ＭＳ Ｐゴシック" pitchFamily="-107" charset="-128"/>
                <a:cs typeface="ＭＳ Ｐゴシック" pitchFamily="-107" charset="-128"/>
              </a:rPr>
              <a:t>permutation</a:t>
            </a:r>
            <a:r>
              <a:rPr lang="en-US" sz="1200" b="0" kern="1200" baseline="0" dirty="0">
                <a:solidFill>
                  <a:schemeClr val="tx1"/>
                </a:solidFill>
                <a:latin typeface="Arial" charset="0"/>
                <a:ea typeface="ＭＳ Ｐゴシック" pitchFamily="-107" charset="-128"/>
                <a:cs typeface="ＭＳ Ｐゴシック" pitchFamily="-107" charset="-128"/>
              </a:rPr>
              <a:t> is performed</a:t>
            </a:r>
          </a:p>
          <a:p>
            <a:r>
              <a:rPr lang="en-US" sz="1200" b="0" kern="1200" baseline="0" dirty="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dirty="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dirty="0">
              <a:latin typeface="Arial" pitchFamily="-1" charset="0"/>
              <a:ea typeface="ＭＳ Ｐゴシック" pitchFamily="-1" charset="-128"/>
              <a:cs typeface="ＭＳ Ｐゴシック" pitchFamily="-1" charset="-128"/>
            </a:endParaRPr>
          </a:p>
          <a:p>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018232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left-hand side of Figure 4.3 depicts the structure</a:t>
            </a:r>
          </a:p>
          <a:p>
            <a:r>
              <a:rPr lang="en-US" sz="1200" kern="1200" baseline="0" dirty="0">
                <a:solidFill>
                  <a:schemeClr val="tx1"/>
                </a:solidFill>
                <a:latin typeface="Arial" charset="0"/>
                <a:ea typeface="ＭＳ Ｐゴシック" pitchFamily="-107" charset="-128"/>
                <a:cs typeface="ＭＳ Ｐゴシック" pitchFamily="-107" charset="-128"/>
              </a:rPr>
              <a:t>proposed by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The inputs to the encryption algorithm are a plaintext block of</a:t>
            </a:r>
          </a:p>
          <a:p>
            <a:r>
              <a:rPr lang="en-US" sz="1200" kern="1200" baseline="0" dirty="0">
                <a:solidFill>
                  <a:schemeClr val="tx1"/>
                </a:solidFill>
                <a:latin typeface="Arial" charset="0"/>
                <a:ea typeface="ＭＳ Ｐゴシック" pitchFamily="-107" charset="-128"/>
                <a:cs typeface="ＭＳ Ｐゴシック" pitchFamily="-107" charset="-128"/>
              </a:rPr>
              <a:t>length 2</a:t>
            </a:r>
            <a:r>
              <a:rPr lang="en-US" sz="1200" i="1" kern="1200" baseline="0" dirty="0">
                <a:solidFill>
                  <a:schemeClr val="tx1"/>
                </a:solidFill>
                <a:latin typeface="Arial" charset="0"/>
                <a:ea typeface="ＭＳ Ｐゴシック" pitchFamily="-107" charset="-128"/>
                <a:cs typeface="ＭＳ Ｐゴシック" pitchFamily="-107" charset="-128"/>
              </a:rPr>
              <a:t>w</a:t>
            </a:r>
            <a:r>
              <a:rPr lang="en-US" sz="1200" kern="1200" baseline="0" dirty="0">
                <a:solidFill>
                  <a:schemeClr val="tx1"/>
                </a:solidFill>
                <a:latin typeface="Arial" charset="0"/>
                <a:ea typeface="ＭＳ Ｐゴシック" pitchFamily="-107" charset="-128"/>
                <a:cs typeface="ＭＳ Ｐゴシック" pitchFamily="-107" charset="-128"/>
              </a:rPr>
              <a:t> bits and a 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The plaintext block is divided into two halves, LE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and RE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two halves of the data pass through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dirty="0">
                <a:solidFill>
                  <a:schemeClr val="tx1"/>
                </a:solidFill>
                <a:latin typeface="Arial" charset="0"/>
                <a:ea typeface="ＭＳ Ｐゴシック" pitchFamily="-107" charset="-128"/>
                <a:cs typeface="ＭＳ Ｐゴシック" pitchFamily="-107" charset="-128"/>
              </a:rPr>
              <a:t>produce the </a:t>
            </a:r>
            <a:r>
              <a:rPr lang="en-US" sz="1200" b="0" kern="1200" baseline="0" dirty="0" err="1">
                <a:solidFill>
                  <a:schemeClr val="tx1"/>
                </a:solidFill>
                <a:latin typeface="Arial" charset="0"/>
                <a:ea typeface="ＭＳ Ｐゴシック" pitchFamily="-107" charset="-128"/>
                <a:cs typeface="ＭＳ Ｐゴシック" pitchFamily="-107" charset="-128"/>
              </a:rPr>
              <a:t>ciphertext</a:t>
            </a:r>
            <a:r>
              <a:rPr lang="en-US" sz="1200" b="0" kern="1200" baseline="0" dirty="0">
                <a:solidFill>
                  <a:schemeClr val="tx1"/>
                </a:solidFill>
                <a:latin typeface="Arial" charset="0"/>
                <a:ea typeface="ＭＳ Ｐゴシック" pitchFamily="-107" charset="-128"/>
                <a:cs typeface="ＭＳ Ｐゴシック" pitchFamily="-107" charset="-128"/>
              </a:rPr>
              <a:t> block. Each round </a:t>
            </a:r>
            <a:r>
              <a:rPr lang="en-US" sz="1200" b="0" kern="1200" baseline="0" dirty="0" err="1">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has as inputs LE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and RE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derived from</a:t>
            </a:r>
          </a:p>
          <a:p>
            <a:r>
              <a:rPr lang="en-US" sz="1200" b="0" kern="1200" baseline="0" dirty="0">
                <a:solidFill>
                  <a:schemeClr val="tx1"/>
                </a:solidFill>
                <a:latin typeface="Arial" charset="0"/>
                <a:ea typeface="ＭＳ Ｐゴシック" pitchFamily="-107" charset="-128"/>
                <a:cs typeface="ＭＳ Ｐゴシック" pitchFamily="-107" charset="-128"/>
              </a:rPr>
              <a:t>the previous round, as well as a </a:t>
            </a:r>
            <a:r>
              <a:rPr lang="en-US" sz="1200" b="0" kern="1200" baseline="0" dirty="0" err="1">
                <a:solidFill>
                  <a:schemeClr val="tx1"/>
                </a:solidFill>
                <a:latin typeface="Arial" charset="0"/>
                <a:ea typeface="ＭＳ Ｐゴシック" pitchFamily="-107" charset="-128"/>
                <a:cs typeface="ＭＳ Ｐゴシック" pitchFamily="-107" charset="-128"/>
              </a:rPr>
              <a:t>subkey</a:t>
            </a:r>
            <a:r>
              <a:rPr lang="en-US" sz="1200" b="0" kern="1200" baseline="0" dirty="0">
                <a:solidFill>
                  <a:schemeClr val="tx1"/>
                </a:solidFill>
                <a:latin typeface="Arial" charset="0"/>
                <a:ea typeface="ＭＳ Ｐゴシック" pitchFamily="-107" charset="-128"/>
                <a:cs typeface="ＭＳ Ｐゴシック" pitchFamily="-107" charset="-128"/>
              </a:rPr>
              <a:t>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derived from the overall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 In general,</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subkeys</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are different from K and from each other. In Figure 4.3, 16 rounds</a:t>
            </a:r>
          </a:p>
          <a:p>
            <a:r>
              <a:rPr lang="en-US" sz="1200" kern="1200" baseline="0" dirty="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rounds have the same structure. A </a:t>
            </a:r>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is performed on the left half</a:t>
            </a:r>
          </a:p>
          <a:p>
            <a:r>
              <a:rPr lang="en-US" sz="1200" kern="1200" baseline="0" dirty="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dirty="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dirty="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dirty="0">
                <a:solidFill>
                  <a:schemeClr val="tx1"/>
                </a:solidFill>
                <a:latin typeface="Arial" charset="0"/>
                <a:ea typeface="ＭＳ Ｐゴシック" pitchFamily="-107" charset="-128"/>
                <a:cs typeface="ＭＳ Ｐゴシック" pitchFamily="-107" charset="-128"/>
              </a:rPr>
              <a:t>by the round </a:t>
            </a:r>
            <a:r>
              <a:rPr lang="en-US" sz="1200" kern="1200" baseline="0" dirty="0" err="1">
                <a:solidFill>
                  <a:schemeClr val="tx1"/>
                </a:solidFill>
                <a:latin typeface="Arial" charset="0"/>
                <a:ea typeface="ＭＳ Ｐゴシック" pitchFamily="-107" charset="-128"/>
                <a:cs typeface="ＭＳ Ｐゴシック" pitchFamily="-107" charset="-128"/>
              </a:rPr>
              <a:t>subkey</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dirty="0">
                <a:solidFill>
                  <a:schemeClr val="tx1"/>
                </a:solidFill>
                <a:latin typeface="Arial" charset="0"/>
                <a:ea typeface="ＭＳ Ｐゴシック" pitchFamily="-107" charset="-128"/>
                <a:cs typeface="ＭＳ Ｐゴシック" pitchFamily="-107" charset="-128"/>
              </a:rPr>
              <a:t>of right-half block of w bits and a </a:t>
            </a:r>
            <a:r>
              <a:rPr lang="en-US" sz="1200" kern="1200" baseline="0" dirty="0" err="1">
                <a:solidFill>
                  <a:schemeClr val="tx1"/>
                </a:solidFill>
                <a:latin typeface="Arial" charset="0"/>
                <a:ea typeface="ＭＳ Ｐゴシック" pitchFamily="-107" charset="-128"/>
                <a:cs typeface="ＭＳ Ｐゴシック" pitchFamily="-107" charset="-128"/>
              </a:rPr>
              <a:t>subkey</a:t>
            </a:r>
            <a:r>
              <a:rPr lang="en-US" sz="1200" kern="1200" baseline="0" dirty="0">
                <a:solidFill>
                  <a:schemeClr val="tx1"/>
                </a:solidFill>
                <a:latin typeface="Arial" charset="0"/>
                <a:ea typeface="ＭＳ Ｐゴシック" pitchFamily="-107" charset="-128"/>
                <a:cs typeface="ＭＳ Ｐゴシック" pitchFamily="-107" charset="-128"/>
              </a:rPr>
              <a:t> of y bits, which produces an output value</a:t>
            </a:r>
          </a:p>
          <a:p>
            <a:r>
              <a:rPr lang="en-US" sz="1200" b="0" kern="1200" baseline="0" dirty="0">
                <a:solidFill>
                  <a:schemeClr val="tx1"/>
                </a:solidFill>
                <a:latin typeface="Arial" charset="0"/>
                <a:ea typeface="ＭＳ Ｐゴシック" pitchFamily="-107" charset="-128"/>
                <a:cs typeface="ＭＳ Ｐゴシック" pitchFamily="-107" charset="-128"/>
              </a:rPr>
              <a:t> of length </a:t>
            </a:r>
            <a:r>
              <a:rPr lang="en-US" sz="1200" b="0" i="1" kern="1200" baseline="0" dirty="0">
                <a:solidFill>
                  <a:schemeClr val="tx1"/>
                </a:solidFill>
                <a:latin typeface="Arial" charset="0"/>
                <a:ea typeface="ＭＳ Ｐゴシック" pitchFamily="-107" charset="-128"/>
                <a:cs typeface="ＭＳ Ｐゴシック" pitchFamily="-107" charset="-128"/>
              </a:rPr>
              <a:t>w</a:t>
            </a:r>
            <a:r>
              <a:rPr lang="en-US" sz="1200" b="0" kern="1200" baseline="0" dirty="0">
                <a:solidFill>
                  <a:schemeClr val="tx1"/>
                </a:solidFill>
                <a:latin typeface="Arial" charset="0"/>
                <a:ea typeface="ＭＳ Ｐゴシック" pitchFamily="-107" charset="-128"/>
                <a:cs typeface="ＭＳ Ｐゴシック" pitchFamily="-107" charset="-128"/>
              </a:rPr>
              <a:t> bits: </a:t>
            </a:r>
            <a:r>
              <a:rPr lang="en-US" sz="1200" b="0" i="1" kern="1200" baseline="0" dirty="0">
                <a:solidFill>
                  <a:schemeClr val="tx1"/>
                </a:solidFill>
                <a:latin typeface="Arial" charset="0"/>
                <a:ea typeface="ＭＳ Ｐゴシック" pitchFamily="-107" charset="-128"/>
                <a:cs typeface="ＭＳ Ｐゴシック" pitchFamily="-107" charset="-128"/>
              </a:rPr>
              <a:t>F (</a:t>
            </a:r>
            <a:r>
              <a:rPr lang="en-US" sz="1200" b="0" i="1" kern="1200" baseline="0" dirty="0" err="1">
                <a:solidFill>
                  <a:schemeClr val="tx1"/>
                </a:solidFill>
                <a:latin typeface="Arial" charset="0"/>
                <a:ea typeface="ＭＳ Ｐゴシック" pitchFamily="-107" charset="-128"/>
                <a:cs typeface="ＭＳ Ｐゴシック" pitchFamily="-107" charset="-128"/>
              </a:rPr>
              <a:t>RE</a:t>
            </a:r>
            <a:r>
              <a:rPr lang="en-US" sz="1200" b="0" i="1" kern="1200" baseline="-25000" dirty="0" err="1">
                <a:solidFill>
                  <a:schemeClr val="tx1"/>
                </a:solidFill>
                <a:latin typeface="Arial" charset="0"/>
                <a:ea typeface="ＭＳ Ｐゴシック" pitchFamily="-107" charset="-128"/>
                <a:cs typeface="ＭＳ Ｐゴシック" pitchFamily="-107" charset="-128"/>
              </a:rPr>
              <a:t>i</a:t>
            </a:r>
            <a:r>
              <a:rPr lang="en-US" sz="1200" b="0" i="1" kern="1200" baseline="-25000" dirty="0">
                <a:solidFill>
                  <a:schemeClr val="tx1"/>
                </a:solidFill>
                <a:latin typeface="Arial" charset="0"/>
                <a:ea typeface="ＭＳ Ｐゴシック" pitchFamily="-107" charset="-128"/>
                <a:cs typeface="ＭＳ Ｐゴシック" pitchFamily="-107" charset="-128"/>
              </a:rPr>
              <a:t> </a:t>
            </a:r>
            <a:r>
              <a:rPr lang="en-US" sz="1200" b="0" i="1" kern="1200" baseline="0" dirty="0">
                <a:solidFill>
                  <a:schemeClr val="tx1"/>
                </a:solidFill>
                <a:latin typeface="Arial" charset="0"/>
                <a:ea typeface="ＭＳ Ｐゴシック" pitchFamily="-107" charset="-128"/>
                <a:cs typeface="ＭＳ Ｐゴシック" pitchFamily="-107" charset="-128"/>
              </a:rPr>
              <a:t>, K</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i="1" kern="1200" baseline="0" dirty="0">
                <a:solidFill>
                  <a:schemeClr val="tx1"/>
                </a:solidFill>
                <a:latin typeface="Arial" charset="0"/>
                <a:ea typeface="ＭＳ Ｐゴシック" pitchFamily="-107" charset="-128"/>
                <a:cs typeface="ＭＳ Ｐゴシック" pitchFamily="-107" charset="-128"/>
              </a:rPr>
              <a:t>)</a:t>
            </a:r>
            <a:r>
              <a:rPr lang="en-US" sz="1200" b="0" kern="1200" baseline="0" dirty="0">
                <a:solidFill>
                  <a:schemeClr val="tx1"/>
                </a:solidFill>
                <a:latin typeface="Arial" charset="0"/>
                <a:ea typeface="ＭＳ Ｐゴシック" pitchFamily="-107" charset="-128"/>
                <a:cs typeface="ＭＳ Ｐゴシック" pitchFamily="-107" charset="-128"/>
              </a:rPr>
              <a:t>. Following this substitution, a </a:t>
            </a:r>
            <a:r>
              <a:rPr lang="en-US" sz="1200" b="1" kern="1200" baseline="0" dirty="0">
                <a:solidFill>
                  <a:schemeClr val="tx1"/>
                </a:solidFill>
                <a:latin typeface="Arial" charset="0"/>
                <a:ea typeface="ＭＳ Ｐゴシック" pitchFamily="-107" charset="-128"/>
                <a:cs typeface="ＭＳ Ｐゴシック" pitchFamily="-107" charset="-128"/>
              </a:rPr>
              <a:t>permutation</a:t>
            </a:r>
            <a:r>
              <a:rPr lang="en-US" sz="1200" b="0" kern="1200" baseline="0" dirty="0">
                <a:solidFill>
                  <a:schemeClr val="tx1"/>
                </a:solidFill>
                <a:latin typeface="Arial" charset="0"/>
                <a:ea typeface="ＭＳ Ｐゴシック" pitchFamily="-107" charset="-128"/>
                <a:cs typeface="ＭＳ Ｐゴシック" pitchFamily="-107" charset="-128"/>
              </a:rPr>
              <a:t> is performed</a:t>
            </a:r>
          </a:p>
          <a:p>
            <a:r>
              <a:rPr lang="en-US" sz="1200" b="0" kern="1200" baseline="0" dirty="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dirty="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dirty="0">
              <a:latin typeface="Arial" pitchFamily="-1" charset="0"/>
              <a:ea typeface="ＭＳ Ｐゴシック" pitchFamily="-1" charset="-128"/>
              <a:cs typeface="ＭＳ Ｐゴシック" pitchFamily="-1" charset="-128"/>
            </a:endParaRPr>
          </a:p>
          <a:p>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947984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C032601-9E5D-495B-8533-F735E450B41D}"/>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a:extLst>
              <a:ext uri="{FF2B5EF4-FFF2-40B4-BE49-F238E27FC236}">
                <a16:creationId xmlns:a16="http://schemas.microsoft.com/office/drawing/2014/main" id="{E9AAFF35-0F4A-4CB8-B7A4-F01E63B0F8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10685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0FF5D01-9BDD-45ED-A692-06E398B8921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00C286A4-FF0D-417E-BC89-2C2F13CDAB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92305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EE9C184-9659-45F1-A3A0-E9C89D4A72D5}"/>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E524C6DD-AAE3-4875-B20A-B31EA888B17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47397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exact realization of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network depends on the choice of the following</a:t>
            </a:r>
          </a:p>
          <a:p>
            <a:r>
              <a:rPr lang="en-US" sz="1200" kern="1200" baseline="0" dirty="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Block size: </a:t>
            </a:r>
            <a:r>
              <a:rPr lang="en-US" sz="1200" kern="1200" baseline="0" dirty="0">
                <a:solidFill>
                  <a:schemeClr val="tx1"/>
                </a:solidFill>
                <a:latin typeface="Arial" charset="0"/>
                <a:ea typeface="ＭＳ Ｐゴシック" pitchFamily="-107" charset="-128"/>
                <a:cs typeface="ＭＳ Ｐゴシック" pitchFamily="-107" charset="-128"/>
              </a:rPr>
              <a:t>Larger block sizes mean greater security (all other things being</a:t>
            </a:r>
          </a:p>
          <a:p>
            <a:r>
              <a:rPr lang="en-US" sz="1200" kern="1200" baseline="0" dirty="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dirty="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dirty="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Key size: </a:t>
            </a:r>
            <a:r>
              <a:rPr lang="en-US" sz="1200" kern="1200" baseline="0" dirty="0">
                <a:solidFill>
                  <a:schemeClr val="tx1"/>
                </a:solidFill>
                <a:latin typeface="Arial" charset="0"/>
                <a:ea typeface="ＭＳ Ｐゴシック" pitchFamily="-107" charset="-128"/>
                <a:cs typeface="ＭＳ Ｐゴシック" pitchFamily="-107" charset="-128"/>
              </a:rPr>
              <a:t>Larger key size means greater security but may decrease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dirty="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dirty="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Number of rounds: </a:t>
            </a:r>
            <a:r>
              <a:rPr lang="en-US" sz="1200" kern="1200" baseline="0" dirty="0">
                <a:solidFill>
                  <a:schemeClr val="tx1"/>
                </a:solidFill>
                <a:latin typeface="Arial" charset="0"/>
                <a:ea typeface="ＭＳ Ｐゴシック" pitchFamily="-107" charset="-128"/>
                <a:cs typeface="ＭＳ Ｐゴシック" pitchFamily="-107" charset="-128"/>
              </a:rPr>
              <a:t>The essence of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is that a single round</a:t>
            </a:r>
          </a:p>
          <a:p>
            <a:r>
              <a:rPr lang="en-US" sz="1200" kern="1200" baseline="0" dirty="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dirty="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err="1">
                <a:solidFill>
                  <a:schemeClr val="tx1"/>
                </a:solidFill>
                <a:latin typeface="Arial" charset="0"/>
                <a:ea typeface="ＭＳ Ｐゴシック" pitchFamily="-107" charset="-128"/>
                <a:cs typeface="ＭＳ Ｐゴシック" pitchFamily="-107" charset="-128"/>
              </a:rPr>
              <a:t>Subkey</a:t>
            </a:r>
            <a:r>
              <a:rPr lang="en-US" sz="1200" b="1" kern="1200" baseline="0" dirty="0">
                <a:solidFill>
                  <a:schemeClr val="tx1"/>
                </a:solidFill>
                <a:latin typeface="Arial" charset="0"/>
                <a:ea typeface="ＭＳ Ｐゴシック" pitchFamily="-107" charset="-128"/>
                <a:cs typeface="ＭＳ Ｐゴシック" pitchFamily="-107" charset="-128"/>
              </a:rPr>
              <a:t> generation algorithm: </a:t>
            </a:r>
            <a:r>
              <a:rPr lang="en-US" sz="1200" kern="1200" baseline="0" dirty="0">
                <a:solidFill>
                  <a:schemeClr val="tx1"/>
                </a:solidFill>
                <a:latin typeface="Arial" charset="0"/>
                <a:ea typeface="ＭＳ Ｐゴシック" pitchFamily="-107" charset="-128"/>
                <a:cs typeface="ＭＳ Ｐゴシック" pitchFamily="-107" charset="-128"/>
              </a:rPr>
              <a:t>Greater complexity in this algorithm should</a:t>
            </a:r>
          </a:p>
          <a:p>
            <a:r>
              <a:rPr lang="en-US" sz="1200" kern="1200" baseline="0" dirty="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Round function F</a:t>
            </a:r>
            <a:r>
              <a:rPr lang="en-US" sz="1200" kern="1200" baseline="0" dirty="0">
                <a:solidFill>
                  <a:schemeClr val="tx1"/>
                </a:solidFill>
                <a:latin typeface="Arial" charset="0"/>
                <a:ea typeface="ＭＳ Ｐゴシック" pitchFamily="-107" charset="-128"/>
                <a:cs typeface="ＭＳ Ｐゴシック" pitchFamily="-107" charset="-128"/>
              </a:rPr>
              <a:t>: Again, greater complexity generally means greater resistance</a:t>
            </a:r>
          </a:p>
          <a:p>
            <a:r>
              <a:rPr lang="en-US" sz="1200" kern="1200" baseline="0" dirty="0">
                <a:solidFill>
                  <a:schemeClr val="tx1"/>
                </a:solidFill>
                <a:latin typeface="Arial" charset="0"/>
                <a:ea typeface="ＭＳ Ｐゴシック" pitchFamily="-107" charset="-128"/>
                <a:cs typeface="ＭＳ Ｐゴシック" pitchFamily="-107" charset="-128"/>
              </a:rPr>
              <a:t>to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two other considerations in the design of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Fast software encryption/decryption: </a:t>
            </a:r>
            <a:r>
              <a:rPr lang="en-US" sz="1200" kern="1200" baseline="0" dirty="0">
                <a:solidFill>
                  <a:schemeClr val="tx1"/>
                </a:solidFill>
                <a:latin typeface="Arial" charset="0"/>
                <a:ea typeface="ＭＳ Ｐゴシック" pitchFamily="-107" charset="-128"/>
                <a:cs typeface="ＭＳ Ｐゴシック" pitchFamily="-107" charset="-128"/>
              </a:rPr>
              <a:t>In many cases, encryption is embedded in</a:t>
            </a:r>
          </a:p>
          <a:p>
            <a:r>
              <a:rPr lang="en-US" sz="1200" kern="1200" baseline="0" dirty="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dirty="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dirty="0">
                <a:solidFill>
                  <a:schemeClr val="tx1"/>
                </a:solidFill>
                <a:latin typeface="Arial" charset="0"/>
                <a:ea typeface="ＭＳ Ｐゴシック" pitchFamily="-107" charset="-128"/>
                <a:cs typeface="ＭＳ Ｐゴシック" pitchFamily="-107" charset="-128"/>
              </a:rPr>
              <a:t>concern.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Ease of analysis: </a:t>
            </a:r>
            <a:r>
              <a:rPr lang="en-US" sz="1200" kern="1200" baseline="0" dirty="0">
                <a:solidFill>
                  <a:schemeClr val="tx1"/>
                </a:solidFill>
                <a:latin typeface="Arial" charset="0"/>
                <a:ea typeface="ＭＳ Ｐゴシック" pitchFamily="-107" charset="-128"/>
                <a:cs typeface="ＭＳ Ｐゴシック" pitchFamily="-107" charset="-128"/>
              </a:rPr>
              <a:t>Although we would like to make our algorithm as difficult as</a:t>
            </a:r>
          </a:p>
          <a:p>
            <a:r>
              <a:rPr lang="en-US" sz="1200" kern="1200" baseline="0" dirty="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dirty="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dirty="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dirty="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dirty="0">
                <a:solidFill>
                  <a:schemeClr val="tx1"/>
                </a:solidFill>
                <a:latin typeface="Arial" charset="0"/>
                <a:ea typeface="ＭＳ Ｐゴシック" pitchFamily="-107" charset="-128"/>
                <a:cs typeface="ＭＳ Ｐゴシック" pitchFamily="-107" charset="-128"/>
              </a:rPr>
              <a:t>not have an easily analyzed functionality.</a:t>
            </a:r>
            <a:endParaRPr lang="en-US" dirty="0">
              <a:latin typeface="Arial" pitchFamily="-1" charset="0"/>
              <a:ea typeface="Arial" pitchFamily="-1" charset="0"/>
              <a:cs typeface="Arial" pitchFamily="-1" charset="0"/>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exact realization of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network depends on the choice of the following</a:t>
            </a:r>
          </a:p>
          <a:p>
            <a:r>
              <a:rPr lang="en-US" sz="1200" kern="1200" baseline="0" dirty="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Block size: </a:t>
            </a:r>
            <a:r>
              <a:rPr lang="en-US" sz="1200" kern="1200" baseline="0" dirty="0">
                <a:solidFill>
                  <a:schemeClr val="tx1"/>
                </a:solidFill>
                <a:latin typeface="Arial" charset="0"/>
                <a:ea typeface="ＭＳ Ｐゴシック" pitchFamily="-107" charset="-128"/>
                <a:cs typeface="ＭＳ Ｐゴシック" pitchFamily="-107" charset="-128"/>
              </a:rPr>
              <a:t>Larger block sizes mean greater security (all other things being</a:t>
            </a:r>
          </a:p>
          <a:p>
            <a:r>
              <a:rPr lang="en-US" sz="1200" kern="1200" baseline="0" dirty="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dirty="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dirty="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Key size: </a:t>
            </a:r>
            <a:r>
              <a:rPr lang="en-US" sz="1200" kern="1200" baseline="0" dirty="0">
                <a:solidFill>
                  <a:schemeClr val="tx1"/>
                </a:solidFill>
                <a:latin typeface="Arial" charset="0"/>
                <a:ea typeface="ＭＳ Ｐゴシック" pitchFamily="-107" charset="-128"/>
                <a:cs typeface="ＭＳ Ｐゴシック" pitchFamily="-107" charset="-128"/>
              </a:rPr>
              <a:t>Larger key size means greater security but may decrease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dirty="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dirty="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Number of rounds: </a:t>
            </a:r>
            <a:r>
              <a:rPr lang="en-US" sz="1200" kern="1200" baseline="0" dirty="0">
                <a:solidFill>
                  <a:schemeClr val="tx1"/>
                </a:solidFill>
                <a:latin typeface="Arial" charset="0"/>
                <a:ea typeface="ＭＳ Ｐゴシック" pitchFamily="-107" charset="-128"/>
                <a:cs typeface="ＭＳ Ｐゴシック" pitchFamily="-107" charset="-128"/>
              </a:rPr>
              <a:t>The essence of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is that a single round</a:t>
            </a:r>
          </a:p>
          <a:p>
            <a:r>
              <a:rPr lang="en-US" sz="1200" kern="1200" baseline="0" dirty="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dirty="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err="1">
                <a:solidFill>
                  <a:schemeClr val="tx1"/>
                </a:solidFill>
                <a:latin typeface="Arial" charset="0"/>
                <a:ea typeface="ＭＳ Ｐゴシック" pitchFamily="-107" charset="-128"/>
                <a:cs typeface="ＭＳ Ｐゴシック" pitchFamily="-107" charset="-128"/>
              </a:rPr>
              <a:t>Subkey</a:t>
            </a:r>
            <a:r>
              <a:rPr lang="en-US" sz="1200" b="1" kern="1200" baseline="0" dirty="0">
                <a:solidFill>
                  <a:schemeClr val="tx1"/>
                </a:solidFill>
                <a:latin typeface="Arial" charset="0"/>
                <a:ea typeface="ＭＳ Ｐゴシック" pitchFamily="-107" charset="-128"/>
                <a:cs typeface="ＭＳ Ｐゴシック" pitchFamily="-107" charset="-128"/>
              </a:rPr>
              <a:t> generation algorithm: </a:t>
            </a:r>
            <a:r>
              <a:rPr lang="en-US" sz="1200" kern="1200" baseline="0" dirty="0">
                <a:solidFill>
                  <a:schemeClr val="tx1"/>
                </a:solidFill>
                <a:latin typeface="Arial" charset="0"/>
                <a:ea typeface="ＭＳ Ｐゴシック" pitchFamily="-107" charset="-128"/>
                <a:cs typeface="ＭＳ Ｐゴシック" pitchFamily="-107" charset="-128"/>
              </a:rPr>
              <a:t>Greater complexity in this algorithm should</a:t>
            </a:r>
          </a:p>
          <a:p>
            <a:r>
              <a:rPr lang="en-US" sz="1200" kern="1200" baseline="0" dirty="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Round function F</a:t>
            </a:r>
            <a:r>
              <a:rPr lang="en-US" sz="1200" kern="1200" baseline="0" dirty="0">
                <a:solidFill>
                  <a:schemeClr val="tx1"/>
                </a:solidFill>
                <a:latin typeface="Arial" charset="0"/>
                <a:ea typeface="ＭＳ Ｐゴシック" pitchFamily="-107" charset="-128"/>
                <a:cs typeface="ＭＳ Ｐゴシック" pitchFamily="-107" charset="-128"/>
              </a:rPr>
              <a:t>: Again, greater complexity generally means greater resistance</a:t>
            </a:r>
          </a:p>
          <a:p>
            <a:r>
              <a:rPr lang="en-US" sz="1200" kern="1200" baseline="0" dirty="0">
                <a:solidFill>
                  <a:schemeClr val="tx1"/>
                </a:solidFill>
                <a:latin typeface="Arial" charset="0"/>
                <a:ea typeface="ＭＳ Ｐゴシック" pitchFamily="-107" charset="-128"/>
                <a:cs typeface="ＭＳ Ｐゴシック" pitchFamily="-107" charset="-128"/>
              </a:rPr>
              <a:t>to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two other considerations in the design of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a:t>
            </a:r>
          </a:p>
          <a:p>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 Fast software encryption/decryption: </a:t>
            </a:r>
            <a:r>
              <a:rPr lang="en-US" sz="1200" kern="1200" baseline="0" dirty="0">
                <a:solidFill>
                  <a:schemeClr val="tx1"/>
                </a:solidFill>
                <a:latin typeface="Arial" charset="0"/>
                <a:ea typeface="ＭＳ Ｐゴシック" pitchFamily="-107" charset="-128"/>
                <a:cs typeface="ＭＳ Ｐゴシック" pitchFamily="-107" charset="-128"/>
              </a:rPr>
              <a:t>In many cases, encryption is embedded in</a:t>
            </a:r>
          </a:p>
          <a:p>
            <a:r>
              <a:rPr lang="en-US" sz="1200" kern="1200" baseline="0" dirty="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dirty="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dirty="0">
                <a:solidFill>
                  <a:schemeClr val="tx1"/>
                </a:solidFill>
                <a:latin typeface="Arial" charset="0"/>
                <a:ea typeface="ＭＳ Ｐゴシック" pitchFamily="-107" charset="-128"/>
                <a:cs typeface="ＭＳ Ｐゴシック" pitchFamily="-107" charset="-128"/>
              </a:rPr>
              <a:t>concern.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Ease of analysis: </a:t>
            </a:r>
            <a:r>
              <a:rPr lang="en-US" sz="1200" kern="1200" baseline="0" dirty="0">
                <a:solidFill>
                  <a:schemeClr val="tx1"/>
                </a:solidFill>
                <a:latin typeface="Arial" charset="0"/>
                <a:ea typeface="ＭＳ Ｐゴシック" pitchFamily="-107" charset="-128"/>
                <a:cs typeface="ＭＳ Ｐゴシック" pitchFamily="-107" charset="-128"/>
              </a:rPr>
              <a:t>Although we would like to make our algorithm as difficult as</a:t>
            </a:r>
          </a:p>
          <a:p>
            <a:r>
              <a:rPr lang="en-US" sz="1200" kern="1200" baseline="0" dirty="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dirty="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dirty="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dirty="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dirty="0">
                <a:solidFill>
                  <a:schemeClr val="tx1"/>
                </a:solidFill>
                <a:latin typeface="Arial" charset="0"/>
                <a:ea typeface="ＭＳ Ｐゴシック" pitchFamily="-107" charset="-128"/>
                <a:cs typeface="ＭＳ Ｐゴシック" pitchFamily="-107" charset="-128"/>
              </a:rPr>
              <a:t>not have an easily analyzed functionality.</a:t>
            </a:r>
            <a:endParaRPr lang="en-US" dirty="0">
              <a:latin typeface="Arial" pitchFamily="-1" charset="0"/>
              <a:ea typeface="Arial" pitchFamily="-1" charset="0"/>
              <a:cs typeface="Arial" pitchFamily="-1" charset="0"/>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1822817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dirty="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dirty="0">
                <a:solidFill>
                  <a:schemeClr val="tx1"/>
                </a:solidFill>
                <a:latin typeface="Arial" charset="0"/>
                <a:ea typeface="ＭＳ Ｐゴシック" pitchFamily="-107" charset="-128"/>
                <a:cs typeface="ＭＳ Ｐゴシック" pitchFamily="-107" charset="-128"/>
              </a:rPr>
              <a:t>we define the term </a:t>
            </a:r>
            <a:r>
              <a:rPr lang="en-US" sz="1200" i="1" kern="1200" baseline="0" dirty="0">
                <a:solidFill>
                  <a:schemeClr val="tx1"/>
                </a:solidFill>
                <a:latin typeface="Arial" charset="0"/>
                <a:ea typeface="ＭＳ Ｐゴシック" pitchFamily="-107" charset="-128"/>
                <a:cs typeface="ＭＳ Ｐゴシック" pitchFamily="-107" charset="-128"/>
              </a:rPr>
              <a:t>permutation</a:t>
            </a:r>
            <a:r>
              <a:rPr lang="en-US" sz="1200" kern="1200" baseline="0" dirty="0">
                <a:solidFill>
                  <a:schemeClr val="tx1"/>
                </a:solidFill>
                <a:latin typeface="Arial" charset="0"/>
                <a:ea typeface="ＭＳ Ｐゴシック" pitchFamily="-107" charset="-128"/>
                <a:cs typeface="ＭＳ Ｐゴシック" pitchFamily="-107" charset="-128"/>
              </a:rPr>
              <a:t> . A </a:t>
            </a:r>
            <a:r>
              <a:rPr lang="en-US" sz="1200" b="1" kern="1200" baseline="0" dirty="0">
                <a:solidFill>
                  <a:schemeClr val="tx1"/>
                </a:solidFill>
                <a:latin typeface="Arial" charset="0"/>
                <a:ea typeface="ＭＳ Ｐゴシック" pitchFamily="-107" charset="-128"/>
                <a:cs typeface="ＭＳ Ｐゴシック" pitchFamily="-107" charset="-128"/>
              </a:rPr>
              <a:t>permutation</a:t>
            </a:r>
            <a:r>
              <a:rPr lang="en-US" sz="1200" kern="1200" baseline="0" dirty="0">
                <a:solidFill>
                  <a:schemeClr val="tx1"/>
                </a:solidFill>
                <a:latin typeface="Arial" charset="0"/>
                <a:ea typeface="ＭＳ Ｐゴシック" pitchFamily="-107" charset="-128"/>
                <a:cs typeface="ＭＳ Ｐゴシック" pitchFamily="-107" charset="-128"/>
              </a:rPr>
              <a:t>  of a finite set of elements </a:t>
            </a:r>
            <a:r>
              <a:rPr lang="en-US" sz="1200" i="1" kern="1200" baseline="0" dirty="0">
                <a:solidFill>
                  <a:schemeClr val="tx1"/>
                </a:solidFill>
                <a:latin typeface="Arial" charset="0"/>
                <a:ea typeface="ＭＳ Ｐゴシック" pitchFamily="-107" charset="-128"/>
                <a:cs typeface="ＭＳ Ｐゴシック" pitchFamily="-107" charset="-128"/>
              </a:rPr>
              <a:t>S</a:t>
            </a:r>
          </a:p>
          <a:p>
            <a:r>
              <a:rPr lang="en-US" sz="1200" kern="1200" baseline="0" dirty="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with each element appearing exactly</a:t>
            </a:r>
          </a:p>
          <a:p>
            <a:r>
              <a:rPr lang="en-US" sz="1200" kern="1200" baseline="0" dirty="0">
                <a:solidFill>
                  <a:schemeClr val="tx1"/>
                </a:solidFill>
                <a:latin typeface="Arial" charset="0"/>
                <a:ea typeface="ＭＳ Ｐゴシック" pitchFamily="-107" charset="-128"/>
                <a:cs typeface="ＭＳ Ｐゴシック" pitchFamily="-107" charset="-128"/>
              </a:rPr>
              <a:t>once.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For example, if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err="1">
                <a:solidFill>
                  <a:schemeClr val="tx1"/>
                </a:solidFill>
                <a:latin typeface="Arial" charset="0"/>
                <a:ea typeface="ＭＳ Ｐゴシック" pitchFamily="-107" charset="-128"/>
                <a:cs typeface="ＭＳ Ｐゴシック" pitchFamily="-107" charset="-128"/>
              </a:rPr>
              <a:t>abc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acb</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bac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err="1">
                <a:solidFill>
                  <a:schemeClr val="tx1"/>
                </a:solidFill>
                <a:latin typeface="Arial" charset="0"/>
                <a:ea typeface="ＭＳ Ｐゴシック" pitchFamily="-107" charset="-128"/>
                <a:cs typeface="ＭＳ Ｐゴシック" pitchFamily="-107" charset="-128"/>
              </a:rPr>
              <a:t>bca</a:t>
            </a:r>
            <a:r>
              <a:rPr lang="en-US" sz="1200" kern="1200" baseline="0" dirty="0">
                <a:solidFill>
                  <a:schemeClr val="tx1"/>
                </a:solidFill>
                <a:latin typeface="Arial" charset="0"/>
                <a:ea typeface="ＭＳ Ｐゴシック" pitchFamily="-107" charset="-128"/>
                <a:cs typeface="ＭＳ Ｐゴシック" pitchFamily="-107" charset="-128"/>
              </a:rPr>
              <a:t>, cab, </a:t>
            </a:r>
            <a:r>
              <a:rPr lang="en-US" sz="1200" kern="1200" baseline="0" dirty="0" err="1">
                <a:solidFill>
                  <a:schemeClr val="tx1"/>
                </a:solidFill>
                <a:latin typeface="Arial" charset="0"/>
                <a:ea typeface="ＭＳ Ｐゴシック" pitchFamily="-107" charset="-128"/>
                <a:cs typeface="ＭＳ Ｐゴシック" pitchFamily="-107" charset="-128"/>
              </a:rPr>
              <a:t>cba</a:t>
            </a:r>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dirty="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dirty="0">
                <a:solidFill>
                  <a:schemeClr val="tx1"/>
                </a:solidFill>
                <a:latin typeface="Arial" charset="0"/>
                <a:ea typeface="ＭＳ Ｐゴシック" pitchFamily="-107" charset="-128"/>
                <a:cs typeface="ＭＳ Ｐゴシック" pitchFamily="-107" charset="-128"/>
              </a:rPr>
              <a:t>ways, and so on.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dirty="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dirty="0">
                <a:solidFill>
                  <a:schemeClr val="tx1"/>
                </a:solidFill>
                <a:latin typeface="Arial" charset="0"/>
                <a:ea typeface="ＭＳ Ｐゴシック" pitchFamily="-107" charset="-128"/>
                <a:cs typeface="ＭＳ Ｐゴシック" pitchFamily="-107" charset="-128"/>
              </a:rPr>
              <a:t>26</a:t>
            </a:r>
            <a:r>
              <a:rPr lang="en-US" sz="1200" kern="1200" baseline="0" dirty="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dirty="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dirty="0">
                <a:solidFill>
                  <a:schemeClr val="tx1"/>
                </a:solidFill>
                <a:latin typeface="Arial" charset="0"/>
                <a:ea typeface="ＭＳ Ｐゴシック" pitchFamily="-107" charset="-128"/>
                <a:cs typeface="ＭＳ Ｐゴシック" pitchFamily="-107" charset="-128"/>
              </a:rPr>
              <a:t>techniques for cryptanalysis. Such an approach is referred to as a </a:t>
            </a:r>
            <a:r>
              <a:rPr lang="en-US" sz="1200" b="1" kern="1200" baseline="0" dirty="0" err="1">
                <a:solidFill>
                  <a:schemeClr val="tx1"/>
                </a:solidFill>
                <a:latin typeface="Arial" charset="0"/>
                <a:ea typeface="ＭＳ Ｐゴシック" pitchFamily="-107" charset="-128"/>
                <a:cs typeface="ＭＳ Ｐゴシック" pitchFamily="-107" charset="-128"/>
              </a:rPr>
              <a:t>monoalphabetic</a:t>
            </a:r>
            <a:endParaRPr lang="en-US" sz="1200" b="1" kern="1200" baseline="0" dirty="0">
              <a:solidFill>
                <a:schemeClr val="tx1"/>
              </a:solidFill>
              <a:latin typeface="Arial" charset="0"/>
              <a:ea typeface="ＭＳ Ｐゴシック" pitchFamily="-107" charset="-128"/>
              <a:cs typeface="ＭＳ Ｐゴシック" pitchFamily="-107" charset="-128"/>
            </a:endParaRPr>
          </a:p>
          <a:p>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because a single cipher alphabet (mapping from plain alphabet</a:t>
            </a:r>
          </a:p>
          <a:p>
            <a:r>
              <a:rPr lang="en-US" sz="1200" kern="1200" baseline="0" dirty="0">
                <a:solidFill>
                  <a:schemeClr val="tx1"/>
                </a:solidFill>
                <a:latin typeface="Arial" charset="0"/>
                <a:ea typeface="ＭＳ Ｐゴシック" pitchFamily="-107" charset="-128"/>
                <a:cs typeface="ＭＳ Ｐゴシック" pitchFamily="-107" charset="-128"/>
              </a:rPr>
              <a:t>to cipher alphabet) is used per message.</a:t>
            </a:r>
            <a:endParaRPr lang="en-US" b="0"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8695370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The process of decryption with a </a:t>
            </a:r>
            <a:r>
              <a:rPr lang="en-US" sz="1200" b="0" kern="1200" baseline="0" dirty="0" err="1">
                <a:solidFill>
                  <a:schemeClr val="tx1"/>
                </a:solidFill>
                <a:latin typeface="Arial" charset="0"/>
                <a:ea typeface="ＭＳ Ｐゴシック" pitchFamily="-107" charset="-128"/>
                <a:cs typeface="ＭＳ Ｐゴシック" pitchFamily="-107" charset="-128"/>
              </a:rPr>
              <a:t>Feistel</a:t>
            </a:r>
            <a:r>
              <a:rPr lang="en-US" sz="1200" b="0" kern="1200" baseline="0" dirty="0">
                <a:solidFill>
                  <a:schemeClr val="tx1"/>
                </a:solidFill>
                <a:latin typeface="Arial" charset="0"/>
                <a:ea typeface="ＭＳ Ｐゴシック" pitchFamily="-107" charset="-128"/>
                <a:cs typeface="ＭＳ Ｐゴシック" pitchFamily="-107" charset="-128"/>
              </a:rPr>
              <a:t> cipher</a:t>
            </a:r>
          </a:p>
          <a:p>
            <a:r>
              <a:rPr lang="en-US" sz="1200" b="0" kern="1200" baseline="0" dirty="0">
                <a:solidFill>
                  <a:schemeClr val="tx1"/>
                </a:solidFill>
                <a:latin typeface="Arial" charset="0"/>
                <a:ea typeface="ＭＳ Ｐゴシック" pitchFamily="-107" charset="-128"/>
                <a:cs typeface="ＭＳ Ｐゴシック" pitchFamily="-107" charset="-128"/>
              </a:rPr>
              <a:t>is essentially the same as the encryption process. The rule is as follows: Use the</a:t>
            </a:r>
          </a:p>
          <a:p>
            <a:r>
              <a:rPr lang="en-US" sz="1200" b="0" kern="1200" baseline="0" dirty="0" err="1">
                <a:solidFill>
                  <a:schemeClr val="tx1"/>
                </a:solidFill>
                <a:latin typeface="Arial" charset="0"/>
                <a:ea typeface="ＭＳ Ｐゴシック" pitchFamily="-107" charset="-128"/>
                <a:cs typeface="ＭＳ Ｐゴシック" pitchFamily="-107" charset="-128"/>
              </a:rPr>
              <a:t>ciphertext</a:t>
            </a:r>
            <a:r>
              <a:rPr lang="en-US" sz="1200" b="0" kern="1200" baseline="0" dirty="0">
                <a:solidFill>
                  <a:schemeClr val="tx1"/>
                </a:solidFill>
                <a:latin typeface="Arial" charset="0"/>
                <a:ea typeface="ＭＳ Ｐゴシック" pitchFamily="-107" charset="-128"/>
                <a:cs typeface="ＭＳ Ｐゴシック" pitchFamily="-107" charset="-128"/>
              </a:rPr>
              <a:t> as input to the algorithm, but use the </a:t>
            </a:r>
            <a:r>
              <a:rPr lang="en-US" sz="1200" b="0" kern="1200" baseline="0" dirty="0" err="1">
                <a:solidFill>
                  <a:schemeClr val="tx1"/>
                </a:solidFill>
                <a:latin typeface="Arial" charset="0"/>
                <a:ea typeface="ＭＳ Ｐゴシック" pitchFamily="-107" charset="-128"/>
                <a:cs typeface="ＭＳ Ｐゴシック" pitchFamily="-107" charset="-128"/>
              </a:rPr>
              <a:t>subkeys</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in reverse order. That</a:t>
            </a:r>
          </a:p>
          <a:p>
            <a:r>
              <a:rPr lang="en-US" sz="1200" b="0" kern="1200" baseline="0" dirty="0">
                <a:solidFill>
                  <a:schemeClr val="tx1"/>
                </a:solidFill>
                <a:latin typeface="Arial" charset="0"/>
                <a:ea typeface="ＭＳ Ｐゴシック" pitchFamily="-107" charset="-128"/>
                <a:cs typeface="ＭＳ Ｐゴシック" pitchFamily="-107" charset="-128"/>
              </a:rPr>
              <a:t>is, use </a:t>
            </a:r>
            <a:r>
              <a:rPr lang="en-US" sz="1200" b="0" i="1" kern="1200" baseline="0" dirty="0" err="1">
                <a:solidFill>
                  <a:schemeClr val="tx1"/>
                </a:solidFill>
                <a:latin typeface="Arial" charset="0"/>
                <a:ea typeface="ＭＳ Ｐゴシック" pitchFamily="-107" charset="-128"/>
                <a:cs typeface="ＭＳ Ｐゴシック" pitchFamily="-107" charset="-128"/>
              </a:rPr>
              <a:t>K</a:t>
            </a:r>
            <a:r>
              <a:rPr lang="en-US" sz="1200" b="0" kern="1200" baseline="-25000" dirty="0" err="1">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in the first round,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n-</a:t>
            </a:r>
            <a:r>
              <a:rPr lang="en-US" sz="1200" b="0" kern="1200" baseline="-25000" dirty="0">
                <a:solidFill>
                  <a:schemeClr val="tx1"/>
                </a:solidFill>
                <a:latin typeface="Arial" charset="0"/>
                <a:ea typeface="ＭＳ Ｐゴシック" pitchFamily="-107" charset="-128"/>
                <a:cs typeface="ＭＳ Ｐゴシック" pitchFamily="-107" charset="-128"/>
              </a:rPr>
              <a:t>1 </a:t>
            </a:r>
            <a:r>
              <a:rPr lang="en-US" sz="1200" b="0" kern="1200" baseline="0" dirty="0">
                <a:solidFill>
                  <a:schemeClr val="tx1"/>
                </a:solidFill>
                <a:latin typeface="Arial" charset="0"/>
                <a:ea typeface="ＭＳ Ｐゴシック" pitchFamily="-107" charset="-128"/>
                <a:cs typeface="ＭＳ Ｐゴシック" pitchFamily="-107" charset="-128"/>
              </a:rPr>
              <a:t>in the second round, and so on, until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1</a:t>
            </a:r>
            <a:r>
              <a:rPr lang="en-US" sz="1200" b="0" kern="1200" baseline="0" dirty="0">
                <a:solidFill>
                  <a:schemeClr val="tx1"/>
                </a:solidFill>
                <a:latin typeface="Arial" charset="0"/>
                <a:ea typeface="ＭＳ Ｐゴシック" pitchFamily="-107" charset="-128"/>
                <a:cs typeface="ＭＳ Ｐゴシック" pitchFamily="-107" charset="-128"/>
              </a:rPr>
              <a:t> is used in</a:t>
            </a:r>
          </a:p>
          <a:p>
            <a:r>
              <a:rPr lang="en-US" sz="1200" b="0" kern="1200" baseline="0" dirty="0">
                <a:solidFill>
                  <a:schemeClr val="tx1"/>
                </a:solidFill>
                <a:latin typeface="Arial" charset="0"/>
                <a:ea typeface="ＭＳ Ｐゴシック" pitchFamily="-107" charset="-128"/>
                <a:cs typeface="ＭＳ Ｐゴシック" pitchFamily="-107" charset="-128"/>
              </a:rPr>
              <a:t>the last round. This is a nice feature, because it means we need not implement two</a:t>
            </a:r>
          </a:p>
          <a:p>
            <a:r>
              <a:rPr lang="en-US" sz="1200" b="0" kern="1200" baseline="0" dirty="0">
                <a:solidFill>
                  <a:schemeClr val="tx1"/>
                </a:solidFill>
                <a:latin typeface="Arial" charset="0"/>
                <a:ea typeface="ＭＳ Ｐゴシック" pitchFamily="-107" charset="-128"/>
                <a:cs typeface="ＭＳ Ｐゴシック" pitchFamily="-107" charset="-128"/>
              </a:rPr>
              <a:t>different algorithms; one for encryption and one for decryption.</a:t>
            </a:r>
            <a:endParaRPr lang="en-US" b="0" dirty="0"/>
          </a:p>
          <a:p>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54</a:t>
            </a:fld>
            <a:endParaRPr lang="de-DE" altLang="en-US"/>
          </a:p>
        </p:txBody>
      </p:sp>
    </p:spTree>
    <p:extLst>
      <p:ext uri="{BB962C8B-B14F-4D97-AF65-F5344CB8AC3E}">
        <p14:creationId xmlns:p14="http://schemas.microsoft.com/office/powerpoint/2010/main" val="10215585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Until the introduction of the Advanced Encryption Standard (AES) in 2001, the</a:t>
            </a:r>
          </a:p>
          <a:p>
            <a:r>
              <a:rPr lang="en-US" sz="1200" kern="1200" baseline="0" dirty="0">
                <a:solidFill>
                  <a:schemeClr val="tx1"/>
                </a:solidFill>
                <a:latin typeface="Arial" charset="0"/>
                <a:ea typeface="ＭＳ Ｐゴシック" pitchFamily="-107" charset="-128"/>
                <a:cs typeface="ＭＳ Ｐゴシック" pitchFamily="-107" charset="-128"/>
              </a:rPr>
              <a:t>Data Encryption Standard (DES) was the most widely used encryption scheme.</a:t>
            </a:r>
          </a:p>
          <a:p>
            <a:r>
              <a:rPr lang="en-US" sz="1200" kern="1200" baseline="0" dirty="0">
                <a:solidFill>
                  <a:schemeClr val="tx1"/>
                </a:solidFill>
                <a:latin typeface="Arial" charset="0"/>
                <a:ea typeface="ＭＳ Ｐゴシック" pitchFamily="-107" charset="-128"/>
                <a:cs typeface="ＭＳ Ｐゴシック" pitchFamily="-107" charset="-128"/>
              </a:rPr>
              <a:t>DES was issued in 1977 by the National Bureau of Standards, now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as Federal Information Processing</a:t>
            </a:r>
          </a:p>
          <a:p>
            <a:r>
              <a:rPr lang="en-US" sz="1200" kern="1200" baseline="0" dirty="0">
                <a:solidFill>
                  <a:schemeClr val="tx1"/>
                </a:solidFill>
                <a:latin typeface="Arial" charset="0"/>
                <a:ea typeface="ＭＳ Ｐゴシック" pitchFamily="-107" charset="-128"/>
                <a:cs typeface="ＭＳ Ｐゴシック" pitchFamily="-107" charset="-128"/>
              </a:rPr>
              <a:t>Standard 46 (FIPS PUB 46). The algorithm itself is referred to as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 (DEA). For DEA, data are encrypted in 64-bit blocks using</a:t>
            </a:r>
          </a:p>
          <a:p>
            <a:r>
              <a:rPr lang="en-US" sz="1200" kern="1200" baseline="0" dirty="0">
                <a:solidFill>
                  <a:schemeClr val="tx1"/>
                </a:solidFill>
                <a:latin typeface="Arial" charset="0"/>
                <a:ea typeface="ＭＳ Ｐゴシック" pitchFamily="-107" charset="-128"/>
                <a:cs typeface="ＭＳ Ｐゴシック" pitchFamily="-107" charset="-128"/>
              </a:rPr>
              <a:t>a 56-bit key. The algorithm transforms 64-bit input in a series of steps into a 64-bit</a:t>
            </a:r>
          </a:p>
          <a:p>
            <a:r>
              <a:rPr lang="en-US" sz="1200" kern="1200" baseline="0" dirty="0">
                <a:solidFill>
                  <a:schemeClr val="tx1"/>
                </a:solidFill>
                <a:latin typeface="Arial" charset="0"/>
                <a:ea typeface="ＭＳ Ｐゴシック" pitchFamily="-107" charset="-128"/>
                <a:cs typeface="ＭＳ Ｐゴシック" pitchFamily="-107" charset="-128"/>
              </a:rPr>
              <a:t>output. The same steps, with the same key, are used to reverse the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Over the years, DES became the dominant symmetric encryption algorithm,</a:t>
            </a:r>
          </a:p>
          <a:p>
            <a:r>
              <a:rPr lang="en-US" sz="1200" kern="1200" baseline="0" dirty="0">
                <a:solidFill>
                  <a:schemeClr val="tx1"/>
                </a:solidFill>
                <a:latin typeface="Arial" charset="0"/>
                <a:ea typeface="ＭＳ Ｐゴシック" pitchFamily="-107" charset="-128"/>
                <a:cs typeface="ＭＳ Ｐゴシック" pitchFamily="-107" charset="-128"/>
              </a:rPr>
              <a:t>especially in financial applications. In 1994, NIST reaffirmed DES for federal use</a:t>
            </a:r>
          </a:p>
          <a:p>
            <a:r>
              <a:rPr lang="en-US" sz="1200" kern="1200" baseline="0" dirty="0">
                <a:solidFill>
                  <a:schemeClr val="tx1"/>
                </a:solidFill>
                <a:latin typeface="Arial" charset="0"/>
                <a:ea typeface="ＭＳ Ｐゴシック" pitchFamily="-107" charset="-128"/>
                <a:cs typeface="ＭＳ Ｐゴシック" pitchFamily="-107" charset="-128"/>
              </a:rPr>
              <a:t>for another five years; NIST recommended the use of DES for applications other</a:t>
            </a:r>
          </a:p>
          <a:p>
            <a:r>
              <a:rPr lang="en-US" sz="1200" kern="1200" baseline="0" dirty="0">
                <a:solidFill>
                  <a:schemeClr val="tx1"/>
                </a:solidFill>
                <a:latin typeface="Arial" charset="0"/>
                <a:ea typeface="ＭＳ Ｐゴシック" pitchFamily="-107" charset="-128"/>
                <a:cs typeface="ＭＳ Ｐゴシック" pitchFamily="-107" charset="-128"/>
              </a:rPr>
              <a:t> than the protection of classified information. In 1999, NIST issued a new version</a:t>
            </a:r>
          </a:p>
          <a:p>
            <a:r>
              <a:rPr lang="en-US" sz="1200" kern="1200" baseline="0" dirty="0">
                <a:solidFill>
                  <a:schemeClr val="tx1"/>
                </a:solidFill>
                <a:latin typeface="Arial" charset="0"/>
                <a:ea typeface="ＭＳ Ｐゴシック" pitchFamily="-107" charset="-128"/>
                <a:cs typeface="ＭＳ Ｐゴシック" pitchFamily="-107" charset="-128"/>
              </a:rPr>
              <a:t>of its standard (FIPS PUB 46-3) that indicated that DES should be used only for</a:t>
            </a:r>
          </a:p>
          <a:p>
            <a:r>
              <a:rPr lang="en-US" sz="1200" kern="1200" baseline="0" dirty="0">
                <a:solidFill>
                  <a:schemeClr val="tx1"/>
                </a:solidFill>
                <a:latin typeface="Arial" charset="0"/>
                <a:ea typeface="ＭＳ Ｐゴシック" pitchFamily="-107" charset="-128"/>
                <a:cs typeface="ＭＳ Ｐゴシック" pitchFamily="-107" charset="-128"/>
              </a:rPr>
              <a:t>legacy systems and that triple DES (which in essence involves repeating the DES</a:t>
            </a:r>
          </a:p>
          <a:p>
            <a:r>
              <a:rPr lang="en-US" sz="1200" kern="1200" baseline="0" dirty="0">
                <a:solidFill>
                  <a:schemeClr val="tx1"/>
                </a:solidFill>
                <a:latin typeface="Arial" charset="0"/>
                <a:ea typeface="ＭＳ Ｐゴシック" pitchFamily="-107" charset="-128"/>
                <a:cs typeface="ＭＳ Ｐゴシック" pitchFamily="-107" charset="-128"/>
              </a:rPr>
              <a:t>algorithm three times on the plaintext using two or three different keys to produce</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be used. We study triple DES in Chapter 7. Because the underlying</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algorithms are the same for DES and triple DES, it</a:t>
            </a:r>
          </a:p>
          <a:p>
            <a:r>
              <a:rPr lang="en-US" sz="1200" kern="1200" baseline="0" dirty="0">
                <a:solidFill>
                  <a:schemeClr val="tx1"/>
                </a:solidFill>
                <a:latin typeface="Arial" charset="0"/>
                <a:ea typeface="ＭＳ Ｐゴシック" pitchFamily="-107" charset="-128"/>
                <a:cs typeface="ＭＳ Ｐゴシック" pitchFamily="-107" charset="-128"/>
              </a:rPr>
              <a:t>remains important to understand the DES cipher. This section provides an overview.</a:t>
            </a:r>
          </a:p>
          <a:p>
            <a:r>
              <a:rPr lang="en-US" sz="1200" kern="1200" baseline="0" dirty="0">
                <a:solidFill>
                  <a:schemeClr val="tx1"/>
                </a:solidFill>
                <a:latin typeface="Arial" charset="0"/>
                <a:ea typeface="ＭＳ Ｐゴシック" pitchFamily="-107" charset="-128"/>
                <a:cs typeface="ＭＳ Ｐゴシック" pitchFamily="-107" charset="-128"/>
              </a:rPr>
              <a:t>For the interested reader, Appendix C provides further detail.</a:t>
            </a:r>
            <a:endParaRPr lang="en-US" dirty="0">
              <a:latin typeface="Arial" pitchFamily="-1" charset="0"/>
              <a:ea typeface="ＭＳ Ｐゴシック" pitchFamily="-1" charset="-128"/>
              <a:cs typeface="ＭＳ Ｐゴシック" pitchFamily="-1"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55</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overall scheme for DES encryption is illustrated in Figure 4.5. As with any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a:solidFill>
                  <a:schemeClr val="tx1"/>
                </a:solidFill>
                <a:latin typeface="Arial" charset="0"/>
                <a:ea typeface="ＭＳ Ｐゴシック" pitchFamily="-107" charset="-128"/>
                <a:cs typeface="ＭＳ Ｐゴシック" pitchFamily="-107" charset="-128"/>
              </a:rPr>
              <a:t>an initial permutation (IP) that rearranges the bits to produce the </a:t>
            </a:r>
            <a:r>
              <a:rPr lang="en-US" sz="1200" i="1" kern="1200" baseline="0" dirty="0">
                <a:solidFill>
                  <a:schemeClr val="tx1"/>
                </a:solidFill>
                <a:latin typeface="Arial" charset="0"/>
                <a:ea typeface="ＭＳ Ｐゴシック" pitchFamily="-107" charset="-128"/>
                <a:cs typeface="ＭＳ Ｐゴシック" pitchFamily="-107" charset="-128"/>
              </a:rPr>
              <a:t>permuted input </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a:solidFill>
                  <a:schemeClr val="tx1"/>
                </a:solidFill>
                <a:latin typeface="Arial" charset="0"/>
                <a:ea typeface="ＭＳ Ｐゴシック" pitchFamily="-107" charset="-128"/>
                <a:cs typeface="ＭＳ Ｐゴシック" pitchFamily="-107" charset="-128"/>
              </a:rPr>
              <a:t>key. The left and right halves of the output are swapped to produce the </a:t>
            </a:r>
            <a:r>
              <a:rPr lang="en-US" sz="1200" b="1" kern="1200" baseline="0" dirty="0" err="1">
                <a:solidFill>
                  <a:schemeClr val="tx1"/>
                </a:solidFill>
                <a:latin typeface="Arial" charset="0"/>
                <a:ea typeface="ＭＳ Ｐゴシック" pitchFamily="-107" charset="-128"/>
                <a:cs typeface="ＭＳ Ｐゴシック" pitchFamily="-107" charset="-128"/>
              </a:rPr>
              <a:t>preoutput</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Finally, the </a:t>
            </a:r>
            <a:r>
              <a:rPr lang="en-US" sz="1200" kern="1200" baseline="0" dirty="0" err="1">
                <a:solidFill>
                  <a:schemeClr val="tx1"/>
                </a:solidFill>
                <a:latin typeface="Arial" charset="0"/>
                <a:ea typeface="ＭＳ Ｐゴシック" pitchFamily="-107" charset="-128"/>
                <a:cs typeface="ＭＳ Ｐゴシック" pitchFamily="-107" charset="-128"/>
              </a:rPr>
              <a:t>preoutput</a:t>
            </a:r>
            <a:r>
              <a:rPr lang="en-US" sz="1200" kern="1200" baseline="0" dirty="0">
                <a:solidFill>
                  <a:schemeClr val="tx1"/>
                </a:solidFill>
                <a:latin typeface="Arial" charset="0"/>
                <a:ea typeface="ＭＳ Ｐゴシック" pitchFamily="-107" charset="-128"/>
                <a:cs typeface="ＭＳ Ｐゴシック" pitchFamily="-107" charset="-128"/>
              </a:rPr>
              <a:t> is passed through a </a:t>
            </a:r>
            <a:r>
              <a:rPr lang="en-US" sz="1200" b="0" kern="1200" baseline="0" dirty="0">
                <a:solidFill>
                  <a:schemeClr val="tx1"/>
                </a:solidFill>
                <a:latin typeface="Arial" charset="0"/>
                <a:ea typeface="ＭＳ Ｐゴシック" pitchFamily="-107" charset="-128"/>
                <a:cs typeface="ＭＳ Ｐゴシック" pitchFamily="-107" charset="-128"/>
              </a:rPr>
              <a:t>permutation [IP</a:t>
            </a:r>
            <a:r>
              <a:rPr lang="en-US" sz="1200" b="0" kern="1200" baseline="30000" dirty="0">
                <a:solidFill>
                  <a:schemeClr val="tx1"/>
                </a:solidFill>
                <a:latin typeface="Arial" charset="0"/>
                <a:ea typeface="ＭＳ Ｐゴシック" pitchFamily="-107" charset="-128"/>
                <a:cs typeface="ＭＳ Ｐゴシック" pitchFamily="-107" charset="-128"/>
              </a:rPr>
              <a:t> -1 </a:t>
            </a:r>
            <a:r>
              <a:rPr lang="en-US" sz="1200" b="0" kern="1200" baseline="0" dirty="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a:solidFill>
                  <a:schemeClr val="tx1"/>
                </a:solidFill>
                <a:latin typeface="Arial" charset="0"/>
                <a:ea typeface="ＭＳ Ｐゴシック" pitchFamily="-107" charset="-128"/>
                <a:cs typeface="ＭＳ Ｐゴシック" pitchFamily="-107" charset="-128"/>
              </a:rPr>
              <a:t>the initial permutation function, to produce the 64-bit </a:t>
            </a:r>
            <a:r>
              <a:rPr lang="en-US" sz="1200" b="0" kern="1200" baseline="0" dirty="0" err="1">
                <a:solidFill>
                  <a:schemeClr val="tx1"/>
                </a:solidFill>
                <a:latin typeface="Arial" charset="0"/>
                <a:ea typeface="ＭＳ Ｐゴシック" pitchFamily="-107" charset="-128"/>
                <a:cs typeface="ＭＳ Ｐゴシック" pitchFamily="-107" charset="-128"/>
              </a:rPr>
              <a:t>ciphertext</a:t>
            </a:r>
            <a:r>
              <a:rPr lang="en-US" sz="1200" b="0" kern="1200" baseline="0" dirty="0">
                <a:solidFill>
                  <a:schemeClr val="tx1"/>
                </a:solidFill>
                <a:latin typeface="Arial" charset="0"/>
                <a:ea typeface="ＭＳ Ｐゴシック" pitchFamily="-107" charset="-128"/>
                <a:cs typeface="ＭＳ Ｐゴシック" pitchFamily="-107" charset="-128"/>
              </a:rPr>
              <a:t>. With the exception</a:t>
            </a:r>
          </a:p>
          <a:p>
            <a:r>
              <a:rPr lang="en-US" sz="1200" b="0" kern="1200" baseline="0" dirty="0">
                <a:solidFill>
                  <a:schemeClr val="tx1"/>
                </a:solidFill>
                <a:latin typeface="Arial" charset="0"/>
                <a:ea typeface="ＭＳ Ｐゴシック" pitchFamily="-107" charset="-128"/>
                <a:cs typeface="ＭＳ Ｐゴシック" pitchFamily="-107" charset="-128"/>
              </a:rPr>
              <a:t>of the initial and final permutations, DES has the exact structure of a </a:t>
            </a:r>
            <a:r>
              <a:rPr lang="en-US" sz="1200" b="0" kern="1200" baseline="0" dirty="0" err="1">
                <a:solidFill>
                  <a:schemeClr val="tx1"/>
                </a:solidFill>
                <a:latin typeface="Arial" charset="0"/>
                <a:ea typeface="ＭＳ Ｐゴシック" pitchFamily="-107" charset="-128"/>
                <a:cs typeface="ＭＳ Ｐゴシック" pitchFamily="-107" charset="-128"/>
              </a:rPr>
              <a:t>Feistel</a:t>
            </a:r>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 as shown in Figure 4.3.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right-hand portion of Figure 4.5 shows the way in which the 56-bit key is</a:t>
            </a:r>
          </a:p>
          <a:p>
            <a:r>
              <a:rPr lang="en-US" sz="1200" kern="1200" baseline="0" dirty="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a:solidFill>
                  <a:schemeClr val="tx1"/>
                </a:solidFill>
                <a:latin typeface="Arial" charset="0"/>
                <a:ea typeface="ＭＳ Ｐゴシック" pitchFamily="-107" charset="-128"/>
                <a:cs typeface="ＭＳ Ｐゴシック" pitchFamily="-107" charset="-128"/>
              </a:rPr>
              <a:t>the sixteen rounds, a </a:t>
            </a:r>
            <a:r>
              <a:rPr lang="en-US" sz="1200" kern="1200" baseline="0" dirty="0" err="1">
                <a:solidFill>
                  <a:schemeClr val="tx1"/>
                </a:solidFill>
                <a:latin typeface="Arial" charset="0"/>
                <a:ea typeface="ＭＳ Ｐゴシック" pitchFamily="-107" charset="-128"/>
                <a:cs typeface="ＭＳ Ｐゴシック" pitchFamily="-107" charset="-128"/>
              </a:rPr>
              <a:t>subkey</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 </a:t>
            </a:r>
            <a:r>
              <a:rPr lang="en-US" sz="1200" i="1"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is produced by the combination of a left circular</a:t>
            </a:r>
          </a:p>
          <a:p>
            <a:r>
              <a:rPr lang="en-US" sz="1200" kern="1200" baseline="0" dirty="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a:solidFill>
                  <a:schemeClr val="tx1"/>
                </a:solidFill>
                <a:latin typeface="Arial" charset="0"/>
                <a:ea typeface="ＭＳ Ｐゴシック" pitchFamily="-107" charset="-128"/>
                <a:cs typeface="ＭＳ Ｐゴシック" pitchFamily="-107" charset="-128"/>
              </a:rPr>
              <a:t>different </a:t>
            </a:r>
            <a:r>
              <a:rPr lang="en-US" sz="1200" kern="1200" baseline="0" dirty="0" err="1">
                <a:solidFill>
                  <a:schemeClr val="tx1"/>
                </a:solidFill>
                <a:latin typeface="Arial" charset="0"/>
                <a:ea typeface="ＭＳ Ｐゴシック" pitchFamily="-107" charset="-128"/>
                <a:cs typeface="ＭＳ Ｐゴシック" pitchFamily="-107" charset="-128"/>
              </a:rPr>
              <a:t>subkey</a:t>
            </a:r>
            <a:r>
              <a:rPr lang="en-US" sz="1200" kern="1200" baseline="0" dirty="0">
                <a:solidFill>
                  <a:schemeClr val="tx1"/>
                </a:solidFill>
                <a:latin typeface="Arial" charset="0"/>
                <a:ea typeface="ＭＳ Ｐゴシック" pitchFamily="-107" charset="-128"/>
                <a:cs typeface="ＭＳ Ｐゴシック" pitchFamily="-107" charset="-128"/>
              </a:rPr>
              <a:t> is produced because of the repeated shifts of the key bits.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any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decryption uses the same algorithm as encryption,</a:t>
            </a:r>
          </a:p>
          <a:p>
            <a:r>
              <a:rPr lang="en-US" sz="1200" kern="1200" baseline="0" dirty="0">
                <a:solidFill>
                  <a:schemeClr val="tx1"/>
                </a:solidFill>
                <a:latin typeface="Arial" charset="0"/>
                <a:ea typeface="ＭＳ Ｐゴシック" pitchFamily="-107" charset="-128"/>
                <a:cs typeface="ＭＳ Ｐゴシック" pitchFamily="-107" charset="-128"/>
              </a:rPr>
              <a:t>except that the application of the </a:t>
            </a:r>
            <a:r>
              <a:rPr lang="en-US" sz="1200" kern="1200" baseline="0" dirty="0" err="1">
                <a:solidFill>
                  <a:schemeClr val="tx1"/>
                </a:solidFill>
                <a:latin typeface="Arial" charset="0"/>
                <a:ea typeface="ＭＳ Ｐゴシック" pitchFamily="-107" charset="-128"/>
                <a:cs typeface="ＭＳ Ｐゴシック" pitchFamily="-107" charset="-128"/>
              </a:rPr>
              <a:t>subkeys</a:t>
            </a:r>
            <a:r>
              <a:rPr lang="en-US" sz="1200" kern="1200" baseline="0" dirty="0">
                <a:solidFill>
                  <a:schemeClr val="tx1"/>
                </a:solidFill>
                <a:latin typeface="Arial" charset="0"/>
                <a:ea typeface="ＭＳ Ｐゴシック" pitchFamily="-107" charset="-128"/>
                <a:cs typeface="ＭＳ Ｐゴシック" pitchFamily="-107" charset="-128"/>
              </a:rPr>
              <a:t> is reversed. Additionally, the initial and</a:t>
            </a:r>
          </a:p>
          <a:p>
            <a:r>
              <a:rPr lang="en-US" sz="1200" kern="1200" baseline="0" dirty="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a:p>
            <a:endParaRPr lang="en-AU" b="0"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56</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32319A4-7D64-410E-AECF-8C9BB04363B1}"/>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a:extLst>
              <a:ext uri="{FF2B5EF4-FFF2-40B4-BE49-F238E27FC236}">
                <a16:creationId xmlns:a16="http://schemas.microsoft.com/office/drawing/2014/main" id="{2608FE65-5937-4816-9142-4ADFF520F3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44BEBCC-DA9F-4F0A-9543-0DF2CAF3EB6A}"/>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9591C181-DA2E-483B-B2B4-217B0FC240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59</a:t>
            </a:fld>
            <a:endParaRPr lang="en-US" dirty="0"/>
          </a:p>
        </p:txBody>
      </p:sp>
    </p:spTree>
    <p:extLst>
      <p:ext uri="{BB962C8B-B14F-4D97-AF65-F5344CB8AC3E}">
        <p14:creationId xmlns:p14="http://schemas.microsoft.com/office/powerpoint/2010/main" val="21104531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44BEBCC-DA9F-4F0A-9543-0DF2CAF3EB6A}"/>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9591C181-DA2E-483B-B2B4-217B0FC240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364043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A7553A6E-3913-42F8-B8AF-82AB0248D0C7}"/>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a:extLst>
              <a:ext uri="{FF2B5EF4-FFF2-40B4-BE49-F238E27FC236}">
                <a16:creationId xmlns:a16="http://schemas.microsoft.com/office/drawing/2014/main" id="{F4CF566A-FFB4-4B5B-8ABD-8EC96E621C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4DE562-301D-4983-AFC6-BC2FB9C8704F}"/>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a:extLst>
              <a:ext uri="{FF2B5EF4-FFF2-40B4-BE49-F238E27FC236}">
                <a16:creationId xmlns:a16="http://schemas.microsoft.com/office/drawing/2014/main" id="{C663C24E-033A-4794-AAC5-5B1ED47352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3078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a:solidFill>
                  <a:schemeClr val="tx1"/>
                </a:solidFill>
                <a:latin typeface="Arial" charset="0"/>
                <a:ea typeface="ＭＳ Ｐゴシック" pitchFamily="-107" charset="-128"/>
                <a:cs typeface="ＭＳ Ｐゴシック" pitchFamily="-107" charset="-128"/>
              </a:rPr>
              <a:t>of the plaintext (e.g., </a:t>
            </a:r>
            <a:r>
              <a:rPr lang="en-US" sz="1200" kern="1200" baseline="0" dirty="0" err="1">
                <a:solidFill>
                  <a:schemeClr val="tx1"/>
                </a:solidFill>
                <a:latin typeface="Arial" charset="0"/>
                <a:ea typeface="ＭＳ Ｐゴシック" pitchFamily="-107" charset="-128"/>
                <a:cs typeface="ＭＳ Ｐゴシック" pitchFamily="-107" charset="-128"/>
              </a:rPr>
              <a:t>noncompressed</a:t>
            </a:r>
            <a:r>
              <a:rPr lang="en-US" sz="1200" kern="1200" baseline="0" dirty="0">
                <a:solidFill>
                  <a:schemeClr val="tx1"/>
                </a:solidFill>
                <a:latin typeface="Arial" charset="0"/>
                <a:ea typeface="ＭＳ Ｐゴシック" pitchFamily="-107" charset="-128"/>
                <a:cs typeface="ＭＳ Ｐゴシック" pitchFamily="-107" charset="-128"/>
              </a:rPr>
              <a:t> English text), then the analyst can exploit the</a:t>
            </a:r>
          </a:p>
          <a:p>
            <a:r>
              <a:rPr lang="en-US" sz="1200" kern="1200" baseline="0" dirty="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dirty="0">
                <a:solidFill>
                  <a:schemeClr val="tx1"/>
                </a:solidFill>
                <a:latin typeface="Arial" charset="0"/>
                <a:ea typeface="ＭＳ Ｐゴシック" pitchFamily="-107" charset="-128"/>
                <a:cs typeface="ＭＳ Ｐゴシック" pitchFamily="-107" charset="-128"/>
              </a:rPr>
              <a:t>a partial example here that is adapted from one in [SINK09]. The </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to be</a:t>
            </a:r>
          </a:p>
          <a:p>
            <a:r>
              <a:rPr lang="en-US" sz="1200" kern="1200" baseline="0" dirty="0">
                <a:solidFill>
                  <a:schemeClr val="tx1"/>
                </a:solidFill>
                <a:latin typeface="Arial" charset="0"/>
                <a:ea typeface="ＭＳ Ｐゴシック" pitchFamily="-107" charset="-128"/>
                <a:cs typeface="ＭＳ Ｐゴシック" pitchFamily="-107" charset="-128"/>
              </a:rPr>
              <a:t>solved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dirty="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(in percentages)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a:solidFill>
                  <a:schemeClr val="tx1"/>
                </a:solidFill>
                <a:latin typeface="Arial" charset="0"/>
                <a:ea typeface="ＭＳ Ｐゴシック" pitchFamily="-107" charset="-128"/>
                <a:cs typeface="ＭＳ Ｐゴシック" pitchFamily="-107" charset="-128"/>
              </a:rPr>
              <a:t>M 6.67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dirty="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a:solidFill>
                  <a:schemeClr val="tx1"/>
                </a:solidFill>
                <a:latin typeface="Arial" charset="0"/>
                <a:ea typeface="ＭＳ Ｐゴシック" pitchFamily="-107" charset="-128"/>
                <a:cs typeface="ＭＳ Ｐゴシック" pitchFamily="-107" charset="-128"/>
              </a:rPr>
              <a:t>to plain letters from the set {a, h, </a:t>
            </a:r>
            <a:r>
              <a:rPr lang="en-US" sz="1200" kern="1200" baseline="0" dirty="0" err="1">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n, o, r, s}. The letters with the lowest</a:t>
            </a:r>
          </a:p>
          <a:p>
            <a:r>
              <a:rPr lang="en-US" sz="1200" kern="1200" baseline="0" dirty="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3521938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mn-ea"/>
              </a:rPr>
              <a:t>Start over =Start again</a:t>
            </a:r>
          </a:p>
          <a:p>
            <a:endParaRPr lang="en-US" dirty="0"/>
          </a:p>
        </p:txBody>
      </p:sp>
      <p:sp>
        <p:nvSpPr>
          <p:cNvPr id="4" name="Slide Number Placeholder 3"/>
          <p:cNvSpPr>
            <a:spLocks noGrp="1"/>
          </p:cNvSpPr>
          <p:nvPr>
            <p:ph type="sldNum" sz="quarter" idx="5"/>
          </p:nvPr>
        </p:nvSpPr>
        <p:spPr/>
        <p:txBody>
          <a:bodyPr/>
          <a:lstStyle/>
          <a:p>
            <a:fld id="{9CDBCA18-061D-4636-9E6C-8A9A14B23B9E}" type="slidenum">
              <a:rPr lang="en-US" altLang="en-US" smtClean="0"/>
              <a:pPr/>
              <a:t>63</a:t>
            </a:fld>
            <a:endParaRPr lang="en-US" altLang="en-US"/>
          </a:p>
        </p:txBody>
      </p:sp>
    </p:spTree>
    <p:extLst>
      <p:ext uri="{BB962C8B-B14F-4D97-AF65-F5344CB8AC3E}">
        <p14:creationId xmlns:p14="http://schemas.microsoft.com/office/powerpoint/2010/main" val="34663091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cryptographic strength of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derives from three aspects of the</a:t>
            </a:r>
          </a:p>
          <a:p>
            <a:r>
              <a:rPr lang="en-US" sz="1200" kern="1200" baseline="0" dirty="0">
                <a:solidFill>
                  <a:schemeClr val="tx1"/>
                </a:solidFill>
                <a:latin typeface="Arial" charset="0"/>
                <a:ea typeface="ＭＳ Ｐゴシック" pitchFamily="-107" charset="-128"/>
                <a:cs typeface="ＭＳ Ｐゴシック" pitchFamily="-107" charset="-128"/>
              </a:rPr>
              <a:t>design: the number of rounds, the function F, and the key schedule algorithm. Let</a:t>
            </a:r>
          </a:p>
          <a:p>
            <a:r>
              <a:rPr lang="en-US" sz="1200" kern="1200" baseline="0" dirty="0">
                <a:solidFill>
                  <a:schemeClr val="tx1"/>
                </a:solidFill>
                <a:latin typeface="Arial" charset="0"/>
                <a:ea typeface="ＭＳ Ｐゴシック" pitchFamily="-107" charset="-128"/>
                <a:cs typeface="ＭＳ Ｐゴシック" pitchFamily="-107" charset="-128"/>
              </a:rPr>
              <a:t>us look first at the choice of the number of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greater the number of rounds, the more difficult it is to perform cryptanalysis,</a:t>
            </a:r>
          </a:p>
          <a:p>
            <a:r>
              <a:rPr lang="en-US" sz="1200" kern="1200" baseline="0" dirty="0">
                <a:solidFill>
                  <a:schemeClr val="tx1"/>
                </a:solidFill>
                <a:latin typeface="Arial" charset="0"/>
                <a:ea typeface="ＭＳ Ｐゴシック" pitchFamily="-107" charset="-128"/>
                <a:cs typeface="ＭＳ Ｐゴシック" pitchFamily="-107" charset="-128"/>
              </a:rPr>
              <a:t>even for a relatively weak F. In general, the criterion should be that the</a:t>
            </a:r>
          </a:p>
          <a:p>
            <a:r>
              <a:rPr lang="en-US" sz="1200" kern="1200" baseline="0" dirty="0">
                <a:solidFill>
                  <a:schemeClr val="tx1"/>
                </a:solidFill>
                <a:latin typeface="Arial" charset="0"/>
                <a:ea typeface="ＭＳ Ｐゴシック" pitchFamily="-107" charset="-128"/>
                <a:cs typeface="ＭＳ Ｐゴシック" pitchFamily="-107" charset="-128"/>
              </a:rPr>
              <a:t>number of rounds is chosen so that known cryptanalytic efforts require greater</a:t>
            </a:r>
          </a:p>
          <a:p>
            <a:r>
              <a:rPr lang="en-US" sz="1200" kern="1200" baseline="0" dirty="0">
                <a:solidFill>
                  <a:schemeClr val="tx1"/>
                </a:solidFill>
                <a:latin typeface="Arial" charset="0"/>
                <a:ea typeface="ＭＳ Ｐゴシック" pitchFamily="-107" charset="-128"/>
                <a:cs typeface="ＭＳ Ｐゴシック" pitchFamily="-107" charset="-128"/>
              </a:rPr>
              <a:t>effort than a simple brute-force key search attack. This criterion was certainly used</a:t>
            </a:r>
          </a:p>
          <a:p>
            <a:r>
              <a:rPr lang="en-US" sz="1200" kern="1200" baseline="0" dirty="0">
                <a:solidFill>
                  <a:schemeClr val="tx1"/>
                </a:solidFill>
                <a:latin typeface="Arial" charset="0"/>
                <a:ea typeface="ＭＳ Ｐゴシック" pitchFamily="-107" charset="-128"/>
                <a:cs typeface="ＭＳ Ｐゴシック" pitchFamily="-107" charset="-128"/>
              </a:rPr>
              <a:t>in the design of DES. </a:t>
            </a:r>
            <a:r>
              <a:rPr lang="en-US" sz="1200" kern="1200" baseline="0" dirty="0" err="1">
                <a:solidFill>
                  <a:schemeClr val="tx1"/>
                </a:solidFill>
                <a:latin typeface="Arial" charset="0"/>
                <a:ea typeface="ＭＳ Ｐゴシック" pitchFamily="-107" charset="-128"/>
                <a:cs typeface="ＭＳ Ｐゴシック" pitchFamily="-107" charset="-128"/>
              </a:rPr>
              <a:t>Schneier</a:t>
            </a:r>
            <a:r>
              <a:rPr lang="en-US" sz="1200" kern="1200" baseline="0" dirty="0">
                <a:solidFill>
                  <a:schemeClr val="tx1"/>
                </a:solidFill>
                <a:latin typeface="Arial" charset="0"/>
                <a:ea typeface="ＭＳ Ｐゴシック" pitchFamily="-107" charset="-128"/>
                <a:cs typeface="ＭＳ Ｐゴシック" pitchFamily="-107" charset="-128"/>
              </a:rPr>
              <a:t> [SCHN96] observes that for 16-round DES, a differential</a:t>
            </a:r>
          </a:p>
          <a:p>
            <a:r>
              <a:rPr lang="en-US" sz="1200" kern="1200" baseline="0" dirty="0">
                <a:solidFill>
                  <a:schemeClr val="tx1"/>
                </a:solidFill>
                <a:latin typeface="Arial" charset="0"/>
                <a:ea typeface="ＭＳ Ｐゴシック" pitchFamily="-107" charset="-128"/>
                <a:cs typeface="ＭＳ Ｐゴシック" pitchFamily="-107" charset="-128"/>
              </a:rPr>
              <a:t>cryptanalysis attack is slightly less efficient than brute force: The differential</a:t>
            </a:r>
          </a:p>
          <a:p>
            <a:r>
              <a:rPr lang="en-US" sz="1200" kern="1200" baseline="0" dirty="0">
                <a:solidFill>
                  <a:schemeClr val="tx1"/>
                </a:solidFill>
                <a:latin typeface="Arial" charset="0"/>
                <a:ea typeface="ＭＳ Ｐゴシック" pitchFamily="-107" charset="-128"/>
                <a:cs typeface="ＭＳ Ｐゴシック" pitchFamily="-107" charset="-128"/>
              </a:rPr>
              <a:t>cryptanalysis attack requires 2</a:t>
            </a:r>
            <a:r>
              <a:rPr lang="en-US" sz="1200" kern="1200" baseline="30000" dirty="0">
                <a:solidFill>
                  <a:schemeClr val="tx1"/>
                </a:solidFill>
                <a:latin typeface="Arial" charset="0"/>
                <a:ea typeface="ＭＳ Ｐゴシック" pitchFamily="-107" charset="-128"/>
                <a:cs typeface="ＭＳ Ｐゴシック" pitchFamily="-107" charset="-128"/>
              </a:rPr>
              <a:t>55.1</a:t>
            </a:r>
            <a:r>
              <a:rPr lang="en-US" sz="1200" kern="1200" baseline="0" dirty="0">
                <a:solidFill>
                  <a:schemeClr val="tx1"/>
                </a:solidFill>
                <a:latin typeface="Arial" charset="0"/>
                <a:ea typeface="ＭＳ Ｐゴシック" pitchFamily="-107" charset="-128"/>
                <a:cs typeface="ＭＳ Ｐゴシック" pitchFamily="-107" charset="-128"/>
              </a:rPr>
              <a:t> operations, whereas brute force requires 2</a:t>
            </a:r>
            <a:r>
              <a:rPr lang="en-US" sz="1200" kern="1200" baseline="30000" dirty="0">
                <a:solidFill>
                  <a:schemeClr val="tx1"/>
                </a:solidFill>
                <a:latin typeface="Arial" charset="0"/>
                <a:ea typeface="ＭＳ Ｐゴシック" pitchFamily="-107" charset="-128"/>
                <a:cs typeface="ＭＳ Ｐゴシック" pitchFamily="-107" charset="-128"/>
              </a:rPr>
              <a:t>55</a:t>
            </a:r>
            <a:r>
              <a:rPr lang="en-US" sz="1200" kern="1200" baseline="0" dirty="0">
                <a:solidFill>
                  <a:schemeClr val="tx1"/>
                </a:solidFill>
                <a:latin typeface="Arial" charset="0"/>
                <a:ea typeface="ＭＳ Ｐゴシック" pitchFamily="-107" charset="-128"/>
                <a:cs typeface="ＭＳ Ｐゴシック" pitchFamily="-107" charset="-128"/>
              </a:rPr>
              <a:t> . If</a:t>
            </a:r>
          </a:p>
          <a:p>
            <a:r>
              <a:rPr lang="en-US" sz="1200" kern="1200" baseline="0" dirty="0">
                <a:solidFill>
                  <a:schemeClr val="tx1"/>
                </a:solidFill>
                <a:latin typeface="Arial" charset="0"/>
                <a:ea typeface="ＭＳ Ｐゴシック" pitchFamily="-107" charset="-128"/>
                <a:cs typeface="ＭＳ Ｐゴシック" pitchFamily="-107" charset="-128"/>
              </a:rPr>
              <a:t>DES had 15 or fewer rounds, differential cryptanalysis would require less effort</a:t>
            </a:r>
          </a:p>
          <a:p>
            <a:r>
              <a:rPr lang="en-US" sz="1200" kern="1200" baseline="0" dirty="0">
                <a:solidFill>
                  <a:schemeClr val="tx1"/>
                </a:solidFill>
                <a:latin typeface="Arial" charset="0"/>
                <a:ea typeface="ＭＳ Ｐゴシック" pitchFamily="-107" charset="-128"/>
                <a:cs typeface="ＭＳ Ｐゴシック" pitchFamily="-107" charset="-128"/>
              </a:rPr>
              <a:t>than a brute-force key search.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criterion is attractive, because it makes it easy to judge the strength of</a:t>
            </a:r>
          </a:p>
          <a:p>
            <a:r>
              <a:rPr lang="en-US" sz="1200" kern="1200" baseline="0" dirty="0">
                <a:solidFill>
                  <a:schemeClr val="tx1"/>
                </a:solidFill>
                <a:latin typeface="Arial" charset="0"/>
                <a:ea typeface="ＭＳ Ｐゴシック" pitchFamily="-107" charset="-128"/>
                <a:cs typeface="ＭＳ Ｐゴシック" pitchFamily="-107" charset="-128"/>
              </a:rPr>
              <a:t>an algorithm and to compare different algorithms. In the absence of a cryptanalytic</a:t>
            </a:r>
          </a:p>
          <a:p>
            <a:r>
              <a:rPr lang="en-US" sz="1200" kern="1200" baseline="0" dirty="0">
                <a:solidFill>
                  <a:schemeClr val="tx1"/>
                </a:solidFill>
                <a:latin typeface="Arial" charset="0"/>
                <a:ea typeface="ＭＳ Ｐゴシック" pitchFamily="-107" charset="-128"/>
                <a:cs typeface="ＭＳ Ｐゴシック" pitchFamily="-107" charset="-128"/>
              </a:rPr>
              <a:t>breakthrough, the strength of any algorithm that satisfies the criterion can be</a:t>
            </a:r>
          </a:p>
          <a:p>
            <a:r>
              <a:rPr lang="en-US" sz="1200" kern="1200" baseline="0" dirty="0">
                <a:solidFill>
                  <a:schemeClr val="tx1"/>
                </a:solidFill>
                <a:latin typeface="Arial" charset="0"/>
                <a:ea typeface="ＭＳ Ｐゴシック" pitchFamily="-107" charset="-128"/>
                <a:cs typeface="ＭＳ Ｐゴシック" pitchFamily="-107" charset="-128"/>
              </a:rPr>
              <a:t>judged solely on key length.</a:t>
            </a:r>
            <a:endParaRPr lang="en-AU" dirty="0">
              <a:latin typeface="Arial" pitchFamily="-1" charset="0"/>
              <a:ea typeface="ＭＳ Ｐゴシック" pitchFamily="-1" charset="-128"/>
              <a:cs typeface="ＭＳ Ｐゴシック" pitchFamily="-1"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64</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heart of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is the function F, which provides the element</a:t>
            </a:r>
          </a:p>
          <a:p>
            <a:r>
              <a:rPr lang="en-US" sz="1200" kern="1200" baseline="0" dirty="0">
                <a:solidFill>
                  <a:schemeClr val="tx1"/>
                </a:solidFill>
                <a:latin typeface="Arial" charset="0"/>
                <a:ea typeface="ＭＳ Ｐゴシック" pitchFamily="-107" charset="-128"/>
                <a:cs typeface="ＭＳ Ｐゴシック" pitchFamily="-107" charset="-128"/>
              </a:rPr>
              <a:t>of confusion in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Thus, it must be difficult to “unscramble” the</a:t>
            </a:r>
          </a:p>
          <a:p>
            <a:r>
              <a:rPr lang="en-US" sz="1200" kern="1200" baseline="0" dirty="0">
                <a:solidFill>
                  <a:schemeClr val="tx1"/>
                </a:solidFill>
                <a:latin typeface="Arial" charset="0"/>
                <a:ea typeface="ＭＳ Ｐゴシック" pitchFamily="-107" charset="-128"/>
                <a:cs typeface="ＭＳ Ｐゴシック" pitchFamily="-107" charset="-128"/>
              </a:rPr>
              <a:t>substitution performed by F. One obvious criterion is that F be nonlinear, as we</a:t>
            </a:r>
          </a:p>
          <a:p>
            <a:r>
              <a:rPr lang="en-US" sz="1200" kern="1200" baseline="0" dirty="0">
                <a:solidFill>
                  <a:schemeClr val="tx1"/>
                </a:solidFill>
                <a:latin typeface="Arial" charset="0"/>
                <a:ea typeface="ＭＳ Ｐゴシック" pitchFamily="-107" charset="-128"/>
                <a:cs typeface="ＭＳ Ｐゴシック" pitchFamily="-107" charset="-128"/>
              </a:rPr>
              <a:t>discussed previously. The more nonlinear F, the more difficult any type of cryptanalysis</a:t>
            </a:r>
          </a:p>
          <a:p>
            <a:r>
              <a:rPr lang="en-US" sz="1200" kern="1200" baseline="0" dirty="0">
                <a:solidFill>
                  <a:schemeClr val="tx1"/>
                </a:solidFill>
                <a:latin typeface="Arial" charset="0"/>
                <a:ea typeface="ＭＳ Ｐゴシック" pitchFamily="-107" charset="-128"/>
                <a:cs typeface="ＭＳ Ｐゴシック" pitchFamily="-107" charset="-128"/>
              </a:rPr>
              <a:t>will be. There are several measures of nonlinearity, which are beyond</a:t>
            </a:r>
          </a:p>
          <a:p>
            <a:r>
              <a:rPr lang="en-US" sz="1200" kern="1200" baseline="0" dirty="0">
                <a:solidFill>
                  <a:schemeClr val="tx1"/>
                </a:solidFill>
                <a:latin typeface="Arial" charset="0"/>
                <a:ea typeface="ＭＳ Ｐゴシック" pitchFamily="-107" charset="-128"/>
                <a:cs typeface="ＭＳ Ｐゴシック" pitchFamily="-107" charset="-128"/>
              </a:rPr>
              <a:t>the scope of this book. In rough terms, the more difficult it is to approximate F</a:t>
            </a:r>
          </a:p>
          <a:p>
            <a:r>
              <a:rPr lang="en-US" sz="1200" kern="1200" baseline="0" dirty="0">
                <a:solidFill>
                  <a:schemeClr val="tx1"/>
                </a:solidFill>
                <a:latin typeface="Arial" charset="0"/>
                <a:ea typeface="ＭＳ Ｐゴシック" pitchFamily="-107" charset="-128"/>
                <a:cs typeface="ＭＳ Ｐゴシック" pitchFamily="-107" charset="-128"/>
              </a:rPr>
              <a:t>by a set of linear equations, the more nonlinear F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Several other criteria should be considered in designing F. We would like the</a:t>
            </a:r>
          </a:p>
          <a:p>
            <a:r>
              <a:rPr lang="en-US" sz="1200" kern="1200" baseline="0" dirty="0">
                <a:solidFill>
                  <a:schemeClr val="tx1"/>
                </a:solidFill>
                <a:latin typeface="Arial" charset="0"/>
                <a:ea typeface="ＭＳ Ｐゴシック" pitchFamily="-107" charset="-128"/>
                <a:cs typeface="ＭＳ Ｐゴシック" pitchFamily="-107" charset="-128"/>
              </a:rPr>
              <a:t>algorithm to have good avalanche properties. Recall that, in general, this means that</a:t>
            </a:r>
          </a:p>
          <a:p>
            <a:r>
              <a:rPr lang="en-US" sz="1200" kern="1200" baseline="0" dirty="0">
                <a:solidFill>
                  <a:schemeClr val="tx1"/>
                </a:solidFill>
                <a:latin typeface="Arial" charset="0"/>
                <a:ea typeface="ＭＳ Ｐゴシック" pitchFamily="-107" charset="-128"/>
                <a:cs typeface="ＭＳ Ｐゴシック" pitchFamily="-107" charset="-128"/>
              </a:rPr>
              <a:t>a change in one bit of the input should produce a change in many bits of the output.</a:t>
            </a:r>
          </a:p>
          <a:p>
            <a:r>
              <a:rPr lang="en-US" sz="1200" kern="1200" baseline="0" dirty="0">
                <a:solidFill>
                  <a:schemeClr val="tx1"/>
                </a:solidFill>
                <a:latin typeface="Arial" charset="0"/>
                <a:ea typeface="ＭＳ Ｐゴシック" pitchFamily="-107" charset="-128"/>
                <a:cs typeface="ＭＳ Ｐゴシック" pitchFamily="-107" charset="-128"/>
              </a:rPr>
              <a:t>A more stringent version of this is the </a:t>
            </a:r>
            <a:r>
              <a:rPr lang="en-US" sz="1200" b="1" kern="1200" baseline="0" dirty="0">
                <a:solidFill>
                  <a:schemeClr val="tx1"/>
                </a:solidFill>
                <a:latin typeface="Arial" charset="0"/>
                <a:ea typeface="ＭＳ Ｐゴシック" pitchFamily="-107" charset="-128"/>
                <a:cs typeface="ＭＳ Ｐゴシック" pitchFamily="-107" charset="-128"/>
              </a:rPr>
              <a:t>strict avalanche criterion (SAC) </a:t>
            </a:r>
            <a:r>
              <a:rPr lang="en-US" sz="1200" kern="1200" baseline="0" dirty="0">
                <a:solidFill>
                  <a:schemeClr val="tx1"/>
                </a:solidFill>
                <a:latin typeface="Arial" charset="0"/>
                <a:ea typeface="ＭＳ Ｐゴシック" pitchFamily="-107" charset="-128"/>
                <a:cs typeface="ＭＳ Ｐゴシック" pitchFamily="-107" charset="-128"/>
              </a:rPr>
              <a:t>[WEBS86],</a:t>
            </a:r>
          </a:p>
          <a:p>
            <a:r>
              <a:rPr lang="en-US" sz="1200" kern="1200" baseline="0" dirty="0">
                <a:solidFill>
                  <a:schemeClr val="tx1"/>
                </a:solidFill>
                <a:latin typeface="Arial" charset="0"/>
                <a:ea typeface="ＭＳ Ｐゴシック" pitchFamily="-107" charset="-128"/>
                <a:cs typeface="ＭＳ Ｐゴシック" pitchFamily="-107" charset="-128"/>
              </a:rPr>
              <a:t>which states that any output bit j of an S-box (see Appendix C for a discussion of</a:t>
            </a:r>
          </a:p>
          <a:p>
            <a:r>
              <a:rPr lang="en-US" sz="1200" kern="1200" baseline="0" dirty="0">
                <a:solidFill>
                  <a:schemeClr val="tx1"/>
                </a:solidFill>
                <a:latin typeface="Arial" charset="0"/>
                <a:ea typeface="ＭＳ Ｐゴシック" pitchFamily="-107" charset="-128"/>
                <a:cs typeface="ＭＳ Ｐゴシック" pitchFamily="-107" charset="-128"/>
              </a:rPr>
              <a:t>S-boxes) should change with probability 1/2 when any single input bit </a:t>
            </a:r>
            <a:r>
              <a:rPr lang="en-US" sz="1200" kern="1200" baseline="0" dirty="0" err="1">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is inverted</a:t>
            </a:r>
          </a:p>
          <a:p>
            <a:r>
              <a:rPr lang="en-US" sz="1200" kern="1200" baseline="0" dirty="0">
                <a:solidFill>
                  <a:schemeClr val="tx1"/>
                </a:solidFill>
                <a:latin typeface="Arial" charset="0"/>
                <a:ea typeface="ＭＳ Ｐゴシック" pitchFamily="-107" charset="-128"/>
                <a:cs typeface="ＭＳ Ｐゴシック" pitchFamily="-107" charset="-128"/>
              </a:rPr>
              <a:t>for all </a:t>
            </a:r>
            <a:r>
              <a:rPr lang="en-US" sz="1200" kern="1200" baseline="0" dirty="0" err="1">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 j . Although SAC is expressed in terms of S-boxes, a similar criterion could</a:t>
            </a:r>
          </a:p>
          <a:p>
            <a:r>
              <a:rPr lang="en-US" sz="1200" kern="1200" baseline="0" dirty="0">
                <a:solidFill>
                  <a:schemeClr val="tx1"/>
                </a:solidFill>
                <a:latin typeface="Arial" charset="0"/>
                <a:ea typeface="ＭＳ Ｐゴシック" pitchFamily="-107" charset="-128"/>
                <a:cs typeface="ＭＳ Ｐゴシック" pitchFamily="-107" charset="-128"/>
              </a:rPr>
              <a:t>be applied to F as a whole. This is important when considering designs that do not</a:t>
            </a:r>
          </a:p>
          <a:p>
            <a:r>
              <a:rPr lang="en-US" sz="1200" kern="1200" baseline="0" dirty="0">
                <a:solidFill>
                  <a:schemeClr val="tx1"/>
                </a:solidFill>
                <a:latin typeface="Arial" charset="0"/>
                <a:ea typeface="ＭＳ Ｐゴシック" pitchFamily="-107" charset="-128"/>
                <a:cs typeface="ＭＳ Ｐゴシック" pitchFamily="-107" charset="-128"/>
              </a:rPr>
              <a:t>include S-boxes.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criterion proposed in [WEBS86] is the </a:t>
            </a:r>
            <a:r>
              <a:rPr lang="en-US" sz="1200" b="1" kern="1200" baseline="0" dirty="0">
                <a:solidFill>
                  <a:schemeClr val="tx1"/>
                </a:solidFill>
                <a:latin typeface="Arial" charset="0"/>
                <a:ea typeface="ＭＳ Ｐゴシック" pitchFamily="-107" charset="-128"/>
                <a:cs typeface="ＭＳ Ｐゴシック" pitchFamily="-107" charset="-128"/>
              </a:rPr>
              <a:t>bit independence criterion</a:t>
            </a:r>
          </a:p>
          <a:p>
            <a:r>
              <a:rPr lang="en-US" sz="1200" b="1" kern="1200" baseline="0" dirty="0">
                <a:solidFill>
                  <a:schemeClr val="tx1"/>
                </a:solidFill>
                <a:latin typeface="Arial" charset="0"/>
                <a:ea typeface="ＭＳ Ｐゴシック" pitchFamily="-107" charset="-128"/>
                <a:cs typeface="ＭＳ Ｐゴシック" pitchFamily="-107" charset="-128"/>
              </a:rPr>
              <a:t>(BIC), </a:t>
            </a:r>
            <a:r>
              <a:rPr lang="en-US" sz="1200" kern="1200" baseline="0" dirty="0">
                <a:solidFill>
                  <a:schemeClr val="tx1"/>
                </a:solidFill>
                <a:latin typeface="Arial" charset="0"/>
                <a:ea typeface="ＭＳ Ｐゴシック" pitchFamily="-107" charset="-128"/>
                <a:cs typeface="ＭＳ Ｐゴシック" pitchFamily="-107" charset="-128"/>
              </a:rPr>
              <a:t>which states that output bits j and k should change independently when any</a:t>
            </a:r>
          </a:p>
          <a:p>
            <a:r>
              <a:rPr lang="en-US" sz="1200" kern="1200" baseline="0" dirty="0">
                <a:solidFill>
                  <a:schemeClr val="tx1"/>
                </a:solidFill>
                <a:latin typeface="Arial" charset="0"/>
                <a:ea typeface="ＭＳ Ｐゴシック" pitchFamily="-107" charset="-128"/>
                <a:cs typeface="ＭＳ Ｐゴシック" pitchFamily="-107" charset="-128"/>
              </a:rPr>
              <a:t>single input bit </a:t>
            </a:r>
            <a:r>
              <a:rPr lang="en-US" sz="1200" kern="1200" baseline="0" dirty="0" err="1">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is inverted for all </a:t>
            </a:r>
            <a:r>
              <a:rPr lang="en-US" sz="1200" kern="1200" baseline="0" dirty="0" err="1">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 j , and k . The SAC and BIC criteria appear to</a:t>
            </a:r>
          </a:p>
          <a:p>
            <a:r>
              <a:rPr lang="en-US" sz="1200" kern="1200" baseline="0" dirty="0">
                <a:solidFill>
                  <a:schemeClr val="tx1"/>
                </a:solidFill>
                <a:latin typeface="Arial" charset="0"/>
                <a:ea typeface="ＭＳ Ｐゴシック" pitchFamily="-107" charset="-128"/>
                <a:cs typeface="ＭＳ Ｐゴシック" pitchFamily="-107" charset="-128"/>
              </a:rPr>
              <a:t>strengthen the effectiveness of the confusion function.</a:t>
            </a:r>
            <a:endParaRPr lang="en-AU" dirty="0">
              <a:latin typeface="Arial" pitchFamily="-1" charset="0"/>
              <a:ea typeface="ＭＳ Ｐゴシック" pitchFamily="-1" charset="-128"/>
              <a:cs typeface="ＭＳ Ｐゴシック" pitchFamily="-1"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65</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any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the key is used to generate one </a:t>
            </a:r>
            <a:r>
              <a:rPr lang="en-US" sz="1200" kern="1200" baseline="0" dirty="0" err="1">
                <a:solidFill>
                  <a:schemeClr val="tx1"/>
                </a:solidFill>
                <a:latin typeface="Arial" charset="0"/>
                <a:ea typeface="ＭＳ Ｐゴシック" pitchFamily="-107" charset="-128"/>
                <a:cs typeface="ＭＳ Ｐゴシック" pitchFamily="-107" charset="-128"/>
              </a:rPr>
              <a:t>subkey</a:t>
            </a:r>
            <a:r>
              <a:rPr lang="en-US" sz="1200" kern="1200" baseline="0" dirty="0">
                <a:solidFill>
                  <a:schemeClr val="tx1"/>
                </a:solidFill>
                <a:latin typeface="Arial" charset="0"/>
                <a:ea typeface="ＭＳ Ｐゴシック" pitchFamily="-107" charset="-128"/>
                <a:cs typeface="ＭＳ Ｐゴシック" pitchFamily="-107" charset="-128"/>
              </a:rPr>
              <a:t> for each</a:t>
            </a:r>
          </a:p>
          <a:p>
            <a:r>
              <a:rPr lang="en-US" sz="1200" kern="1200" baseline="0" dirty="0">
                <a:solidFill>
                  <a:schemeClr val="tx1"/>
                </a:solidFill>
                <a:latin typeface="Arial" charset="0"/>
                <a:ea typeface="ＭＳ Ｐゴシック" pitchFamily="-107" charset="-128"/>
                <a:cs typeface="ＭＳ Ｐゴシック" pitchFamily="-107" charset="-128"/>
              </a:rPr>
              <a:t>round. In general, we would like to select </a:t>
            </a:r>
            <a:r>
              <a:rPr lang="en-US" sz="1200" kern="1200" baseline="0" dirty="0" err="1">
                <a:solidFill>
                  <a:schemeClr val="tx1"/>
                </a:solidFill>
                <a:latin typeface="Arial" charset="0"/>
                <a:ea typeface="ＭＳ Ｐゴシック" pitchFamily="-107" charset="-128"/>
                <a:cs typeface="ＭＳ Ｐゴシック" pitchFamily="-107" charset="-128"/>
              </a:rPr>
              <a:t>subkeys</a:t>
            </a:r>
            <a:r>
              <a:rPr lang="en-US" sz="1200" kern="1200" baseline="0" dirty="0">
                <a:solidFill>
                  <a:schemeClr val="tx1"/>
                </a:solidFill>
                <a:latin typeface="Arial" charset="0"/>
                <a:ea typeface="ＭＳ Ｐゴシック" pitchFamily="-107" charset="-128"/>
                <a:cs typeface="ＭＳ Ｐゴシック" pitchFamily="-107" charset="-128"/>
              </a:rPr>
              <a:t> to maximize the difficulty of</a:t>
            </a:r>
          </a:p>
          <a:p>
            <a:r>
              <a:rPr lang="en-US" sz="1200" kern="1200" baseline="0" dirty="0">
                <a:solidFill>
                  <a:schemeClr val="tx1"/>
                </a:solidFill>
                <a:latin typeface="Arial" charset="0"/>
                <a:ea typeface="ＭＳ Ｐゴシック" pitchFamily="-107" charset="-128"/>
                <a:cs typeface="ＭＳ Ｐゴシック" pitchFamily="-107" charset="-128"/>
              </a:rPr>
              <a:t>deducing individual </a:t>
            </a:r>
            <a:r>
              <a:rPr lang="en-US" sz="1200" kern="1200" baseline="0" dirty="0" err="1">
                <a:solidFill>
                  <a:schemeClr val="tx1"/>
                </a:solidFill>
                <a:latin typeface="Arial" charset="0"/>
                <a:ea typeface="ＭＳ Ｐゴシック" pitchFamily="-107" charset="-128"/>
                <a:cs typeface="ＭＳ Ｐゴシック" pitchFamily="-107" charset="-128"/>
              </a:rPr>
              <a:t>subkeys</a:t>
            </a:r>
            <a:r>
              <a:rPr lang="en-US" sz="1200" kern="1200" baseline="0" dirty="0">
                <a:solidFill>
                  <a:schemeClr val="tx1"/>
                </a:solidFill>
                <a:latin typeface="Arial" charset="0"/>
                <a:ea typeface="ＭＳ Ｐゴシック" pitchFamily="-107" charset="-128"/>
                <a:cs typeface="ＭＳ Ｐゴシック" pitchFamily="-107" charset="-128"/>
              </a:rPr>
              <a:t> and the difficulty of working back to the main key. No</a:t>
            </a:r>
          </a:p>
          <a:p>
            <a:r>
              <a:rPr lang="en-US" sz="1200" kern="1200" baseline="0" dirty="0">
                <a:solidFill>
                  <a:schemeClr val="tx1"/>
                </a:solidFill>
                <a:latin typeface="Arial" charset="0"/>
                <a:ea typeface="ＭＳ Ｐゴシック" pitchFamily="-107" charset="-128"/>
                <a:cs typeface="ＭＳ Ｐゴシック" pitchFamily="-107" charset="-128"/>
              </a:rPr>
              <a:t>general principles for this have yet been promulgated.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Adams suggests [ADAM94] that, at minimum, the key schedule should</a:t>
            </a:r>
          </a:p>
          <a:p>
            <a:r>
              <a:rPr lang="en-US" sz="1200" kern="1200" baseline="0" dirty="0">
                <a:solidFill>
                  <a:schemeClr val="tx1"/>
                </a:solidFill>
                <a:latin typeface="Arial" charset="0"/>
                <a:ea typeface="ＭＳ Ｐゴシック" pitchFamily="-107" charset="-128"/>
                <a:cs typeface="ＭＳ Ｐゴシック" pitchFamily="-107" charset="-128"/>
              </a:rPr>
              <a:t>guarantee key/</a:t>
            </a:r>
            <a:r>
              <a:rPr lang="en-US" sz="1200" kern="1200" baseline="0" dirty="0" err="1">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Strict Avalanche Criterion and Bit Independence</a:t>
            </a:r>
          </a:p>
          <a:p>
            <a:r>
              <a:rPr lang="en-US" sz="1200" kern="1200" baseline="0" dirty="0">
                <a:solidFill>
                  <a:schemeClr val="tx1"/>
                </a:solidFill>
                <a:latin typeface="Arial" charset="0"/>
                <a:ea typeface="ＭＳ Ｐゴシック" pitchFamily="-107" charset="-128"/>
                <a:cs typeface="ＭＳ Ｐゴシック" pitchFamily="-107" charset="-128"/>
              </a:rPr>
              <a:t>Criterion.</a:t>
            </a:r>
            <a:endParaRPr lang="en-AU" dirty="0">
              <a:latin typeface="Arial" pitchFamily="-1" charset="0"/>
              <a:ea typeface="ＭＳ Ｐゴシック" pitchFamily="-1" charset="-128"/>
              <a:cs typeface="ＭＳ Ｐゴシック" pitchFamily="-1" charset="-128"/>
            </a:endParaRPr>
          </a:p>
          <a:p>
            <a:endParaRPr lang="en-US" dirty="0">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66</a:t>
            </a:fld>
            <a:endParaRPr lang="en-US" dirty="0"/>
          </a:p>
        </p:txBody>
      </p:sp>
    </p:spTree>
    <p:extLst>
      <p:ext uri="{BB962C8B-B14F-4D97-AF65-F5344CB8AC3E}">
        <p14:creationId xmlns:p14="http://schemas.microsoft.com/office/powerpoint/2010/main" val="174753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803460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420305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20200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3/12/2024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19922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3/12/2024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609600" y="1600200"/>
            <a:ext cx="10972800" cy="1143000"/>
          </a:xfrm>
        </p:spPr>
        <p:txBody>
          <a:bodyPr/>
          <a:lstStyle/>
          <a:p>
            <a:endParaRPr lang="en-IN"/>
          </a:p>
        </p:txBody>
      </p:sp>
      <p:sp>
        <p:nvSpPr>
          <p:cNvPr id="8" name="Picture Placeholder 7"/>
          <p:cNvSpPr>
            <a:spLocks noGrp="1"/>
          </p:cNvSpPr>
          <p:nvPr>
            <p:ph type="pic" sz="quarter" idx="14"/>
          </p:nvPr>
        </p:nvSpPr>
        <p:spPr>
          <a:xfrm>
            <a:off x="609600" y="3048000"/>
            <a:ext cx="10972800" cy="1219200"/>
          </a:xfrm>
        </p:spPr>
        <p:txBody>
          <a:bodyPr/>
          <a:lstStyle/>
          <a:p>
            <a:endParaRPr lang="en-IN"/>
          </a:p>
        </p:txBody>
      </p:sp>
      <p:sp>
        <p:nvSpPr>
          <p:cNvPr id="11" name="Picture Placeholder 10"/>
          <p:cNvSpPr>
            <a:spLocks noGrp="1"/>
          </p:cNvSpPr>
          <p:nvPr>
            <p:ph type="pic" sz="quarter" idx="15"/>
          </p:nvPr>
        </p:nvSpPr>
        <p:spPr>
          <a:xfrm>
            <a:off x="609600" y="4495800"/>
            <a:ext cx="10972800" cy="1143000"/>
          </a:xfrm>
        </p:spPr>
        <p:txBody>
          <a:bodyPr/>
          <a:lstStyle/>
          <a:p>
            <a:endParaRPr lang="en-IN"/>
          </a:p>
        </p:txBody>
      </p:sp>
    </p:spTree>
    <p:extLst>
      <p:ext uri="{BB962C8B-B14F-4D97-AF65-F5344CB8AC3E}">
        <p14:creationId xmlns:p14="http://schemas.microsoft.com/office/powerpoint/2010/main" val="410628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990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4724400"/>
            <a:ext cx="109728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3/12/2024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609600" y="3048000"/>
            <a:ext cx="10972800" cy="1295400"/>
          </a:xfrm>
        </p:spPr>
        <p:txBody>
          <a:bodyPr/>
          <a:lstStyle/>
          <a:p>
            <a:endParaRPr lang="en-IN"/>
          </a:p>
        </p:txBody>
      </p:sp>
    </p:spTree>
    <p:extLst>
      <p:ext uri="{BB962C8B-B14F-4D97-AF65-F5344CB8AC3E}">
        <p14:creationId xmlns:p14="http://schemas.microsoft.com/office/powerpoint/2010/main" val="52461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3/12/2024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812800" y="41148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028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3/12/2024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609600" y="1600200"/>
            <a:ext cx="10972800" cy="1143000"/>
          </a:xfrm>
        </p:spPr>
        <p:txBody>
          <a:bodyPr/>
          <a:lstStyle/>
          <a:p>
            <a:endParaRPr lang="en-IN"/>
          </a:p>
        </p:txBody>
      </p:sp>
      <p:sp>
        <p:nvSpPr>
          <p:cNvPr id="6" name="Content Placeholder 5"/>
          <p:cNvSpPr>
            <a:spLocks noGrp="1"/>
          </p:cNvSpPr>
          <p:nvPr>
            <p:ph sz="quarter" idx="14"/>
          </p:nvPr>
        </p:nvSpPr>
        <p:spPr>
          <a:xfrm>
            <a:off x="609600" y="3581400"/>
            <a:ext cx="10972800" cy="137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49808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3/12/2024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609600" y="1600200"/>
            <a:ext cx="10972800" cy="1066800"/>
          </a:xfrm>
        </p:spPr>
        <p:txBody>
          <a:bodyPr/>
          <a:lstStyle/>
          <a:p>
            <a:endParaRPr lang="en-IN"/>
          </a:p>
        </p:txBody>
      </p:sp>
      <p:sp>
        <p:nvSpPr>
          <p:cNvPr id="8" name="Picture Placeholder 7"/>
          <p:cNvSpPr>
            <a:spLocks noGrp="1"/>
          </p:cNvSpPr>
          <p:nvPr>
            <p:ph type="pic" sz="quarter" idx="14"/>
          </p:nvPr>
        </p:nvSpPr>
        <p:spPr>
          <a:xfrm>
            <a:off x="609600" y="2895600"/>
            <a:ext cx="10972800" cy="1524000"/>
          </a:xfrm>
        </p:spPr>
        <p:txBody>
          <a:bodyPr/>
          <a:lstStyle/>
          <a:p>
            <a:endParaRPr lang="en-IN"/>
          </a:p>
        </p:txBody>
      </p:sp>
      <p:sp>
        <p:nvSpPr>
          <p:cNvPr id="11" name="Picture Placeholder 10"/>
          <p:cNvSpPr>
            <a:spLocks noGrp="1"/>
          </p:cNvSpPr>
          <p:nvPr>
            <p:ph type="pic" sz="quarter" idx="15"/>
          </p:nvPr>
        </p:nvSpPr>
        <p:spPr>
          <a:xfrm>
            <a:off x="609600" y="4724400"/>
            <a:ext cx="10972800" cy="914400"/>
          </a:xfrm>
        </p:spPr>
        <p:txBody>
          <a:bodyPr/>
          <a:lstStyle/>
          <a:p>
            <a:endParaRPr lang="en-IN"/>
          </a:p>
        </p:txBody>
      </p:sp>
    </p:spTree>
    <p:extLst>
      <p:ext uri="{BB962C8B-B14F-4D97-AF65-F5344CB8AC3E}">
        <p14:creationId xmlns:p14="http://schemas.microsoft.com/office/powerpoint/2010/main" val="2165863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61886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55984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3-content 1 picture">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1295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3/12/2024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812800" y="5562601"/>
            <a:ext cx="10972800" cy="7159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5"/>
          </p:nvPr>
        </p:nvSpPr>
        <p:spPr>
          <a:xfrm>
            <a:off x="609600" y="2895600"/>
            <a:ext cx="10972800" cy="685800"/>
          </a:xfrm>
        </p:spPr>
        <p:txBody>
          <a:bodyPr/>
          <a:lstStyle/>
          <a:p>
            <a:endParaRPr lang="en-IN"/>
          </a:p>
        </p:txBody>
      </p:sp>
    </p:spTree>
    <p:extLst>
      <p:ext uri="{BB962C8B-B14F-4D97-AF65-F5344CB8AC3E}">
        <p14:creationId xmlns:p14="http://schemas.microsoft.com/office/powerpoint/2010/main" val="1338682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1 content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609600" y="2590800"/>
            <a:ext cx="10972800" cy="1066800"/>
          </a:xfrm>
        </p:spPr>
        <p:txBody>
          <a:bodyPr/>
          <a:lstStyle/>
          <a:p>
            <a:endParaRPr lang="en-IN"/>
          </a:p>
        </p:txBody>
      </p:sp>
      <p:sp>
        <p:nvSpPr>
          <p:cNvPr id="8" name="Picture Placeholder 7"/>
          <p:cNvSpPr>
            <a:spLocks noGrp="1"/>
          </p:cNvSpPr>
          <p:nvPr>
            <p:ph type="pic" sz="quarter" idx="14"/>
          </p:nvPr>
        </p:nvSpPr>
        <p:spPr>
          <a:xfrm>
            <a:off x="609600" y="3657600"/>
            <a:ext cx="10972800" cy="609600"/>
          </a:xfrm>
        </p:spPr>
        <p:txBody>
          <a:bodyPr/>
          <a:lstStyle/>
          <a:p>
            <a:endParaRPr lang="en-IN"/>
          </a:p>
        </p:txBody>
      </p:sp>
      <p:sp>
        <p:nvSpPr>
          <p:cNvPr id="11" name="Picture Placeholder 10"/>
          <p:cNvSpPr>
            <a:spLocks noGrp="1"/>
          </p:cNvSpPr>
          <p:nvPr>
            <p:ph type="pic" sz="quarter" idx="15"/>
          </p:nvPr>
        </p:nvSpPr>
        <p:spPr>
          <a:xfrm>
            <a:off x="609600" y="4343400"/>
            <a:ext cx="10972800" cy="457200"/>
          </a:xfrm>
        </p:spPr>
        <p:txBody>
          <a:bodyPr/>
          <a:lstStyle/>
          <a:p>
            <a:endParaRPr lang="en-IN"/>
          </a:p>
        </p:txBody>
      </p:sp>
      <p:sp>
        <p:nvSpPr>
          <p:cNvPr id="6" name="Content Placeholder 5"/>
          <p:cNvSpPr>
            <a:spLocks noGrp="1"/>
          </p:cNvSpPr>
          <p:nvPr>
            <p:ph sz="quarter" idx="16"/>
          </p:nvPr>
        </p:nvSpPr>
        <p:spPr>
          <a:xfrm>
            <a:off x="631568" y="1447800"/>
            <a:ext cx="109728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Picture Placeholder 9"/>
          <p:cNvSpPr>
            <a:spLocks noGrp="1"/>
          </p:cNvSpPr>
          <p:nvPr>
            <p:ph type="pic" sz="quarter" idx="17"/>
          </p:nvPr>
        </p:nvSpPr>
        <p:spPr>
          <a:xfrm>
            <a:off x="609600" y="5638800"/>
            <a:ext cx="10972800" cy="457200"/>
          </a:xfrm>
        </p:spPr>
        <p:txBody>
          <a:bodyPr/>
          <a:lstStyle/>
          <a:p>
            <a:endParaRPr lang="en-IN"/>
          </a:p>
        </p:txBody>
      </p:sp>
      <p:sp>
        <p:nvSpPr>
          <p:cNvPr id="13" name="Picture Placeholder 12"/>
          <p:cNvSpPr>
            <a:spLocks noGrp="1"/>
          </p:cNvSpPr>
          <p:nvPr>
            <p:ph type="pic" sz="quarter" idx="18"/>
          </p:nvPr>
        </p:nvSpPr>
        <p:spPr>
          <a:xfrm>
            <a:off x="617837" y="4953000"/>
            <a:ext cx="10964563" cy="609600"/>
          </a:xfrm>
        </p:spPr>
        <p:txBody>
          <a:bodyPr/>
          <a:lstStyle/>
          <a:p>
            <a:endParaRPr lang="en-IN" dirty="0"/>
          </a:p>
        </p:txBody>
      </p:sp>
    </p:spTree>
    <p:extLst>
      <p:ext uri="{BB962C8B-B14F-4D97-AF65-F5344CB8AC3E}">
        <p14:creationId xmlns:p14="http://schemas.microsoft.com/office/powerpoint/2010/main" val="1589828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wo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4724401"/>
            <a:ext cx="10972800" cy="1401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609600" y="3276600"/>
            <a:ext cx="10972800" cy="1143000"/>
          </a:xfrm>
        </p:spPr>
        <p:txBody>
          <a:bodyPr/>
          <a:lstStyle/>
          <a:p>
            <a:endParaRPr lang="en-IN"/>
          </a:p>
        </p:txBody>
      </p:sp>
    </p:spTree>
    <p:extLst>
      <p:ext uri="{BB962C8B-B14F-4D97-AF65-F5344CB8AC3E}">
        <p14:creationId xmlns:p14="http://schemas.microsoft.com/office/powerpoint/2010/main" val="10092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559496" y="44624"/>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dirty="0"/>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90872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a:t>
            </a:r>
            <a:r>
              <a:rPr lang="en-GB" altLang="en-US" sz="1600" dirty="0">
                <a:latin typeface="Arial" panose="020B0604020202020204" pitchFamily="34" charset="0"/>
              </a:rPr>
              <a:t>3</a:t>
            </a:r>
            <a:r>
              <a:rPr lang="en-GB" altLang="en-US" sz="1600">
                <a:latin typeface="Arial" panose="020B0604020202020204" pitchFamily="34" charset="0"/>
              </a:rPr>
              <a:t>: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946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3-2023</a:t>
            </a:r>
            <a:endParaRPr lang="en-US" sz="1600" b="1" dirty="0"/>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a:t>
            </a:r>
            <a:r>
              <a:rPr lang="en-US" sz="1600" b="1" kern="1200" dirty="0">
                <a:solidFill>
                  <a:schemeClr val="tx1"/>
                </a:solidFill>
                <a:effectLst/>
                <a:latin typeface="+mn-lt"/>
                <a:ea typeface="+mn-ea"/>
                <a:cs typeface="+mn-cs"/>
              </a:rPr>
              <a:t>Cryptography</a:t>
            </a:r>
            <a:endParaRPr lang="en-US" sz="1600" b="1" dirty="0">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24"/>
          <a:stretch>
            <a:fillRect/>
          </a:stretch>
        </p:blipFill>
        <p:spPr>
          <a:xfrm>
            <a:off x="47329" y="50726"/>
            <a:ext cx="1395854" cy="857993"/>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6" r:id="rId14"/>
    <p:sldLayoutId id="2147483697" r:id="rId15"/>
    <p:sldLayoutId id="2147483698" r:id="rId16"/>
    <p:sldLayoutId id="2147483699" r:id="rId17"/>
    <p:sldLayoutId id="2147483725" r:id="rId18"/>
    <p:sldLayoutId id="2147483726" r:id="rId19"/>
    <p:sldLayoutId id="2147483727" r:id="rId20"/>
    <p:sldLayoutId id="2147483728" r:id="rId21"/>
    <p:sldLayoutId id="2147483729" r:id="rId22"/>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5F1_F9399D48.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F8_78DDC2F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microsoft.com/office/2018/10/relationships/comments" Target="../comments/modernComment_5B3_5B4D4A2D.xm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microsoft.com/office/2018/10/relationships/comments" Target="../comments/modernComment_5BA_55E1FA80.xml"/><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0.png"/><Relationship Id="rId3" Type="http://schemas.microsoft.com/office/2018/10/relationships/comments" Target="../comments/modernComment_5D6_C6503E0E.xml"/><Relationship Id="rId7" Type="http://schemas.openxmlformats.org/officeDocument/2006/relationships/image" Target="../media/image27.wmf"/><Relationship Id="rId12"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oleObject" Target="../embeddings/oleObject3.bin"/><Relationship Id="rId11" Type="http://schemas.openxmlformats.org/officeDocument/2006/relationships/image" Target="../media/image280.png"/><Relationship Id="rId5" Type="http://schemas.openxmlformats.org/officeDocument/2006/relationships/image" Target="../media/image26.png"/><Relationship Id="rId10" Type="http://schemas.openxmlformats.org/officeDocument/2006/relationships/image" Target="../media/image29.wmf"/><Relationship Id="rId4" Type="http://schemas.openxmlformats.org/officeDocument/2006/relationships/image" Target="../media/image25.png"/><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microsoft.com/office/2018/10/relationships/comments" Target="../comments/modernComment_5D7_83380B8D.xml"/><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30.wmf"/><Relationship Id="rId5" Type="http://schemas.openxmlformats.org/officeDocument/2006/relationships/oleObject" Target="../embeddings/oleObject5.bin"/><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microsoft.com/office/2018/10/relationships/comments" Target="../comments/modernComment_5E1_7FFCCDC6.xml"/><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oleObject" Target="../embeddings/oleObject6.bin"/><Relationship Id="rId7"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39.png"/><Relationship Id="rId4" Type="http://schemas.openxmlformats.org/officeDocument/2006/relationships/image" Target="../media/image37.wmf"/><Relationship Id="rId9"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microsoft.com/office/2018/10/relationships/comments" Target="../comments/modernComment_5DE_9647355.xml"/><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microsoft.com/office/2018/10/relationships/comments" Target="../comments/modernComment_599_C022BA53.xml"/><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39.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8.xml"/><Relationship Id="rId1" Type="http://schemas.openxmlformats.org/officeDocument/2006/relationships/slideLayout" Target="../slideLayouts/slideLayout15.xml"/><Relationship Id="rId5" Type="http://schemas.openxmlformats.org/officeDocument/2006/relationships/image" Target="../media/image48.png"/><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microsoft.com/office/2018/10/relationships/comments" Target="../comments/modernComment_5E3_AE70591.xml"/><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microsoft.com/office/2018/10/relationships/comments" Target="../comments/modernComment_5E5_C0DCE1E0.xml"/><Relationship Id="rId2" Type="http://schemas.openxmlformats.org/officeDocument/2006/relationships/notesSlide" Target="../notesSlides/notesSlide42.xml"/><Relationship Id="rId1" Type="http://schemas.openxmlformats.org/officeDocument/2006/relationships/slideLayout" Target="../slideLayouts/slideLayout15.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15.xml"/><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3" Type="http://schemas.microsoft.com/office/2018/10/relationships/comments" Target="../comments/modernComment_59E_F1B8DD64.xml"/><Relationship Id="rId2" Type="http://schemas.openxmlformats.org/officeDocument/2006/relationships/notesSlide" Target="../notesSlides/notesSlide53.xml"/><Relationship Id="rId1" Type="http://schemas.openxmlformats.org/officeDocument/2006/relationships/slideLayout" Target="../slideLayouts/slideLayout14.xml"/><Relationship Id="rId4" Type="http://schemas.openxmlformats.org/officeDocument/2006/relationships/image" Target="../media/image56.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microsoft.com/office/2018/10/relationships/comments" Target="../comments/modernComment_5EB_83167EF4.xml"/><Relationship Id="rId2" Type="http://schemas.openxmlformats.org/officeDocument/2006/relationships/notesSlide" Target="../notesSlides/notesSlide56.xml"/><Relationship Id="rId1" Type="http://schemas.openxmlformats.org/officeDocument/2006/relationships/slideLayout" Target="../slideLayouts/slideLayout19.xml"/><Relationship Id="rId5" Type="http://schemas.openxmlformats.org/officeDocument/2006/relationships/image" Target="../media/image58.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microsoft.com/office/2018/10/relationships/comments" Target="../comments/modernComment_1F3_2787615B.xml"/><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microsoft.com/office/2018/10/relationships/comments" Target="../comments/modernComment_5EE_6C300E89.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18/10/relationships/comments" Target="../comments/modernComment_5EF_3AEC463B.xm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783633" y="116632"/>
            <a:ext cx="6984775" cy="792162"/>
          </a:xfrm>
        </p:spPr>
        <p:txBody>
          <a:bodyPr/>
          <a:lstStyle/>
          <a:p>
            <a:pPr algn="ctr"/>
            <a:br>
              <a:rPr lang="en-US" dirty="0"/>
            </a:br>
            <a:r>
              <a:rPr lang="en-US"/>
              <a:t> NT219- </a:t>
            </a:r>
            <a:r>
              <a:rPr lang="en-US" dirty="0"/>
              <a:t>Cryptography  	</a:t>
            </a:r>
            <a:br>
              <a:rPr lang="en-US" dirty="0"/>
            </a:br>
            <a:endParaRPr lang="en-GB" altLang="en-US" dirty="0"/>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dirty="0"/>
              <a:t>PhD. Ngoc-Tu Nguyen</a:t>
            </a:r>
          </a:p>
          <a:p>
            <a:pPr algn="ctr" eaLnBrk="1" hangingPunct="1">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dirty="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5" y="933393"/>
            <a:ext cx="808009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dirty="0"/>
              <a:t>Week 3: </a:t>
            </a:r>
            <a:r>
              <a:rPr lang="en-US" sz="3600" dirty="0"/>
              <a:t>Modern Symmetric Ciphers</a:t>
            </a:r>
            <a:endParaRPr lang="de-DE" altLang="en-US" sz="3600" kern="0" dirty="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8979146" cy="584765"/>
          </a:xfrm>
        </p:spPr>
        <p:txBody>
          <a:bodyPr wrap="square">
            <a:spAutoFit/>
          </a:bodyPr>
          <a:lstStyle/>
          <a:p>
            <a:r>
              <a:rPr lang="en-IN" altLang="en-US" sz="3200" b="1" dirty="0">
                <a:ea typeface="ヒラギノ角ゴ Pro W3" charset="-128"/>
              </a:rPr>
              <a:t>Relative Frequency of Letters in English Text</a:t>
            </a:r>
          </a:p>
        </p:txBody>
      </p:sp>
      <p:pic>
        <p:nvPicPr>
          <p:cNvPr id="8" name="Picture 7">
            <a:extLst>
              <a:ext uri="{FF2B5EF4-FFF2-40B4-BE49-F238E27FC236}">
                <a16:creationId xmlns:a16="http://schemas.microsoft.com/office/drawing/2014/main" id="{76D1976A-1F09-BF83-ADFC-25C6A80B271B}"/>
              </a:ext>
            </a:extLst>
          </p:cNvPr>
          <p:cNvPicPr>
            <a:picLocks noChangeAspect="1"/>
          </p:cNvPicPr>
          <p:nvPr/>
        </p:nvPicPr>
        <p:blipFill>
          <a:blip r:embed="rId3"/>
          <a:stretch>
            <a:fillRect/>
          </a:stretch>
        </p:blipFill>
        <p:spPr>
          <a:xfrm>
            <a:off x="587388" y="1052736"/>
            <a:ext cx="11017224" cy="5405647"/>
          </a:xfrm>
          <a:prstGeom prst="rect">
            <a:avLst/>
          </a:prstGeom>
        </p:spPr>
      </p:pic>
    </p:spTree>
    <p:extLst>
      <p:ext uri="{BB962C8B-B14F-4D97-AF65-F5344CB8AC3E}">
        <p14:creationId xmlns:p14="http://schemas.microsoft.com/office/powerpoint/2010/main" val="169005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05354"/>
            <a:ext cx="8291264" cy="584765"/>
          </a:xfrm>
        </p:spPr>
        <p:txBody>
          <a:bodyPr wrap="square">
            <a:spAutoFit/>
          </a:bodyPr>
          <a:lstStyle/>
          <a:p>
            <a:r>
              <a:rPr lang="en-IN" altLang="en-US" sz="3200" dirty="0">
                <a:ea typeface="ヒラギノ角ゴ Pro W3" charset="-128"/>
              </a:rPr>
              <a:t>Cryptanalysis on monoalphabetic cipher</a:t>
            </a:r>
          </a:p>
        </p:txBody>
      </p:sp>
      <p:sp>
        <p:nvSpPr>
          <p:cNvPr id="7" name="Rectangle 6">
            <a:extLst>
              <a:ext uri="{FF2B5EF4-FFF2-40B4-BE49-F238E27FC236}">
                <a16:creationId xmlns:a16="http://schemas.microsoft.com/office/drawing/2014/main" id="{8B169539-2419-426F-8C4A-828E5ADE1865}"/>
              </a:ext>
            </a:extLst>
          </p:cNvPr>
          <p:cNvSpPr/>
          <p:nvPr/>
        </p:nvSpPr>
        <p:spPr>
          <a:xfrm>
            <a:off x="839416" y="1197620"/>
            <a:ext cx="10729192" cy="4893647"/>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hzsrnqc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klyy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wqc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flo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mflwf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zqdn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wskn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xzsrbjnf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zqhhnf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zlfnco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hnlhrn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jnrqosdnc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fnqj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kjsnfbc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xnjoqsfrv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gljn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efeceqr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rsdnb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qrlfn</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zlecn</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cqdsrrn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flfn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hnfnojqonb</a:t>
            </a:r>
            <a:r>
              <a:rPr lang="en-US" dirty="0">
                <a:latin typeface="Times New Roman" panose="02020603050405020304" pitchFamily="18" charset="0"/>
                <a:cs typeface="Times New Roman" panose="02020603050405020304" pitchFamily="18" charset="0"/>
              </a:rPr>
              <a:t>. q </a:t>
            </a:r>
            <a:r>
              <a:rPr lang="en-US" dirty="0" err="1">
                <a:latin typeface="Times New Roman" panose="02020603050405020304" pitchFamily="18" charset="0"/>
                <a:cs typeface="Times New Roman" panose="02020603050405020304" pitchFamily="18" charset="0"/>
              </a:rPr>
              <a:t>csfyrn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blgncosx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cekksxnb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cnjdn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pjnqmkqconb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qfb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bsfnb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xrep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gqozngqosxqrrv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ksanb</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cqgn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jllg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cqgn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oqprn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fndnj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oqmsfy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gnqrc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wsoz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rncc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pjsfysfy</a:t>
            </a:r>
            <a:r>
              <a:rPr lang="en-US" dirty="0">
                <a:latin typeface="Times New Roman" panose="02020603050405020304" pitchFamily="18" charset="0"/>
                <a:cs typeface="Times New Roman" panose="02020603050405020304" pitchFamily="18" charset="0"/>
              </a:rPr>
              <a:t> q </a:t>
            </a:r>
            <a:r>
              <a:rPr lang="en-US" dirty="0" err="1">
                <a:latin typeface="Times New Roman" panose="02020603050405020304" pitchFamily="18" charset="0"/>
                <a:cs typeface="Times New Roman" panose="02020603050405020304" pitchFamily="18" charset="0"/>
              </a:rPr>
              <a:t>yenco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wsoz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qfb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wnfo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naqxorv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gsbfsyzo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lfrv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jnosjn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lfxn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fndnj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xlcv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xzqgpnjc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jnkljg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hjldsbnc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klj</a:t>
            </a:r>
            <a:r>
              <a:rPr lang="en-US" dirty="0">
                <a:latin typeface="Times New Roman" panose="02020603050405020304" pitchFamily="18" charset="0"/>
                <a:cs typeface="Times New Roman" panose="02020603050405020304" pitchFamily="18" charset="0"/>
              </a:rPr>
              <a:t> soc </a:t>
            </a:r>
            <a:r>
              <a:rPr lang="en-US" dirty="0" err="1">
                <a:latin typeface="Times New Roman" panose="02020603050405020304" pitchFamily="18" charset="0"/>
                <a:cs typeface="Times New Roman" panose="02020603050405020304" pitchFamily="18" charset="0"/>
              </a:rPr>
              <a:t>kqdlejnb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hqccnb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ownfov-klej</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cqdsrrn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crnnhsfy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gqmsfy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olsrno</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81302600"/>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05354"/>
            <a:ext cx="8291264" cy="584765"/>
          </a:xfrm>
        </p:spPr>
        <p:txBody>
          <a:bodyPr wrap="square">
            <a:spAutoFit/>
          </a:bodyPr>
          <a:lstStyle/>
          <a:p>
            <a:r>
              <a:rPr lang="en-IN" altLang="en-US" sz="3200" dirty="0">
                <a:ea typeface="ヒラギノ角ゴ Pro W3" charset="-128"/>
              </a:rPr>
              <a:t>Cryptanalysis on monoalphabetic cipher</a:t>
            </a:r>
          </a:p>
        </p:txBody>
      </p:sp>
      <p:pic>
        <p:nvPicPr>
          <p:cNvPr id="3" name="Picture 2">
            <a:extLst>
              <a:ext uri="{FF2B5EF4-FFF2-40B4-BE49-F238E27FC236}">
                <a16:creationId xmlns:a16="http://schemas.microsoft.com/office/drawing/2014/main" id="{48821844-DBBF-B4A7-9240-2B4EE3B3B79F}"/>
              </a:ext>
            </a:extLst>
          </p:cNvPr>
          <p:cNvPicPr>
            <a:picLocks noChangeAspect="1"/>
          </p:cNvPicPr>
          <p:nvPr/>
        </p:nvPicPr>
        <p:blipFill>
          <a:blip r:embed="rId3"/>
          <a:stretch>
            <a:fillRect/>
          </a:stretch>
        </p:blipFill>
        <p:spPr>
          <a:xfrm>
            <a:off x="623391" y="980728"/>
            <a:ext cx="10870821" cy="5400600"/>
          </a:xfrm>
          <a:prstGeom prst="rect">
            <a:avLst/>
          </a:prstGeom>
        </p:spPr>
      </p:pic>
    </p:spTree>
    <p:extLst>
      <p:ext uri="{BB962C8B-B14F-4D97-AF65-F5344CB8AC3E}">
        <p14:creationId xmlns:p14="http://schemas.microsoft.com/office/powerpoint/2010/main" val="16067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7704856" cy="615543"/>
          </a:xfrm>
        </p:spPr>
        <p:txBody>
          <a:bodyPr wrap="square">
            <a:spAutoFit/>
          </a:bodyPr>
          <a:lstStyle/>
          <a:p>
            <a:pPr lvl="1"/>
            <a:r>
              <a:rPr lang="en-IN" altLang="en-US" sz="3400" b="1">
                <a:ea typeface="ヒラギノ角ゴ Pro W3" charset="-128"/>
              </a:rPr>
              <a:t>Polyalphabetic Cipher</a:t>
            </a:r>
          </a:p>
        </p:txBody>
      </p:sp>
      <p:pic>
        <p:nvPicPr>
          <p:cNvPr id="8" name="Picture Placeholder 7">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9083135" y="5228467"/>
            <a:ext cx="1119352" cy="1087821"/>
          </a:xfrm>
          <a:prstGeom prst="rect">
            <a:avLst/>
          </a:prstGeom>
          <a:noFill/>
          <a:ln>
            <a:noFill/>
          </a:ln>
        </p:spPr>
      </p:pic>
      <p:sp>
        <p:nvSpPr>
          <p:cNvPr id="5" name="Content Placeholder 3">
            <a:extLst>
              <a:ext uri="{FF2B5EF4-FFF2-40B4-BE49-F238E27FC236}">
                <a16:creationId xmlns:a16="http://schemas.microsoft.com/office/drawing/2014/main" id="{2334BADB-F0AB-4FDB-B5AC-CE8DEB77F836}"/>
              </a:ext>
            </a:extLst>
          </p:cNvPr>
          <p:cNvSpPr txBox="1">
            <a:spLocks/>
          </p:cNvSpPr>
          <p:nvPr/>
        </p:nvSpPr>
        <p:spPr bwMode="auto">
          <a:xfrm>
            <a:off x="326740" y="1087295"/>
            <a:ext cx="11313876" cy="334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algn="just"/>
            <a:r>
              <a:rPr lang="en-US" sz="3200" kern="0"/>
              <a:t>Polyalphabetic Cipher is a </a:t>
            </a:r>
            <a:r>
              <a:rPr lang="en-US" sz="3200" kern="0">
                <a:solidFill>
                  <a:srgbClr val="FF0000"/>
                </a:solidFill>
              </a:rPr>
              <a:t>substitution</a:t>
            </a:r>
            <a:r>
              <a:rPr lang="en-US" sz="3200" kern="0"/>
              <a:t> cipher in which the cipher alphabet for the plain alphabet may be </a:t>
            </a:r>
            <a:r>
              <a:rPr lang="en-US" sz="3200" kern="0">
                <a:solidFill>
                  <a:srgbClr val="FF0000"/>
                </a:solidFill>
              </a:rPr>
              <a:t>different at different places </a:t>
            </a:r>
            <a:r>
              <a:rPr lang="en-US" sz="3200" kern="0"/>
              <a:t>during the encryption process;</a:t>
            </a:r>
          </a:p>
          <a:p>
            <a:pPr lvl="1" algn="just"/>
            <a:r>
              <a:rPr lang="en-US" sz="3200"/>
              <a:t>Playfair Cipher: replace 2 characters  by 2 characters</a:t>
            </a:r>
          </a:p>
          <a:p>
            <a:pPr lvl="1" algn="just"/>
            <a:r>
              <a:rPr lang="en-US" sz="3200"/>
              <a:t>Hill Cipher: replace 3 characters  by 3 characters</a:t>
            </a:r>
          </a:p>
          <a:p>
            <a:pPr lvl="1" algn="just"/>
            <a:r>
              <a:rPr lang="en-US" sz="3200"/>
              <a:t>Vigenere  Cipher </a:t>
            </a:r>
            <a:endParaRPr lang="en-US" sz="3200" kern="0"/>
          </a:p>
        </p:txBody>
      </p:sp>
    </p:spTree>
    <p:extLst>
      <p:ext uri="{BB962C8B-B14F-4D97-AF65-F5344CB8AC3E}">
        <p14:creationId xmlns:p14="http://schemas.microsoft.com/office/powerpoint/2010/main" val="310823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452" y="103282"/>
            <a:ext cx="7416824" cy="646321"/>
          </a:xfrm>
        </p:spPr>
        <p:txBody>
          <a:bodyPr wrap="square">
            <a:spAutoFit/>
          </a:bodyPr>
          <a:lstStyle/>
          <a:p>
            <a:r>
              <a:rPr lang="en-IN" altLang="en-US" sz="3600" dirty="0">
                <a:ea typeface="ヒラギノ角ゴ Pro W3" charset="-128"/>
              </a:rPr>
              <a:t>Playfair encryption</a:t>
            </a:r>
            <a:endParaRPr lang="en-US" sz="2800" dirty="0"/>
          </a:p>
        </p:txBody>
      </p:sp>
      <p:graphicFrame>
        <p:nvGraphicFramePr>
          <p:cNvPr id="3" name="Table 2">
            <a:extLst>
              <a:ext uri="{FF2B5EF4-FFF2-40B4-BE49-F238E27FC236}">
                <a16:creationId xmlns:a16="http://schemas.microsoft.com/office/drawing/2014/main" id="{996A7C99-A206-4801-A27B-DAEAA64F1F19}"/>
              </a:ext>
            </a:extLst>
          </p:cNvPr>
          <p:cNvGraphicFramePr>
            <a:graphicFrameLocks noGrp="1"/>
          </p:cNvGraphicFramePr>
          <p:nvPr/>
        </p:nvGraphicFramePr>
        <p:xfrm>
          <a:off x="2005960" y="1268760"/>
          <a:ext cx="8229600" cy="1991216"/>
        </p:xfrm>
        <a:graphic>
          <a:graphicData uri="http://schemas.openxmlformats.org/drawingml/2006/table">
            <a:tbl>
              <a:tblPr firstRow="1" bandRow="1">
                <a:tableStyleId>{3B4B98B0-60AC-42C2-AFA5-B58CD77FA1E5}</a:tableStyleId>
              </a:tblPr>
              <a:tblGrid>
                <a:gridCol w="1645920">
                  <a:extLst>
                    <a:ext uri="{9D8B030D-6E8A-4147-A177-3AD203B41FA5}">
                      <a16:colId xmlns:a16="http://schemas.microsoft.com/office/drawing/2014/main" val="479463308"/>
                    </a:ext>
                  </a:extLst>
                </a:gridCol>
                <a:gridCol w="1645920">
                  <a:extLst>
                    <a:ext uri="{9D8B030D-6E8A-4147-A177-3AD203B41FA5}">
                      <a16:colId xmlns:a16="http://schemas.microsoft.com/office/drawing/2014/main" val="1171542012"/>
                    </a:ext>
                  </a:extLst>
                </a:gridCol>
                <a:gridCol w="1645920">
                  <a:extLst>
                    <a:ext uri="{9D8B030D-6E8A-4147-A177-3AD203B41FA5}">
                      <a16:colId xmlns:a16="http://schemas.microsoft.com/office/drawing/2014/main" val="2683890524"/>
                    </a:ext>
                  </a:extLst>
                </a:gridCol>
                <a:gridCol w="1645920">
                  <a:extLst>
                    <a:ext uri="{9D8B030D-6E8A-4147-A177-3AD203B41FA5}">
                      <a16:colId xmlns:a16="http://schemas.microsoft.com/office/drawing/2014/main" val="1720397609"/>
                    </a:ext>
                  </a:extLst>
                </a:gridCol>
                <a:gridCol w="1645920">
                  <a:extLst>
                    <a:ext uri="{9D8B030D-6E8A-4147-A177-3AD203B41FA5}">
                      <a16:colId xmlns:a16="http://schemas.microsoft.com/office/drawing/2014/main" val="951123849"/>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O</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A</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R</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4432636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H</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B</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D</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09807293"/>
                  </a:ext>
                </a:extLst>
              </a:tr>
              <a:tr h="4062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F</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G</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I/J</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K</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604718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L</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P</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Q</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95400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U</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V</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W</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X</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latin typeface="+mn-lt"/>
                        </a:rPr>
                        <a:t>Z</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26903862"/>
                  </a:ext>
                </a:extLst>
              </a:tr>
            </a:tbl>
          </a:graphicData>
        </a:graphic>
      </p:graphicFrame>
      <p:sp>
        <p:nvSpPr>
          <p:cNvPr id="7" name="Rectangle 6">
            <a:extLst>
              <a:ext uri="{FF2B5EF4-FFF2-40B4-BE49-F238E27FC236}">
                <a16:creationId xmlns:a16="http://schemas.microsoft.com/office/drawing/2014/main" id="{75C044E2-60A6-4F62-BD8A-867AE8317365}"/>
              </a:ext>
            </a:extLst>
          </p:cNvPr>
          <p:cNvSpPr/>
          <p:nvPr/>
        </p:nvSpPr>
        <p:spPr>
          <a:xfrm>
            <a:off x="1919536" y="3501008"/>
            <a:ext cx="7618432" cy="523220"/>
          </a:xfrm>
          <a:prstGeom prst="rect">
            <a:avLst/>
          </a:prstGeom>
        </p:spPr>
        <p:txBody>
          <a:bodyPr wrap="square">
            <a:spAutoFit/>
          </a:bodyPr>
          <a:lstStyle/>
          <a:p>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Plaintext</a:t>
            </a:r>
            <a:r>
              <a:rPr lang="en-US" dirty="0">
                <a:solidFill>
                  <a:srgbClr val="202122"/>
                </a:solidFill>
                <a:latin typeface="Arial" panose="020B0604020202020204" pitchFamily="34" charset="0"/>
              </a:rPr>
              <a:t>: "Hide the gold in the tree stump"</a:t>
            </a:r>
            <a:endParaRPr lang="en-US" dirty="0"/>
          </a:p>
        </p:txBody>
      </p:sp>
      <p:sp>
        <p:nvSpPr>
          <p:cNvPr id="8" name="Rectangle 7">
            <a:extLst>
              <a:ext uri="{FF2B5EF4-FFF2-40B4-BE49-F238E27FC236}">
                <a16:creationId xmlns:a16="http://schemas.microsoft.com/office/drawing/2014/main" id="{C11ECAE6-A089-4771-83D8-D71A4B4D5FB2}"/>
              </a:ext>
            </a:extLst>
          </p:cNvPr>
          <p:cNvSpPr/>
          <p:nvPr/>
        </p:nvSpPr>
        <p:spPr>
          <a:xfrm>
            <a:off x="2005960" y="4005064"/>
            <a:ext cx="3300904" cy="523220"/>
          </a:xfrm>
          <a:prstGeom prst="rect">
            <a:avLst/>
          </a:prstGeom>
        </p:spPr>
        <p:txBody>
          <a:bodyPr wrap="none">
            <a:spAutoFit/>
          </a:bodyPr>
          <a:lstStyle/>
          <a:p>
            <a:r>
              <a:rPr lang="en-US" b="1" dirty="0">
                <a:solidFill>
                  <a:srgbClr val="202122"/>
                </a:solidFill>
                <a:latin typeface="Arial" panose="020B0604020202020204" pitchFamily="34" charset="0"/>
              </a:rPr>
              <a:t>Plaintext diagram:</a:t>
            </a:r>
            <a:endParaRPr lang="en-US" dirty="0"/>
          </a:p>
        </p:txBody>
      </p:sp>
      <p:sp>
        <p:nvSpPr>
          <p:cNvPr id="10" name="Rectangle 9">
            <a:extLst>
              <a:ext uri="{FF2B5EF4-FFF2-40B4-BE49-F238E27FC236}">
                <a16:creationId xmlns:a16="http://schemas.microsoft.com/office/drawing/2014/main" id="{E5482332-3FAA-4F59-B705-43F8C1B14D66}"/>
              </a:ext>
            </a:extLst>
          </p:cNvPr>
          <p:cNvSpPr/>
          <p:nvPr/>
        </p:nvSpPr>
        <p:spPr>
          <a:xfrm>
            <a:off x="2726040" y="4437112"/>
            <a:ext cx="7618432" cy="523220"/>
          </a:xfrm>
          <a:prstGeom prst="rect">
            <a:avLst/>
          </a:prstGeom>
        </p:spPr>
        <p:txBody>
          <a:bodyPr wrap="square">
            <a:spAutoFit/>
          </a:bodyPr>
          <a:lstStyle/>
          <a:p>
            <a:r>
              <a:rPr lang="en-US"/>
              <a:t>HI DE  TH  </a:t>
            </a:r>
            <a:r>
              <a:rPr lang="en-US">
                <a:solidFill>
                  <a:srgbClr val="339966"/>
                </a:solidFill>
              </a:rPr>
              <a:t>EG</a:t>
            </a:r>
            <a:r>
              <a:rPr lang="en-US"/>
              <a:t> </a:t>
            </a:r>
            <a:r>
              <a:rPr lang="en-US" dirty="0"/>
              <a:t>OL DI NT HE </a:t>
            </a:r>
            <a:r>
              <a:rPr lang="en-US" dirty="0">
                <a:solidFill>
                  <a:srgbClr val="FFC000"/>
                </a:solidFill>
              </a:rPr>
              <a:t>TR</a:t>
            </a:r>
            <a:r>
              <a:rPr lang="en-US" dirty="0">
                <a:solidFill>
                  <a:schemeClr val="accent2"/>
                </a:solidFill>
              </a:rPr>
              <a:t> EX </a:t>
            </a:r>
            <a:r>
              <a:rPr lang="en-US" dirty="0"/>
              <a:t>ES TU MP</a:t>
            </a:r>
          </a:p>
        </p:txBody>
      </p:sp>
      <p:sp>
        <p:nvSpPr>
          <p:cNvPr id="11" name="Rectangle 10">
            <a:extLst>
              <a:ext uri="{FF2B5EF4-FFF2-40B4-BE49-F238E27FC236}">
                <a16:creationId xmlns:a16="http://schemas.microsoft.com/office/drawing/2014/main" id="{BB0053DC-90E8-4193-AF8F-93511CE5C0EA}"/>
              </a:ext>
            </a:extLst>
          </p:cNvPr>
          <p:cNvSpPr/>
          <p:nvPr/>
        </p:nvSpPr>
        <p:spPr>
          <a:xfrm>
            <a:off x="1991544" y="4941168"/>
            <a:ext cx="3581430" cy="523220"/>
          </a:xfrm>
          <a:prstGeom prst="rect">
            <a:avLst/>
          </a:prstGeom>
        </p:spPr>
        <p:txBody>
          <a:bodyPr wrap="none">
            <a:spAutoFit/>
          </a:bodyPr>
          <a:lstStyle/>
          <a:p>
            <a:r>
              <a:rPr lang="en-US" b="1" dirty="0">
                <a:solidFill>
                  <a:srgbClr val="202122"/>
                </a:solidFill>
                <a:latin typeface="Arial" panose="020B0604020202020204" pitchFamily="34" charset="0"/>
              </a:rPr>
              <a:t>Ciphertext diagram:</a:t>
            </a:r>
            <a:endParaRPr lang="en-US" dirty="0"/>
          </a:p>
        </p:txBody>
      </p:sp>
      <p:cxnSp>
        <p:nvCxnSpPr>
          <p:cNvPr id="13" name="Straight Connector 12">
            <a:extLst>
              <a:ext uri="{FF2B5EF4-FFF2-40B4-BE49-F238E27FC236}">
                <a16:creationId xmlns:a16="http://schemas.microsoft.com/office/drawing/2014/main" id="{E27DC5D8-631E-4177-A065-FDFAA4F6EE10}"/>
              </a:ext>
            </a:extLst>
          </p:cNvPr>
          <p:cNvCxnSpPr/>
          <p:nvPr/>
        </p:nvCxnSpPr>
        <p:spPr bwMode="auto">
          <a:xfrm>
            <a:off x="4583832" y="1916832"/>
            <a:ext cx="3024336" cy="347536"/>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15" name="Straight Arrow Connector 14">
            <a:extLst>
              <a:ext uri="{FF2B5EF4-FFF2-40B4-BE49-F238E27FC236}">
                <a16:creationId xmlns:a16="http://schemas.microsoft.com/office/drawing/2014/main" id="{E357E253-D859-49BA-AB32-4648A45A54C6}"/>
              </a:ext>
            </a:extLst>
          </p:cNvPr>
          <p:cNvCxnSpPr/>
          <p:nvPr/>
        </p:nvCxnSpPr>
        <p:spPr bwMode="auto">
          <a:xfrm flipH="1">
            <a:off x="4583832" y="1809904"/>
            <a:ext cx="3096344" cy="4544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a:extLst>
              <a:ext uri="{FF2B5EF4-FFF2-40B4-BE49-F238E27FC236}">
                <a16:creationId xmlns:a16="http://schemas.microsoft.com/office/drawing/2014/main" id="{C44DEB18-D20B-4834-ADAA-A3794D76B83D}"/>
              </a:ext>
            </a:extLst>
          </p:cNvPr>
          <p:cNvSpPr/>
          <p:nvPr/>
        </p:nvSpPr>
        <p:spPr>
          <a:xfrm>
            <a:off x="2711624" y="5445224"/>
            <a:ext cx="7618432" cy="523220"/>
          </a:xfrm>
          <a:prstGeom prst="rect">
            <a:avLst/>
          </a:prstGeom>
        </p:spPr>
        <p:txBody>
          <a:bodyPr wrap="square">
            <a:spAutoFit/>
          </a:bodyPr>
          <a:lstStyle/>
          <a:p>
            <a:r>
              <a:rPr lang="en-US" dirty="0">
                <a:solidFill>
                  <a:srgbClr val="FF0000"/>
                </a:solidFill>
              </a:rPr>
              <a:t>BF</a:t>
            </a:r>
            <a:r>
              <a:rPr lang="en-US" dirty="0"/>
              <a:t> </a:t>
            </a:r>
            <a:r>
              <a:rPr lang="en-US" dirty="0">
                <a:solidFill>
                  <a:srgbClr val="FF0000"/>
                </a:solidFill>
              </a:rPr>
              <a:t>CK</a:t>
            </a:r>
            <a:r>
              <a:rPr lang="en-US" dirty="0"/>
              <a:t>  </a:t>
            </a:r>
            <a:r>
              <a:rPr lang="en-US" dirty="0">
                <a:solidFill>
                  <a:srgbClr val="FF0000"/>
                </a:solidFill>
              </a:rPr>
              <a:t>PD</a:t>
            </a:r>
            <a:r>
              <a:rPr lang="en-US" dirty="0"/>
              <a:t>  </a:t>
            </a:r>
            <a:r>
              <a:rPr lang="en-US" dirty="0">
                <a:solidFill>
                  <a:schemeClr val="accent5">
                    <a:lumMod val="50000"/>
                  </a:schemeClr>
                </a:solidFill>
              </a:rPr>
              <a:t>FI   ..     ..   ..    ..    </a:t>
            </a:r>
            <a:r>
              <a:rPr lang="en-US" dirty="0">
                <a:solidFill>
                  <a:srgbClr val="FFC000"/>
                </a:solidFill>
              </a:rPr>
              <a:t>ZD</a:t>
            </a:r>
            <a:r>
              <a:rPr lang="en-US" dirty="0">
                <a:solidFill>
                  <a:schemeClr val="accent5">
                    <a:lumMod val="50000"/>
                  </a:schemeClr>
                </a:solidFill>
              </a:rPr>
              <a:t>      </a:t>
            </a:r>
          </a:p>
        </p:txBody>
      </p:sp>
      <p:sp>
        <p:nvSpPr>
          <p:cNvPr id="4" name="Rectangle 3">
            <a:extLst>
              <a:ext uri="{FF2B5EF4-FFF2-40B4-BE49-F238E27FC236}">
                <a16:creationId xmlns:a16="http://schemas.microsoft.com/office/drawing/2014/main" id="{A1A69541-6348-4007-96FC-E276F707D1FE}"/>
              </a:ext>
            </a:extLst>
          </p:cNvPr>
          <p:cNvSpPr/>
          <p:nvPr/>
        </p:nvSpPr>
        <p:spPr>
          <a:xfrm>
            <a:off x="1919536" y="5880028"/>
            <a:ext cx="9388192" cy="523220"/>
          </a:xfrm>
          <a:prstGeom prst="rect">
            <a:avLst/>
          </a:prstGeom>
        </p:spPr>
        <p:txBody>
          <a:bodyPr wrap="square">
            <a:spAutoFit/>
          </a:bodyPr>
          <a:lstStyle/>
          <a:p>
            <a:r>
              <a:rPr lang="en-US"/>
              <a:t>https://en.wikipedia.org/wiki/Playfair_cipher</a:t>
            </a:r>
          </a:p>
        </p:txBody>
      </p:sp>
      <p:sp>
        <p:nvSpPr>
          <p:cNvPr id="5" name="Arrow: Down 4">
            <a:extLst>
              <a:ext uri="{FF2B5EF4-FFF2-40B4-BE49-F238E27FC236}">
                <a16:creationId xmlns:a16="http://schemas.microsoft.com/office/drawing/2014/main" id="{50744D55-57A4-4905-8B8B-25E346FB29DD}"/>
              </a:ext>
            </a:extLst>
          </p:cNvPr>
          <p:cNvSpPr/>
          <p:nvPr/>
        </p:nvSpPr>
        <p:spPr bwMode="auto">
          <a:xfrm>
            <a:off x="10314273" y="1322550"/>
            <a:ext cx="292973" cy="162155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6" name="TextBox 5">
            <a:extLst>
              <a:ext uri="{FF2B5EF4-FFF2-40B4-BE49-F238E27FC236}">
                <a16:creationId xmlns:a16="http://schemas.microsoft.com/office/drawing/2014/main" id="{77B052B1-D512-45C3-888A-CCFC4BE5D68A}"/>
              </a:ext>
            </a:extLst>
          </p:cNvPr>
          <p:cNvSpPr txBox="1"/>
          <p:nvPr/>
        </p:nvSpPr>
        <p:spPr>
          <a:xfrm>
            <a:off x="10235560" y="2944108"/>
            <a:ext cx="566181" cy="523220"/>
          </a:xfrm>
          <a:prstGeom prst="rect">
            <a:avLst/>
          </a:prstGeom>
          <a:noFill/>
        </p:spPr>
        <p:txBody>
          <a:bodyPr wrap="none" rtlCol="0">
            <a:spAutoFit/>
          </a:bodyPr>
          <a:lstStyle/>
          <a:p>
            <a:r>
              <a:rPr lang="en-US"/>
              <a:t>+1</a:t>
            </a:r>
          </a:p>
        </p:txBody>
      </p:sp>
      <p:sp>
        <p:nvSpPr>
          <p:cNvPr id="9" name="Arrow: Right 8">
            <a:extLst>
              <a:ext uri="{FF2B5EF4-FFF2-40B4-BE49-F238E27FC236}">
                <a16:creationId xmlns:a16="http://schemas.microsoft.com/office/drawing/2014/main" id="{881DE8E0-3B9D-4BBA-92BA-386B582FEDF4}"/>
              </a:ext>
            </a:extLst>
          </p:cNvPr>
          <p:cNvSpPr/>
          <p:nvPr/>
        </p:nvSpPr>
        <p:spPr bwMode="auto">
          <a:xfrm>
            <a:off x="2005960" y="966846"/>
            <a:ext cx="7776864" cy="169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F326E055-5660-47C2-A0C5-418A1E5CDA80}"/>
              </a:ext>
            </a:extLst>
          </p:cNvPr>
          <p:cNvSpPr txBox="1"/>
          <p:nvPr/>
        </p:nvSpPr>
        <p:spPr>
          <a:xfrm>
            <a:off x="9891659" y="783868"/>
            <a:ext cx="566181" cy="523220"/>
          </a:xfrm>
          <a:prstGeom prst="rect">
            <a:avLst/>
          </a:prstGeom>
          <a:noFill/>
        </p:spPr>
        <p:txBody>
          <a:bodyPr wrap="square" rtlCol="0">
            <a:spAutoFit/>
          </a:bodyPr>
          <a:lstStyle/>
          <a:p>
            <a:r>
              <a:rPr lang="en-US"/>
              <a:t>+1</a:t>
            </a:r>
          </a:p>
        </p:txBody>
      </p:sp>
      <p:sp>
        <p:nvSpPr>
          <p:cNvPr id="12" name="TextBox 11">
            <a:extLst>
              <a:ext uri="{FF2B5EF4-FFF2-40B4-BE49-F238E27FC236}">
                <a16:creationId xmlns:a16="http://schemas.microsoft.com/office/drawing/2014/main" id="{A8B5CC9C-0E65-42DA-97B1-348A573E3E26}"/>
              </a:ext>
            </a:extLst>
          </p:cNvPr>
          <p:cNvSpPr txBox="1"/>
          <p:nvPr/>
        </p:nvSpPr>
        <p:spPr>
          <a:xfrm>
            <a:off x="93267" y="1567380"/>
            <a:ext cx="1898277" cy="523220"/>
          </a:xfrm>
          <a:prstGeom prst="rect">
            <a:avLst/>
          </a:prstGeom>
          <a:noFill/>
        </p:spPr>
        <p:txBody>
          <a:bodyPr wrap="none" rtlCol="0">
            <a:spAutoFit/>
          </a:bodyPr>
          <a:lstStyle/>
          <a:p>
            <a:r>
              <a:rPr lang="en-US"/>
              <a:t>Key matrix </a:t>
            </a:r>
          </a:p>
        </p:txBody>
      </p:sp>
      <p:sp>
        <p:nvSpPr>
          <p:cNvPr id="14" name="Oval 13">
            <a:extLst>
              <a:ext uri="{FF2B5EF4-FFF2-40B4-BE49-F238E27FC236}">
                <a16:creationId xmlns:a16="http://schemas.microsoft.com/office/drawing/2014/main" id="{080E2D0F-FCBD-46DB-8240-52E9A484F31C}"/>
              </a:ext>
            </a:extLst>
          </p:cNvPr>
          <p:cNvSpPr/>
          <p:nvPr/>
        </p:nvSpPr>
        <p:spPr bwMode="auto">
          <a:xfrm>
            <a:off x="2677118" y="4437112"/>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8" name="Oval 17">
            <a:extLst>
              <a:ext uri="{FF2B5EF4-FFF2-40B4-BE49-F238E27FC236}">
                <a16:creationId xmlns:a16="http://schemas.microsoft.com/office/drawing/2014/main" id="{B923D5C9-4D81-4378-8E66-9BA9AC922F5D}"/>
              </a:ext>
            </a:extLst>
          </p:cNvPr>
          <p:cNvSpPr/>
          <p:nvPr/>
        </p:nvSpPr>
        <p:spPr bwMode="auto">
          <a:xfrm>
            <a:off x="2711624" y="5426060"/>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9" name="Oval 18">
            <a:extLst>
              <a:ext uri="{FF2B5EF4-FFF2-40B4-BE49-F238E27FC236}">
                <a16:creationId xmlns:a16="http://schemas.microsoft.com/office/drawing/2014/main" id="{E7D0F47B-4045-4049-96F9-DF772FA80FE7}"/>
              </a:ext>
            </a:extLst>
          </p:cNvPr>
          <p:cNvSpPr/>
          <p:nvPr/>
        </p:nvSpPr>
        <p:spPr bwMode="auto">
          <a:xfrm>
            <a:off x="4511824" y="4489956"/>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0" name="Oval 19">
            <a:extLst>
              <a:ext uri="{FF2B5EF4-FFF2-40B4-BE49-F238E27FC236}">
                <a16:creationId xmlns:a16="http://schemas.microsoft.com/office/drawing/2014/main" id="{4BE16D0B-175F-4DA7-9E98-CC8DF29AAFA3}"/>
              </a:ext>
            </a:extLst>
          </p:cNvPr>
          <p:cNvSpPr/>
          <p:nvPr/>
        </p:nvSpPr>
        <p:spPr bwMode="auto">
          <a:xfrm>
            <a:off x="4511824" y="5426060"/>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1" name="Oval 20">
            <a:extLst>
              <a:ext uri="{FF2B5EF4-FFF2-40B4-BE49-F238E27FC236}">
                <a16:creationId xmlns:a16="http://schemas.microsoft.com/office/drawing/2014/main" id="{99A79C23-9DA4-48E8-8ED0-EC79E026DBC7}"/>
              </a:ext>
            </a:extLst>
          </p:cNvPr>
          <p:cNvSpPr/>
          <p:nvPr/>
        </p:nvSpPr>
        <p:spPr bwMode="auto">
          <a:xfrm>
            <a:off x="7248128" y="4437112"/>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2" name="Oval 21">
            <a:extLst>
              <a:ext uri="{FF2B5EF4-FFF2-40B4-BE49-F238E27FC236}">
                <a16:creationId xmlns:a16="http://schemas.microsoft.com/office/drawing/2014/main" id="{39C797A9-E0B4-43E5-9585-6A88EB938F6D}"/>
              </a:ext>
            </a:extLst>
          </p:cNvPr>
          <p:cNvSpPr/>
          <p:nvPr/>
        </p:nvSpPr>
        <p:spPr bwMode="auto">
          <a:xfrm>
            <a:off x="7302883" y="5426060"/>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51191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213" y="834361"/>
            <a:ext cx="8229600" cy="646321"/>
          </a:xfrm>
        </p:spPr>
        <p:txBody>
          <a:bodyPr wrap="square">
            <a:spAutoFit/>
          </a:bodyPr>
          <a:lstStyle/>
          <a:p>
            <a:r>
              <a:rPr lang="en-IN" altLang="en-US" sz="3600">
                <a:ea typeface="ヒラギノ角ゴ Pro W3" charset="-128"/>
              </a:rPr>
              <a:t>(4) Hill </a:t>
            </a:r>
            <a:r>
              <a:rPr lang="en-IN" altLang="en-US" sz="3600" dirty="0">
                <a:ea typeface="ヒラギノ角ゴ Pro W3" charset="-128"/>
              </a:rPr>
              <a:t>Cipher</a:t>
            </a:r>
            <a:endParaRPr lang="en-US" sz="2800" dirty="0"/>
          </a:p>
        </p:txBody>
      </p:sp>
      <p:sp>
        <p:nvSpPr>
          <p:cNvPr id="4" name="Content Placeholder 3"/>
          <p:cNvSpPr>
            <a:spLocks noGrp="1"/>
          </p:cNvSpPr>
          <p:nvPr>
            <p:ph idx="13"/>
          </p:nvPr>
        </p:nvSpPr>
        <p:spPr>
          <a:xfrm>
            <a:off x="191344" y="2102638"/>
            <a:ext cx="11377264" cy="2973111"/>
          </a:xfrm>
        </p:spPr>
        <p:txBody>
          <a:bodyPr wrap="square">
            <a:spAutoFit/>
          </a:bodyPr>
          <a:lstStyle/>
          <a:p>
            <a:r>
              <a:rPr lang="en-US" sz="2400" dirty="0"/>
              <a:t>Developed by the mathematician Lester Hill in 1929</a:t>
            </a:r>
          </a:p>
          <a:p>
            <a:r>
              <a:rPr lang="en-US" sz="2400" dirty="0"/>
              <a:t>Strength is that it completely hides single-letter frequencies</a:t>
            </a:r>
          </a:p>
          <a:p>
            <a:pPr lvl="1"/>
            <a:r>
              <a:rPr lang="en-US" sz="2400" dirty="0"/>
              <a:t>The use of a larger matrix hides more frequency information</a:t>
            </a:r>
          </a:p>
          <a:p>
            <a:pPr lvl="1"/>
            <a:r>
              <a:rPr lang="en-US" sz="2400" dirty="0"/>
              <a:t>A 3 x 3 Hill cipher hides not only single-letter but also two-letter frequency information</a:t>
            </a:r>
          </a:p>
          <a:p>
            <a:r>
              <a:rPr lang="en-US" sz="2400" dirty="0"/>
              <a:t>Strong against a </a:t>
            </a:r>
            <a:r>
              <a:rPr lang="en-US" sz="2400" dirty="0" err="1"/>
              <a:t>ciphertext</a:t>
            </a:r>
            <a:r>
              <a:rPr lang="en-US" sz="2400" dirty="0"/>
              <a:t>-only attack but easily broken with a known plaintext attack</a:t>
            </a:r>
          </a:p>
        </p:txBody>
      </p:sp>
      <p:graphicFrame>
        <p:nvGraphicFramePr>
          <p:cNvPr id="5" name="Object 4">
            <a:extLst>
              <a:ext uri="{FF2B5EF4-FFF2-40B4-BE49-F238E27FC236}">
                <a16:creationId xmlns:a16="http://schemas.microsoft.com/office/drawing/2014/main" id="{A1989F0B-8B01-4E46-B2DE-9BC4910AA2B5}"/>
              </a:ext>
            </a:extLst>
          </p:cNvPr>
          <p:cNvGraphicFramePr>
            <a:graphicFrameLocks noChangeAspect="1"/>
          </p:cNvGraphicFramePr>
          <p:nvPr/>
        </p:nvGraphicFramePr>
        <p:xfrm>
          <a:off x="3889772" y="4852684"/>
          <a:ext cx="5168900" cy="1625600"/>
        </p:xfrm>
        <a:graphic>
          <a:graphicData uri="http://schemas.openxmlformats.org/presentationml/2006/ole">
            <mc:AlternateContent xmlns:mc="http://schemas.openxmlformats.org/markup-compatibility/2006">
              <mc:Choice xmlns:v="urn:schemas-microsoft-com:vml" Requires="v">
                <p:oleObj name="Equation" r:id="rId3" imgW="5168880" imgH="1625400" progId="Equation.DSMT4">
                  <p:embed/>
                </p:oleObj>
              </mc:Choice>
              <mc:Fallback>
                <p:oleObj name="Equation" r:id="rId3" imgW="5168880" imgH="1625400" progId="Equation.DSMT4">
                  <p:embed/>
                  <p:pic>
                    <p:nvPicPr>
                      <p:cNvPr id="5" name="Object 4">
                        <a:extLst>
                          <a:ext uri="{FF2B5EF4-FFF2-40B4-BE49-F238E27FC236}">
                            <a16:creationId xmlns:a16="http://schemas.microsoft.com/office/drawing/2014/main" id="{A1989F0B-8B01-4E46-B2DE-9BC4910AA2B5}"/>
                          </a:ext>
                        </a:extLst>
                      </p:cNvPr>
                      <p:cNvPicPr/>
                      <p:nvPr/>
                    </p:nvPicPr>
                    <p:blipFill>
                      <a:blip r:embed="rId4"/>
                      <a:stretch>
                        <a:fillRect/>
                      </a:stretch>
                    </p:blipFill>
                    <p:spPr>
                      <a:xfrm>
                        <a:off x="3889772" y="4852684"/>
                        <a:ext cx="5168900" cy="162560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80141558-50F6-4110-838A-4751FC8CBC20}"/>
              </a:ext>
            </a:extLst>
          </p:cNvPr>
          <p:cNvSpPr txBox="1"/>
          <p:nvPr/>
        </p:nvSpPr>
        <p:spPr>
          <a:xfrm>
            <a:off x="4540013" y="3178865"/>
            <a:ext cx="65" cy="430887"/>
          </a:xfrm>
          <a:prstGeom prst="rect">
            <a:avLst/>
          </a:prstGeom>
          <a:noFill/>
        </p:spPr>
        <p:txBody>
          <a:bodyPr wrap="none" lIns="0" tIns="0" rIns="0" bIns="0" rtlCol="0">
            <a:spAutoFit/>
          </a:bodyPr>
          <a:lstStyle/>
          <a:p>
            <a:endParaRPr lang="en-US" dirty="0"/>
          </a:p>
        </p:txBody>
      </p:sp>
      <p:graphicFrame>
        <p:nvGraphicFramePr>
          <p:cNvPr id="7" name="Object 6">
            <a:extLst>
              <a:ext uri="{FF2B5EF4-FFF2-40B4-BE49-F238E27FC236}">
                <a16:creationId xmlns:a16="http://schemas.microsoft.com/office/drawing/2014/main" id="{BFB3D219-E522-4E61-BF5B-6DFCDEDDFB70}"/>
              </a:ext>
            </a:extLst>
          </p:cNvPr>
          <p:cNvGraphicFramePr>
            <a:graphicFrameLocks noChangeAspect="1"/>
          </p:cNvGraphicFramePr>
          <p:nvPr/>
        </p:nvGraphicFramePr>
        <p:xfrm>
          <a:off x="933520" y="5673109"/>
          <a:ext cx="2298700" cy="317500"/>
        </p:xfrm>
        <a:graphic>
          <a:graphicData uri="http://schemas.openxmlformats.org/presentationml/2006/ole">
            <mc:AlternateContent xmlns:mc="http://schemas.openxmlformats.org/markup-compatibility/2006">
              <mc:Choice xmlns:v="urn:schemas-microsoft-com:vml" Requires="v">
                <p:oleObj name="Equation" r:id="rId5" imgW="2298600" imgH="317160" progId="Equation.DSMT4">
                  <p:embed/>
                </p:oleObj>
              </mc:Choice>
              <mc:Fallback>
                <p:oleObj name="Equation" r:id="rId5" imgW="2298600" imgH="317160" progId="Equation.DSMT4">
                  <p:embed/>
                  <p:pic>
                    <p:nvPicPr>
                      <p:cNvPr id="7" name="Object 6">
                        <a:extLst>
                          <a:ext uri="{FF2B5EF4-FFF2-40B4-BE49-F238E27FC236}">
                            <a16:creationId xmlns:a16="http://schemas.microsoft.com/office/drawing/2014/main" id="{BFB3D219-E522-4E61-BF5B-6DFCDEDDFB70}"/>
                          </a:ext>
                        </a:extLst>
                      </p:cNvPr>
                      <p:cNvPicPr/>
                      <p:nvPr/>
                    </p:nvPicPr>
                    <p:blipFill>
                      <a:blip r:embed="rId6"/>
                      <a:stretch>
                        <a:fillRect/>
                      </a:stretch>
                    </p:blipFill>
                    <p:spPr>
                      <a:xfrm>
                        <a:off x="933520" y="5673109"/>
                        <a:ext cx="2298700" cy="317500"/>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979E5930-D76D-47FE-BF13-0CCAE058A43E}"/>
              </a:ext>
            </a:extLst>
          </p:cNvPr>
          <p:cNvSpPr txBox="1">
            <a:spLocks/>
          </p:cNvSpPr>
          <p:nvPr/>
        </p:nvSpPr>
        <p:spPr bwMode="auto">
          <a:xfrm>
            <a:off x="1631504" y="129338"/>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pic>
        <p:nvPicPr>
          <p:cNvPr id="3" name="Picture 2">
            <a:extLst>
              <a:ext uri="{FF2B5EF4-FFF2-40B4-BE49-F238E27FC236}">
                <a16:creationId xmlns:a16="http://schemas.microsoft.com/office/drawing/2014/main" id="{0EFCB660-FCE6-493D-B38E-7C0E6D049770}"/>
              </a:ext>
            </a:extLst>
          </p:cNvPr>
          <p:cNvPicPr>
            <a:picLocks noChangeAspect="1"/>
          </p:cNvPicPr>
          <p:nvPr/>
        </p:nvPicPr>
        <p:blipFill>
          <a:blip r:embed="rId7"/>
          <a:stretch>
            <a:fillRect/>
          </a:stretch>
        </p:blipFill>
        <p:spPr>
          <a:xfrm>
            <a:off x="623392" y="1340768"/>
            <a:ext cx="10521963" cy="840706"/>
          </a:xfrm>
          <a:prstGeom prst="rect">
            <a:avLst/>
          </a:prstGeom>
        </p:spPr>
      </p:pic>
    </p:spTree>
    <p:extLst>
      <p:ext uri="{BB962C8B-B14F-4D97-AF65-F5344CB8AC3E}">
        <p14:creationId xmlns:p14="http://schemas.microsoft.com/office/powerpoint/2010/main" val="185581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a:xfrm>
            <a:off x="630776" y="1970746"/>
            <a:ext cx="5597195" cy="3108533"/>
          </a:xfrm>
        </p:spPr>
        <p:txBody>
          <a:bodyPr wrap="square">
            <a:spAutoFit/>
          </a:bodyPr>
          <a:lstStyle/>
          <a:p>
            <a:r>
              <a:rPr lang="en-US" sz="2800"/>
              <a:t>Digram</a:t>
            </a:r>
            <a:endParaRPr lang="en-US" sz="2800" dirty="0"/>
          </a:p>
          <a:p>
            <a:pPr lvl="1"/>
            <a:r>
              <a:rPr lang="en-US" dirty="0"/>
              <a:t>Two-letter combination</a:t>
            </a:r>
          </a:p>
          <a:p>
            <a:pPr lvl="1"/>
            <a:r>
              <a:rPr lang="en-US" dirty="0"/>
              <a:t>Most common is </a:t>
            </a:r>
            <a:r>
              <a:rPr lang="en-US" i="1" dirty="0" err="1"/>
              <a:t>th</a:t>
            </a:r>
            <a:endParaRPr lang="en-US" dirty="0"/>
          </a:p>
          <a:p>
            <a:r>
              <a:rPr lang="en-US" sz="2800" dirty="0"/>
              <a:t>Trigram </a:t>
            </a:r>
          </a:p>
          <a:p>
            <a:pPr lvl="1"/>
            <a:r>
              <a:rPr lang="en-US" dirty="0"/>
              <a:t>Three-letter combination</a:t>
            </a:r>
          </a:p>
          <a:p>
            <a:pPr lvl="1"/>
            <a:r>
              <a:rPr lang="en-US" dirty="0"/>
              <a:t>Most frequent is </a:t>
            </a:r>
            <a:r>
              <a:rPr lang="en-US" i="1" dirty="0"/>
              <a:t>the </a:t>
            </a:r>
            <a:endParaRPr lang="en-US" dirty="0"/>
          </a:p>
        </p:txBody>
      </p:sp>
      <p:pic>
        <p:nvPicPr>
          <p:cNvPr id="21" name="Picture Placeholder 20">
            <a:extLs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378078" y="3544824"/>
            <a:ext cx="835152" cy="1255776"/>
          </a:xfrm>
          <a:prstGeom prst="rect">
            <a:avLst/>
          </a:prstGeom>
          <a:noFill/>
          <a:ln>
            <a:noFill/>
          </a:ln>
        </p:spPr>
      </p:pic>
      <p:pic>
        <p:nvPicPr>
          <p:cNvPr id="22" name="Picture Placeholder 21">
            <a:extLst>
              <a:ext uri="{C183D7F6-B498-43B3-948B-1728B52AA6E4}">
                <adec:decorative xmlns:adec="http://schemas.microsoft.com/office/drawing/2017/decorative" val="1"/>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a:fillRect/>
          </a:stretch>
        </p:blipFill>
        <p:spPr>
          <a:xfrm>
            <a:off x="7504452" y="3611880"/>
            <a:ext cx="768096" cy="1036320"/>
          </a:xfrm>
          <a:prstGeom prst="rect">
            <a:avLst/>
          </a:prstGeom>
          <a:noFill/>
          <a:ln>
            <a:noFill/>
          </a:ln>
        </p:spPr>
      </p:pic>
      <p:pic>
        <p:nvPicPr>
          <p:cNvPr id="23" name="Picture Placeholder 22">
            <a:extLst>
              <a:ext uri="{C183D7F6-B498-43B3-948B-1728B52AA6E4}">
                <adec:decorative xmlns:adec="http://schemas.microsoft.com/office/drawing/2017/decorative" val="1"/>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tretch>
            <a:fillRect/>
          </a:stretch>
        </p:blipFill>
        <p:spPr>
          <a:xfrm>
            <a:off x="7253324" y="5079279"/>
            <a:ext cx="818696" cy="1237008"/>
          </a:xfrm>
          <a:prstGeom prst="rect">
            <a:avLst/>
          </a:prstGeom>
          <a:noFill/>
          <a:ln>
            <a:noFill/>
          </a:ln>
        </p:spPr>
      </p:pic>
      <p:pic>
        <p:nvPicPr>
          <p:cNvPr id="24" name="Picture Placeholder 23">
            <a:extLst>
              <a:ext uri="{C183D7F6-B498-43B3-948B-1728B52AA6E4}">
                <adec:decorative xmlns:adec="http://schemas.microsoft.com/office/drawing/2017/decorative" val="1"/>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8310310" y="5021862"/>
            <a:ext cx="768096" cy="1036320"/>
          </a:xfrm>
          <a:prstGeom prst="rect">
            <a:avLst/>
          </a:prstGeom>
          <a:noFill/>
          <a:ln>
            <a:noFill/>
          </a:ln>
        </p:spPr>
      </p:pic>
      <p:pic>
        <p:nvPicPr>
          <p:cNvPr id="25" name="Picture Placeholder 24">
            <a:extLst>
              <a:ext uri="{C183D7F6-B498-43B3-948B-1728B52AA6E4}">
                <adec:decorative xmlns:adec="http://schemas.microsoft.com/office/drawing/2017/decorative" val="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tretch>
            <a:fillRect/>
          </a:stretch>
        </p:blipFill>
        <p:spPr>
          <a:xfrm>
            <a:off x="9228513" y="4649585"/>
            <a:ext cx="835152" cy="1072896"/>
          </a:xfrm>
          <a:prstGeom prst="rect">
            <a:avLst/>
          </a:prstGeom>
          <a:noFill/>
          <a:ln>
            <a:noFill/>
          </a:ln>
        </p:spPr>
      </p:pic>
      <p:sp>
        <p:nvSpPr>
          <p:cNvPr id="3" name="TextBox 2">
            <a:extLst>
              <a:ext uri="{FF2B5EF4-FFF2-40B4-BE49-F238E27FC236}">
                <a16:creationId xmlns:a16="http://schemas.microsoft.com/office/drawing/2014/main" id="{A0FA800A-AAF7-44F6-BB07-533D6E9CDE42}"/>
              </a:ext>
            </a:extLst>
          </p:cNvPr>
          <p:cNvSpPr txBox="1"/>
          <p:nvPr/>
        </p:nvSpPr>
        <p:spPr>
          <a:xfrm>
            <a:off x="911424" y="1151372"/>
            <a:ext cx="5606150" cy="615553"/>
          </a:xfrm>
          <a:prstGeom prst="rect">
            <a:avLst/>
          </a:prstGeom>
          <a:noFill/>
        </p:spPr>
        <p:txBody>
          <a:bodyPr wrap="none" rtlCol="0">
            <a:spAutoFit/>
          </a:bodyPr>
          <a:lstStyle/>
          <a:p>
            <a:r>
              <a:rPr lang="en-US" sz="3400" b="1"/>
              <a:t>Cryptoanalys </a:t>
            </a:r>
            <a:r>
              <a:rPr lang="en-IN" altLang="en-US" sz="3400" b="1">
                <a:ea typeface="ヒラギノ角ゴ Pro W3" charset="-128"/>
              </a:rPr>
              <a:t>Playfair cipher</a:t>
            </a:r>
            <a:endParaRPr lang="en-US" sz="3400" b="1"/>
          </a:p>
        </p:txBody>
      </p:sp>
      <p:sp>
        <p:nvSpPr>
          <p:cNvPr id="10" name="Title 1">
            <a:extLst>
              <a:ext uri="{FF2B5EF4-FFF2-40B4-BE49-F238E27FC236}">
                <a16:creationId xmlns:a16="http://schemas.microsoft.com/office/drawing/2014/main" id="{39E71889-1A0B-42B0-A79F-EBD57EE6DCBA}"/>
              </a:ext>
            </a:extLst>
          </p:cNvPr>
          <p:cNvSpPr txBox="1">
            <a:spLocks/>
          </p:cNvSpPr>
          <p:nvPr/>
        </p:nvSpPr>
        <p:spPr bwMode="auto">
          <a:xfrm>
            <a:off x="1547116" y="158906"/>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107391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67408" y="1061892"/>
            <a:ext cx="10729192" cy="5391444"/>
          </a:xfrm>
          <a:prstGeom prst="rect">
            <a:avLst/>
          </a:prstGeom>
          <a:noFill/>
          <a:ln>
            <a:noFill/>
          </a:ln>
        </p:spPr>
      </p:pic>
      <p:sp>
        <p:nvSpPr>
          <p:cNvPr id="7" name="Title 1">
            <a:extLst>
              <a:ext uri="{FF2B5EF4-FFF2-40B4-BE49-F238E27FC236}">
                <a16:creationId xmlns:a16="http://schemas.microsoft.com/office/drawing/2014/main" id="{2387BA1D-DFD5-4A62-B77D-D043A5B5B7F0}"/>
              </a:ext>
            </a:extLst>
          </p:cNvPr>
          <p:cNvSpPr>
            <a:spLocks noGrp="1"/>
          </p:cNvSpPr>
          <p:nvPr>
            <p:ph type="title"/>
          </p:nvPr>
        </p:nvSpPr>
        <p:spPr>
          <a:xfrm>
            <a:off x="1487488" y="144853"/>
            <a:ext cx="7447391" cy="584765"/>
          </a:xfrm>
        </p:spPr>
        <p:txBody>
          <a:bodyPr wrap="square">
            <a:spAutoFit/>
          </a:bodyPr>
          <a:lstStyle/>
          <a:p>
            <a:r>
              <a:rPr lang="en-IN" altLang="en-US" sz="3200" dirty="0">
                <a:ea typeface="ヒラギノ角ゴ Pro W3" charset="-128"/>
              </a:rPr>
              <a:t>Classical symmetric cipher cryptanalysis</a:t>
            </a:r>
          </a:p>
        </p:txBody>
      </p:sp>
    </p:spTree>
    <p:extLst>
      <p:ext uri="{BB962C8B-B14F-4D97-AF65-F5344CB8AC3E}">
        <p14:creationId xmlns:p14="http://schemas.microsoft.com/office/powerpoint/2010/main" val="20141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28" y="1033598"/>
            <a:ext cx="6984776" cy="646321"/>
          </a:xfrm>
        </p:spPr>
        <p:txBody>
          <a:bodyPr wrap="square">
            <a:spAutoFit/>
          </a:bodyPr>
          <a:lstStyle/>
          <a:p>
            <a:r>
              <a:rPr lang="en-IN" altLang="en-US" sz="3600">
                <a:ea typeface="ヒラギノ角ゴ Pro W3" charset="-128"/>
              </a:rPr>
              <a:t>(5) Vigenère </a:t>
            </a:r>
            <a:r>
              <a:rPr lang="en-IN" altLang="en-US" sz="3600" dirty="0">
                <a:ea typeface="ヒラギノ角ゴ Pro W3" charset="-128"/>
              </a:rPr>
              <a:t>Cipher</a:t>
            </a:r>
            <a:endParaRPr lang="en-US" sz="2800" dirty="0"/>
          </a:p>
        </p:txBody>
      </p:sp>
      <p:sp>
        <p:nvSpPr>
          <p:cNvPr id="4" name="Content Placeholder 3"/>
          <p:cNvSpPr>
            <a:spLocks noGrp="1"/>
          </p:cNvSpPr>
          <p:nvPr>
            <p:ph idx="1"/>
          </p:nvPr>
        </p:nvSpPr>
        <p:spPr>
          <a:xfrm>
            <a:off x="402196" y="1951045"/>
            <a:ext cx="11598460" cy="2086715"/>
          </a:xfrm>
        </p:spPr>
        <p:txBody>
          <a:bodyPr wrap="square">
            <a:spAutoFit/>
          </a:bodyPr>
          <a:lstStyle/>
          <a:p>
            <a:r>
              <a:rPr lang="en-AU" sz="2400" dirty="0"/>
              <a:t>Best known and one of the simplest polyalphabetic substitution ciphers</a:t>
            </a:r>
          </a:p>
          <a:p>
            <a:r>
              <a:rPr lang="en-AU" sz="2400" dirty="0"/>
              <a:t>In this scheme the set of related </a:t>
            </a:r>
            <a:r>
              <a:rPr lang="en-AU" sz="2400" dirty="0" err="1"/>
              <a:t>monoalphabetic</a:t>
            </a:r>
            <a:r>
              <a:rPr lang="en-AU" sz="2400" dirty="0"/>
              <a:t> substitution rules consists of the 26 Caesar ciphers with shifts of 0 through 25</a:t>
            </a:r>
          </a:p>
          <a:p>
            <a:r>
              <a:rPr lang="en-AU" sz="2400" dirty="0"/>
              <a:t>Each cipher is denoted by a key letter which is the </a:t>
            </a:r>
            <a:r>
              <a:rPr lang="en-AU" sz="2400" dirty="0" err="1"/>
              <a:t>ciphertext</a:t>
            </a:r>
            <a:r>
              <a:rPr lang="en-AU" sz="2400" dirty="0"/>
              <a:t> letter that substitutes for the plaintext letter a</a:t>
            </a:r>
          </a:p>
        </p:txBody>
      </p:sp>
      <p:sp>
        <p:nvSpPr>
          <p:cNvPr id="3" name="Rectangle 2">
            <a:extLst>
              <a:ext uri="{FF2B5EF4-FFF2-40B4-BE49-F238E27FC236}">
                <a16:creationId xmlns:a16="http://schemas.microsoft.com/office/drawing/2014/main" id="{7926C25C-88E7-43F2-A1AF-0E0CC898E54C}"/>
              </a:ext>
            </a:extLst>
          </p:cNvPr>
          <p:cNvSpPr/>
          <p:nvPr/>
        </p:nvSpPr>
        <p:spPr>
          <a:xfrm>
            <a:off x="818728" y="5330615"/>
            <a:ext cx="8229600" cy="523220"/>
          </a:xfrm>
          <a:prstGeom prst="rect">
            <a:avLst/>
          </a:prstGeom>
        </p:spPr>
        <p:txBody>
          <a:bodyPr wrap="square">
            <a:spAutoFit/>
          </a:bodyPr>
          <a:lstStyle/>
          <a:p>
            <a:r>
              <a:rPr lang="en-US"/>
              <a:t>https://en.wikipedia.org/wiki/Vigen%C3%A8re_cipher</a:t>
            </a:r>
          </a:p>
        </p:txBody>
      </p:sp>
      <p:sp>
        <p:nvSpPr>
          <p:cNvPr id="5" name="Title 1">
            <a:extLst>
              <a:ext uri="{FF2B5EF4-FFF2-40B4-BE49-F238E27FC236}">
                <a16:creationId xmlns:a16="http://schemas.microsoft.com/office/drawing/2014/main" id="{2DAA3F47-AD69-416D-B39F-4976027EE22E}"/>
              </a:ext>
            </a:extLst>
          </p:cNvPr>
          <p:cNvSpPr txBox="1">
            <a:spLocks/>
          </p:cNvSpPr>
          <p:nvPr/>
        </p:nvSpPr>
        <p:spPr bwMode="auto">
          <a:xfrm>
            <a:off x="1703512" y="42648"/>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492580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7571184" cy="646321"/>
          </a:xfrm>
        </p:spPr>
        <p:txBody>
          <a:bodyPr wrap="square">
            <a:spAutoFit/>
          </a:bodyPr>
          <a:lstStyle/>
          <a:p>
            <a:r>
              <a:rPr lang="en-IN" altLang="en-US" sz="3600" dirty="0">
                <a:ea typeface="ヒラギノ角ゴ Pro W3" charset="-128"/>
              </a:rPr>
              <a:t>Example of </a:t>
            </a:r>
            <a:r>
              <a:rPr lang="en-IN" altLang="en-US" sz="3600" dirty="0" err="1">
                <a:ea typeface="ヒラギノ角ゴ Pro W3" charset="-128"/>
              </a:rPr>
              <a:t>Vigenère</a:t>
            </a:r>
            <a:r>
              <a:rPr lang="en-IN" altLang="en-US" sz="3600" dirty="0">
                <a:ea typeface="ヒラギノ角ゴ Pro W3" charset="-128"/>
              </a:rPr>
              <a:t> Cipher</a:t>
            </a:r>
            <a:endParaRPr lang="en-US" sz="2800" dirty="0"/>
          </a:p>
        </p:txBody>
      </p:sp>
      <p:sp>
        <p:nvSpPr>
          <p:cNvPr id="4" name="Content Placeholder 3"/>
          <p:cNvSpPr>
            <a:spLocks noGrp="1"/>
          </p:cNvSpPr>
          <p:nvPr>
            <p:ph idx="1"/>
          </p:nvPr>
        </p:nvSpPr>
        <p:spPr>
          <a:xfrm>
            <a:off x="551384" y="1252736"/>
            <a:ext cx="11161240" cy="2419114"/>
          </a:xfrm>
        </p:spPr>
        <p:txBody>
          <a:bodyPr wrap="square">
            <a:spAutoFit/>
          </a:bodyPr>
          <a:lstStyle/>
          <a:p>
            <a:r>
              <a:rPr lang="en-US" sz="2800" dirty="0">
                <a:ea typeface="ＭＳ Ｐゴシック" pitchFamily="-107" charset="-128"/>
                <a:cs typeface="ＭＳ Ｐゴシック" pitchFamily="-107" charset="-128"/>
              </a:rPr>
              <a:t>To encrypt a message, a key is needed that is as long as the message</a:t>
            </a:r>
          </a:p>
          <a:p>
            <a:r>
              <a:rPr lang="en-US" sz="2800" dirty="0">
                <a:ea typeface="ＭＳ Ｐゴシック" pitchFamily="-107" charset="-128"/>
                <a:cs typeface="ＭＳ Ｐゴシック" pitchFamily="-107" charset="-128"/>
              </a:rPr>
              <a:t> Usually, the key is a repeating keyword </a:t>
            </a:r>
          </a:p>
          <a:p>
            <a:r>
              <a:rPr lang="en-US" sz="2800" dirty="0">
                <a:ea typeface="ＭＳ Ｐゴシック" pitchFamily="-107" charset="-128"/>
                <a:cs typeface="ＭＳ Ｐゴシック" pitchFamily="-107" charset="-128"/>
              </a:rPr>
              <a:t>For example, if the keyword is </a:t>
            </a:r>
            <a:r>
              <a:rPr lang="en-US" sz="2800" i="1" dirty="0">
                <a:ea typeface="ＭＳ Ｐゴシック" pitchFamily="-107" charset="-128"/>
                <a:cs typeface="ＭＳ Ｐゴシック" pitchFamily="-107" charset="-128"/>
              </a:rPr>
              <a:t>deceptive</a:t>
            </a:r>
            <a:r>
              <a:rPr lang="en-US" sz="2800" dirty="0">
                <a:ea typeface="ＭＳ Ｐゴシック" pitchFamily="-107" charset="-128"/>
                <a:cs typeface="ＭＳ Ｐゴシック" pitchFamily="-107" charset="-128"/>
              </a:rPr>
              <a:t>, the message “we are discovered save yourself” is encrypted as:</a:t>
            </a:r>
          </a:p>
        </p:txBody>
      </p:sp>
      <p:sp>
        <p:nvSpPr>
          <p:cNvPr id="3" name="Content Placeholder 2"/>
          <p:cNvSpPr>
            <a:spLocks noGrp="1"/>
          </p:cNvSpPr>
          <p:nvPr>
            <p:ph idx="13"/>
          </p:nvPr>
        </p:nvSpPr>
        <p:spPr>
          <a:xfrm>
            <a:off x="1981200" y="4273618"/>
            <a:ext cx="8949680" cy="1600200"/>
          </a:xfrm>
        </p:spPr>
        <p:txBody>
          <a:bodyPr/>
          <a:lstStyle/>
          <a:p>
            <a:pPr>
              <a:buNone/>
            </a:pPr>
            <a:r>
              <a:rPr lang="en-AU" sz="2800"/>
              <a:t>plaintext:   wearediscoveredsaveyourself</a:t>
            </a:r>
          </a:p>
          <a:p>
            <a:pPr>
              <a:buNone/>
            </a:pPr>
            <a:r>
              <a:rPr lang="en-AU" sz="2800"/>
              <a:t>key</a:t>
            </a:r>
            <a:r>
              <a:rPr lang="en-AU" sz="2800" dirty="0"/>
              <a:t>:	       </a:t>
            </a:r>
            <a:r>
              <a:rPr lang="en-AU" sz="2800" dirty="0" err="1"/>
              <a:t>deceptivedeceptivedeceptive</a:t>
            </a:r>
            <a:endParaRPr lang="en-AU" sz="2800" dirty="0"/>
          </a:p>
          <a:p>
            <a:pPr>
              <a:buNone/>
            </a:pPr>
            <a:r>
              <a:rPr lang="en-AU" sz="2800"/>
              <a:t>ciphertext: ??</a:t>
            </a:r>
            <a:endParaRPr lang="en-AU" sz="2800" dirty="0"/>
          </a:p>
        </p:txBody>
      </p:sp>
    </p:spTree>
    <p:extLst>
      <p:ext uri="{BB962C8B-B14F-4D97-AF65-F5344CB8AC3E}">
        <p14:creationId xmlns:p14="http://schemas.microsoft.com/office/powerpoint/2010/main" val="225490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04429"/>
            <a:ext cx="6661248" cy="792163"/>
          </a:xfrm>
        </p:spPr>
        <p:txBody>
          <a:bodyPr/>
          <a:lstStyle/>
          <a:p>
            <a:pPr eaLnBrk="1" hangingPunct="1"/>
            <a:r>
              <a:rPr lang="en-GB" altLang="en-US" dirty="0"/>
              <a:t>What is cryptograph</a:t>
            </a:r>
            <a:r>
              <a:rPr lang="en-US" altLang="en-US" dirty="0"/>
              <a:t>?</a:t>
            </a:r>
            <a:endParaRPr lang="en-GB" altLang="en-US" dirty="0"/>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343472" y="1035162"/>
            <a:ext cx="8206680" cy="4967287"/>
          </a:xfrm>
        </p:spPr>
        <p:txBody>
          <a:bodyPr/>
          <a:lstStyle/>
          <a:p>
            <a:pPr eaLnBrk="1" hangingPunct="1">
              <a:spcBef>
                <a:spcPct val="25000"/>
              </a:spcBef>
            </a:pPr>
            <a:r>
              <a:rPr lang="en-US" altLang="en-US" dirty="0"/>
              <a:t>Cryptology= Cryptography + Cryptanalysis</a:t>
            </a:r>
            <a:endParaRPr lang="en-GB" altLang="en-US" dirty="0"/>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a:off x="5860618" y="1507927"/>
            <a:ext cx="1532396" cy="4546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Rectangle 7">
            <a:extLst>
              <a:ext uri="{FF2B5EF4-FFF2-40B4-BE49-F238E27FC236}">
                <a16:creationId xmlns:a16="http://schemas.microsoft.com/office/drawing/2014/main" id="{58D3E79E-1E54-474B-9B0B-8529F6CD010A}"/>
              </a:ext>
            </a:extLst>
          </p:cNvPr>
          <p:cNvSpPr/>
          <p:nvPr/>
        </p:nvSpPr>
        <p:spPr>
          <a:xfrm>
            <a:off x="855419" y="2208767"/>
            <a:ext cx="2906565"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Confidentiality</a:t>
            </a:r>
            <a:endParaRPr lang="en-US" dirty="0"/>
          </a:p>
        </p:txBody>
      </p:sp>
      <p:sp>
        <p:nvSpPr>
          <p:cNvPr id="10" name="Rectangle 9">
            <a:extLst>
              <a:ext uri="{FF2B5EF4-FFF2-40B4-BE49-F238E27FC236}">
                <a16:creationId xmlns:a16="http://schemas.microsoft.com/office/drawing/2014/main" id="{395ED866-991E-4FBB-A0E8-1616834BB8E1}"/>
              </a:ext>
            </a:extLst>
          </p:cNvPr>
          <p:cNvSpPr/>
          <p:nvPr/>
        </p:nvSpPr>
        <p:spPr>
          <a:xfrm>
            <a:off x="941240" y="4370466"/>
            <a:ext cx="2925801"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Authentication</a:t>
            </a:r>
            <a:endParaRPr lang="en-US" dirty="0"/>
          </a:p>
        </p:txBody>
      </p:sp>
      <p:sp>
        <p:nvSpPr>
          <p:cNvPr id="11" name="Rectangle 10">
            <a:extLst>
              <a:ext uri="{FF2B5EF4-FFF2-40B4-BE49-F238E27FC236}">
                <a16:creationId xmlns:a16="http://schemas.microsoft.com/office/drawing/2014/main" id="{67AEF098-5D07-4512-8A64-E78E53453818}"/>
              </a:ext>
            </a:extLst>
          </p:cNvPr>
          <p:cNvSpPr/>
          <p:nvPr/>
        </p:nvSpPr>
        <p:spPr>
          <a:xfrm>
            <a:off x="926822" y="3697868"/>
            <a:ext cx="1925527"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Integrity</a:t>
            </a:r>
            <a:endParaRPr lang="en-US" dirty="0"/>
          </a:p>
        </p:txBody>
      </p:sp>
      <p:sp>
        <p:nvSpPr>
          <p:cNvPr id="13" name="Rectangle 12">
            <a:extLst>
              <a:ext uri="{FF2B5EF4-FFF2-40B4-BE49-F238E27FC236}">
                <a16:creationId xmlns:a16="http://schemas.microsoft.com/office/drawing/2014/main" id="{F3509AA8-0CA5-48E7-8478-5CE6A5572C69}"/>
              </a:ext>
            </a:extLst>
          </p:cNvPr>
          <p:cNvSpPr/>
          <p:nvPr/>
        </p:nvSpPr>
        <p:spPr>
          <a:xfrm>
            <a:off x="868814" y="5156215"/>
            <a:ext cx="5788764"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Non-repudiation (Accountability)</a:t>
            </a:r>
            <a:endParaRPr lang="en-US" dirty="0"/>
          </a:p>
        </p:txBody>
      </p:sp>
      <p:sp>
        <p:nvSpPr>
          <p:cNvPr id="17" name="Rectangle 16">
            <a:extLst>
              <a:ext uri="{FF2B5EF4-FFF2-40B4-BE49-F238E27FC236}">
                <a16:creationId xmlns:a16="http://schemas.microsoft.com/office/drawing/2014/main" id="{69464221-2D12-402A-9BB2-5CC167591CE2}"/>
              </a:ext>
            </a:extLst>
          </p:cNvPr>
          <p:cNvSpPr/>
          <p:nvPr/>
        </p:nvSpPr>
        <p:spPr>
          <a:xfrm>
            <a:off x="941240" y="5874530"/>
            <a:ext cx="2339038"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Availability</a:t>
            </a:r>
            <a:endParaRPr lang="en-US" dirty="0"/>
          </a:p>
        </p:txBody>
      </p:sp>
      <p:sp>
        <p:nvSpPr>
          <p:cNvPr id="18" name="Rectangle 17">
            <a:extLst>
              <a:ext uri="{FF2B5EF4-FFF2-40B4-BE49-F238E27FC236}">
                <a16:creationId xmlns:a16="http://schemas.microsoft.com/office/drawing/2014/main" id="{9BB79019-F4EA-429D-A8FD-4425949F1F96}"/>
              </a:ext>
            </a:extLst>
          </p:cNvPr>
          <p:cNvSpPr/>
          <p:nvPr/>
        </p:nvSpPr>
        <p:spPr>
          <a:xfrm>
            <a:off x="868814" y="2870557"/>
            <a:ext cx="1824538" cy="523220"/>
          </a:xfrm>
          <a:prstGeom prst="rect">
            <a:avLst/>
          </a:prstGeom>
        </p:spPr>
        <p:txBody>
          <a:bodyPr wrap="none">
            <a:spAutoFit/>
          </a:bodyPr>
          <a:lstStyle/>
          <a:p>
            <a:pPr marL="457200" indent="-457200">
              <a:buFont typeface="Wingdings" panose="05000000000000000000" pitchFamily="2" charset="2"/>
              <a:buChar char="§"/>
            </a:pPr>
            <a:r>
              <a:rPr lang="en-US" dirty="0">
                <a:solidFill>
                  <a:srgbClr val="000000"/>
                </a:solidFill>
                <a:latin typeface="arial" panose="020B0604020202020204" pitchFamily="34" charset="0"/>
              </a:rPr>
              <a:t>Privacy</a:t>
            </a:r>
            <a:endParaRPr lang="en-US" dirty="0"/>
          </a:p>
        </p:txBody>
      </p:sp>
      <p:sp>
        <p:nvSpPr>
          <p:cNvPr id="21" name="TextBox 20">
            <a:extLst>
              <a:ext uri="{FF2B5EF4-FFF2-40B4-BE49-F238E27FC236}">
                <a16:creationId xmlns:a16="http://schemas.microsoft.com/office/drawing/2014/main" id="{A9450067-7C88-4CD5-AD2C-13AE90EDFB1B}"/>
              </a:ext>
            </a:extLst>
          </p:cNvPr>
          <p:cNvSpPr txBox="1"/>
          <p:nvPr/>
        </p:nvSpPr>
        <p:spPr>
          <a:xfrm>
            <a:off x="1447220" y="1617683"/>
            <a:ext cx="1188146" cy="584775"/>
          </a:xfrm>
          <a:prstGeom prst="rect">
            <a:avLst/>
          </a:prstGeom>
          <a:noFill/>
        </p:spPr>
        <p:txBody>
          <a:bodyPr wrap="none" rtlCol="0">
            <a:spAutoFit/>
          </a:bodyPr>
          <a:lstStyle/>
          <a:p>
            <a:r>
              <a:rPr lang="en-US" sz="3200" b="1" u="sng"/>
              <a:t>Goals</a:t>
            </a:r>
            <a:endParaRPr lang="en-US" sz="3200" b="1" u="sng" dirty="0"/>
          </a:p>
        </p:txBody>
      </p:sp>
      <p:sp>
        <p:nvSpPr>
          <p:cNvPr id="19" name="TextBox 18">
            <a:extLst>
              <a:ext uri="{FF2B5EF4-FFF2-40B4-BE49-F238E27FC236}">
                <a16:creationId xmlns:a16="http://schemas.microsoft.com/office/drawing/2014/main" id="{29B02A3E-5BF7-49E2-B316-01B3196F0894}"/>
              </a:ext>
            </a:extLst>
          </p:cNvPr>
          <p:cNvSpPr txBox="1"/>
          <p:nvPr/>
        </p:nvSpPr>
        <p:spPr>
          <a:xfrm>
            <a:off x="6666870" y="1962616"/>
            <a:ext cx="5440913" cy="1815882"/>
          </a:xfrm>
          <a:prstGeom prst="rect">
            <a:avLst/>
          </a:prstGeom>
          <a:noFill/>
        </p:spPr>
        <p:txBody>
          <a:bodyPr wrap="square" rtlCol="0">
            <a:spAutoFit/>
          </a:bodyPr>
          <a:lstStyle/>
          <a:p>
            <a:r>
              <a:rPr lang="en-US" b="1" dirty="0"/>
              <a:t>Cipher systems</a:t>
            </a:r>
          </a:p>
          <a:p>
            <a:pPr lvl="1"/>
            <a:r>
              <a:rPr lang="en-US" dirty="0"/>
              <a:t>- </a:t>
            </a:r>
            <a:r>
              <a:rPr lang="en-US" dirty="0" err="1"/>
              <a:t>Sysmmetric</a:t>
            </a:r>
            <a:r>
              <a:rPr lang="en-US" dirty="0"/>
              <a:t> (AES)</a:t>
            </a:r>
          </a:p>
          <a:p>
            <a:pPr lvl="1"/>
            <a:r>
              <a:rPr lang="en-US" dirty="0"/>
              <a:t>- Asymmetric (RSA, ECC, CRYSTALS-KYBER)</a:t>
            </a:r>
          </a:p>
        </p:txBody>
      </p:sp>
      <p:sp>
        <p:nvSpPr>
          <p:cNvPr id="7" name="Arrow: Down 6">
            <a:extLst>
              <a:ext uri="{FF2B5EF4-FFF2-40B4-BE49-F238E27FC236}">
                <a16:creationId xmlns:a16="http://schemas.microsoft.com/office/drawing/2014/main" id="{E047D41A-855E-42CF-87CF-9427AB1E5E96}"/>
              </a:ext>
            </a:extLst>
          </p:cNvPr>
          <p:cNvSpPr/>
          <p:nvPr/>
        </p:nvSpPr>
        <p:spPr bwMode="auto">
          <a:xfrm rot="5400000">
            <a:off x="5874611" y="2661350"/>
            <a:ext cx="442776"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12" name="Straight Connector 11">
            <a:extLst>
              <a:ext uri="{FF2B5EF4-FFF2-40B4-BE49-F238E27FC236}">
                <a16:creationId xmlns:a16="http://schemas.microsoft.com/office/drawing/2014/main" id="{E565FA75-E241-43CE-A253-43C984C3B8BD}"/>
              </a:ext>
            </a:extLst>
          </p:cNvPr>
          <p:cNvCxnSpPr>
            <a:cxnSpLocks/>
          </p:cNvCxnSpPr>
          <p:nvPr/>
        </p:nvCxnSpPr>
        <p:spPr bwMode="auto">
          <a:xfrm>
            <a:off x="941240" y="3722324"/>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B59BED67-D942-4C52-B01A-F026B76D8866}"/>
              </a:ext>
            </a:extLst>
          </p:cNvPr>
          <p:cNvCxnSpPr>
            <a:cxnSpLocks/>
          </p:cNvCxnSpPr>
          <p:nvPr/>
        </p:nvCxnSpPr>
        <p:spPr bwMode="auto">
          <a:xfrm>
            <a:off x="911424" y="5679435"/>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3C0D91C8-2F67-46F2-9407-5E1BDEA2A676}"/>
              </a:ext>
            </a:extLst>
          </p:cNvPr>
          <p:cNvSpPr txBox="1"/>
          <p:nvPr/>
        </p:nvSpPr>
        <p:spPr>
          <a:xfrm>
            <a:off x="6594681" y="3901106"/>
            <a:ext cx="5788764" cy="1384995"/>
          </a:xfrm>
          <a:prstGeom prst="rect">
            <a:avLst/>
          </a:prstGeom>
          <a:noFill/>
        </p:spPr>
        <p:txBody>
          <a:bodyPr wrap="square" rtlCol="0">
            <a:spAutoFit/>
          </a:bodyPr>
          <a:lstStyle/>
          <a:p>
            <a:r>
              <a:rPr lang="en-US" dirty="0"/>
              <a:t>Hash functions</a:t>
            </a:r>
          </a:p>
          <a:p>
            <a:r>
              <a:rPr lang="en-US" dirty="0"/>
              <a:t>Message authentication code (MAC)</a:t>
            </a:r>
          </a:p>
          <a:p>
            <a:r>
              <a:rPr lang="en-US" dirty="0"/>
              <a:t>Digital signature (digital certificate)</a:t>
            </a:r>
          </a:p>
        </p:txBody>
      </p:sp>
      <p:sp>
        <p:nvSpPr>
          <p:cNvPr id="28" name="Arrow: Down 27">
            <a:extLst>
              <a:ext uri="{FF2B5EF4-FFF2-40B4-BE49-F238E27FC236}">
                <a16:creationId xmlns:a16="http://schemas.microsoft.com/office/drawing/2014/main" id="{00A880F4-1F07-46C6-8759-D02C15F31F10}"/>
              </a:ext>
            </a:extLst>
          </p:cNvPr>
          <p:cNvSpPr/>
          <p:nvPr/>
        </p:nvSpPr>
        <p:spPr bwMode="auto">
          <a:xfrm rot="5400000">
            <a:off x="5852003" y="4227341"/>
            <a:ext cx="442778"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3" name="TextBox 22">
            <a:extLst>
              <a:ext uri="{FF2B5EF4-FFF2-40B4-BE49-F238E27FC236}">
                <a16:creationId xmlns:a16="http://schemas.microsoft.com/office/drawing/2014/main" id="{ECA299A4-3503-4AB1-A5EF-113F763FA59B}"/>
              </a:ext>
            </a:extLst>
          </p:cNvPr>
          <p:cNvSpPr txBox="1"/>
          <p:nvPr/>
        </p:nvSpPr>
        <p:spPr>
          <a:xfrm>
            <a:off x="7393014" y="1536584"/>
            <a:ext cx="1223412" cy="523220"/>
          </a:xfrm>
          <a:prstGeom prst="rect">
            <a:avLst/>
          </a:prstGeom>
          <a:noFill/>
        </p:spPr>
        <p:txBody>
          <a:bodyPr wrap="none" rtlCol="0">
            <a:spAutoFit/>
          </a:bodyPr>
          <a:lstStyle/>
          <a:p>
            <a:r>
              <a:rPr lang="en-US" b="1">
                <a:solidFill>
                  <a:srgbClr val="FF0000"/>
                </a:solidFill>
              </a:rPr>
              <a:t>What?</a:t>
            </a:r>
          </a:p>
        </p:txBody>
      </p:sp>
    </p:spTree>
    <p:extLst>
      <p:ext uri="{BB962C8B-B14F-4D97-AF65-F5344CB8AC3E}">
        <p14:creationId xmlns:p14="http://schemas.microsoft.com/office/powerpoint/2010/main" val="2027799282"/>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51965"/>
            <a:ext cx="6984776" cy="646321"/>
          </a:xfrm>
        </p:spPr>
        <p:txBody>
          <a:bodyPr wrap="square">
            <a:spAutoFit/>
          </a:bodyPr>
          <a:lstStyle/>
          <a:p>
            <a:r>
              <a:rPr lang="en-IN" altLang="en-US" sz="3600" dirty="0" err="1">
                <a:ea typeface="ヒラギノ角ゴ Pro W3" charset="-128"/>
              </a:rPr>
              <a:t>Vigenère</a:t>
            </a:r>
            <a:r>
              <a:rPr lang="en-IN" altLang="en-US" sz="3600" dirty="0">
                <a:ea typeface="ヒラギノ角ゴ Pro W3" charset="-128"/>
              </a:rPr>
              <a:t> Cipher</a:t>
            </a:r>
            <a:endParaRPr lang="en-US" sz="2800" dirty="0"/>
          </a:p>
        </p:txBody>
      </p:sp>
      <p:sp>
        <p:nvSpPr>
          <p:cNvPr id="4" name="Content Placeholder 3"/>
          <p:cNvSpPr>
            <a:spLocks noGrp="1"/>
          </p:cNvSpPr>
          <p:nvPr>
            <p:ph idx="1"/>
          </p:nvPr>
        </p:nvSpPr>
        <p:spPr>
          <a:xfrm>
            <a:off x="119336" y="798286"/>
            <a:ext cx="8229600" cy="461655"/>
          </a:xfrm>
        </p:spPr>
        <p:txBody>
          <a:bodyPr>
            <a:spAutoFit/>
          </a:bodyPr>
          <a:lstStyle/>
          <a:p>
            <a:r>
              <a:rPr lang="en-IN" altLang="en-US" sz="2400">
                <a:ea typeface="ヒラギノ角ゴ Pro W3" charset="-128"/>
              </a:rPr>
              <a:t>Vigenère  matrix</a:t>
            </a:r>
            <a:endParaRPr lang="en-AU" sz="2400" dirty="0"/>
          </a:p>
        </p:txBody>
      </p:sp>
      <p:pic>
        <p:nvPicPr>
          <p:cNvPr id="2050" name="Picture 2" descr="https://pages.mtu.edu/~shene/NSF-4/Tutorial/VIG/FIG-VIG-Table.jpg">
            <a:extLst>
              <a:ext uri="{FF2B5EF4-FFF2-40B4-BE49-F238E27FC236}">
                <a16:creationId xmlns:a16="http://schemas.microsoft.com/office/drawing/2014/main" id="{6952977B-26C8-4988-8E38-6FAD980E3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097" y="1029114"/>
            <a:ext cx="8229600" cy="521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65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6984776" cy="646321"/>
          </a:xfrm>
        </p:spPr>
        <p:txBody>
          <a:bodyPr wrap="square">
            <a:spAutoFit/>
          </a:bodyPr>
          <a:lstStyle/>
          <a:p>
            <a:r>
              <a:rPr lang="en-IN" altLang="en-US" sz="3600" dirty="0" err="1">
                <a:ea typeface="ヒラギノ角ゴ Pro W3" charset="-128"/>
              </a:rPr>
              <a:t>Vigenère</a:t>
            </a:r>
            <a:r>
              <a:rPr lang="en-IN" altLang="en-US" sz="3600" dirty="0">
                <a:ea typeface="ヒラギノ角ゴ Pro W3" charset="-128"/>
              </a:rPr>
              <a:t> </a:t>
            </a:r>
            <a:r>
              <a:rPr lang="en-IN" altLang="en-US" sz="3600" dirty="0" err="1">
                <a:ea typeface="ヒラギノ角ゴ Pro W3" charset="-128"/>
              </a:rPr>
              <a:t>Autokey</a:t>
            </a:r>
            <a:r>
              <a:rPr lang="en-IN" altLang="en-US" sz="3600" dirty="0">
                <a:ea typeface="ヒラギノ角ゴ Pro W3" charset="-128"/>
              </a:rPr>
              <a:t> System</a:t>
            </a:r>
            <a:endParaRPr lang="en-US" sz="2800" dirty="0"/>
          </a:p>
        </p:txBody>
      </p:sp>
      <p:sp>
        <p:nvSpPr>
          <p:cNvPr id="4" name="Content Placeholder 3"/>
          <p:cNvSpPr>
            <a:spLocks noGrp="1"/>
          </p:cNvSpPr>
          <p:nvPr>
            <p:ph idx="1"/>
          </p:nvPr>
        </p:nvSpPr>
        <p:spPr>
          <a:xfrm>
            <a:off x="1142817" y="1101073"/>
            <a:ext cx="10009112" cy="523210"/>
          </a:xfrm>
        </p:spPr>
        <p:txBody>
          <a:bodyPr wrap="square">
            <a:spAutoFit/>
          </a:bodyPr>
          <a:lstStyle/>
          <a:p>
            <a:r>
              <a:rPr lang="en-US" sz="2800" dirty="0"/>
              <a:t>Example:</a:t>
            </a:r>
          </a:p>
        </p:txBody>
      </p:sp>
      <p:sp>
        <p:nvSpPr>
          <p:cNvPr id="3" name="Content Placeholder 2"/>
          <p:cNvSpPr>
            <a:spLocks noGrp="1"/>
          </p:cNvSpPr>
          <p:nvPr>
            <p:ph idx="13"/>
          </p:nvPr>
        </p:nvSpPr>
        <p:spPr>
          <a:xfrm>
            <a:off x="1119825" y="1869823"/>
            <a:ext cx="10729192" cy="3124200"/>
          </a:xfrm>
        </p:spPr>
        <p:txBody>
          <a:bodyPr/>
          <a:lstStyle/>
          <a:p>
            <a:pPr>
              <a:lnSpc>
                <a:spcPct val="150000"/>
              </a:lnSpc>
              <a:spcBef>
                <a:spcPts val="600"/>
              </a:spcBef>
              <a:buNone/>
            </a:pPr>
            <a:r>
              <a:rPr lang="en-US" sz="2800" dirty="0"/>
              <a:t>    key:           </a:t>
            </a:r>
            <a:r>
              <a:rPr lang="en-US" sz="2800" dirty="0" err="1"/>
              <a:t>deceptivewearediscoveredsav</a:t>
            </a:r>
            <a:endParaRPr lang="en-US" sz="2800" dirty="0"/>
          </a:p>
          <a:p>
            <a:pPr>
              <a:lnSpc>
                <a:spcPct val="150000"/>
              </a:lnSpc>
              <a:spcBef>
                <a:spcPts val="600"/>
              </a:spcBef>
              <a:buNone/>
            </a:pPr>
            <a:r>
              <a:rPr lang="en-US" sz="2800" dirty="0"/>
              <a:t>	plaintext:   </a:t>
            </a:r>
            <a:r>
              <a:rPr lang="en-US" sz="2800" dirty="0" err="1"/>
              <a:t>wearediscoveredsaveyourself</a:t>
            </a:r>
            <a:endParaRPr lang="en-US" sz="2800" dirty="0"/>
          </a:p>
          <a:p>
            <a:pPr>
              <a:lnSpc>
                <a:spcPct val="150000"/>
              </a:lnSpc>
              <a:spcBef>
                <a:spcPts val="600"/>
              </a:spcBef>
              <a:buNone/>
            </a:pPr>
            <a:r>
              <a:rPr lang="en-US" sz="2800" dirty="0"/>
              <a:t>	ciphertext: ZICVTWQNGKZEIIGASXSTSLVVWLA</a:t>
            </a:r>
          </a:p>
          <a:p>
            <a:pPr>
              <a:lnSpc>
                <a:spcPct val="150000"/>
              </a:lnSpc>
            </a:pPr>
            <a:r>
              <a:rPr lang="en-US" sz="2800" dirty="0"/>
              <a:t>Even this scheme is vulnerable to cryptanalysis</a:t>
            </a:r>
          </a:p>
          <a:p>
            <a:pPr lvl="1">
              <a:lnSpc>
                <a:spcPct val="150000"/>
              </a:lnSpc>
            </a:pPr>
            <a:r>
              <a:rPr lang="en-US" sz="2800" dirty="0"/>
              <a:t>Because the key and the plaintext share the same frequency distribution of letters, a statistical technique can be applied</a:t>
            </a:r>
          </a:p>
        </p:txBody>
      </p:sp>
    </p:spTree>
    <p:extLst>
      <p:ext uri="{BB962C8B-B14F-4D97-AF65-F5344CB8AC3E}">
        <p14:creationId xmlns:p14="http://schemas.microsoft.com/office/powerpoint/2010/main" val="1531791917"/>
      </p:ext>
    </p:extLst>
  </p:cSld>
  <p:clrMapOvr>
    <a:masterClrMapping/>
  </p:clrMapOvr>
  <p:extLst>
    <p:ext uri="{6950BFC3-D8DA-4A85-94F7-54DA5524770B}">
      <p188:commentRel xmlns:p188="http://schemas.microsoft.com/office/powerpoint/2018/8/main" r:id="rId3"/>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094523"/>
            <a:ext cx="6840760" cy="652431"/>
          </a:xfrm>
        </p:spPr>
        <p:txBody>
          <a:bodyPr wrap="square">
            <a:spAutoFit/>
          </a:bodyPr>
          <a:lstStyle/>
          <a:p>
            <a:r>
              <a:rPr lang="en-IN" altLang="en-US" sz="3600">
                <a:ea typeface="ヒラギノ角ゴ Pro W3" charset="-128"/>
              </a:rPr>
              <a:t>(6) Vernam </a:t>
            </a:r>
            <a:r>
              <a:rPr lang="en-IN" altLang="en-US" sz="3600" dirty="0">
                <a:ea typeface="ヒラギノ角ゴ Pro W3" charset="-128"/>
              </a:rPr>
              <a:t>Cipher</a:t>
            </a:r>
          </a:p>
        </p:txBody>
      </p:sp>
      <p:pic>
        <p:nvPicPr>
          <p:cNvPr id="7" name="Picture Placeholder 6" descr="A diagram has plaintext (p sub i) and cryptographic bit stream (k sub i), from key stream generator, each leading to X O R operation. Then cipher text (c sub i) leads to another X O R operation, meeting another cryptographic bit steam (k sub i) from a key stream generator, resulting in output plaintext (p sub i).&#10;Two diagrams illustrate a three-rotor machine, with fast rotor on the left, medium rotor in the middle, and slow rotor on the right. Letters A through Z are listed in order down the columns, aligned with numbers on the left and right sides of each rotor. The left numbers are in order and the right numbers appear to be in random order. Matching numbers within the rotors are connected. The direction of motion is shown extending down into the top of the rotors. Between the two machines, the numbers in the medium rotor and slow rotor are in the same order. From the initial setting to the setting after one keystroke, the numbers in the fast rotor are moved one letter down, such that the numbers at A are now at B and the numbers at Z are now at A. Three connections within the rotors, beginning at A, B, and C, respectively, for each machine, are summarized below.&#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033886" y="2204865"/>
            <a:ext cx="8126361" cy="2868561"/>
          </a:xfrm>
          <a:prstGeom prst="rect">
            <a:avLst/>
          </a:prstGeom>
          <a:noFill/>
          <a:ln>
            <a:noFill/>
          </a:ln>
        </p:spPr>
      </p:pic>
      <p:sp>
        <p:nvSpPr>
          <p:cNvPr id="5" name="Rectangle 4">
            <a:extLst>
              <a:ext uri="{FF2B5EF4-FFF2-40B4-BE49-F238E27FC236}">
                <a16:creationId xmlns:a16="http://schemas.microsoft.com/office/drawing/2014/main" id="{76385A44-D218-409F-A9FE-5ADA275285ED}"/>
              </a:ext>
            </a:extLst>
          </p:cNvPr>
          <p:cNvSpPr/>
          <p:nvPr/>
        </p:nvSpPr>
        <p:spPr>
          <a:xfrm>
            <a:off x="2024758" y="5429107"/>
            <a:ext cx="8126361" cy="523220"/>
          </a:xfrm>
          <a:prstGeom prst="rect">
            <a:avLst/>
          </a:prstGeom>
        </p:spPr>
        <p:txBody>
          <a:bodyPr wrap="square">
            <a:spAutoFit/>
          </a:bodyPr>
          <a:lstStyle/>
          <a:p>
            <a:r>
              <a:rPr lang="en-US"/>
              <a:t>https://en.wikipedia.org/wiki/Gilbert_Vernam</a:t>
            </a:r>
          </a:p>
        </p:txBody>
      </p:sp>
      <p:sp>
        <p:nvSpPr>
          <p:cNvPr id="6" name="TextBox 5">
            <a:extLst>
              <a:ext uri="{FF2B5EF4-FFF2-40B4-BE49-F238E27FC236}">
                <a16:creationId xmlns:a16="http://schemas.microsoft.com/office/drawing/2014/main" id="{7278D456-CD4C-470B-8CC7-C31E3CEEBCD5}"/>
              </a:ext>
            </a:extLst>
          </p:cNvPr>
          <p:cNvSpPr txBox="1"/>
          <p:nvPr/>
        </p:nvSpPr>
        <p:spPr>
          <a:xfrm>
            <a:off x="1559496" y="92511"/>
            <a:ext cx="2728311" cy="646331"/>
          </a:xfrm>
          <a:prstGeom prst="rect">
            <a:avLst/>
          </a:prstGeom>
          <a:noFill/>
        </p:spPr>
        <p:txBody>
          <a:bodyPr wrap="none" rtlCol="0">
            <a:spAutoFit/>
          </a:bodyPr>
          <a:lstStyle/>
          <a:p>
            <a:r>
              <a:rPr lang="en-US" sz="3600" b="1" dirty="0"/>
              <a:t>Stream </a:t>
            </a:r>
            <a:r>
              <a:rPr lang="en-US" sz="3600" b="1" dirty="0" err="1"/>
              <a:t>ciper</a:t>
            </a:r>
            <a:endParaRPr lang="en-US" sz="3600" b="1" dirty="0"/>
          </a:p>
        </p:txBody>
      </p:sp>
    </p:spTree>
    <p:extLst>
      <p:ext uri="{BB962C8B-B14F-4D97-AF65-F5344CB8AC3E}">
        <p14:creationId xmlns:p14="http://schemas.microsoft.com/office/powerpoint/2010/main" val="274412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55879"/>
            <a:ext cx="8229600" cy="646321"/>
          </a:xfrm>
        </p:spPr>
        <p:txBody>
          <a:bodyPr wrap="square">
            <a:spAutoFit/>
          </a:bodyPr>
          <a:lstStyle/>
          <a:p>
            <a:r>
              <a:rPr lang="en-IN" altLang="en-US" sz="3600" dirty="0">
                <a:ea typeface="ヒラギノ角ゴ Pro W3" charset="-128"/>
              </a:rPr>
              <a:t>One-Time Pad</a:t>
            </a:r>
            <a:endParaRPr lang="en-US" sz="2800" dirty="0"/>
          </a:p>
        </p:txBody>
      </p:sp>
      <p:sp>
        <p:nvSpPr>
          <p:cNvPr id="4" name="Content Placeholder 3"/>
          <p:cNvSpPr>
            <a:spLocks noGrp="1"/>
          </p:cNvSpPr>
          <p:nvPr>
            <p:ph idx="1"/>
          </p:nvPr>
        </p:nvSpPr>
        <p:spPr>
          <a:xfrm>
            <a:off x="335360" y="1070664"/>
            <a:ext cx="6336703" cy="5065223"/>
          </a:xfrm>
        </p:spPr>
        <p:txBody>
          <a:bodyPr wrap="square">
            <a:spAutoFit/>
          </a:bodyPr>
          <a:lstStyle/>
          <a:p>
            <a:pPr>
              <a:lnSpc>
                <a:spcPct val="130000"/>
              </a:lnSpc>
            </a:pPr>
            <a:r>
              <a:rPr lang="en-US" sz="2400" dirty="0"/>
              <a:t>Improvement to </a:t>
            </a:r>
            <a:r>
              <a:rPr lang="en-US" sz="2400" dirty="0" err="1"/>
              <a:t>Vernam</a:t>
            </a:r>
            <a:r>
              <a:rPr lang="en-US" sz="2400" dirty="0"/>
              <a:t> cipher proposed by an Army Signal Corp officer, Joseph </a:t>
            </a:r>
            <a:r>
              <a:rPr lang="en-US" sz="2400" dirty="0" err="1"/>
              <a:t>Mauborgne</a:t>
            </a:r>
            <a:endParaRPr lang="en-US" sz="2400" dirty="0"/>
          </a:p>
          <a:p>
            <a:pPr>
              <a:lnSpc>
                <a:spcPct val="130000"/>
              </a:lnSpc>
            </a:pPr>
            <a:r>
              <a:rPr lang="en-US" sz="2400" dirty="0"/>
              <a:t>Use a </a:t>
            </a:r>
            <a:r>
              <a:rPr lang="en-US" sz="2400" b="1" dirty="0"/>
              <a:t>random key that is as long as the message</a:t>
            </a:r>
            <a:r>
              <a:rPr lang="en-US" sz="2400" dirty="0"/>
              <a:t> so that the key need not be repeated</a:t>
            </a:r>
          </a:p>
          <a:p>
            <a:pPr>
              <a:lnSpc>
                <a:spcPct val="130000"/>
              </a:lnSpc>
            </a:pPr>
            <a:r>
              <a:rPr lang="en-US" sz="2400" dirty="0"/>
              <a:t>Key is used to encrypt and decrypt a single message and then is discarded</a:t>
            </a:r>
          </a:p>
          <a:p>
            <a:pPr>
              <a:lnSpc>
                <a:spcPct val="130000"/>
              </a:lnSpc>
            </a:pPr>
            <a:r>
              <a:rPr lang="en-US" sz="2400" dirty="0"/>
              <a:t>Each new message requires a new key of the same length as the new message</a:t>
            </a:r>
          </a:p>
        </p:txBody>
      </p:sp>
      <p:sp>
        <p:nvSpPr>
          <p:cNvPr id="3" name="Content Placeholder 2"/>
          <p:cNvSpPr>
            <a:spLocks noGrp="1"/>
          </p:cNvSpPr>
          <p:nvPr>
            <p:ph idx="13"/>
          </p:nvPr>
        </p:nvSpPr>
        <p:spPr>
          <a:xfrm>
            <a:off x="6384032" y="1070664"/>
            <a:ext cx="5807968" cy="3942512"/>
          </a:xfrm>
        </p:spPr>
        <p:txBody>
          <a:bodyPr/>
          <a:lstStyle/>
          <a:p>
            <a:pPr>
              <a:lnSpc>
                <a:spcPct val="130000"/>
              </a:lnSpc>
            </a:pPr>
            <a:r>
              <a:rPr lang="en-US" sz="2400" b="1" dirty="0"/>
              <a:t>Scheme is unbreakable</a:t>
            </a:r>
          </a:p>
          <a:p>
            <a:pPr lvl="1">
              <a:lnSpc>
                <a:spcPct val="130000"/>
              </a:lnSpc>
            </a:pPr>
            <a:r>
              <a:rPr lang="en-US" sz="2400" dirty="0"/>
              <a:t>Produces random output that bears no statistical relationship to the plaintext</a:t>
            </a:r>
          </a:p>
          <a:p>
            <a:pPr lvl="1">
              <a:lnSpc>
                <a:spcPct val="130000"/>
              </a:lnSpc>
            </a:pPr>
            <a:r>
              <a:rPr lang="en-US" sz="2400" dirty="0"/>
              <a:t>Because the </a:t>
            </a:r>
            <a:r>
              <a:rPr lang="en-US" sz="2400" dirty="0" err="1"/>
              <a:t>ciphertext</a:t>
            </a:r>
            <a:r>
              <a:rPr lang="en-US" sz="2400" dirty="0"/>
              <a:t> contains no information whatsoever about the plaintext, there is simply no way to break the code</a:t>
            </a:r>
            <a:endParaRPr lang="en-AU" sz="2400" dirty="0"/>
          </a:p>
        </p:txBody>
      </p:sp>
      <p:pic>
        <p:nvPicPr>
          <p:cNvPr id="12" name="Picture Placeholder 11">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1210514" y="4688370"/>
            <a:ext cx="857014" cy="1644394"/>
          </a:xfrm>
          <a:prstGeom prst="rect">
            <a:avLst/>
          </a:prstGeom>
          <a:noFill/>
          <a:ln>
            <a:noFill/>
          </a:ln>
        </p:spPr>
      </p:pic>
    </p:spTree>
    <p:extLst>
      <p:ext uri="{BB962C8B-B14F-4D97-AF65-F5344CB8AC3E}">
        <p14:creationId xmlns:p14="http://schemas.microsoft.com/office/powerpoint/2010/main" val="947289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7674"/>
            <a:ext cx="6923112" cy="646321"/>
          </a:xfrm>
        </p:spPr>
        <p:txBody>
          <a:bodyPr wrap="square">
            <a:spAutoFit/>
          </a:bodyPr>
          <a:lstStyle/>
          <a:p>
            <a:r>
              <a:rPr lang="en-IN" altLang="en-US" sz="3600" dirty="0">
                <a:ea typeface="ヒラギノ角ゴ Pro W3" charset="-128"/>
              </a:rPr>
              <a:t>Difficulties</a:t>
            </a:r>
            <a:endParaRPr lang="en-US" sz="2800" dirty="0"/>
          </a:p>
        </p:txBody>
      </p:sp>
      <p:sp>
        <p:nvSpPr>
          <p:cNvPr id="4" name="Content Placeholder 3"/>
          <p:cNvSpPr>
            <a:spLocks noGrp="1"/>
          </p:cNvSpPr>
          <p:nvPr>
            <p:ph idx="1"/>
          </p:nvPr>
        </p:nvSpPr>
        <p:spPr>
          <a:xfrm>
            <a:off x="479376" y="1052736"/>
            <a:ext cx="11712624" cy="5041370"/>
          </a:xfrm>
        </p:spPr>
        <p:txBody>
          <a:bodyPr wrap="square">
            <a:spAutoFit/>
          </a:bodyPr>
          <a:lstStyle/>
          <a:p>
            <a:r>
              <a:rPr lang="en-US" sz="2400" dirty="0"/>
              <a:t>The one-time pad offers complete security but, in practice, has two fundamental difficulties:</a:t>
            </a:r>
          </a:p>
          <a:p>
            <a:pPr lvl="1"/>
            <a:r>
              <a:rPr lang="en-US" sz="2400" dirty="0"/>
              <a:t>There is the practical problem of making large quantities of random keys</a:t>
            </a:r>
          </a:p>
          <a:p>
            <a:pPr lvl="2"/>
            <a:r>
              <a:rPr lang="en-US" sz="2400" dirty="0"/>
              <a:t>Any heavily used system might require millions of random characters on a regular basis</a:t>
            </a:r>
          </a:p>
          <a:p>
            <a:pPr lvl="1"/>
            <a:r>
              <a:rPr lang="en-US" sz="2400" dirty="0"/>
              <a:t>Mammoth key distribution problem</a:t>
            </a:r>
          </a:p>
          <a:p>
            <a:pPr lvl="2"/>
            <a:r>
              <a:rPr lang="en-US" sz="2400" dirty="0"/>
              <a:t>For every message to be sent, a key of equal length is needed by both sender and receiver</a:t>
            </a:r>
          </a:p>
          <a:p>
            <a:r>
              <a:rPr lang="en-US" sz="2400" dirty="0"/>
              <a:t>Because of these difficulties, the one-time pad is of limited utility</a:t>
            </a:r>
          </a:p>
          <a:p>
            <a:pPr lvl="1"/>
            <a:r>
              <a:rPr lang="en-US" sz="2400" dirty="0"/>
              <a:t>Useful primarily for low-bandwidth channels requiring very high security</a:t>
            </a:r>
          </a:p>
          <a:p>
            <a:r>
              <a:rPr lang="en-US" sz="2400" dirty="0"/>
              <a:t>The one-time pad is the only cryptosystem that exhibits </a:t>
            </a:r>
            <a:r>
              <a:rPr lang="en-US" sz="2400" i="1" dirty="0"/>
              <a:t>perfect secrecy </a:t>
            </a:r>
            <a:r>
              <a:rPr lang="en-US" sz="2400" dirty="0"/>
              <a:t>(see Appendix F)</a:t>
            </a:r>
          </a:p>
        </p:txBody>
      </p:sp>
    </p:spTree>
    <p:extLst>
      <p:ext uri="{BB962C8B-B14F-4D97-AF65-F5344CB8AC3E}">
        <p14:creationId xmlns:p14="http://schemas.microsoft.com/office/powerpoint/2010/main" val="2404531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195" y="135025"/>
            <a:ext cx="7523936" cy="646321"/>
          </a:xfrm>
        </p:spPr>
        <p:txBody>
          <a:bodyPr wrap="square">
            <a:spAutoFit/>
          </a:bodyPr>
          <a:lstStyle/>
          <a:p>
            <a:r>
              <a:rPr lang="en-AU" sz="3600"/>
              <a:t>Transposition ciphers</a:t>
            </a:r>
            <a:endParaRPr lang="en-US" sz="2800" dirty="0"/>
          </a:p>
        </p:txBody>
      </p:sp>
      <p:sp>
        <p:nvSpPr>
          <p:cNvPr id="5" name="Rectangle 4">
            <a:extLst>
              <a:ext uri="{FF2B5EF4-FFF2-40B4-BE49-F238E27FC236}">
                <a16:creationId xmlns:a16="http://schemas.microsoft.com/office/drawing/2014/main" id="{F5D6FD26-7594-41F4-BA09-09C495788F3B}"/>
              </a:ext>
            </a:extLst>
          </p:cNvPr>
          <p:cNvSpPr/>
          <p:nvPr/>
        </p:nvSpPr>
        <p:spPr>
          <a:xfrm>
            <a:off x="373652" y="2563111"/>
            <a:ext cx="3701654" cy="523220"/>
          </a:xfrm>
          <a:prstGeom prst="rect">
            <a:avLst/>
          </a:prstGeom>
        </p:spPr>
        <p:txBody>
          <a:bodyPr wrap="none">
            <a:spAutoFit/>
          </a:bodyPr>
          <a:lstStyle/>
          <a:p>
            <a:r>
              <a:rPr lang="en-US" b="1">
                <a:latin typeface="Arial" charset="0"/>
                <a:ea typeface="ＭＳ Ｐゴシック" pitchFamily="-107" charset="-128"/>
                <a:cs typeface="ＭＳ Ｐゴシック" pitchFamily="-107" charset="-128"/>
              </a:rPr>
              <a:t>(1) Rail</a:t>
            </a:r>
            <a:r>
              <a:rPr lang="en-US">
                <a:latin typeface="Arial" charset="0"/>
                <a:ea typeface="ＭＳ Ｐゴシック" pitchFamily="-107" charset="-128"/>
                <a:cs typeface="ＭＳ Ｐゴシック" pitchFamily="-107" charset="-128"/>
              </a:rPr>
              <a:t> </a:t>
            </a:r>
            <a:r>
              <a:rPr lang="en-US" b="1">
                <a:latin typeface="Arial" charset="0"/>
                <a:ea typeface="ＭＳ Ｐゴシック" pitchFamily="-107" charset="-128"/>
                <a:cs typeface="ＭＳ Ｐゴシック" pitchFamily="-107" charset="-128"/>
              </a:rPr>
              <a:t>fence cipher</a:t>
            </a:r>
            <a:r>
              <a:rPr lang="en-US">
                <a:latin typeface="Arial" charset="0"/>
                <a:ea typeface="ＭＳ Ｐゴシック" pitchFamily="-107" charset="-128"/>
                <a:cs typeface="ＭＳ Ｐゴシック" pitchFamily="-107" charset="-128"/>
              </a:rPr>
              <a:t> </a:t>
            </a:r>
            <a:endParaRPr lang="en-US"/>
          </a:p>
        </p:txBody>
      </p:sp>
      <p:sp>
        <p:nvSpPr>
          <p:cNvPr id="9" name="Rectangle 8">
            <a:extLst>
              <a:ext uri="{FF2B5EF4-FFF2-40B4-BE49-F238E27FC236}">
                <a16:creationId xmlns:a16="http://schemas.microsoft.com/office/drawing/2014/main" id="{9EFC83F6-7BE7-4E53-BE02-37A8695EB48C}"/>
              </a:ext>
            </a:extLst>
          </p:cNvPr>
          <p:cNvSpPr/>
          <p:nvPr/>
        </p:nvSpPr>
        <p:spPr>
          <a:xfrm>
            <a:off x="341843" y="3429000"/>
            <a:ext cx="5624104" cy="523220"/>
          </a:xfrm>
          <a:prstGeom prst="rect">
            <a:avLst/>
          </a:prstGeom>
        </p:spPr>
        <p:txBody>
          <a:bodyPr wrap="none">
            <a:spAutoFit/>
          </a:bodyPr>
          <a:lstStyle/>
          <a:p>
            <a:r>
              <a:rPr lang="en-IN" altLang="en-US" b="1">
                <a:ea typeface="ヒラギノ角ゴ Pro W3" charset="-128"/>
              </a:rPr>
              <a:t>(2) Columnar Transposition Cipher</a:t>
            </a:r>
            <a:endParaRPr lang="en-US" b="1"/>
          </a:p>
        </p:txBody>
      </p:sp>
      <p:sp>
        <p:nvSpPr>
          <p:cNvPr id="14" name="Rectangle 13">
            <a:extLst>
              <a:ext uri="{FF2B5EF4-FFF2-40B4-BE49-F238E27FC236}">
                <a16:creationId xmlns:a16="http://schemas.microsoft.com/office/drawing/2014/main" id="{220A8260-220F-4400-80A5-4BB2CBA0695A}"/>
              </a:ext>
            </a:extLst>
          </p:cNvPr>
          <p:cNvSpPr/>
          <p:nvPr/>
        </p:nvSpPr>
        <p:spPr>
          <a:xfrm>
            <a:off x="347028" y="5652927"/>
            <a:ext cx="8808640" cy="523220"/>
          </a:xfrm>
          <a:prstGeom prst="rect">
            <a:avLst/>
          </a:prstGeom>
        </p:spPr>
        <p:txBody>
          <a:bodyPr wrap="square">
            <a:spAutoFit/>
          </a:bodyPr>
          <a:lstStyle/>
          <a:p>
            <a:r>
              <a:rPr lang="en-US"/>
              <a:t>https://en.wikipedia.org/wiki/Transposition_cipher</a:t>
            </a:r>
          </a:p>
        </p:txBody>
      </p:sp>
      <p:pic>
        <p:nvPicPr>
          <p:cNvPr id="2050" name="Picture 2" descr="undefined">
            <a:extLst>
              <a:ext uri="{FF2B5EF4-FFF2-40B4-BE49-F238E27FC236}">
                <a16:creationId xmlns:a16="http://schemas.microsoft.com/office/drawing/2014/main" id="{CBE1EA26-63E4-4FC6-BEFA-17EDE06AB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036" y="1637266"/>
            <a:ext cx="5072964" cy="28981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208B065-F920-4002-BB8D-622D53F10250}"/>
              </a:ext>
            </a:extLst>
          </p:cNvPr>
          <p:cNvSpPr/>
          <p:nvPr/>
        </p:nvSpPr>
        <p:spPr>
          <a:xfrm>
            <a:off x="331505" y="1320343"/>
            <a:ext cx="7879080" cy="523220"/>
          </a:xfrm>
          <a:prstGeom prst="rect">
            <a:avLst/>
          </a:prstGeom>
        </p:spPr>
        <p:txBody>
          <a:bodyPr wrap="none">
            <a:spAutoFit/>
          </a:bodyPr>
          <a:lstStyle/>
          <a:p>
            <a:r>
              <a:rPr lang="en-US" b="1">
                <a:solidFill>
                  <a:srgbClr val="202122"/>
                </a:solidFill>
                <a:latin typeface="Arial" panose="020B0604020202020204" pitchFamily="34" charset="0"/>
              </a:rPr>
              <a:t>Goals: scrambles the positions of characters</a:t>
            </a:r>
            <a:endParaRPr lang="en-US" b="1"/>
          </a:p>
        </p:txBody>
      </p:sp>
    </p:spTree>
    <p:extLst>
      <p:ext uri="{BB962C8B-B14F-4D97-AF65-F5344CB8AC3E}">
        <p14:creationId xmlns:p14="http://schemas.microsoft.com/office/powerpoint/2010/main" val="2294631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049" y="120105"/>
            <a:ext cx="7523936" cy="646321"/>
          </a:xfrm>
        </p:spPr>
        <p:txBody>
          <a:bodyPr wrap="square">
            <a:spAutoFit/>
          </a:bodyPr>
          <a:lstStyle/>
          <a:p>
            <a:r>
              <a:rPr lang="en-AU" sz="3600"/>
              <a:t>Transposition cipher</a:t>
            </a:r>
            <a:endParaRPr lang="en-US" sz="2800" dirty="0"/>
          </a:p>
        </p:txBody>
      </p:sp>
      <p:sp>
        <p:nvSpPr>
          <p:cNvPr id="4" name="Content Placeholder 3"/>
          <p:cNvSpPr>
            <a:spLocks noGrp="1"/>
          </p:cNvSpPr>
          <p:nvPr>
            <p:ph idx="1"/>
          </p:nvPr>
        </p:nvSpPr>
        <p:spPr>
          <a:xfrm>
            <a:off x="767408" y="1537003"/>
            <a:ext cx="11040473" cy="2092871"/>
          </a:xfrm>
        </p:spPr>
        <p:txBody>
          <a:bodyPr wrap="square">
            <a:spAutoFit/>
          </a:bodyPr>
          <a:lstStyle/>
          <a:p>
            <a:pPr>
              <a:spcBef>
                <a:spcPts val="600"/>
              </a:spcBef>
            </a:pPr>
            <a:r>
              <a:rPr lang="en-AU" sz="2400" dirty="0"/>
              <a:t>Simplest transposition cipher</a:t>
            </a:r>
          </a:p>
          <a:p>
            <a:pPr>
              <a:spcBef>
                <a:spcPts val="600"/>
              </a:spcBef>
            </a:pPr>
            <a:r>
              <a:rPr lang="en-AU" sz="2400" dirty="0"/>
              <a:t>Plaintext is written down as a sequence of diagonals and then read off as a sequence of rows</a:t>
            </a:r>
          </a:p>
          <a:p>
            <a:pPr>
              <a:spcBef>
                <a:spcPts val="600"/>
              </a:spcBef>
            </a:pPr>
            <a:r>
              <a:rPr lang="en-AU" sz="2400" dirty="0"/>
              <a:t>To encipher the message “</a:t>
            </a:r>
            <a:r>
              <a:rPr lang="en-AU" sz="2400" dirty="0">
                <a:solidFill>
                  <a:srgbClr val="FF0000"/>
                </a:solidFill>
              </a:rPr>
              <a:t>meet me after the toga party</a:t>
            </a:r>
            <a:r>
              <a:rPr lang="en-AU" sz="2400" dirty="0"/>
              <a:t>” with a rail fence of depth 2, we would write:</a:t>
            </a:r>
          </a:p>
        </p:txBody>
      </p:sp>
      <p:sp>
        <p:nvSpPr>
          <p:cNvPr id="3" name="Content Placeholder 2"/>
          <p:cNvSpPr>
            <a:spLocks noGrp="1"/>
          </p:cNvSpPr>
          <p:nvPr>
            <p:ph idx="13"/>
          </p:nvPr>
        </p:nvSpPr>
        <p:spPr>
          <a:xfrm>
            <a:off x="1909192" y="4984804"/>
            <a:ext cx="5987008" cy="904853"/>
          </a:xfrm>
        </p:spPr>
        <p:txBody>
          <a:bodyPr wrap="square">
            <a:spAutoFit/>
          </a:bodyPr>
          <a:lstStyle/>
          <a:p>
            <a:pPr lvl="1">
              <a:buNone/>
            </a:pPr>
            <a:r>
              <a:rPr lang="en-AU" sz="2400" dirty="0"/>
              <a:t>Encrypted message is:</a:t>
            </a:r>
          </a:p>
          <a:p>
            <a:pPr lvl="1">
              <a:buNone/>
            </a:pPr>
            <a:r>
              <a:rPr lang="en-AU" sz="2400" dirty="0"/>
              <a:t>	MEMATRHTGPRYETEFETEOAAT</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0387564" y="4005064"/>
            <a:ext cx="1444752" cy="2462784"/>
          </a:xfrm>
          <a:prstGeom prst="rect">
            <a:avLst/>
          </a:prstGeom>
          <a:noFill/>
          <a:ln>
            <a:noFill/>
          </a:ln>
        </p:spPr>
      </p:pic>
      <p:sp>
        <p:nvSpPr>
          <p:cNvPr id="5" name="Rectangle 4">
            <a:extLst>
              <a:ext uri="{FF2B5EF4-FFF2-40B4-BE49-F238E27FC236}">
                <a16:creationId xmlns:a16="http://schemas.microsoft.com/office/drawing/2014/main" id="{F5D6FD26-7594-41F4-BA09-09C495788F3B}"/>
              </a:ext>
            </a:extLst>
          </p:cNvPr>
          <p:cNvSpPr/>
          <p:nvPr/>
        </p:nvSpPr>
        <p:spPr>
          <a:xfrm>
            <a:off x="1049694" y="943463"/>
            <a:ext cx="3701654" cy="523220"/>
          </a:xfrm>
          <a:prstGeom prst="rect">
            <a:avLst/>
          </a:prstGeom>
        </p:spPr>
        <p:txBody>
          <a:bodyPr wrap="none">
            <a:spAutoFit/>
          </a:bodyPr>
          <a:lstStyle/>
          <a:p>
            <a:r>
              <a:rPr lang="en-US" b="1">
                <a:latin typeface="Arial" charset="0"/>
                <a:ea typeface="ＭＳ Ｐゴシック" pitchFamily="-107" charset="-128"/>
                <a:cs typeface="ＭＳ Ｐゴシック" pitchFamily="-107" charset="-128"/>
              </a:rPr>
              <a:t>(1) Rail</a:t>
            </a:r>
            <a:r>
              <a:rPr lang="en-US">
                <a:latin typeface="Arial" charset="0"/>
                <a:ea typeface="ＭＳ Ｐゴシック" pitchFamily="-107" charset="-128"/>
                <a:cs typeface="ＭＳ Ｐゴシック" pitchFamily="-107" charset="-128"/>
              </a:rPr>
              <a:t> </a:t>
            </a:r>
            <a:r>
              <a:rPr lang="en-US" b="1">
                <a:latin typeface="Arial" charset="0"/>
                <a:ea typeface="ＭＳ Ｐゴシック" pitchFamily="-107" charset="-128"/>
                <a:cs typeface="ＭＳ Ｐゴシック" pitchFamily="-107" charset="-128"/>
              </a:rPr>
              <a:t>fence cipher</a:t>
            </a:r>
            <a:r>
              <a:rPr lang="en-US">
                <a:latin typeface="Arial" charset="0"/>
                <a:ea typeface="ＭＳ Ｐゴシック" pitchFamily="-107" charset="-128"/>
                <a:cs typeface="ＭＳ Ｐゴシック" pitchFamily="-107" charset="-128"/>
              </a:rPr>
              <a:t> </a:t>
            </a:r>
            <a:endParaRPr lang="en-US"/>
          </a:p>
        </p:txBody>
      </p:sp>
      <p:sp>
        <p:nvSpPr>
          <p:cNvPr id="6" name="Rectangle 5">
            <a:extLst>
              <a:ext uri="{FF2B5EF4-FFF2-40B4-BE49-F238E27FC236}">
                <a16:creationId xmlns:a16="http://schemas.microsoft.com/office/drawing/2014/main" id="{0D808CA5-868C-4C24-A9D5-EE270BB02546}"/>
              </a:ext>
            </a:extLst>
          </p:cNvPr>
          <p:cNvSpPr/>
          <p:nvPr/>
        </p:nvSpPr>
        <p:spPr>
          <a:xfrm>
            <a:off x="528134" y="5793067"/>
            <a:ext cx="8371469" cy="523220"/>
          </a:xfrm>
          <a:prstGeom prst="rect">
            <a:avLst/>
          </a:prstGeom>
        </p:spPr>
        <p:txBody>
          <a:bodyPr wrap="square">
            <a:spAutoFit/>
          </a:bodyPr>
          <a:lstStyle/>
          <a:p>
            <a:r>
              <a:rPr lang="en-US" dirty="0"/>
              <a:t>https://en.wikipedia.org/wiki/Rail_fence_cipher</a:t>
            </a:r>
          </a:p>
        </p:txBody>
      </p:sp>
      <p:pic>
        <p:nvPicPr>
          <p:cNvPr id="11" name="Picture 10">
            <a:extLst>
              <a:ext uri="{FF2B5EF4-FFF2-40B4-BE49-F238E27FC236}">
                <a16:creationId xmlns:a16="http://schemas.microsoft.com/office/drawing/2014/main" id="{56867F6A-1598-4200-AB23-E2E8C0EA5381}"/>
              </a:ext>
            </a:extLst>
          </p:cNvPr>
          <p:cNvPicPr>
            <a:picLocks noChangeAspect="1"/>
          </p:cNvPicPr>
          <p:nvPr/>
        </p:nvPicPr>
        <p:blipFill>
          <a:blip r:embed="rId4"/>
          <a:stretch>
            <a:fillRect/>
          </a:stretch>
        </p:blipFill>
        <p:spPr>
          <a:xfrm>
            <a:off x="1049694" y="3564846"/>
            <a:ext cx="10926608" cy="993328"/>
          </a:xfrm>
          <a:prstGeom prst="rect">
            <a:avLst/>
          </a:prstGeom>
        </p:spPr>
      </p:pic>
      <p:cxnSp>
        <p:nvCxnSpPr>
          <p:cNvPr id="13" name="Straight Arrow Connector 12">
            <a:extLst>
              <a:ext uri="{FF2B5EF4-FFF2-40B4-BE49-F238E27FC236}">
                <a16:creationId xmlns:a16="http://schemas.microsoft.com/office/drawing/2014/main" id="{7783BC92-16C7-4BDD-A7A3-FBB147B62B8F}"/>
              </a:ext>
            </a:extLst>
          </p:cNvPr>
          <p:cNvCxnSpPr>
            <a:cxnSpLocks/>
          </p:cNvCxnSpPr>
          <p:nvPr/>
        </p:nvCxnSpPr>
        <p:spPr bwMode="auto">
          <a:xfrm>
            <a:off x="1114925" y="3991980"/>
            <a:ext cx="842503" cy="44615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4" name="Arrow: Right 13">
            <a:extLst>
              <a:ext uri="{FF2B5EF4-FFF2-40B4-BE49-F238E27FC236}">
                <a16:creationId xmlns:a16="http://schemas.microsoft.com/office/drawing/2014/main" id="{30006851-03BF-4875-BC88-8C454D8A2489}"/>
              </a:ext>
            </a:extLst>
          </p:cNvPr>
          <p:cNvSpPr/>
          <p:nvPr/>
        </p:nvSpPr>
        <p:spPr bwMode="auto">
          <a:xfrm>
            <a:off x="5735960" y="4558174"/>
            <a:ext cx="1800200" cy="30659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5" name="TextBox 14">
            <a:extLst>
              <a:ext uri="{FF2B5EF4-FFF2-40B4-BE49-F238E27FC236}">
                <a16:creationId xmlns:a16="http://schemas.microsoft.com/office/drawing/2014/main" id="{AAC7594E-186E-4AF4-A360-F11726C5A71A}"/>
              </a:ext>
            </a:extLst>
          </p:cNvPr>
          <p:cNvSpPr txBox="1"/>
          <p:nvPr/>
        </p:nvSpPr>
        <p:spPr>
          <a:xfrm>
            <a:off x="5992542" y="4730562"/>
            <a:ext cx="1697901" cy="523220"/>
          </a:xfrm>
          <a:prstGeom prst="rect">
            <a:avLst/>
          </a:prstGeom>
          <a:noFill/>
        </p:spPr>
        <p:txBody>
          <a:bodyPr wrap="none" rtlCol="0">
            <a:spAutoFit/>
          </a:bodyPr>
          <a:lstStyle/>
          <a:p>
            <a:r>
              <a:rPr lang="en-US"/>
              <a:t>Ciphertext</a:t>
            </a:r>
          </a:p>
        </p:txBody>
      </p:sp>
    </p:spTree>
    <p:extLst>
      <p:ext uri="{BB962C8B-B14F-4D97-AF65-F5344CB8AC3E}">
        <p14:creationId xmlns:p14="http://schemas.microsoft.com/office/powerpoint/2010/main" val="2289326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9429"/>
            <a:ext cx="8229600" cy="646321"/>
          </a:xfrm>
        </p:spPr>
        <p:txBody>
          <a:bodyPr wrap="square">
            <a:spAutoFit/>
          </a:bodyPr>
          <a:lstStyle/>
          <a:p>
            <a:r>
              <a:rPr lang="en-IN" altLang="en-US" sz="3600">
                <a:ea typeface="ヒラギノ角ゴ Pro W3" charset="-128"/>
              </a:rPr>
              <a:t>Columnar </a:t>
            </a:r>
            <a:r>
              <a:rPr lang="en-IN" altLang="en-US" sz="3600" dirty="0">
                <a:ea typeface="ヒラギノ角ゴ Pro W3" charset="-128"/>
              </a:rPr>
              <a:t>Transposition Cipher</a:t>
            </a:r>
            <a:endParaRPr lang="en-US" sz="2800" dirty="0"/>
          </a:p>
        </p:txBody>
      </p:sp>
      <p:sp>
        <p:nvSpPr>
          <p:cNvPr id="4" name="Content Placeholder 3"/>
          <p:cNvSpPr>
            <a:spLocks noGrp="1"/>
          </p:cNvSpPr>
          <p:nvPr>
            <p:ph idx="1"/>
          </p:nvPr>
        </p:nvSpPr>
        <p:spPr>
          <a:xfrm>
            <a:off x="695414" y="1052736"/>
            <a:ext cx="11460596" cy="1978993"/>
          </a:xfrm>
        </p:spPr>
        <p:txBody>
          <a:bodyPr wrap="square">
            <a:spAutoFit/>
          </a:bodyPr>
          <a:lstStyle/>
          <a:p>
            <a:pPr>
              <a:spcBef>
                <a:spcPts val="600"/>
              </a:spcBef>
            </a:pPr>
            <a:r>
              <a:rPr lang="en-US" sz="2800" dirty="0"/>
              <a:t>Is a more complex transposition</a:t>
            </a:r>
            <a:endParaRPr lang="en-AU" sz="2800" dirty="0"/>
          </a:p>
          <a:p>
            <a:pPr>
              <a:spcBef>
                <a:spcPts val="600"/>
              </a:spcBef>
            </a:pPr>
            <a:r>
              <a:rPr lang="en-AU" sz="2800" dirty="0"/>
              <a:t>Write the message in a rectangle, row by row, and read the message off, column by column, but permute the order of the columns</a:t>
            </a:r>
          </a:p>
          <a:p>
            <a:pPr lvl="1"/>
            <a:r>
              <a:rPr lang="en-AU" sz="2800" dirty="0"/>
              <a:t>The order of the columns then becomes the key to the algorithm</a:t>
            </a:r>
          </a:p>
        </p:txBody>
      </p:sp>
      <p:sp>
        <p:nvSpPr>
          <p:cNvPr id="3" name="Content Placeholder 2"/>
          <p:cNvSpPr>
            <a:spLocks noGrp="1"/>
          </p:cNvSpPr>
          <p:nvPr>
            <p:ph idx="13"/>
          </p:nvPr>
        </p:nvSpPr>
        <p:spPr>
          <a:xfrm>
            <a:off x="1981200" y="5805264"/>
            <a:ext cx="8229600" cy="461655"/>
          </a:xfrm>
        </p:spPr>
        <p:txBody>
          <a:bodyPr>
            <a:spAutoFit/>
          </a:bodyPr>
          <a:lstStyle/>
          <a:p>
            <a:pPr lvl="1">
              <a:buNone/>
            </a:pPr>
            <a:r>
              <a:rPr lang="en-AU" sz="2400"/>
              <a:t>Ciphertext</a:t>
            </a:r>
            <a:r>
              <a:rPr lang="en-AU" sz="2400" dirty="0"/>
              <a:t>:   TTNAAPTMTSUOAODWCOIXKNLYPETZ</a:t>
            </a:r>
          </a:p>
        </p:txBody>
      </p:sp>
      <p:pic>
        <p:nvPicPr>
          <p:cNvPr id="9" name="Picture 8">
            <a:extLst>
              <a:ext uri="{FF2B5EF4-FFF2-40B4-BE49-F238E27FC236}">
                <a16:creationId xmlns:a16="http://schemas.microsoft.com/office/drawing/2014/main" id="{5F6A5199-4FC5-431F-8751-EC70A047E157}"/>
              </a:ext>
            </a:extLst>
          </p:cNvPr>
          <p:cNvPicPr>
            <a:picLocks noChangeAspect="1"/>
          </p:cNvPicPr>
          <p:nvPr/>
        </p:nvPicPr>
        <p:blipFill>
          <a:blip r:embed="rId4"/>
          <a:stretch>
            <a:fillRect/>
          </a:stretch>
        </p:blipFill>
        <p:spPr>
          <a:xfrm>
            <a:off x="2768832" y="3248715"/>
            <a:ext cx="6123766" cy="2433391"/>
          </a:xfrm>
          <a:prstGeom prst="rect">
            <a:avLst/>
          </a:prstGeom>
        </p:spPr>
      </p:pic>
      <p:sp>
        <p:nvSpPr>
          <p:cNvPr id="10" name="Arrow: Right 9">
            <a:extLst>
              <a:ext uri="{FF2B5EF4-FFF2-40B4-BE49-F238E27FC236}">
                <a16:creationId xmlns:a16="http://schemas.microsoft.com/office/drawing/2014/main" id="{04840BF9-FD1E-41B7-BF21-8F801A92899E}"/>
              </a:ext>
            </a:extLst>
          </p:cNvPr>
          <p:cNvSpPr/>
          <p:nvPr/>
        </p:nvSpPr>
        <p:spPr bwMode="auto">
          <a:xfrm>
            <a:off x="3027699" y="2995944"/>
            <a:ext cx="5328592" cy="21698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1" name="Arrow: Down 10">
            <a:extLst>
              <a:ext uri="{FF2B5EF4-FFF2-40B4-BE49-F238E27FC236}">
                <a16:creationId xmlns:a16="http://schemas.microsoft.com/office/drawing/2014/main" id="{89E1B2D6-F610-4015-BC45-FAA9A3759A37}"/>
              </a:ext>
            </a:extLst>
          </p:cNvPr>
          <p:cNvSpPr/>
          <p:nvPr/>
        </p:nvSpPr>
        <p:spPr bwMode="auto">
          <a:xfrm>
            <a:off x="9268808" y="3404555"/>
            <a:ext cx="308720" cy="19789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2" name="TextBox 11">
            <a:extLst>
              <a:ext uri="{FF2B5EF4-FFF2-40B4-BE49-F238E27FC236}">
                <a16:creationId xmlns:a16="http://schemas.microsoft.com/office/drawing/2014/main" id="{529E27D2-B690-43C1-A5D8-F7903AEDCEF8}"/>
              </a:ext>
            </a:extLst>
          </p:cNvPr>
          <p:cNvSpPr txBox="1"/>
          <p:nvPr/>
        </p:nvSpPr>
        <p:spPr>
          <a:xfrm>
            <a:off x="9645080" y="4227579"/>
            <a:ext cx="1697901" cy="523220"/>
          </a:xfrm>
          <a:prstGeom prst="rect">
            <a:avLst/>
          </a:prstGeom>
          <a:noFill/>
        </p:spPr>
        <p:txBody>
          <a:bodyPr wrap="none" rtlCol="0">
            <a:spAutoFit/>
          </a:bodyPr>
          <a:lstStyle/>
          <a:p>
            <a:r>
              <a:rPr lang="en-US"/>
              <a:t>Ciphertext</a:t>
            </a:r>
          </a:p>
        </p:txBody>
      </p:sp>
    </p:spTree>
    <p:extLst>
      <p:ext uri="{BB962C8B-B14F-4D97-AF65-F5344CB8AC3E}">
        <p14:creationId xmlns:p14="http://schemas.microsoft.com/office/powerpoint/2010/main" val="1440873088"/>
      </p:ext>
    </p:extLst>
  </p:cSld>
  <p:clrMapOvr>
    <a:masterClrMapping/>
  </p:clrMapOvr>
  <p:extLst>
    <p:ext uri="{6950BFC3-D8DA-4A85-94F7-54DA5524770B}">
      <p188:commentRel xmlns:p188="http://schemas.microsoft.com/office/powerpoint/2018/8/main" r:id="rId3"/>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67408" y="1029320"/>
            <a:ext cx="10729192" cy="5391444"/>
          </a:xfrm>
          <a:prstGeom prst="rect">
            <a:avLst/>
          </a:prstGeom>
          <a:noFill/>
          <a:ln>
            <a:noFill/>
          </a:ln>
        </p:spPr>
      </p:pic>
      <p:sp>
        <p:nvSpPr>
          <p:cNvPr id="7" name="Title 1">
            <a:extLst>
              <a:ext uri="{FF2B5EF4-FFF2-40B4-BE49-F238E27FC236}">
                <a16:creationId xmlns:a16="http://schemas.microsoft.com/office/drawing/2014/main" id="{2387BA1D-DFD5-4A62-B77D-D043A5B5B7F0}"/>
              </a:ext>
            </a:extLst>
          </p:cNvPr>
          <p:cNvSpPr>
            <a:spLocks noGrp="1"/>
          </p:cNvSpPr>
          <p:nvPr>
            <p:ph type="title"/>
          </p:nvPr>
        </p:nvSpPr>
        <p:spPr>
          <a:xfrm>
            <a:off x="1487488" y="144853"/>
            <a:ext cx="7447391" cy="584765"/>
          </a:xfrm>
        </p:spPr>
        <p:txBody>
          <a:bodyPr wrap="square">
            <a:spAutoFit/>
          </a:bodyPr>
          <a:lstStyle/>
          <a:p>
            <a:r>
              <a:rPr lang="en-IN" altLang="en-US" sz="3200" dirty="0">
                <a:ea typeface="ヒラギノ角ゴ Pro W3" charset="-128"/>
              </a:rPr>
              <a:t>Classical symmetric cipher cryptanalysis</a:t>
            </a:r>
          </a:p>
        </p:txBody>
      </p:sp>
    </p:spTree>
    <p:extLst>
      <p:ext uri="{BB962C8B-B14F-4D97-AF65-F5344CB8AC3E}">
        <p14:creationId xmlns:p14="http://schemas.microsoft.com/office/powerpoint/2010/main" val="3587180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469" y="131858"/>
            <a:ext cx="7416824" cy="646321"/>
          </a:xfrm>
        </p:spPr>
        <p:txBody>
          <a:bodyPr wrap="square">
            <a:spAutoFit/>
          </a:bodyPr>
          <a:lstStyle/>
          <a:p>
            <a:r>
              <a:rPr lang="en-IN" altLang="en-US" sz="3600" dirty="0">
                <a:ea typeface="ヒラギノ角ゴ Pro W3" charset="-128"/>
              </a:rPr>
              <a:t>Stream Cipher </a:t>
            </a:r>
            <a:r>
              <a:rPr lang="en-IN" altLang="en-US" sz="2800" dirty="0">
                <a:ea typeface="ヒラギノ角ゴ Pro W3" charset="-128"/>
              </a:rPr>
              <a:t>(1 </a:t>
            </a:r>
            <a:r>
              <a:rPr lang="en-IN" altLang="en-US" sz="2800">
                <a:ea typeface="ヒラギノ角ゴ Pro W3" charset="-128"/>
              </a:rPr>
              <a:t>of 8)</a:t>
            </a:r>
            <a:endParaRPr lang="en-US" sz="2800" dirty="0"/>
          </a:p>
        </p:txBody>
      </p:sp>
      <p:sp>
        <p:nvSpPr>
          <p:cNvPr id="7" name="TextBox 6">
            <a:extLst>
              <a:ext uri="{FF2B5EF4-FFF2-40B4-BE49-F238E27FC236}">
                <a16:creationId xmlns:a16="http://schemas.microsoft.com/office/drawing/2014/main" id="{49B8A9E7-04B5-4ADE-A4A7-3EE0260802D4}"/>
              </a:ext>
            </a:extLst>
          </p:cNvPr>
          <p:cNvSpPr txBox="1"/>
          <p:nvPr/>
        </p:nvSpPr>
        <p:spPr>
          <a:xfrm>
            <a:off x="1919537" y="1196752"/>
            <a:ext cx="4220899" cy="523220"/>
          </a:xfrm>
          <a:prstGeom prst="rect">
            <a:avLst/>
          </a:prstGeom>
          <a:noFill/>
        </p:spPr>
        <p:txBody>
          <a:bodyPr wrap="none" rtlCol="0">
            <a:spAutoFit/>
          </a:bodyPr>
          <a:lstStyle/>
          <a:p>
            <a:pPr marL="457200" indent="-457200">
              <a:buFont typeface="Wingdings" panose="05000000000000000000" pitchFamily="2" charset="2"/>
              <a:buChar char="§"/>
            </a:pPr>
            <a:r>
              <a:rPr lang="en-US" b="1" dirty="0">
                <a:solidFill>
                  <a:srgbClr val="FF0000"/>
                </a:solidFill>
              </a:rPr>
              <a:t>Secret key (Keystream)</a:t>
            </a:r>
          </a:p>
        </p:txBody>
      </p:sp>
      <p:pic>
        <p:nvPicPr>
          <p:cNvPr id="8" name="Picture 7">
            <a:extLst>
              <a:ext uri="{FF2B5EF4-FFF2-40B4-BE49-F238E27FC236}">
                <a16:creationId xmlns:a16="http://schemas.microsoft.com/office/drawing/2014/main" id="{370B89E8-BB7E-49FA-AE30-86CB0E64FC50}"/>
              </a:ext>
            </a:extLst>
          </p:cNvPr>
          <p:cNvPicPr>
            <a:picLocks noChangeAspect="1"/>
          </p:cNvPicPr>
          <p:nvPr/>
        </p:nvPicPr>
        <p:blipFill>
          <a:blip r:embed="rId4"/>
          <a:stretch>
            <a:fillRect/>
          </a:stretch>
        </p:blipFill>
        <p:spPr>
          <a:xfrm>
            <a:off x="1631505" y="1700809"/>
            <a:ext cx="3702355" cy="847527"/>
          </a:xfrm>
          <a:prstGeom prst="rect">
            <a:avLst/>
          </a:prstGeom>
        </p:spPr>
      </p:pic>
      <p:pic>
        <p:nvPicPr>
          <p:cNvPr id="9" name="Picture 8">
            <a:extLst>
              <a:ext uri="{FF2B5EF4-FFF2-40B4-BE49-F238E27FC236}">
                <a16:creationId xmlns:a16="http://schemas.microsoft.com/office/drawing/2014/main" id="{45AD6167-6691-4BD0-B83E-2824DE5530F4}"/>
              </a:ext>
            </a:extLst>
          </p:cNvPr>
          <p:cNvPicPr>
            <a:picLocks noChangeAspect="1"/>
          </p:cNvPicPr>
          <p:nvPr/>
        </p:nvPicPr>
        <p:blipFill>
          <a:blip r:embed="rId5"/>
          <a:stretch>
            <a:fillRect/>
          </a:stretch>
        </p:blipFill>
        <p:spPr>
          <a:xfrm>
            <a:off x="2177622" y="2966909"/>
            <a:ext cx="3702355" cy="732622"/>
          </a:xfrm>
          <a:prstGeom prst="rect">
            <a:avLst/>
          </a:prstGeom>
        </p:spPr>
      </p:pic>
      <p:sp>
        <p:nvSpPr>
          <p:cNvPr id="10" name="TextBox 9">
            <a:extLst>
              <a:ext uri="{FF2B5EF4-FFF2-40B4-BE49-F238E27FC236}">
                <a16:creationId xmlns:a16="http://schemas.microsoft.com/office/drawing/2014/main" id="{75FA692A-A51D-4C19-8460-E9F76EA6E4A9}"/>
              </a:ext>
            </a:extLst>
          </p:cNvPr>
          <p:cNvSpPr txBox="1"/>
          <p:nvPr/>
        </p:nvSpPr>
        <p:spPr>
          <a:xfrm>
            <a:off x="1919536" y="2492896"/>
            <a:ext cx="3162982" cy="523220"/>
          </a:xfrm>
          <a:prstGeom prst="rect">
            <a:avLst/>
          </a:prstGeom>
          <a:noFill/>
        </p:spPr>
        <p:txBody>
          <a:bodyPr wrap="none" rtlCol="0">
            <a:spAutoFit/>
          </a:bodyPr>
          <a:lstStyle/>
          <a:p>
            <a:pPr marL="457200" indent="-457200">
              <a:buFont typeface="Wingdings" panose="05000000000000000000" pitchFamily="2" charset="2"/>
              <a:buChar char="§"/>
            </a:pPr>
            <a:r>
              <a:rPr lang="en-US" b="1" dirty="0"/>
              <a:t>Plaintext stream</a:t>
            </a:r>
          </a:p>
        </p:txBody>
      </p:sp>
      <p:graphicFrame>
        <p:nvGraphicFramePr>
          <p:cNvPr id="12" name="Object 11">
            <a:extLst>
              <a:ext uri="{FF2B5EF4-FFF2-40B4-BE49-F238E27FC236}">
                <a16:creationId xmlns:a16="http://schemas.microsoft.com/office/drawing/2014/main" id="{3173E78B-94DE-43AD-AB50-26666111C442}"/>
              </a:ext>
            </a:extLst>
          </p:cNvPr>
          <p:cNvGraphicFramePr>
            <a:graphicFrameLocks noChangeAspect="1"/>
          </p:cNvGraphicFramePr>
          <p:nvPr>
            <p:extLst>
              <p:ext uri="{D42A27DB-BD31-4B8C-83A1-F6EECF244321}">
                <p14:modId xmlns:p14="http://schemas.microsoft.com/office/powerpoint/2010/main" val="3963045764"/>
              </p:ext>
            </p:extLst>
          </p:nvPr>
        </p:nvGraphicFramePr>
        <p:xfrm>
          <a:off x="2207568" y="3789040"/>
          <a:ext cx="508000" cy="431800"/>
        </p:xfrm>
        <a:graphic>
          <a:graphicData uri="http://schemas.openxmlformats.org/presentationml/2006/ole">
            <mc:AlternateContent xmlns:mc="http://schemas.openxmlformats.org/markup-compatibility/2006">
              <mc:Choice xmlns:v="urn:schemas-microsoft-com:vml" Requires="v">
                <p:oleObj name="Equation" r:id="rId6" imgW="507960" imgH="431640" progId="Equation.DSMT4">
                  <p:embed/>
                </p:oleObj>
              </mc:Choice>
              <mc:Fallback>
                <p:oleObj name="Equation" r:id="rId6" imgW="507960" imgH="431640" progId="Equation.DSMT4">
                  <p:embed/>
                  <p:pic>
                    <p:nvPicPr>
                      <p:cNvPr id="12" name="Object 11">
                        <a:extLst>
                          <a:ext uri="{FF2B5EF4-FFF2-40B4-BE49-F238E27FC236}">
                            <a16:creationId xmlns:a16="http://schemas.microsoft.com/office/drawing/2014/main" id="{3173E78B-94DE-43AD-AB50-26666111C442}"/>
                          </a:ext>
                        </a:extLst>
                      </p:cNvPr>
                      <p:cNvPicPr/>
                      <p:nvPr/>
                    </p:nvPicPr>
                    <p:blipFill>
                      <a:blip r:embed="rId7"/>
                      <a:stretch>
                        <a:fillRect/>
                      </a:stretch>
                    </p:blipFill>
                    <p:spPr>
                      <a:xfrm>
                        <a:off x="2207568" y="3789040"/>
                        <a:ext cx="508000" cy="43180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F10212D7-16CE-45CA-8427-C925800595CC}"/>
              </a:ext>
            </a:extLst>
          </p:cNvPr>
          <p:cNvSpPr txBox="1"/>
          <p:nvPr/>
        </p:nvSpPr>
        <p:spPr>
          <a:xfrm>
            <a:off x="2794022" y="3712134"/>
            <a:ext cx="2475859" cy="523220"/>
          </a:xfrm>
          <a:prstGeom prst="rect">
            <a:avLst/>
          </a:prstGeom>
          <a:noFill/>
        </p:spPr>
        <p:txBody>
          <a:bodyPr wrap="square" rtlCol="0">
            <a:spAutoFit/>
          </a:bodyPr>
          <a:lstStyle/>
          <a:p>
            <a:r>
              <a:rPr lang="en-US" dirty="0"/>
              <a:t>bit or byte</a:t>
            </a:r>
          </a:p>
        </p:txBody>
      </p:sp>
      <p:sp>
        <p:nvSpPr>
          <p:cNvPr id="14" name="TextBox 13">
            <a:extLst>
              <a:ext uri="{FF2B5EF4-FFF2-40B4-BE49-F238E27FC236}">
                <a16:creationId xmlns:a16="http://schemas.microsoft.com/office/drawing/2014/main" id="{73758FC5-4A0F-4F7F-9B16-00F39A91087F}"/>
              </a:ext>
            </a:extLst>
          </p:cNvPr>
          <p:cNvSpPr txBox="1"/>
          <p:nvPr/>
        </p:nvSpPr>
        <p:spPr>
          <a:xfrm>
            <a:off x="1919537" y="4293096"/>
            <a:ext cx="2302233" cy="523220"/>
          </a:xfrm>
          <a:prstGeom prst="rect">
            <a:avLst/>
          </a:prstGeom>
          <a:noFill/>
        </p:spPr>
        <p:txBody>
          <a:bodyPr wrap="none" rtlCol="0">
            <a:spAutoFit/>
          </a:bodyPr>
          <a:lstStyle/>
          <a:p>
            <a:pPr marL="457200" indent="-457200">
              <a:buFont typeface="Wingdings" panose="05000000000000000000" pitchFamily="2" charset="2"/>
              <a:buChar char="Ø"/>
            </a:pPr>
            <a:r>
              <a:rPr lang="en-US" b="1" dirty="0"/>
              <a:t>Ciphertext</a:t>
            </a:r>
          </a:p>
        </p:txBody>
      </p:sp>
      <p:pic>
        <p:nvPicPr>
          <p:cNvPr id="15" name="Picture 14">
            <a:extLst>
              <a:ext uri="{FF2B5EF4-FFF2-40B4-BE49-F238E27FC236}">
                <a16:creationId xmlns:a16="http://schemas.microsoft.com/office/drawing/2014/main" id="{87E0BB80-B25F-410D-B9D4-0AA1A0AD094B}"/>
              </a:ext>
            </a:extLst>
          </p:cNvPr>
          <p:cNvPicPr>
            <a:picLocks noChangeAspect="1"/>
          </p:cNvPicPr>
          <p:nvPr/>
        </p:nvPicPr>
        <p:blipFill>
          <a:blip r:embed="rId8"/>
          <a:stretch>
            <a:fillRect/>
          </a:stretch>
        </p:blipFill>
        <p:spPr>
          <a:xfrm>
            <a:off x="2135561" y="4847702"/>
            <a:ext cx="3070141" cy="618980"/>
          </a:xfrm>
          <a:prstGeom prst="rect">
            <a:avLst/>
          </a:prstGeom>
        </p:spPr>
      </p:pic>
      <p:sp>
        <p:nvSpPr>
          <p:cNvPr id="16" name="TextBox 15">
            <a:extLst>
              <a:ext uri="{FF2B5EF4-FFF2-40B4-BE49-F238E27FC236}">
                <a16:creationId xmlns:a16="http://schemas.microsoft.com/office/drawing/2014/main" id="{FEEE5275-190C-423B-90DC-7BDBF7A2D5F1}"/>
              </a:ext>
            </a:extLst>
          </p:cNvPr>
          <p:cNvSpPr txBox="1"/>
          <p:nvPr/>
        </p:nvSpPr>
        <p:spPr>
          <a:xfrm>
            <a:off x="2135561" y="5497820"/>
            <a:ext cx="2475859" cy="523220"/>
          </a:xfrm>
          <a:prstGeom prst="rect">
            <a:avLst/>
          </a:prstGeom>
          <a:noFill/>
        </p:spPr>
        <p:txBody>
          <a:bodyPr wrap="square" rtlCol="0">
            <a:spAutoFit/>
          </a:bodyPr>
          <a:lstStyle/>
          <a:p>
            <a:r>
              <a:rPr lang="en-US" dirty="0"/>
              <a:t>where </a:t>
            </a:r>
          </a:p>
        </p:txBody>
      </p:sp>
      <p:graphicFrame>
        <p:nvGraphicFramePr>
          <p:cNvPr id="17" name="Object 16">
            <a:extLst>
              <a:ext uri="{FF2B5EF4-FFF2-40B4-BE49-F238E27FC236}">
                <a16:creationId xmlns:a16="http://schemas.microsoft.com/office/drawing/2014/main" id="{EC2124BB-72F3-4579-8583-90EA2185204B}"/>
              </a:ext>
            </a:extLst>
          </p:cNvPr>
          <p:cNvGraphicFramePr>
            <a:graphicFrameLocks noChangeAspect="1"/>
          </p:cNvGraphicFramePr>
          <p:nvPr>
            <p:extLst>
              <p:ext uri="{D42A27DB-BD31-4B8C-83A1-F6EECF244321}">
                <p14:modId xmlns:p14="http://schemas.microsoft.com/office/powerpoint/2010/main" val="1797856243"/>
              </p:ext>
            </p:extLst>
          </p:nvPr>
        </p:nvGraphicFramePr>
        <p:xfrm>
          <a:off x="3302893" y="5527675"/>
          <a:ext cx="1460500" cy="495300"/>
        </p:xfrm>
        <a:graphic>
          <a:graphicData uri="http://schemas.openxmlformats.org/presentationml/2006/ole">
            <mc:AlternateContent xmlns:mc="http://schemas.openxmlformats.org/markup-compatibility/2006">
              <mc:Choice xmlns:v="urn:schemas-microsoft-com:vml" Requires="v">
                <p:oleObj name="Equation" r:id="rId9" imgW="1460160" imgH="495000" progId="Equation.DSMT4">
                  <p:embed/>
                </p:oleObj>
              </mc:Choice>
              <mc:Fallback>
                <p:oleObj name="Equation" r:id="rId9" imgW="1460160" imgH="495000" progId="Equation.DSMT4">
                  <p:embed/>
                  <p:pic>
                    <p:nvPicPr>
                      <p:cNvPr id="17" name="Object 16">
                        <a:extLst>
                          <a:ext uri="{FF2B5EF4-FFF2-40B4-BE49-F238E27FC236}">
                            <a16:creationId xmlns:a16="http://schemas.microsoft.com/office/drawing/2014/main" id="{EC2124BB-72F3-4579-8583-90EA2185204B}"/>
                          </a:ext>
                        </a:extLst>
                      </p:cNvPr>
                      <p:cNvPicPr/>
                      <p:nvPr/>
                    </p:nvPicPr>
                    <p:blipFill>
                      <a:blip r:embed="rId10"/>
                      <a:stretch>
                        <a:fillRect/>
                      </a:stretch>
                    </p:blipFill>
                    <p:spPr>
                      <a:xfrm>
                        <a:off x="3302893" y="5527675"/>
                        <a:ext cx="1460500" cy="495300"/>
                      </a:xfrm>
                      <a:prstGeom prst="rect">
                        <a:avLst/>
                      </a:prstGeom>
                    </p:spPr>
                  </p:pic>
                </p:oleObj>
              </mc:Fallback>
            </mc:AlternateContent>
          </a:graphicData>
        </a:graphic>
      </p:graphicFrame>
      <p:cxnSp>
        <p:nvCxnSpPr>
          <p:cNvPr id="4" name="Straight Connector 3">
            <a:extLst>
              <a:ext uri="{FF2B5EF4-FFF2-40B4-BE49-F238E27FC236}">
                <a16:creationId xmlns:a16="http://schemas.microsoft.com/office/drawing/2014/main" id="{AE47A372-E115-4958-AD1A-BC607A9BA0ED}"/>
              </a:ext>
            </a:extLst>
          </p:cNvPr>
          <p:cNvCxnSpPr/>
          <p:nvPr/>
        </p:nvCxnSpPr>
        <p:spPr bwMode="auto">
          <a:xfrm>
            <a:off x="5663952" y="1807650"/>
            <a:ext cx="0" cy="4608264"/>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52631BB-96BC-400C-B554-C6CA3DC09024}"/>
                  </a:ext>
                </a:extLst>
              </p:cNvPr>
              <p:cNvGraphicFramePr>
                <a:graphicFrameLocks noGrp="1"/>
              </p:cNvGraphicFramePr>
              <p:nvPr>
                <p:extLst>
                  <p:ext uri="{D42A27DB-BD31-4B8C-83A1-F6EECF244321}">
                    <p14:modId xmlns:p14="http://schemas.microsoft.com/office/powerpoint/2010/main" val="2094135954"/>
                  </p:ext>
                </p:extLst>
              </p:nvPr>
            </p:nvGraphicFramePr>
            <p:xfrm>
              <a:off x="6642752" y="2499049"/>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𝑘</m:t>
                                </m:r>
                                <m:r>
                                  <a:rPr lang="en-US" sz="2200" i="1" smtClean="0">
                                    <a:solidFill>
                                      <a:schemeClr val="tx2"/>
                                    </a:solidFill>
                                    <a:latin typeface="Cambria Math" panose="02040503050406030204" pitchFamily="18" charset="0"/>
                                  </a:rPr>
                                  <m:t>1</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𝑘</m:t>
                                </m:r>
                                <m:r>
                                  <a:rPr lang="en-US" sz="2200" i="1" smtClean="0">
                                    <a:solidFill>
                                      <a:schemeClr val="tx2"/>
                                    </a:solidFill>
                                    <a:latin typeface="Cambria Math" panose="02040503050406030204" pitchFamily="18" charset="0"/>
                                  </a:rPr>
                                  <m:t>2</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𝑘</m:t>
                                </m:r>
                                <m:r>
                                  <a:rPr lang="en-US" sz="2200" i="1" smtClean="0">
                                    <a:solidFill>
                                      <a:schemeClr val="tx2"/>
                                    </a:solidFill>
                                    <a:latin typeface="Cambria Math" panose="02040503050406030204" pitchFamily="18" charset="0"/>
                                  </a:rPr>
                                  <m:t>3</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200" b="1" i="1" smtClean="0">
                                        <a:solidFill>
                                          <a:schemeClr val="tx2"/>
                                        </a:solidFill>
                                        <a:latin typeface="Cambria Math" panose="02040503050406030204" pitchFamily="18" charset="0"/>
                                      </a:rPr>
                                    </m:ctrlPr>
                                  </m:sSubPr>
                                  <m:e>
                                    <m:r>
                                      <a:rPr lang="en-US" sz="2200" i="1" smtClean="0">
                                        <a:solidFill>
                                          <a:schemeClr val="tx2"/>
                                        </a:solidFill>
                                        <a:latin typeface="Cambria Math" panose="02040503050406030204" pitchFamily="18" charset="0"/>
                                      </a:rPr>
                                      <m:t>𝑘</m:t>
                                    </m:r>
                                  </m:e>
                                  <m:sub>
                                    <m:r>
                                      <a:rPr lang="en-US" sz="2200" i="1" smtClean="0">
                                        <a:solidFill>
                                          <a:schemeClr val="tx2"/>
                                        </a:solidFill>
                                        <a:latin typeface="Cambria Math" panose="02040503050406030204" pitchFamily="18" charset="0"/>
                                      </a:rPr>
                                      <m:t>𝑛</m:t>
                                    </m:r>
                                  </m:sub>
                                </m:sSub>
                              </m:oMath>
                            </m:oMathPara>
                          </a14:m>
                          <a:endParaRPr lang="en-US" sz="2200">
                            <a:solidFill>
                              <a:schemeClr val="tx2"/>
                            </a:solidFill>
                          </a:endParaRPr>
                        </a:p>
                      </a:txBody>
                      <a:tcPr>
                        <a:noFill/>
                      </a:tcPr>
                    </a:tc>
                    <a:extLst>
                      <a:ext uri="{0D108BD9-81ED-4DB2-BD59-A6C34878D82A}">
                        <a16:rowId xmlns:a16="http://schemas.microsoft.com/office/drawing/2014/main" val="1408691648"/>
                      </a:ext>
                    </a:extLst>
                  </a:tr>
                </a:tbl>
              </a:graphicData>
            </a:graphic>
          </p:graphicFrame>
        </mc:Choice>
        <mc:Fallback xmlns="">
          <p:graphicFrame>
            <p:nvGraphicFramePr>
              <p:cNvPr id="5" name="Table 4">
                <a:extLst>
                  <a:ext uri="{FF2B5EF4-FFF2-40B4-BE49-F238E27FC236}">
                    <a16:creationId xmlns:a16="http://schemas.microsoft.com/office/drawing/2014/main" id="{C52631BB-96BC-400C-B554-C6CA3DC09024}"/>
                  </a:ext>
                </a:extLst>
              </p:cNvPr>
              <p:cNvGraphicFramePr>
                <a:graphicFrameLocks noGrp="1"/>
              </p:cNvGraphicFramePr>
              <p:nvPr>
                <p:extLst>
                  <p:ext uri="{D42A27DB-BD31-4B8C-83A1-F6EECF244321}">
                    <p14:modId xmlns:p14="http://schemas.microsoft.com/office/powerpoint/2010/main" val="2094135954"/>
                  </p:ext>
                </p:extLst>
              </p:nvPr>
            </p:nvGraphicFramePr>
            <p:xfrm>
              <a:off x="6642752" y="2499049"/>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426720">
                    <a:tc>
                      <a:txBody>
                        <a:bodyPr/>
                        <a:lstStyle/>
                        <a:p>
                          <a:endParaRPr lang="en-US"/>
                        </a:p>
                      </a:txBody>
                      <a:tcPr>
                        <a:blipFill>
                          <a:blip r:embed="rId11"/>
                          <a:stretch>
                            <a:fillRect l="-820" t="-1408" r="-402459" b="-7042"/>
                          </a:stretch>
                        </a:blipFill>
                      </a:tcPr>
                    </a:tc>
                    <a:tc>
                      <a:txBody>
                        <a:bodyPr/>
                        <a:lstStyle/>
                        <a:p>
                          <a:endParaRPr lang="en-US"/>
                        </a:p>
                      </a:txBody>
                      <a:tcPr>
                        <a:blipFill>
                          <a:blip r:embed="rId11"/>
                          <a:stretch>
                            <a:fillRect l="-100820" t="-1408" r="-302459" b="-7042"/>
                          </a:stretch>
                        </a:blipFill>
                      </a:tcPr>
                    </a:tc>
                    <a:tc>
                      <a:txBody>
                        <a:bodyPr/>
                        <a:lstStyle/>
                        <a:p>
                          <a:endParaRPr lang="en-US"/>
                        </a:p>
                      </a:txBody>
                      <a:tcPr>
                        <a:blipFill>
                          <a:blip r:embed="rId11"/>
                          <a:stretch>
                            <a:fillRect l="-202479" t="-1408" r="-204959" b="-7042"/>
                          </a:stretch>
                        </a:blipFill>
                      </a:tcPr>
                    </a:tc>
                    <a:tc>
                      <a:txBody>
                        <a:bodyPr/>
                        <a:lstStyle/>
                        <a:p>
                          <a:endParaRPr lang="en-US"/>
                        </a:p>
                      </a:txBody>
                      <a:tcPr>
                        <a:blipFill>
                          <a:blip r:embed="rId11"/>
                          <a:stretch>
                            <a:fillRect l="-300000" t="-1408" r="-103279" b="-7042"/>
                          </a:stretch>
                        </a:blipFill>
                      </a:tcPr>
                    </a:tc>
                    <a:tc>
                      <a:txBody>
                        <a:bodyPr/>
                        <a:lstStyle/>
                        <a:p>
                          <a:endParaRPr lang="en-US"/>
                        </a:p>
                      </a:txBody>
                      <a:tcPr>
                        <a:blipFill>
                          <a:blip r:embed="rId11"/>
                          <a:stretch>
                            <a:fillRect l="-400000" t="-1408" r="-3279" b="-7042"/>
                          </a:stretch>
                        </a:blipFill>
                      </a:tcPr>
                    </a:tc>
                    <a:extLst>
                      <a:ext uri="{0D108BD9-81ED-4DB2-BD59-A6C34878D82A}">
                        <a16:rowId xmlns:a16="http://schemas.microsoft.com/office/drawing/2014/main" val="14086916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B5B9492D-7498-4385-9728-94D3A3781FF2}"/>
                  </a:ext>
                </a:extLst>
              </p:cNvPr>
              <p:cNvGraphicFramePr>
                <a:graphicFrameLocks noGrp="1"/>
              </p:cNvGraphicFramePr>
              <p:nvPr>
                <p:extLst>
                  <p:ext uri="{D42A27DB-BD31-4B8C-83A1-F6EECF244321}">
                    <p14:modId xmlns:p14="http://schemas.microsoft.com/office/powerpoint/2010/main" val="2681866433"/>
                  </p:ext>
                </p:extLst>
              </p:nvPr>
            </p:nvGraphicFramePr>
            <p:xfrm>
              <a:off x="6642118" y="3274184"/>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𝑚</m:t>
                                </m:r>
                                <m:r>
                                  <a:rPr lang="en-US" sz="2200" i="1" smtClean="0">
                                    <a:solidFill>
                                      <a:schemeClr val="tx2"/>
                                    </a:solidFill>
                                    <a:latin typeface="Cambria Math" panose="02040503050406030204" pitchFamily="18" charset="0"/>
                                  </a:rPr>
                                  <m:t>1</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𝑚</m:t>
                                </m:r>
                                <m:r>
                                  <a:rPr lang="en-US" sz="2200" i="1" smtClean="0">
                                    <a:solidFill>
                                      <a:schemeClr val="tx2"/>
                                    </a:solidFill>
                                    <a:latin typeface="Cambria Math" panose="02040503050406030204" pitchFamily="18" charset="0"/>
                                  </a:rPr>
                                  <m:t>2</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𝑚</m:t>
                                </m:r>
                                <m:r>
                                  <a:rPr lang="en-US" sz="2200" i="1" smtClean="0">
                                    <a:solidFill>
                                      <a:schemeClr val="tx2"/>
                                    </a:solidFill>
                                    <a:latin typeface="Cambria Math" panose="02040503050406030204" pitchFamily="18" charset="0"/>
                                  </a:rPr>
                                  <m:t>3</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200" b="1" i="1" smtClean="0">
                                        <a:solidFill>
                                          <a:schemeClr val="tx2"/>
                                        </a:solidFill>
                                        <a:latin typeface="Cambria Math" panose="02040503050406030204" pitchFamily="18" charset="0"/>
                                      </a:rPr>
                                    </m:ctrlPr>
                                  </m:sSubPr>
                                  <m:e>
                                    <m:r>
                                      <a:rPr lang="en-US" sz="2200" i="1" smtClean="0">
                                        <a:solidFill>
                                          <a:schemeClr val="tx2"/>
                                        </a:solidFill>
                                        <a:latin typeface="Cambria Math" panose="02040503050406030204" pitchFamily="18" charset="0"/>
                                      </a:rPr>
                                      <m:t>𝑚</m:t>
                                    </m:r>
                                  </m:e>
                                  <m:sub>
                                    <m:r>
                                      <a:rPr lang="en-US" sz="2200" i="1" smtClean="0">
                                        <a:solidFill>
                                          <a:schemeClr val="tx2"/>
                                        </a:solidFill>
                                        <a:latin typeface="Cambria Math" panose="02040503050406030204" pitchFamily="18" charset="0"/>
                                      </a:rPr>
                                      <m:t>𝑛</m:t>
                                    </m:r>
                                  </m:sub>
                                </m:sSub>
                              </m:oMath>
                            </m:oMathPara>
                          </a14:m>
                          <a:endParaRPr lang="en-US" sz="2200">
                            <a:solidFill>
                              <a:schemeClr val="tx2"/>
                            </a:solidFill>
                          </a:endParaRPr>
                        </a:p>
                      </a:txBody>
                      <a:tcPr>
                        <a:noFill/>
                      </a:tcPr>
                    </a:tc>
                    <a:extLst>
                      <a:ext uri="{0D108BD9-81ED-4DB2-BD59-A6C34878D82A}">
                        <a16:rowId xmlns:a16="http://schemas.microsoft.com/office/drawing/2014/main" val="1408691648"/>
                      </a:ext>
                    </a:extLst>
                  </a:tr>
                </a:tbl>
              </a:graphicData>
            </a:graphic>
          </p:graphicFrame>
        </mc:Choice>
        <mc:Fallback xmlns="">
          <p:graphicFrame>
            <p:nvGraphicFramePr>
              <p:cNvPr id="18" name="Table 17">
                <a:extLst>
                  <a:ext uri="{FF2B5EF4-FFF2-40B4-BE49-F238E27FC236}">
                    <a16:creationId xmlns:a16="http://schemas.microsoft.com/office/drawing/2014/main" id="{B5B9492D-7498-4385-9728-94D3A3781FF2}"/>
                  </a:ext>
                </a:extLst>
              </p:cNvPr>
              <p:cNvGraphicFramePr>
                <a:graphicFrameLocks noGrp="1"/>
              </p:cNvGraphicFramePr>
              <p:nvPr>
                <p:extLst>
                  <p:ext uri="{D42A27DB-BD31-4B8C-83A1-F6EECF244321}">
                    <p14:modId xmlns:p14="http://schemas.microsoft.com/office/powerpoint/2010/main" val="2681866433"/>
                  </p:ext>
                </p:extLst>
              </p:nvPr>
            </p:nvGraphicFramePr>
            <p:xfrm>
              <a:off x="6642118" y="3274184"/>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426720">
                    <a:tc>
                      <a:txBody>
                        <a:bodyPr/>
                        <a:lstStyle/>
                        <a:p>
                          <a:endParaRPr lang="en-US"/>
                        </a:p>
                      </a:txBody>
                      <a:tcPr>
                        <a:blipFill>
                          <a:blip r:embed="rId12"/>
                          <a:stretch>
                            <a:fillRect l="-820" t="-1408" r="-402459" b="-5634"/>
                          </a:stretch>
                        </a:blipFill>
                      </a:tcPr>
                    </a:tc>
                    <a:tc>
                      <a:txBody>
                        <a:bodyPr/>
                        <a:lstStyle/>
                        <a:p>
                          <a:endParaRPr lang="en-US"/>
                        </a:p>
                      </a:txBody>
                      <a:tcPr>
                        <a:blipFill>
                          <a:blip r:embed="rId12"/>
                          <a:stretch>
                            <a:fillRect l="-101653" t="-1408" r="-305785" b="-5634"/>
                          </a:stretch>
                        </a:blipFill>
                      </a:tcPr>
                    </a:tc>
                    <a:tc>
                      <a:txBody>
                        <a:bodyPr/>
                        <a:lstStyle/>
                        <a:p>
                          <a:endParaRPr lang="en-US"/>
                        </a:p>
                      </a:txBody>
                      <a:tcPr>
                        <a:blipFill>
                          <a:blip r:embed="rId12"/>
                          <a:stretch>
                            <a:fillRect l="-200000" t="-1408" r="-203279" b="-5634"/>
                          </a:stretch>
                        </a:blipFill>
                      </a:tcPr>
                    </a:tc>
                    <a:tc>
                      <a:txBody>
                        <a:bodyPr/>
                        <a:lstStyle/>
                        <a:p>
                          <a:endParaRPr lang="en-US"/>
                        </a:p>
                      </a:txBody>
                      <a:tcPr>
                        <a:blipFill>
                          <a:blip r:embed="rId12"/>
                          <a:stretch>
                            <a:fillRect l="-302479" t="-1408" r="-104959" b="-5634"/>
                          </a:stretch>
                        </a:blipFill>
                      </a:tcPr>
                    </a:tc>
                    <a:tc>
                      <a:txBody>
                        <a:bodyPr/>
                        <a:lstStyle/>
                        <a:p>
                          <a:endParaRPr lang="en-US"/>
                        </a:p>
                      </a:txBody>
                      <a:tcPr>
                        <a:blipFill>
                          <a:blip r:embed="rId12"/>
                          <a:stretch>
                            <a:fillRect l="-399180" t="-1408" r="-4098" b="-5634"/>
                          </a:stretch>
                        </a:blipFill>
                      </a:tcPr>
                    </a:tc>
                    <a:extLst>
                      <a:ext uri="{0D108BD9-81ED-4DB2-BD59-A6C34878D82A}">
                        <a16:rowId xmlns:a16="http://schemas.microsoft.com/office/drawing/2014/main" val="14086916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894829CC-029A-4E56-8454-A9FB680F9686}"/>
                  </a:ext>
                </a:extLst>
              </p:cNvPr>
              <p:cNvGraphicFramePr>
                <a:graphicFrameLocks noGrp="1"/>
              </p:cNvGraphicFramePr>
              <p:nvPr>
                <p:extLst>
                  <p:ext uri="{D42A27DB-BD31-4B8C-83A1-F6EECF244321}">
                    <p14:modId xmlns:p14="http://schemas.microsoft.com/office/powerpoint/2010/main" val="1714424379"/>
                  </p:ext>
                </p:extLst>
              </p:nvPr>
            </p:nvGraphicFramePr>
            <p:xfrm>
              <a:off x="5823652" y="4554706"/>
              <a:ext cx="4880860" cy="426720"/>
            </p:xfrm>
            <a:graphic>
              <a:graphicData uri="http://schemas.openxmlformats.org/drawingml/2006/table">
                <a:tbl>
                  <a:tblPr firstRow="1" bandRow="1">
                    <a:tableStyleId>{5C22544A-7EE6-4342-B048-85BDC9FD1C3A}</a:tableStyleId>
                  </a:tblPr>
                  <a:tblGrid>
                    <a:gridCol w="1244968">
                      <a:extLst>
                        <a:ext uri="{9D8B030D-6E8A-4147-A177-3AD203B41FA5}">
                          <a16:colId xmlns:a16="http://schemas.microsoft.com/office/drawing/2014/main" val="3716838371"/>
                        </a:ext>
                      </a:extLst>
                    </a:gridCol>
                    <a:gridCol w="1403644">
                      <a:extLst>
                        <a:ext uri="{9D8B030D-6E8A-4147-A177-3AD203B41FA5}">
                          <a16:colId xmlns:a16="http://schemas.microsoft.com/office/drawing/2014/main" val="3966087537"/>
                        </a:ext>
                      </a:extLst>
                    </a:gridCol>
                    <a:gridCol w="864096">
                      <a:extLst>
                        <a:ext uri="{9D8B030D-6E8A-4147-A177-3AD203B41FA5}">
                          <a16:colId xmlns:a16="http://schemas.microsoft.com/office/drawing/2014/main" val="2200734201"/>
                        </a:ext>
                      </a:extLst>
                    </a:gridCol>
                    <a:gridCol w="1368152">
                      <a:extLst>
                        <a:ext uri="{9D8B030D-6E8A-4147-A177-3AD203B41FA5}">
                          <a16:colId xmlns:a16="http://schemas.microsoft.com/office/drawing/2014/main" val="3931284458"/>
                        </a:ext>
                      </a:extLst>
                    </a:gridCol>
                  </a:tblGrid>
                  <a:tr h="258574">
                    <a:tc>
                      <a:txBody>
                        <a:bodyPr/>
                        <a:lstStyle/>
                        <a:p>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rPr>
                                  <m:t>𝑘</m:t>
                                </m:r>
                                <m:r>
                                  <a:rPr lang="en-US" sz="2200" b="0" i="1" smtClean="0">
                                    <a:solidFill>
                                      <a:schemeClr val="tx2"/>
                                    </a:solidFill>
                                    <a:latin typeface="Cambria Math" panose="02040503050406030204" pitchFamily="18" charset="0"/>
                                  </a:rPr>
                                  <m:t>1⨁</m:t>
                                </m:r>
                                <m:r>
                                  <a:rPr lang="en-US" sz="2200" b="0" i="1" smtClean="0">
                                    <a:solidFill>
                                      <a:schemeClr val="tx2"/>
                                    </a:solidFill>
                                    <a:latin typeface="Cambria Math" panose="02040503050406030204" pitchFamily="18" charset="0"/>
                                  </a:rPr>
                                  <m:t>𝑚</m:t>
                                </m:r>
                                <m:r>
                                  <a:rPr lang="en-US" sz="2200" b="0" i="1" smtClean="0">
                                    <a:solidFill>
                                      <a:schemeClr val="tx2"/>
                                    </a:solidFill>
                                    <a:latin typeface="Cambria Math" panose="02040503050406030204" pitchFamily="18" charset="0"/>
                                  </a:rPr>
                                  <m:t>1</m:t>
                                </m:r>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ea typeface="Cambria Math" panose="02040503050406030204" pitchFamily="18" charset="0"/>
                                  </a:rPr>
                                  <m:t>𝑘</m:t>
                                </m:r>
                                <m:r>
                                  <a:rPr lang="en-US" sz="2200" b="0" i="1" smtClean="0">
                                    <a:solidFill>
                                      <a:schemeClr val="tx2"/>
                                    </a:solidFill>
                                    <a:latin typeface="Cambria Math" panose="02040503050406030204" pitchFamily="18" charset="0"/>
                                    <a:ea typeface="Cambria Math" panose="02040503050406030204" pitchFamily="18" charset="0"/>
                                  </a:rPr>
                                  <m:t>2⨁</m:t>
                                </m:r>
                                <m:r>
                                  <a:rPr lang="en-US" sz="2200" b="0" i="1" smtClean="0">
                                    <a:solidFill>
                                      <a:schemeClr val="tx2"/>
                                    </a:solidFill>
                                    <a:latin typeface="Cambria Math" panose="02040503050406030204" pitchFamily="18" charset="0"/>
                                    <a:ea typeface="Cambria Math" panose="02040503050406030204" pitchFamily="18" charset="0"/>
                                  </a:rPr>
                                  <m:t>𝑚</m:t>
                                </m:r>
                                <m:r>
                                  <a:rPr lang="en-US" sz="2200" b="0" i="1" smtClean="0">
                                    <a:solidFill>
                                      <a:schemeClr val="tx2"/>
                                    </a:solidFill>
                                    <a:latin typeface="Cambria Math" panose="02040503050406030204" pitchFamily="18" charset="0"/>
                                    <a:ea typeface="Cambria Math" panose="02040503050406030204" pitchFamily="18" charset="0"/>
                                  </a:rPr>
                                  <m:t>2</m:t>
                                </m:r>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rPr>
                                  <m:t>…</m:t>
                                </m:r>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200" b="0" i="1" smtClean="0">
                                        <a:solidFill>
                                          <a:schemeClr val="tx2"/>
                                        </a:solidFill>
                                        <a:latin typeface="Cambria Math" panose="02040503050406030204" pitchFamily="18" charset="0"/>
                                      </a:rPr>
                                    </m:ctrlPr>
                                  </m:sSubPr>
                                  <m:e>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𝑘</m:t>
                                        </m:r>
                                      </m:e>
                                      <m:sub>
                                        <m:r>
                                          <a:rPr lang="en-US" sz="2200" b="0" i="1" smtClean="0">
                                            <a:solidFill>
                                              <a:schemeClr val="tx2"/>
                                            </a:solidFill>
                                            <a:latin typeface="Cambria Math" panose="02040503050406030204" pitchFamily="18" charset="0"/>
                                          </a:rPr>
                                          <m:t>𝑛</m:t>
                                        </m:r>
                                      </m:sub>
                                    </m:sSub>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rPr>
                                      <m:t>𝑚</m:t>
                                    </m:r>
                                  </m:e>
                                  <m:sub>
                                    <m:r>
                                      <a:rPr lang="en-US" sz="2200" b="0" i="1" smtClean="0">
                                        <a:solidFill>
                                          <a:schemeClr val="tx2"/>
                                        </a:solidFill>
                                        <a:latin typeface="Cambria Math" panose="02040503050406030204" pitchFamily="18" charset="0"/>
                                      </a:rPr>
                                      <m:t>𝑛</m:t>
                                    </m:r>
                                  </m:sub>
                                </m:sSub>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8691648"/>
                      </a:ext>
                    </a:extLst>
                  </a:tr>
                </a:tbl>
              </a:graphicData>
            </a:graphic>
          </p:graphicFrame>
        </mc:Choice>
        <mc:Fallback xmlns="">
          <p:graphicFrame>
            <p:nvGraphicFramePr>
              <p:cNvPr id="19" name="Table 18">
                <a:extLst>
                  <a:ext uri="{FF2B5EF4-FFF2-40B4-BE49-F238E27FC236}">
                    <a16:creationId xmlns:a16="http://schemas.microsoft.com/office/drawing/2014/main" id="{894829CC-029A-4E56-8454-A9FB680F9686}"/>
                  </a:ext>
                </a:extLst>
              </p:cNvPr>
              <p:cNvGraphicFramePr>
                <a:graphicFrameLocks noGrp="1"/>
              </p:cNvGraphicFramePr>
              <p:nvPr>
                <p:extLst>
                  <p:ext uri="{D42A27DB-BD31-4B8C-83A1-F6EECF244321}">
                    <p14:modId xmlns:p14="http://schemas.microsoft.com/office/powerpoint/2010/main" val="1714424379"/>
                  </p:ext>
                </p:extLst>
              </p:nvPr>
            </p:nvGraphicFramePr>
            <p:xfrm>
              <a:off x="5823652" y="4554706"/>
              <a:ext cx="4880860" cy="426720"/>
            </p:xfrm>
            <a:graphic>
              <a:graphicData uri="http://schemas.openxmlformats.org/drawingml/2006/table">
                <a:tbl>
                  <a:tblPr firstRow="1" bandRow="1">
                    <a:tableStyleId>{5C22544A-7EE6-4342-B048-85BDC9FD1C3A}</a:tableStyleId>
                  </a:tblPr>
                  <a:tblGrid>
                    <a:gridCol w="1244968">
                      <a:extLst>
                        <a:ext uri="{9D8B030D-6E8A-4147-A177-3AD203B41FA5}">
                          <a16:colId xmlns:a16="http://schemas.microsoft.com/office/drawing/2014/main" val="3716838371"/>
                        </a:ext>
                      </a:extLst>
                    </a:gridCol>
                    <a:gridCol w="1403644">
                      <a:extLst>
                        <a:ext uri="{9D8B030D-6E8A-4147-A177-3AD203B41FA5}">
                          <a16:colId xmlns:a16="http://schemas.microsoft.com/office/drawing/2014/main" val="3966087537"/>
                        </a:ext>
                      </a:extLst>
                    </a:gridCol>
                    <a:gridCol w="864096">
                      <a:extLst>
                        <a:ext uri="{9D8B030D-6E8A-4147-A177-3AD203B41FA5}">
                          <a16:colId xmlns:a16="http://schemas.microsoft.com/office/drawing/2014/main" val="2200734201"/>
                        </a:ext>
                      </a:extLst>
                    </a:gridCol>
                    <a:gridCol w="1368152">
                      <a:extLst>
                        <a:ext uri="{9D8B030D-6E8A-4147-A177-3AD203B41FA5}">
                          <a16:colId xmlns:a16="http://schemas.microsoft.com/office/drawing/2014/main" val="3931284458"/>
                        </a:ext>
                      </a:extLst>
                    </a:gridCol>
                  </a:tblGrid>
                  <a:tr h="42672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r="-292647" b="-563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88312" r="-158442" b="-563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308511" r="-159574" b="-563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256000" b="-5634"/>
                          </a:stretch>
                        </a:blipFill>
                      </a:tcPr>
                    </a:tc>
                    <a:extLst>
                      <a:ext uri="{0D108BD9-81ED-4DB2-BD59-A6C34878D82A}">
                        <a16:rowId xmlns:a16="http://schemas.microsoft.com/office/drawing/2014/main" val="1408691648"/>
                      </a:ext>
                    </a:extLst>
                  </a:tr>
                </a:tbl>
              </a:graphicData>
            </a:graphic>
          </p:graphicFrame>
        </mc:Fallback>
      </mc:AlternateContent>
      <p:cxnSp>
        <p:nvCxnSpPr>
          <p:cNvPr id="11" name="Straight Connector 10">
            <a:extLst>
              <a:ext uri="{FF2B5EF4-FFF2-40B4-BE49-F238E27FC236}">
                <a16:creationId xmlns:a16="http://schemas.microsoft.com/office/drawing/2014/main" id="{3980207B-01BF-47D3-817A-6F692EAFAFB3}"/>
              </a:ext>
            </a:extLst>
          </p:cNvPr>
          <p:cNvCxnSpPr/>
          <p:nvPr/>
        </p:nvCxnSpPr>
        <p:spPr bwMode="auto">
          <a:xfrm>
            <a:off x="6096000" y="4220840"/>
            <a:ext cx="4248472" cy="1451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27147534"/>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CFCDA-A36D-8E71-2AD7-680EB64BE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D8E31-6FDE-F45E-000D-6BE2BACDE7EE}"/>
              </a:ext>
            </a:extLst>
          </p:cNvPr>
          <p:cNvSpPr>
            <a:spLocks noGrp="1"/>
          </p:cNvSpPr>
          <p:nvPr>
            <p:ph type="title"/>
          </p:nvPr>
        </p:nvSpPr>
        <p:spPr>
          <a:xfrm>
            <a:off x="1559496" y="205354"/>
            <a:ext cx="8291264" cy="584765"/>
          </a:xfrm>
        </p:spPr>
        <p:txBody>
          <a:bodyPr wrap="square">
            <a:spAutoFit/>
          </a:bodyPr>
          <a:lstStyle/>
          <a:p>
            <a:r>
              <a:rPr lang="en-IN" altLang="en-US" sz="3200" dirty="0">
                <a:ea typeface="ヒラギノ角ゴ Pro W3" charset="-128"/>
              </a:rPr>
              <a:t>Cryptanalysis on </a:t>
            </a:r>
            <a:r>
              <a:rPr lang="en-IN" altLang="en-US" sz="3200">
                <a:ea typeface="ヒラギノ角ゴ Pro W3" charset="-128"/>
              </a:rPr>
              <a:t>monoalphabetic cipher?</a:t>
            </a:r>
            <a:endParaRPr lang="en-IN" altLang="en-US" sz="3200" dirty="0">
              <a:ea typeface="ヒラギノ角ゴ Pro W3" charset="-128"/>
            </a:endParaRPr>
          </a:p>
        </p:txBody>
      </p:sp>
      <p:sp>
        <p:nvSpPr>
          <p:cNvPr id="7" name="Rectangle 6">
            <a:extLst>
              <a:ext uri="{FF2B5EF4-FFF2-40B4-BE49-F238E27FC236}">
                <a16:creationId xmlns:a16="http://schemas.microsoft.com/office/drawing/2014/main" id="{EE220B47-577F-D590-DB34-6A62032BB4B1}"/>
              </a:ext>
            </a:extLst>
          </p:cNvPr>
          <p:cNvSpPr/>
          <p:nvPr/>
        </p:nvSpPr>
        <p:spPr>
          <a:xfrm>
            <a:off x="839416" y="1197620"/>
            <a:ext cx="10729192" cy="4893647"/>
          </a:xfrm>
          <a:prstGeom prst="rect">
            <a:avLst/>
          </a:prstGeom>
        </p:spPr>
        <p:txBody>
          <a:bodyPr wrap="square">
            <a:spAutoFit/>
          </a:bodyPr>
          <a:lstStyle/>
          <a:p>
            <a:r>
              <a:rPr lang="en-US" dirty="0" err="1">
                <a:latin typeface="Times New Roman" panose="02020603050405020304" pitchFamily="18" charset="0"/>
                <a:cs typeface="Times New Roman" panose="02020603050405020304" pitchFamily="18" charset="0"/>
              </a:rPr>
              <a:t>hzsrnqc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klyy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wqc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flo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mflwf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zqdn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wskn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xzsrbjnf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zqhhnf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zlfnco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hnlhrn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jnrqosdnc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fnqj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kjsnfbc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xnjoqsfrv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gljn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efeceqr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rsdnb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qrlfn</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zlecn</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cqdsrrn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flfn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hnfnojqonb</a:t>
            </a:r>
            <a:r>
              <a:rPr lang="en-US" dirty="0">
                <a:latin typeface="Times New Roman" panose="02020603050405020304" pitchFamily="18" charset="0"/>
                <a:cs typeface="Times New Roman" panose="02020603050405020304" pitchFamily="18" charset="0"/>
              </a:rPr>
              <a:t>. q </a:t>
            </a:r>
            <a:r>
              <a:rPr lang="en-US" dirty="0" err="1">
                <a:latin typeface="Times New Roman" panose="02020603050405020304" pitchFamily="18" charset="0"/>
                <a:cs typeface="Times New Roman" panose="02020603050405020304" pitchFamily="18" charset="0"/>
              </a:rPr>
              <a:t>csfyrn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blgncosx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cekksxnb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cnjdn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pjnqmkqconb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qfb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bsfnb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xrep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gqozngqosxqrrv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ksanb</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cqgn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jllg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cqgn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oqprn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fndnj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oqmsfy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gnqrc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wsoz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loznj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rncc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pjsfysfy</a:t>
            </a:r>
            <a:r>
              <a:rPr lang="en-US" dirty="0">
                <a:latin typeface="Times New Roman" panose="02020603050405020304" pitchFamily="18" charset="0"/>
                <a:cs typeface="Times New Roman" panose="02020603050405020304" pitchFamily="18" charset="0"/>
              </a:rPr>
              <a:t> q </a:t>
            </a:r>
            <a:r>
              <a:rPr lang="en-US" dirty="0" err="1">
                <a:latin typeface="Times New Roman" panose="02020603050405020304" pitchFamily="18" charset="0"/>
                <a:cs typeface="Times New Roman" panose="02020603050405020304" pitchFamily="18" charset="0"/>
              </a:rPr>
              <a:t>yenco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wsoz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qfb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wnfo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zlgn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naqxorv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gsbfsyzo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lfrv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jnosjn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lfxn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fndnj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xlcv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xzqgpnjc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wzsxz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jnkljg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hjldsbnc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klj</a:t>
            </a:r>
            <a:r>
              <a:rPr lang="en-US" dirty="0">
                <a:latin typeface="Times New Roman" panose="02020603050405020304" pitchFamily="18" charset="0"/>
                <a:cs typeface="Times New Roman" panose="02020603050405020304" pitchFamily="18" charset="0"/>
              </a:rPr>
              <a:t> soc </a:t>
            </a:r>
            <a:r>
              <a:rPr lang="en-US" dirty="0" err="1">
                <a:latin typeface="Times New Roman" panose="02020603050405020304" pitchFamily="18" charset="0"/>
                <a:cs typeface="Times New Roman" panose="02020603050405020304" pitchFamily="18" charset="0"/>
              </a:rPr>
              <a:t>kqdlejnb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gngpnjc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hqccnb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zlejc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ozn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ownfov-klej</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cqdsrrn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jlw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nsoznj</a:t>
            </a:r>
            <a:r>
              <a:rPr lang="en-US" dirty="0">
                <a:latin typeface="Times New Roman" panose="02020603050405020304" pitchFamily="18" charset="0"/>
                <a:cs typeface="Times New Roman" panose="02020603050405020304" pitchFamily="18" charset="0"/>
              </a:rPr>
              <a:t> sf </a:t>
            </a:r>
            <a:r>
              <a:rPr lang="en-US" dirty="0" err="1">
                <a:latin typeface="Times New Roman" panose="02020603050405020304" pitchFamily="18" charset="0"/>
                <a:cs typeface="Times New Roman" panose="02020603050405020304" pitchFamily="18" charset="0"/>
              </a:rPr>
              <a:t>crnnhsfy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gqmsfy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olsrno</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49696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7942"/>
            <a:ext cx="7416824" cy="646321"/>
          </a:xfrm>
        </p:spPr>
        <p:txBody>
          <a:bodyPr wrap="square">
            <a:spAutoFit/>
          </a:bodyPr>
          <a:lstStyle/>
          <a:p>
            <a:r>
              <a:rPr lang="en-IN" altLang="en-US" sz="3600" dirty="0">
                <a:ea typeface="ヒラギノ角ゴ Pro W3" charset="-128"/>
              </a:rPr>
              <a:t>Stream </a:t>
            </a:r>
            <a:r>
              <a:rPr lang="en-IN" altLang="en-US" sz="3600">
                <a:ea typeface="ヒラギノ角ゴ Pro W3" charset="-128"/>
              </a:rPr>
              <a:t>Cipher </a:t>
            </a:r>
            <a:r>
              <a:rPr lang="en-IN" altLang="en-US" sz="2800">
                <a:ea typeface="ヒラギノ角ゴ Pro W3" charset="-128"/>
              </a:rPr>
              <a:t>(2 of 8)</a:t>
            </a:r>
            <a:endParaRPr lang="en-US" sz="2800" dirty="0"/>
          </a:p>
        </p:txBody>
      </p:sp>
      <p:sp>
        <p:nvSpPr>
          <p:cNvPr id="7" name="TextBox 6">
            <a:extLst>
              <a:ext uri="{FF2B5EF4-FFF2-40B4-BE49-F238E27FC236}">
                <a16:creationId xmlns:a16="http://schemas.microsoft.com/office/drawing/2014/main" id="{49B8A9E7-04B5-4ADE-A4A7-3EE0260802D4}"/>
              </a:ext>
            </a:extLst>
          </p:cNvPr>
          <p:cNvSpPr txBox="1"/>
          <p:nvPr/>
        </p:nvSpPr>
        <p:spPr>
          <a:xfrm>
            <a:off x="1605100" y="3130450"/>
            <a:ext cx="4220899" cy="523220"/>
          </a:xfrm>
          <a:prstGeom prst="rect">
            <a:avLst/>
          </a:prstGeom>
          <a:noFill/>
        </p:spPr>
        <p:txBody>
          <a:bodyPr wrap="none" rtlCol="0">
            <a:spAutoFit/>
          </a:bodyPr>
          <a:lstStyle/>
          <a:p>
            <a:pPr marL="457200" indent="-457200">
              <a:buFont typeface="Wingdings" panose="05000000000000000000" pitchFamily="2" charset="2"/>
              <a:buChar char="§"/>
            </a:pPr>
            <a:r>
              <a:rPr lang="en-US" b="1" dirty="0"/>
              <a:t>Secret key (Keystream)</a:t>
            </a:r>
          </a:p>
        </p:txBody>
      </p:sp>
      <p:sp>
        <p:nvSpPr>
          <p:cNvPr id="10" name="TextBox 9">
            <a:extLst>
              <a:ext uri="{FF2B5EF4-FFF2-40B4-BE49-F238E27FC236}">
                <a16:creationId xmlns:a16="http://schemas.microsoft.com/office/drawing/2014/main" id="{75FA692A-A51D-4C19-8460-E9F76EA6E4A9}"/>
              </a:ext>
            </a:extLst>
          </p:cNvPr>
          <p:cNvSpPr txBox="1"/>
          <p:nvPr/>
        </p:nvSpPr>
        <p:spPr>
          <a:xfrm>
            <a:off x="1605099" y="1771649"/>
            <a:ext cx="3162982" cy="523220"/>
          </a:xfrm>
          <a:prstGeom prst="rect">
            <a:avLst/>
          </a:prstGeom>
          <a:noFill/>
        </p:spPr>
        <p:txBody>
          <a:bodyPr wrap="none" rtlCol="0">
            <a:spAutoFit/>
          </a:bodyPr>
          <a:lstStyle/>
          <a:p>
            <a:pPr marL="457200" indent="-457200">
              <a:buFont typeface="Wingdings" panose="05000000000000000000" pitchFamily="2" charset="2"/>
              <a:buChar char="§"/>
            </a:pPr>
            <a:r>
              <a:rPr lang="en-US" b="1" dirty="0"/>
              <a:t>Plaintext stream</a:t>
            </a:r>
          </a:p>
        </p:txBody>
      </p:sp>
      <p:sp>
        <p:nvSpPr>
          <p:cNvPr id="14" name="TextBox 13">
            <a:extLst>
              <a:ext uri="{FF2B5EF4-FFF2-40B4-BE49-F238E27FC236}">
                <a16:creationId xmlns:a16="http://schemas.microsoft.com/office/drawing/2014/main" id="{73758FC5-4A0F-4F7F-9B16-00F39A91087F}"/>
              </a:ext>
            </a:extLst>
          </p:cNvPr>
          <p:cNvSpPr txBox="1"/>
          <p:nvPr/>
        </p:nvSpPr>
        <p:spPr>
          <a:xfrm>
            <a:off x="1613141" y="4430364"/>
            <a:ext cx="2302233" cy="523220"/>
          </a:xfrm>
          <a:prstGeom prst="rect">
            <a:avLst/>
          </a:prstGeom>
          <a:noFill/>
        </p:spPr>
        <p:txBody>
          <a:bodyPr wrap="none" rtlCol="0">
            <a:spAutoFit/>
          </a:bodyPr>
          <a:lstStyle/>
          <a:p>
            <a:pPr marL="457200" indent="-457200">
              <a:buFont typeface="Wingdings" panose="05000000000000000000" pitchFamily="2" charset="2"/>
              <a:buChar char="Ø"/>
            </a:pPr>
            <a:r>
              <a:rPr lang="en-US" b="1" dirty="0"/>
              <a:t>Ciphertext</a:t>
            </a:r>
          </a:p>
        </p:txBody>
      </p:sp>
      <p:pic>
        <p:nvPicPr>
          <p:cNvPr id="15" name="Picture 14">
            <a:extLst>
              <a:ext uri="{FF2B5EF4-FFF2-40B4-BE49-F238E27FC236}">
                <a16:creationId xmlns:a16="http://schemas.microsoft.com/office/drawing/2014/main" id="{87E0BB80-B25F-410D-B9D4-0AA1A0AD094B}"/>
              </a:ext>
            </a:extLst>
          </p:cNvPr>
          <p:cNvPicPr>
            <a:picLocks noChangeAspect="1"/>
          </p:cNvPicPr>
          <p:nvPr/>
        </p:nvPicPr>
        <p:blipFill>
          <a:blip r:embed="rId4"/>
          <a:stretch>
            <a:fillRect/>
          </a:stretch>
        </p:blipFill>
        <p:spPr>
          <a:xfrm>
            <a:off x="2417805" y="5762348"/>
            <a:ext cx="3070141" cy="618980"/>
          </a:xfrm>
          <a:prstGeom prst="rect">
            <a:avLst/>
          </a:prstGeom>
        </p:spPr>
      </p:pic>
      <p:sp>
        <p:nvSpPr>
          <p:cNvPr id="16" name="TextBox 15">
            <a:extLst>
              <a:ext uri="{FF2B5EF4-FFF2-40B4-BE49-F238E27FC236}">
                <a16:creationId xmlns:a16="http://schemas.microsoft.com/office/drawing/2014/main" id="{FEEE5275-190C-423B-90DC-7BDBF7A2D5F1}"/>
              </a:ext>
            </a:extLst>
          </p:cNvPr>
          <p:cNvSpPr txBox="1"/>
          <p:nvPr/>
        </p:nvSpPr>
        <p:spPr>
          <a:xfrm>
            <a:off x="5463416" y="5772272"/>
            <a:ext cx="1565811" cy="523220"/>
          </a:xfrm>
          <a:prstGeom prst="rect">
            <a:avLst/>
          </a:prstGeom>
          <a:noFill/>
        </p:spPr>
        <p:txBody>
          <a:bodyPr wrap="square" rtlCol="0">
            <a:spAutoFit/>
          </a:bodyPr>
          <a:lstStyle/>
          <a:p>
            <a:r>
              <a:rPr lang="en-US" dirty="0"/>
              <a:t>where </a:t>
            </a:r>
          </a:p>
        </p:txBody>
      </p:sp>
      <p:graphicFrame>
        <p:nvGraphicFramePr>
          <p:cNvPr id="17" name="Object 16">
            <a:extLst>
              <a:ext uri="{FF2B5EF4-FFF2-40B4-BE49-F238E27FC236}">
                <a16:creationId xmlns:a16="http://schemas.microsoft.com/office/drawing/2014/main" id="{EC2124BB-72F3-4579-8583-90EA2185204B}"/>
              </a:ext>
            </a:extLst>
          </p:cNvPr>
          <p:cNvGraphicFramePr>
            <a:graphicFrameLocks noChangeAspect="1"/>
          </p:cNvGraphicFramePr>
          <p:nvPr>
            <p:extLst>
              <p:ext uri="{D42A27DB-BD31-4B8C-83A1-F6EECF244321}">
                <p14:modId xmlns:p14="http://schemas.microsoft.com/office/powerpoint/2010/main" val="2327552566"/>
              </p:ext>
            </p:extLst>
          </p:nvPr>
        </p:nvGraphicFramePr>
        <p:xfrm>
          <a:off x="6596715" y="5906610"/>
          <a:ext cx="2616200" cy="431800"/>
        </p:xfrm>
        <a:graphic>
          <a:graphicData uri="http://schemas.openxmlformats.org/presentationml/2006/ole">
            <mc:AlternateContent xmlns:mc="http://schemas.openxmlformats.org/markup-compatibility/2006">
              <mc:Choice xmlns:v="urn:schemas-microsoft-com:vml" Requires="v">
                <p:oleObj name="Equation" r:id="rId5" imgW="2616120" imgH="431640" progId="Equation.DSMT4">
                  <p:embed/>
                </p:oleObj>
              </mc:Choice>
              <mc:Fallback>
                <p:oleObj name="Equation" r:id="rId5" imgW="2616120" imgH="431640" progId="Equation.DSMT4">
                  <p:embed/>
                  <p:pic>
                    <p:nvPicPr>
                      <p:cNvPr id="17" name="Object 16">
                        <a:extLst>
                          <a:ext uri="{FF2B5EF4-FFF2-40B4-BE49-F238E27FC236}">
                            <a16:creationId xmlns:a16="http://schemas.microsoft.com/office/drawing/2014/main" id="{EC2124BB-72F3-4579-8583-90EA2185204B}"/>
                          </a:ext>
                        </a:extLst>
                      </p:cNvPr>
                      <p:cNvPicPr/>
                      <p:nvPr/>
                    </p:nvPicPr>
                    <p:blipFill>
                      <a:blip r:embed="rId6"/>
                      <a:stretch>
                        <a:fillRect/>
                      </a:stretch>
                    </p:blipFill>
                    <p:spPr>
                      <a:xfrm>
                        <a:off x="6596715" y="5906610"/>
                        <a:ext cx="2616200" cy="4318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3868610B-47A5-4924-99FF-4C150F93E5A1}"/>
              </a:ext>
            </a:extLst>
          </p:cNvPr>
          <p:cNvSpPr/>
          <p:nvPr/>
        </p:nvSpPr>
        <p:spPr>
          <a:xfrm>
            <a:off x="7904816" y="409596"/>
            <a:ext cx="2463431" cy="523220"/>
          </a:xfrm>
          <a:prstGeom prst="rect">
            <a:avLst/>
          </a:prstGeom>
        </p:spPr>
        <p:txBody>
          <a:bodyPr wrap="none">
            <a:spAutoFit/>
          </a:bodyPr>
          <a:lstStyle/>
          <a:p>
            <a:r>
              <a:rPr lang="en-US" dirty="0" err="1"/>
              <a:t>Vigenère</a:t>
            </a:r>
            <a:r>
              <a:rPr lang="en-US" dirty="0"/>
              <a:t> cipher</a:t>
            </a:r>
          </a:p>
        </p:txBody>
      </p:sp>
      <p:pic>
        <p:nvPicPr>
          <p:cNvPr id="8" name="Picture 7">
            <a:extLst>
              <a:ext uri="{FF2B5EF4-FFF2-40B4-BE49-F238E27FC236}">
                <a16:creationId xmlns:a16="http://schemas.microsoft.com/office/drawing/2014/main" id="{0A1C461C-D09B-402F-B3EF-8A40D88E0A3C}"/>
              </a:ext>
            </a:extLst>
          </p:cNvPr>
          <p:cNvPicPr>
            <a:picLocks noChangeAspect="1"/>
          </p:cNvPicPr>
          <p:nvPr/>
        </p:nvPicPr>
        <p:blipFill>
          <a:blip r:embed="rId7"/>
          <a:stretch>
            <a:fillRect/>
          </a:stretch>
        </p:blipFill>
        <p:spPr>
          <a:xfrm>
            <a:off x="1685711" y="1061830"/>
            <a:ext cx="8964488" cy="740787"/>
          </a:xfrm>
          <a:prstGeom prst="rect">
            <a:avLst/>
          </a:prstGeom>
        </p:spPr>
      </p:pic>
      <p:pic>
        <p:nvPicPr>
          <p:cNvPr id="9" name="Picture 8">
            <a:extLst>
              <a:ext uri="{FF2B5EF4-FFF2-40B4-BE49-F238E27FC236}">
                <a16:creationId xmlns:a16="http://schemas.microsoft.com/office/drawing/2014/main" id="{D4E3E674-78C5-47DB-A2D1-AD561AF5993C}"/>
              </a:ext>
            </a:extLst>
          </p:cNvPr>
          <p:cNvPicPr>
            <a:picLocks noChangeAspect="1"/>
          </p:cNvPicPr>
          <p:nvPr/>
        </p:nvPicPr>
        <p:blipFill>
          <a:blip r:embed="rId8"/>
          <a:stretch>
            <a:fillRect/>
          </a:stretch>
        </p:blipFill>
        <p:spPr>
          <a:xfrm>
            <a:off x="2938611" y="2197770"/>
            <a:ext cx="6314778" cy="911981"/>
          </a:xfrm>
          <a:prstGeom prst="rect">
            <a:avLst/>
          </a:prstGeom>
        </p:spPr>
      </p:pic>
      <p:pic>
        <p:nvPicPr>
          <p:cNvPr id="12" name="Picture 11">
            <a:extLst>
              <a:ext uri="{FF2B5EF4-FFF2-40B4-BE49-F238E27FC236}">
                <a16:creationId xmlns:a16="http://schemas.microsoft.com/office/drawing/2014/main" id="{7E246813-5215-4DFE-8833-D7CB443CEA7C}"/>
              </a:ext>
            </a:extLst>
          </p:cNvPr>
          <p:cNvPicPr>
            <a:picLocks noChangeAspect="1"/>
          </p:cNvPicPr>
          <p:nvPr/>
        </p:nvPicPr>
        <p:blipFill>
          <a:blip r:embed="rId9"/>
          <a:stretch>
            <a:fillRect/>
          </a:stretch>
        </p:blipFill>
        <p:spPr>
          <a:xfrm>
            <a:off x="2914046" y="3640139"/>
            <a:ext cx="6363909" cy="925659"/>
          </a:xfrm>
          <a:prstGeom prst="rect">
            <a:avLst/>
          </a:prstGeom>
        </p:spPr>
      </p:pic>
      <p:pic>
        <p:nvPicPr>
          <p:cNvPr id="13" name="Picture 12">
            <a:extLst>
              <a:ext uri="{FF2B5EF4-FFF2-40B4-BE49-F238E27FC236}">
                <a16:creationId xmlns:a16="http://schemas.microsoft.com/office/drawing/2014/main" id="{5F46AE50-2A07-454F-B115-FA1DE60D9911}"/>
              </a:ext>
            </a:extLst>
          </p:cNvPr>
          <p:cNvPicPr>
            <a:picLocks noChangeAspect="1"/>
          </p:cNvPicPr>
          <p:nvPr/>
        </p:nvPicPr>
        <p:blipFill>
          <a:blip r:embed="rId10"/>
          <a:stretch>
            <a:fillRect/>
          </a:stretch>
        </p:blipFill>
        <p:spPr>
          <a:xfrm>
            <a:off x="2969511" y="4868562"/>
            <a:ext cx="6396888" cy="911980"/>
          </a:xfrm>
          <a:prstGeom prst="rect">
            <a:avLst/>
          </a:prstGeom>
        </p:spPr>
      </p:pic>
    </p:spTree>
    <p:extLst>
      <p:ext uri="{BB962C8B-B14F-4D97-AF65-F5344CB8AC3E}">
        <p14:creationId xmlns:p14="http://schemas.microsoft.com/office/powerpoint/2010/main" val="2201488269"/>
      </p:ext>
    </p:extLst>
  </p:cSld>
  <p:clrMapOvr>
    <a:masterClrMapping/>
  </p:clrMapOvr>
  <p:extLst>
    <p:ext uri="{6950BFC3-D8DA-4A85-94F7-54DA5524770B}">
      <p188:commentRel xmlns:p188="http://schemas.microsoft.com/office/powerpoint/2018/8/main" r:id="rId3"/>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6311"/>
            <a:ext cx="7200800" cy="646321"/>
          </a:xfrm>
        </p:spPr>
        <p:txBody>
          <a:bodyPr wrap="square">
            <a:spAutoFit/>
          </a:bodyPr>
          <a:lstStyle/>
          <a:p>
            <a:r>
              <a:rPr lang="en-IN" altLang="en-US" sz="3600" dirty="0">
                <a:ea typeface="ヒラギノ角ゴ Pro W3" charset="-128"/>
              </a:rPr>
              <a:t>Stream </a:t>
            </a:r>
            <a:r>
              <a:rPr lang="en-IN" altLang="en-US" sz="3600">
                <a:ea typeface="ヒラギノ角ゴ Pro W3" charset="-128"/>
              </a:rPr>
              <a:t>Cipher </a:t>
            </a:r>
            <a:r>
              <a:rPr lang="en-IN" altLang="en-US" sz="2800">
                <a:ea typeface="ヒラギノ角ゴ Pro W3" charset="-128"/>
              </a:rPr>
              <a:t>(3 of 8)</a:t>
            </a:r>
            <a:endParaRPr lang="en-US" sz="2800" dirty="0"/>
          </a:p>
        </p:txBody>
      </p:sp>
      <p:sp>
        <p:nvSpPr>
          <p:cNvPr id="3" name="Content Placeholder 2"/>
          <p:cNvSpPr>
            <a:spLocks noGrp="1"/>
          </p:cNvSpPr>
          <p:nvPr>
            <p:ph idx="1"/>
          </p:nvPr>
        </p:nvSpPr>
        <p:spPr>
          <a:xfrm>
            <a:off x="479376" y="1124744"/>
            <a:ext cx="11089232" cy="4628949"/>
          </a:xfrm>
        </p:spPr>
        <p:txBody>
          <a:bodyPr wrap="square">
            <a:spAutoFit/>
          </a:bodyPr>
          <a:lstStyle/>
          <a:p>
            <a:pPr lvl="0"/>
            <a:r>
              <a:rPr lang="en-US" sz="2200" dirty="0"/>
              <a:t>Encrypts a digital data stream </a:t>
            </a:r>
            <a:r>
              <a:rPr lang="en-US" sz="2200" b="1" dirty="0"/>
              <a:t>one bit or one byte </a:t>
            </a:r>
            <a:r>
              <a:rPr lang="en-US" sz="2200" dirty="0"/>
              <a:t>at a time</a:t>
            </a:r>
          </a:p>
          <a:p>
            <a:pPr lvl="1"/>
            <a:r>
              <a:rPr lang="en-US" sz="2200" dirty="0"/>
              <a:t>Examples:</a:t>
            </a:r>
          </a:p>
          <a:p>
            <a:pPr lvl="2"/>
            <a:r>
              <a:rPr lang="en-US" sz="2200" b="1" dirty="0" err="1"/>
              <a:t>Autokeyed</a:t>
            </a:r>
            <a:r>
              <a:rPr lang="en-US" sz="2200" dirty="0"/>
              <a:t> </a:t>
            </a:r>
            <a:r>
              <a:rPr lang="en-US" sz="2200" dirty="0" err="1"/>
              <a:t>Vigenère</a:t>
            </a:r>
            <a:r>
              <a:rPr lang="en-US" sz="2200" dirty="0"/>
              <a:t> cipher</a:t>
            </a:r>
          </a:p>
          <a:p>
            <a:pPr lvl="2"/>
            <a:r>
              <a:rPr lang="en-US" sz="2200" dirty="0" err="1"/>
              <a:t>Vernam</a:t>
            </a:r>
            <a:r>
              <a:rPr lang="en-US" sz="2200" dirty="0"/>
              <a:t> cipher</a:t>
            </a:r>
          </a:p>
          <a:p>
            <a:pPr lvl="0"/>
            <a:r>
              <a:rPr lang="en-US" sz="2200" dirty="0"/>
              <a:t>In the ideal case, a one-time pad version of the </a:t>
            </a:r>
            <a:r>
              <a:rPr lang="en-US" sz="2200" dirty="0" err="1"/>
              <a:t>Vernam</a:t>
            </a:r>
            <a:r>
              <a:rPr lang="en-US" sz="2200" dirty="0"/>
              <a:t> cipher would be used, in which the </a:t>
            </a:r>
            <a:r>
              <a:rPr lang="en-US" sz="2200" dirty="0" err="1"/>
              <a:t>keystream</a:t>
            </a:r>
            <a:r>
              <a:rPr lang="en-US" sz="2200" dirty="0"/>
              <a:t> is as long as the plaintext bit stream</a:t>
            </a:r>
          </a:p>
          <a:p>
            <a:pPr lvl="1"/>
            <a:r>
              <a:rPr lang="en-US" sz="2200" dirty="0"/>
              <a:t>If the cryptographic </a:t>
            </a:r>
            <a:r>
              <a:rPr lang="en-US" sz="2200" dirty="0" err="1"/>
              <a:t>keystream</a:t>
            </a:r>
            <a:r>
              <a:rPr lang="en-US" sz="2200" dirty="0"/>
              <a:t> is random, then this cipher is unbreakable by any means other than acquiring the </a:t>
            </a:r>
            <a:r>
              <a:rPr lang="en-US" sz="2200" dirty="0" err="1"/>
              <a:t>keystream</a:t>
            </a:r>
            <a:endParaRPr lang="en-US" sz="2200" dirty="0"/>
          </a:p>
          <a:p>
            <a:pPr lvl="2"/>
            <a:r>
              <a:rPr lang="en-US" sz="2200" dirty="0" err="1"/>
              <a:t>Keystream</a:t>
            </a:r>
            <a:r>
              <a:rPr lang="en-US" sz="2200" dirty="0"/>
              <a:t> must be provided to both users in advance via some independent and secure channel</a:t>
            </a:r>
          </a:p>
          <a:p>
            <a:pPr lvl="2"/>
            <a:r>
              <a:rPr lang="en-US" sz="2200" dirty="0"/>
              <a:t>This introduces insurmountable logistical problems if the intended data traffic is very large</a:t>
            </a:r>
          </a:p>
        </p:txBody>
      </p:sp>
    </p:spTree>
    <p:extLst>
      <p:ext uri="{BB962C8B-B14F-4D97-AF65-F5344CB8AC3E}">
        <p14:creationId xmlns:p14="http://schemas.microsoft.com/office/powerpoint/2010/main" val="124802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534" y="188640"/>
            <a:ext cx="7416824" cy="646321"/>
          </a:xfrm>
        </p:spPr>
        <p:txBody>
          <a:bodyPr wrap="square">
            <a:spAutoFit/>
          </a:bodyPr>
          <a:lstStyle/>
          <a:p>
            <a:r>
              <a:rPr lang="en-IN" altLang="en-US" sz="3600" dirty="0">
                <a:ea typeface="ヒラギノ角ゴ Pro W3" charset="-128"/>
              </a:rPr>
              <a:t>Stream </a:t>
            </a:r>
            <a:r>
              <a:rPr lang="en-IN" altLang="en-US" sz="3600">
                <a:ea typeface="ヒラギノ角ゴ Pro W3" charset="-128"/>
              </a:rPr>
              <a:t>Cipher </a:t>
            </a:r>
            <a:r>
              <a:rPr lang="en-IN" altLang="en-US" sz="2800">
                <a:ea typeface="ヒラギノ角ゴ Pro W3" charset="-128"/>
              </a:rPr>
              <a:t>(4 of 8)</a:t>
            </a:r>
            <a:endParaRPr lang="en-US" sz="2800" dirty="0"/>
          </a:p>
        </p:txBody>
      </p:sp>
      <p:sp>
        <p:nvSpPr>
          <p:cNvPr id="3" name="Content Placeholder 2"/>
          <p:cNvSpPr>
            <a:spLocks noGrp="1"/>
          </p:cNvSpPr>
          <p:nvPr>
            <p:ph idx="1"/>
          </p:nvPr>
        </p:nvSpPr>
        <p:spPr>
          <a:xfrm>
            <a:off x="479376" y="1268761"/>
            <a:ext cx="10188624" cy="2825379"/>
          </a:xfrm>
        </p:spPr>
        <p:txBody>
          <a:bodyPr wrap="square">
            <a:spAutoFit/>
          </a:bodyPr>
          <a:lstStyle/>
          <a:p>
            <a:pPr lvl="0"/>
            <a:r>
              <a:rPr lang="en-US" sz="2400"/>
              <a:t>For practical: must </a:t>
            </a:r>
            <a:r>
              <a:rPr lang="en-US" sz="2400" dirty="0"/>
              <a:t>be implemented as an </a:t>
            </a:r>
            <a:r>
              <a:rPr lang="en-US" sz="2400"/>
              <a:t>algorithmic to </a:t>
            </a:r>
            <a:r>
              <a:rPr lang="en-US" sz="2400" b="1"/>
              <a:t>generate key bit stream </a:t>
            </a:r>
            <a:r>
              <a:rPr lang="en-US" sz="2400"/>
              <a:t>(both users)</a:t>
            </a:r>
            <a:endParaRPr lang="en-US" sz="2400" dirty="0"/>
          </a:p>
          <a:p>
            <a:pPr lvl="1">
              <a:lnSpc>
                <a:spcPct val="150000"/>
              </a:lnSpc>
            </a:pPr>
            <a:r>
              <a:rPr lang="en-US" sz="2400" dirty="0"/>
              <a:t>It must be computationally impractical to predict future portions of the bit stream based on previous portions of the bit stream</a:t>
            </a:r>
          </a:p>
          <a:p>
            <a:pPr lvl="1"/>
            <a:r>
              <a:rPr lang="en-US" sz="2400" dirty="0"/>
              <a:t>The two users need only share the </a:t>
            </a:r>
            <a:r>
              <a:rPr lang="en-US" sz="2400" dirty="0">
                <a:solidFill>
                  <a:srgbClr val="FF0000"/>
                </a:solidFill>
              </a:rPr>
              <a:t>generating key </a:t>
            </a:r>
            <a:r>
              <a:rPr lang="en-US" sz="2400" dirty="0"/>
              <a:t>and each can produce the </a:t>
            </a:r>
            <a:r>
              <a:rPr lang="en-US" sz="2400" dirty="0" err="1"/>
              <a:t>keystream</a:t>
            </a:r>
            <a:endParaRPr lang="en-US" sz="2400" dirty="0"/>
          </a:p>
        </p:txBody>
      </p:sp>
    </p:spTree>
    <p:extLst>
      <p:ext uri="{BB962C8B-B14F-4D97-AF65-F5344CB8AC3E}">
        <p14:creationId xmlns:p14="http://schemas.microsoft.com/office/powerpoint/2010/main" val="3162595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796" y="260648"/>
            <a:ext cx="7416824" cy="646321"/>
          </a:xfrm>
        </p:spPr>
        <p:txBody>
          <a:bodyPr wrap="square">
            <a:spAutoFit/>
          </a:bodyPr>
          <a:lstStyle/>
          <a:p>
            <a:r>
              <a:rPr lang="en-IN" altLang="en-US" sz="3600" dirty="0">
                <a:ea typeface="ヒラギノ角ゴ Pro W3" charset="-128"/>
              </a:rPr>
              <a:t>Stream </a:t>
            </a:r>
            <a:r>
              <a:rPr lang="en-IN" altLang="en-US" sz="3600">
                <a:ea typeface="ヒラギノ角ゴ Pro W3" charset="-128"/>
              </a:rPr>
              <a:t>Cipher </a:t>
            </a:r>
            <a:r>
              <a:rPr lang="en-IN" altLang="en-US" sz="2800">
                <a:ea typeface="ヒラギノ角ゴ Pro W3" charset="-128"/>
              </a:rPr>
              <a:t>(5 of 8)</a:t>
            </a:r>
            <a:endParaRPr lang="en-US" sz="2800" dirty="0"/>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4"/>
          <a:stretch>
            <a:fillRect/>
          </a:stretch>
        </p:blipFill>
        <p:spPr>
          <a:xfrm>
            <a:off x="830930" y="1162139"/>
            <a:ext cx="10530140" cy="5147182"/>
          </a:xfrm>
          <a:prstGeom prst="rect">
            <a:avLst/>
          </a:prstGeom>
        </p:spPr>
      </p:pic>
    </p:spTree>
    <p:extLst>
      <p:ext uri="{BB962C8B-B14F-4D97-AF65-F5344CB8AC3E}">
        <p14:creationId xmlns:p14="http://schemas.microsoft.com/office/powerpoint/2010/main" val="2147274182"/>
      </p:ext>
    </p:extLst>
  </p:cSld>
  <p:clrMapOvr>
    <a:masterClrMapping/>
  </p:clrMapOvr>
  <p:extLst>
    <p:ext uri="{6950BFC3-D8DA-4A85-94F7-54DA5524770B}">
      <p188:commentRel xmlns:p188="http://schemas.microsoft.com/office/powerpoint/2018/8/main" r:id="rId3"/>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86496"/>
            <a:ext cx="7416824" cy="646321"/>
          </a:xfrm>
        </p:spPr>
        <p:txBody>
          <a:bodyPr wrap="square">
            <a:spAutoFit/>
          </a:bodyPr>
          <a:lstStyle/>
          <a:p>
            <a:r>
              <a:rPr lang="en-IN" altLang="en-US" sz="3600" dirty="0">
                <a:ea typeface="ヒラギノ角ゴ Pro W3" charset="-128"/>
              </a:rPr>
              <a:t>Stream </a:t>
            </a:r>
            <a:r>
              <a:rPr lang="en-IN" altLang="en-US" sz="3600">
                <a:ea typeface="ヒラギノ角ゴ Pro W3" charset="-128"/>
              </a:rPr>
              <a:t>Cipher </a:t>
            </a:r>
            <a:r>
              <a:rPr lang="en-IN" altLang="en-US" sz="2800">
                <a:ea typeface="ヒラギノ角ゴ Pro W3" charset="-128"/>
              </a:rPr>
              <a:t>(6 of 8)</a:t>
            </a:r>
            <a:endParaRPr lang="en-US" sz="2800" dirty="0"/>
          </a:p>
        </p:txBody>
      </p:sp>
      <p:sp>
        <p:nvSpPr>
          <p:cNvPr id="4" name="TextBox 3">
            <a:extLst>
              <a:ext uri="{FF2B5EF4-FFF2-40B4-BE49-F238E27FC236}">
                <a16:creationId xmlns:a16="http://schemas.microsoft.com/office/drawing/2014/main" id="{6957D741-A809-4EE9-9974-2EBA419F3776}"/>
              </a:ext>
            </a:extLst>
          </p:cNvPr>
          <p:cNvSpPr txBox="1"/>
          <p:nvPr/>
        </p:nvSpPr>
        <p:spPr>
          <a:xfrm>
            <a:off x="2119328" y="2149307"/>
            <a:ext cx="5056192" cy="523220"/>
          </a:xfrm>
          <a:prstGeom prst="rect">
            <a:avLst/>
          </a:prstGeom>
          <a:noFill/>
        </p:spPr>
        <p:txBody>
          <a:bodyPr wrap="none" rtlCol="0">
            <a:spAutoFit/>
          </a:bodyPr>
          <a:lstStyle/>
          <a:p>
            <a:pPr marL="457200" indent="-457200">
              <a:buFont typeface="Wingdings" panose="05000000000000000000" pitchFamily="2" charset="2"/>
              <a:buChar char="Ø"/>
            </a:pPr>
            <a:r>
              <a:rPr lang="en-US" b="1" dirty="0"/>
              <a:t>Chaotic-based cryptosystem</a:t>
            </a:r>
          </a:p>
        </p:txBody>
      </p:sp>
      <p:sp>
        <p:nvSpPr>
          <p:cNvPr id="5" name="Rectangle 4">
            <a:extLst>
              <a:ext uri="{FF2B5EF4-FFF2-40B4-BE49-F238E27FC236}">
                <a16:creationId xmlns:a16="http://schemas.microsoft.com/office/drawing/2014/main" id="{771A0CED-F398-4607-AE97-E21FC4294F4F}"/>
              </a:ext>
            </a:extLst>
          </p:cNvPr>
          <p:cNvSpPr/>
          <p:nvPr/>
        </p:nvSpPr>
        <p:spPr>
          <a:xfrm>
            <a:off x="2184600" y="2564904"/>
            <a:ext cx="7822800" cy="523220"/>
          </a:xfrm>
          <a:prstGeom prst="rect">
            <a:avLst/>
          </a:prstGeom>
        </p:spPr>
        <p:txBody>
          <a:bodyPr wrap="square">
            <a:spAutoFit/>
          </a:bodyPr>
          <a:lstStyle/>
          <a:p>
            <a:r>
              <a:rPr lang="en-US" dirty="0"/>
              <a:t>https://en.wikipedia.org/wiki/List_of_chaotic_maps</a:t>
            </a:r>
          </a:p>
        </p:txBody>
      </p:sp>
      <p:sp>
        <p:nvSpPr>
          <p:cNvPr id="6" name="TextBox 5">
            <a:extLst>
              <a:ext uri="{FF2B5EF4-FFF2-40B4-BE49-F238E27FC236}">
                <a16:creationId xmlns:a16="http://schemas.microsoft.com/office/drawing/2014/main" id="{D6565C59-0D33-497F-B317-F5192884C443}"/>
              </a:ext>
            </a:extLst>
          </p:cNvPr>
          <p:cNvSpPr txBox="1"/>
          <p:nvPr/>
        </p:nvSpPr>
        <p:spPr>
          <a:xfrm>
            <a:off x="2162755" y="1104003"/>
            <a:ext cx="3033138" cy="523220"/>
          </a:xfrm>
          <a:prstGeom prst="rect">
            <a:avLst/>
          </a:prstGeom>
          <a:noFill/>
        </p:spPr>
        <p:txBody>
          <a:bodyPr wrap="none" rtlCol="0">
            <a:spAutoFit/>
          </a:bodyPr>
          <a:lstStyle/>
          <a:p>
            <a:pPr marL="457200" indent="-457200">
              <a:buFont typeface="Wingdings" panose="05000000000000000000" pitchFamily="2" charset="2"/>
              <a:buChar char="Ø"/>
            </a:pPr>
            <a:r>
              <a:rPr lang="en-US" b="1"/>
              <a:t>Rivest Cipher 4</a:t>
            </a:r>
            <a:endParaRPr lang="en-US" b="1" dirty="0"/>
          </a:p>
        </p:txBody>
      </p:sp>
      <p:sp>
        <p:nvSpPr>
          <p:cNvPr id="7" name="Rectangle 6">
            <a:extLst>
              <a:ext uri="{FF2B5EF4-FFF2-40B4-BE49-F238E27FC236}">
                <a16:creationId xmlns:a16="http://schemas.microsoft.com/office/drawing/2014/main" id="{4FDD19FD-8CC1-4C7B-99C1-9C2A19DAEE01}"/>
              </a:ext>
            </a:extLst>
          </p:cNvPr>
          <p:cNvSpPr/>
          <p:nvPr/>
        </p:nvSpPr>
        <p:spPr>
          <a:xfrm>
            <a:off x="2302544" y="1626087"/>
            <a:ext cx="6637772" cy="523220"/>
          </a:xfrm>
          <a:prstGeom prst="rect">
            <a:avLst/>
          </a:prstGeom>
        </p:spPr>
        <p:txBody>
          <a:bodyPr wrap="square">
            <a:spAutoFit/>
          </a:bodyPr>
          <a:lstStyle/>
          <a:p>
            <a:r>
              <a:rPr lang="en-US"/>
              <a:t>https://en.wikipedia.org/wiki/RC4</a:t>
            </a:r>
          </a:p>
        </p:txBody>
      </p:sp>
      <p:pic>
        <p:nvPicPr>
          <p:cNvPr id="10" name="Picture 9">
            <a:extLst>
              <a:ext uri="{FF2B5EF4-FFF2-40B4-BE49-F238E27FC236}">
                <a16:creationId xmlns:a16="http://schemas.microsoft.com/office/drawing/2014/main" id="{F70E88E5-5CC6-4862-86C2-ADFC3C76EBA6}"/>
              </a:ext>
            </a:extLst>
          </p:cNvPr>
          <p:cNvPicPr>
            <a:picLocks noChangeAspect="1"/>
          </p:cNvPicPr>
          <p:nvPr/>
        </p:nvPicPr>
        <p:blipFill>
          <a:blip r:embed="rId3"/>
          <a:stretch>
            <a:fillRect/>
          </a:stretch>
        </p:blipFill>
        <p:spPr>
          <a:xfrm>
            <a:off x="1714464" y="3194612"/>
            <a:ext cx="8774025" cy="3098354"/>
          </a:xfrm>
          <a:prstGeom prst="rect">
            <a:avLst/>
          </a:prstGeom>
        </p:spPr>
      </p:pic>
    </p:spTree>
    <p:extLst>
      <p:ext uri="{BB962C8B-B14F-4D97-AF65-F5344CB8AC3E}">
        <p14:creationId xmlns:p14="http://schemas.microsoft.com/office/powerpoint/2010/main" val="4095202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177" y="121939"/>
            <a:ext cx="7416824" cy="646321"/>
          </a:xfrm>
        </p:spPr>
        <p:txBody>
          <a:bodyPr wrap="square">
            <a:spAutoFit/>
          </a:bodyPr>
          <a:lstStyle/>
          <a:p>
            <a:r>
              <a:rPr lang="en-IN" altLang="en-US" sz="3600" dirty="0">
                <a:ea typeface="ヒラギノ角ゴ Pro W3" charset="-128"/>
              </a:rPr>
              <a:t>Stream </a:t>
            </a:r>
            <a:r>
              <a:rPr lang="en-IN" altLang="en-US" sz="3600">
                <a:ea typeface="ヒラギノ角ゴ Pro W3" charset="-128"/>
              </a:rPr>
              <a:t>Cipher </a:t>
            </a:r>
            <a:r>
              <a:rPr lang="en-IN" altLang="en-US" sz="2800">
                <a:ea typeface="ヒラギノ角ゴ Pro W3" charset="-128"/>
              </a:rPr>
              <a:t>(7 of 8)</a:t>
            </a:r>
            <a:endParaRPr lang="en-US" sz="2800" dirty="0"/>
          </a:p>
        </p:txBody>
      </p:sp>
      <p:sp>
        <p:nvSpPr>
          <p:cNvPr id="4" name="TextBox 3">
            <a:extLst>
              <a:ext uri="{FF2B5EF4-FFF2-40B4-BE49-F238E27FC236}">
                <a16:creationId xmlns:a16="http://schemas.microsoft.com/office/drawing/2014/main" id="{6957D741-A809-4EE9-9974-2EBA419F3776}"/>
              </a:ext>
            </a:extLst>
          </p:cNvPr>
          <p:cNvSpPr txBox="1"/>
          <p:nvPr/>
        </p:nvSpPr>
        <p:spPr>
          <a:xfrm>
            <a:off x="5414823" y="920836"/>
            <a:ext cx="5056192" cy="523220"/>
          </a:xfrm>
          <a:prstGeom prst="rect">
            <a:avLst/>
          </a:prstGeom>
          <a:noFill/>
        </p:spPr>
        <p:txBody>
          <a:bodyPr wrap="none" rtlCol="0">
            <a:spAutoFit/>
          </a:bodyPr>
          <a:lstStyle/>
          <a:p>
            <a:pPr marL="457200" indent="-457200">
              <a:buFont typeface="Wingdings" panose="05000000000000000000" pitchFamily="2" charset="2"/>
              <a:buChar char="Ø"/>
            </a:pPr>
            <a:r>
              <a:rPr lang="en-US" b="1" dirty="0"/>
              <a:t>Chaotic-based cryptosystem</a:t>
            </a:r>
          </a:p>
        </p:txBody>
      </p:sp>
      <p:sp>
        <p:nvSpPr>
          <p:cNvPr id="8" name="TextBox 7">
            <a:extLst>
              <a:ext uri="{FF2B5EF4-FFF2-40B4-BE49-F238E27FC236}">
                <a16:creationId xmlns:a16="http://schemas.microsoft.com/office/drawing/2014/main" id="{4E3EA6CF-A0E5-49DE-A465-3317157BC72F}"/>
              </a:ext>
            </a:extLst>
          </p:cNvPr>
          <p:cNvSpPr txBox="1"/>
          <p:nvPr/>
        </p:nvSpPr>
        <p:spPr>
          <a:xfrm>
            <a:off x="2060753" y="2106940"/>
            <a:ext cx="2066591" cy="954107"/>
          </a:xfrm>
          <a:prstGeom prst="rect">
            <a:avLst/>
          </a:prstGeom>
          <a:noFill/>
        </p:spPr>
        <p:txBody>
          <a:bodyPr wrap="none" rtlCol="0">
            <a:spAutoFit/>
          </a:bodyPr>
          <a:lstStyle/>
          <a:p>
            <a:r>
              <a:rPr lang="en-US" dirty="0"/>
              <a:t>Example: </a:t>
            </a:r>
          </a:p>
          <a:p>
            <a:r>
              <a:rPr lang="en-US" dirty="0"/>
              <a:t>Logistic map</a:t>
            </a:r>
          </a:p>
        </p:txBody>
      </p:sp>
      <p:graphicFrame>
        <p:nvGraphicFramePr>
          <p:cNvPr id="11" name="Object 10">
            <a:extLst>
              <a:ext uri="{FF2B5EF4-FFF2-40B4-BE49-F238E27FC236}">
                <a16:creationId xmlns:a16="http://schemas.microsoft.com/office/drawing/2014/main" id="{27F775AB-A9AF-47AA-B871-4D875D89AC4B}"/>
              </a:ext>
            </a:extLst>
          </p:cNvPr>
          <p:cNvGraphicFramePr>
            <a:graphicFrameLocks noChangeAspect="1"/>
          </p:cNvGraphicFramePr>
          <p:nvPr>
            <p:extLst>
              <p:ext uri="{D42A27DB-BD31-4B8C-83A1-F6EECF244321}">
                <p14:modId xmlns:p14="http://schemas.microsoft.com/office/powerpoint/2010/main" val="4105233936"/>
              </p:ext>
            </p:extLst>
          </p:nvPr>
        </p:nvGraphicFramePr>
        <p:xfrm>
          <a:off x="2549943" y="3028458"/>
          <a:ext cx="2387600" cy="461963"/>
        </p:xfrm>
        <a:graphic>
          <a:graphicData uri="http://schemas.openxmlformats.org/presentationml/2006/ole">
            <mc:AlternateContent xmlns:mc="http://schemas.openxmlformats.org/markup-compatibility/2006">
              <mc:Choice xmlns:v="urn:schemas-microsoft-com:vml" Requires="v">
                <p:oleObj name="Equation" r:id="rId3" imgW="2387520" imgH="457200" progId="Equation.DSMT4">
                  <p:embed/>
                </p:oleObj>
              </mc:Choice>
              <mc:Fallback>
                <p:oleObj name="Equation" r:id="rId3" imgW="2387520" imgH="457200" progId="Equation.DSMT4">
                  <p:embed/>
                  <p:pic>
                    <p:nvPicPr>
                      <p:cNvPr id="11" name="Object 10">
                        <a:extLst>
                          <a:ext uri="{FF2B5EF4-FFF2-40B4-BE49-F238E27FC236}">
                            <a16:creationId xmlns:a16="http://schemas.microsoft.com/office/drawing/2014/main" id="{27F775AB-A9AF-47AA-B871-4D875D89AC4B}"/>
                          </a:ext>
                        </a:extLst>
                      </p:cNvPr>
                      <p:cNvPicPr>
                        <a:picLocks noChangeAspect="1" noChangeArrowheads="1"/>
                      </p:cNvPicPr>
                      <p:nvPr/>
                    </p:nvPicPr>
                    <p:blipFill>
                      <a:blip r:embed="rId4"/>
                      <a:srcRect/>
                      <a:stretch>
                        <a:fillRect/>
                      </a:stretch>
                    </p:blipFill>
                    <p:spPr bwMode="auto">
                      <a:xfrm>
                        <a:off x="2549943" y="3028458"/>
                        <a:ext cx="23876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E19B60-53A4-46F4-8C44-D088959B8378}"/>
                  </a:ext>
                </a:extLst>
              </p:cNvPr>
              <p:cNvSpPr txBox="1"/>
              <p:nvPr/>
            </p:nvSpPr>
            <p:spPr>
              <a:xfrm>
                <a:off x="1961448" y="3698197"/>
                <a:ext cx="2557303" cy="954107"/>
              </a:xfrm>
              <a:prstGeom prst="rect">
                <a:avLst/>
              </a:prstGeom>
              <a:noFill/>
            </p:spPr>
            <p:txBody>
              <a:bodyPr wrap="none" rtlCol="0">
                <a:spAutoFit/>
              </a:bodyPr>
              <a:lstStyle/>
              <a:p>
                <a:r>
                  <a:rPr lang="en-US" dirty="0"/>
                  <a:t>Input:</a:t>
                </a:r>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∈(3.6, 4)</m:t>
                    </m:r>
                  </m:oMath>
                </a14:m>
                <a:endParaRPr lang="en-US" dirty="0"/>
              </a:p>
            </p:txBody>
          </p:sp>
        </mc:Choice>
        <mc:Fallback xmlns="">
          <p:sp>
            <p:nvSpPr>
              <p:cNvPr id="12" name="TextBox 11">
                <a:extLst>
                  <a:ext uri="{FF2B5EF4-FFF2-40B4-BE49-F238E27FC236}">
                    <a16:creationId xmlns:a16="http://schemas.microsoft.com/office/drawing/2014/main" id="{06E19B60-53A4-46F4-8C44-D088959B8378}"/>
                  </a:ext>
                </a:extLst>
              </p:cNvPr>
              <p:cNvSpPr txBox="1">
                <a:spLocks noRot="1" noChangeAspect="1" noMove="1" noResize="1" noEditPoints="1" noAdjustHandles="1" noChangeArrowheads="1" noChangeShapeType="1" noTextEdit="1"/>
              </p:cNvSpPr>
              <p:nvPr/>
            </p:nvSpPr>
            <p:spPr>
              <a:xfrm>
                <a:off x="1961448" y="3698197"/>
                <a:ext cx="2557303" cy="954107"/>
              </a:xfrm>
              <a:prstGeom prst="rect">
                <a:avLst/>
              </a:prstGeom>
              <a:blipFill>
                <a:blip r:embed="rId6"/>
                <a:stretch>
                  <a:fillRect l="-5012" t="-7051"/>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C32F6778-7247-4D03-97EA-4D91B77BDD79}"/>
              </a:ext>
            </a:extLst>
          </p:cNvPr>
          <p:cNvPicPr>
            <a:picLocks noChangeAspect="1"/>
          </p:cNvPicPr>
          <p:nvPr/>
        </p:nvPicPr>
        <p:blipFill>
          <a:blip r:embed="rId7"/>
          <a:stretch>
            <a:fillRect/>
          </a:stretch>
        </p:blipFill>
        <p:spPr>
          <a:xfrm>
            <a:off x="5286589" y="2106940"/>
            <a:ext cx="5184427" cy="3539509"/>
          </a:xfrm>
          <a:prstGeom prst="rect">
            <a:avLst/>
          </a:prstGeom>
        </p:spPr>
      </p:pic>
      <p:sp>
        <p:nvSpPr>
          <p:cNvPr id="14" name="TextBox 13">
            <a:extLst>
              <a:ext uri="{FF2B5EF4-FFF2-40B4-BE49-F238E27FC236}">
                <a16:creationId xmlns:a16="http://schemas.microsoft.com/office/drawing/2014/main" id="{DD940C6E-6061-4765-BBD1-B2A5AD786396}"/>
              </a:ext>
            </a:extLst>
          </p:cNvPr>
          <p:cNvSpPr txBox="1"/>
          <p:nvPr/>
        </p:nvSpPr>
        <p:spPr>
          <a:xfrm>
            <a:off x="1919536" y="4596956"/>
            <a:ext cx="1370888" cy="523220"/>
          </a:xfrm>
          <a:prstGeom prst="rect">
            <a:avLst/>
          </a:prstGeom>
          <a:noFill/>
        </p:spPr>
        <p:txBody>
          <a:bodyPr wrap="none" rtlCol="0">
            <a:spAutoFit/>
          </a:bodyPr>
          <a:lstStyle/>
          <a:p>
            <a:r>
              <a:rPr lang="en-US" dirty="0"/>
              <a:t>Output: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6050EB1-00F7-4D2D-B94D-42C57F5EE538}"/>
                  </a:ext>
                </a:extLst>
              </p:cNvPr>
              <p:cNvSpPr txBox="1"/>
              <p:nvPr/>
            </p:nvSpPr>
            <p:spPr>
              <a:xfrm>
                <a:off x="1919537" y="5120177"/>
                <a:ext cx="3239413"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   </m:t>
                          </m:r>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1</m:t>
                          </m:r>
                        </m:sub>
                      </m:sSub>
                      <m:r>
                        <a:rPr lang="en-US" sz="3000" i="1">
                          <a:solidFill>
                            <a:schemeClr val="accent2">
                              <a:lumMod val="75000"/>
                            </a:schemeClr>
                          </a:solidFill>
                          <a:latin typeface="Cambria Math" panose="02040503050406030204" pitchFamily="18" charset="0"/>
                        </a:rPr>
                        <m:t>,</m:t>
                      </m:r>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2</m:t>
                          </m:r>
                        </m:sub>
                      </m:sSub>
                      <m:r>
                        <a:rPr lang="en-US" sz="3000" i="1">
                          <a:solidFill>
                            <a:schemeClr val="accent2">
                              <a:lumMod val="75000"/>
                            </a:schemeClr>
                          </a:solidFill>
                          <a:latin typeface="Cambria Math" panose="02040503050406030204" pitchFamily="18" charset="0"/>
                        </a:rPr>
                        <m:t>,</m:t>
                      </m:r>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3</m:t>
                          </m:r>
                        </m:sub>
                      </m:sSub>
                      <m:r>
                        <a:rPr lang="en-US" sz="3000" i="1">
                          <a:solidFill>
                            <a:schemeClr val="accent2">
                              <a:lumMod val="75000"/>
                            </a:schemeClr>
                          </a:solidFill>
                          <a:latin typeface="Cambria Math" panose="02040503050406030204" pitchFamily="18" charset="0"/>
                        </a:rPr>
                        <m:t>,…</m:t>
                      </m:r>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𝑛</m:t>
                          </m:r>
                        </m:sub>
                      </m:sSub>
                      <m:r>
                        <a:rPr lang="en-US" sz="3000" i="1">
                          <a:solidFill>
                            <a:schemeClr val="accent2">
                              <a:lumMod val="75000"/>
                            </a:schemeClr>
                          </a:solidFill>
                          <a:latin typeface="Cambria Math" panose="02040503050406030204" pitchFamily="18" charset="0"/>
                        </a:rPr>
                        <m:t>,….</m:t>
                      </m:r>
                    </m:oMath>
                  </m:oMathPara>
                </a14:m>
                <a:endParaRPr lang="en-US" sz="3000" dirty="0">
                  <a:solidFill>
                    <a:schemeClr val="accent2">
                      <a:lumMod val="75000"/>
                    </a:schemeClr>
                  </a:solidFill>
                </a:endParaRPr>
              </a:p>
            </p:txBody>
          </p:sp>
        </mc:Choice>
        <mc:Fallback xmlns="">
          <p:sp>
            <p:nvSpPr>
              <p:cNvPr id="15" name="TextBox 14">
                <a:extLst>
                  <a:ext uri="{FF2B5EF4-FFF2-40B4-BE49-F238E27FC236}">
                    <a16:creationId xmlns:a16="http://schemas.microsoft.com/office/drawing/2014/main" id="{D6050EB1-00F7-4D2D-B94D-42C57F5EE538}"/>
                  </a:ext>
                </a:extLst>
              </p:cNvPr>
              <p:cNvSpPr txBox="1">
                <a:spLocks noRot="1" noChangeAspect="1" noMove="1" noResize="1" noEditPoints="1" noAdjustHandles="1" noChangeArrowheads="1" noChangeShapeType="1" noTextEdit="1"/>
              </p:cNvSpPr>
              <p:nvPr/>
            </p:nvSpPr>
            <p:spPr>
              <a:xfrm>
                <a:off x="1919537" y="5120177"/>
                <a:ext cx="3239413"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92C0D15-0D86-4A04-B6AA-842BCC554FE5}"/>
                  </a:ext>
                </a:extLst>
              </p:cNvPr>
              <p:cNvSpPr txBox="1"/>
              <p:nvPr/>
            </p:nvSpPr>
            <p:spPr>
              <a:xfrm>
                <a:off x="2604980" y="5734418"/>
                <a:ext cx="172739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0&lt;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&lt;1</m:t>
                      </m:r>
                    </m:oMath>
                  </m:oMathPara>
                </a14:m>
                <a:endParaRPr lang="en-US" dirty="0"/>
              </a:p>
            </p:txBody>
          </p:sp>
        </mc:Choice>
        <mc:Fallback xmlns="">
          <p:sp>
            <p:nvSpPr>
              <p:cNvPr id="16" name="TextBox 15">
                <a:extLst>
                  <a:ext uri="{FF2B5EF4-FFF2-40B4-BE49-F238E27FC236}">
                    <a16:creationId xmlns:a16="http://schemas.microsoft.com/office/drawing/2014/main" id="{192C0D15-0D86-4A04-B6AA-842BCC554FE5}"/>
                  </a:ext>
                </a:extLst>
              </p:cNvPr>
              <p:cNvSpPr txBox="1">
                <a:spLocks noRot="1" noChangeAspect="1" noMove="1" noResize="1" noEditPoints="1" noAdjustHandles="1" noChangeArrowheads="1" noChangeShapeType="1" noTextEdit="1"/>
              </p:cNvSpPr>
              <p:nvPr/>
            </p:nvSpPr>
            <p:spPr>
              <a:xfrm>
                <a:off x="2604980" y="5734418"/>
                <a:ext cx="1727396" cy="430887"/>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2819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86496"/>
            <a:ext cx="7416824" cy="646321"/>
          </a:xfrm>
        </p:spPr>
        <p:txBody>
          <a:bodyPr wrap="square">
            <a:spAutoFit/>
          </a:bodyPr>
          <a:lstStyle/>
          <a:p>
            <a:r>
              <a:rPr lang="en-IN" altLang="en-US" sz="3600" dirty="0">
                <a:ea typeface="ヒラギノ角ゴ Pro W3" charset="-128"/>
              </a:rPr>
              <a:t>Stream </a:t>
            </a:r>
            <a:r>
              <a:rPr lang="en-IN" altLang="en-US" sz="3600">
                <a:ea typeface="ヒラギノ角ゴ Pro W3" charset="-128"/>
              </a:rPr>
              <a:t>Cipher </a:t>
            </a:r>
            <a:r>
              <a:rPr lang="en-IN" altLang="en-US" sz="2800">
                <a:ea typeface="ヒラギノ角ゴ Pro W3" charset="-128"/>
              </a:rPr>
              <a:t>(8 of 8)</a:t>
            </a:r>
            <a:endParaRPr lang="en-US" sz="2800" dirty="0"/>
          </a:p>
        </p:txBody>
      </p:sp>
      <p:sp>
        <p:nvSpPr>
          <p:cNvPr id="4" name="TextBox 3">
            <a:extLst>
              <a:ext uri="{FF2B5EF4-FFF2-40B4-BE49-F238E27FC236}">
                <a16:creationId xmlns:a16="http://schemas.microsoft.com/office/drawing/2014/main" id="{6957D741-A809-4EE9-9974-2EBA419F3776}"/>
              </a:ext>
            </a:extLst>
          </p:cNvPr>
          <p:cNvSpPr txBox="1"/>
          <p:nvPr/>
        </p:nvSpPr>
        <p:spPr>
          <a:xfrm>
            <a:off x="1919536" y="1149584"/>
            <a:ext cx="5056192" cy="523220"/>
          </a:xfrm>
          <a:prstGeom prst="rect">
            <a:avLst/>
          </a:prstGeom>
          <a:noFill/>
        </p:spPr>
        <p:txBody>
          <a:bodyPr wrap="none" rtlCol="0">
            <a:spAutoFit/>
          </a:bodyPr>
          <a:lstStyle/>
          <a:p>
            <a:pPr marL="457200" indent="-457200">
              <a:buFont typeface="Wingdings" panose="05000000000000000000" pitchFamily="2" charset="2"/>
              <a:buChar char="Ø"/>
            </a:pPr>
            <a:r>
              <a:rPr lang="en-US" b="1" dirty="0"/>
              <a:t>Chaotic-based crypto system</a:t>
            </a:r>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4"/>
          <a:stretch>
            <a:fillRect/>
          </a:stretch>
        </p:blipFill>
        <p:spPr>
          <a:xfrm>
            <a:off x="1828564" y="1916832"/>
            <a:ext cx="8424428" cy="4334712"/>
          </a:xfrm>
          <a:prstGeom prst="rect">
            <a:avLst/>
          </a:prstGeom>
        </p:spPr>
      </p:pic>
      <p:cxnSp>
        <p:nvCxnSpPr>
          <p:cNvPr id="6" name="Straight Arrow Connector 5">
            <a:extLst>
              <a:ext uri="{FF2B5EF4-FFF2-40B4-BE49-F238E27FC236}">
                <a16:creationId xmlns:a16="http://schemas.microsoft.com/office/drawing/2014/main" id="{B4C1E82E-A5D6-4877-A76D-52786B6BC57E}"/>
              </a:ext>
            </a:extLst>
          </p:cNvPr>
          <p:cNvCxnSpPr/>
          <p:nvPr/>
        </p:nvCxnSpPr>
        <p:spPr bwMode="auto">
          <a:xfrm flipV="1">
            <a:off x="8616280" y="2012730"/>
            <a:ext cx="0" cy="1467420"/>
          </a:xfrm>
          <a:prstGeom prst="straightConnector1">
            <a:avLst/>
          </a:prstGeom>
          <a:solidFill>
            <a:schemeClr val="accent1"/>
          </a:solidFill>
          <a:ln w="38100"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DA48DFA8-BA37-4E37-A057-A7F7FBD33BA1}"/>
              </a:ext>
            </a:extLst>
          </p:cNvPr>
          <p:cNvSpPr txBox="1"/>
          <p:nvPr/>
        </p:nvSpPr>
        <p:spPr>
          <a:xfrm>
            <a:off x="8107854" y="1489510"/>
            <a:ext cx="2145139" cy="523220"/>
          </a:xfrm>
          <a:prstGeom prst="rect">
            <a:avLst/>
          </a:prstGeom>
          <a:noFill/>
        </p:spPr>
        <p:txBody>
          <a:bodyPr wrap="none" rtlCol="0">
            <a:spAutoFit/>
          </a:bodyPr>
          <a:lstStyle/>
          <a:p>
            <a:r>
              <a:rPr lang="en-US" dirty="0"/>
              <a:t>Chaotic maps</a:t>
            </a:r>
          </a:p>
        </p:txBody>
      </p:sp>
      <p:cxnSp>
        <p:nvCxnSpPr>
          <p:cNvPr id="8" name="Straight Arrow Connector 7">
            <a:extLst>
              <a:ext uri="{FF2B5EF4-FFF2-40B4-BE49-F238E27FC236}">
                <a16:creationId xmlns:a16="http://schemas.microsoft.com/office/drawing/2014/main" id="{9892C7FB-A737-4939-92CB-2B8A353D8E86}"/>
              </a:ext>
            </a:extLst>
          </p:cNvPr>
          <p:cNvCxnSpPr>
            <a:cxnSpLocks/>
          </p:cNvCxnSpPr>
          <p:nvPr/>
        </p:nvCxnSpPr>
        <p:spPr bwMode="auto">
          <a:xfrm flipH="1" flipV="1">
            <a:off x="2639616" y="3212976"/>
            <a:ext cx="415712" cy="2081004"/>
          </a:xfrm>
          <a:prstGeom prst="straightConnector1">
            <a:avLst/>
          </a:prstGeom>
          <a:solidFill>
            <a:schemeClr val="accent1"/>
          </a:solidFill>
          <a:ln w="38100" cap="flat" cmpd="sng" algn="ctr">
            <a:solidFill>
              <a:schemeClr val="tx1"/>
            </a:solidFill>
            <a:prstDash val="solid"/>
            <a:round/>
            <a:headEnd type="arrow" w="med" len="med"/>
            <a:tailEnd type="none" w="med" len="med"/>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A918102-7D0D-4ED7-870B-2A49ED280CD3}"/>
                  </a:ext>
                </a:extLst>
              </p:cNvPr>
              <p:cNvSpPr txBox="1"/>
              <p:nvPr/>
            </p:nvSpPr>
            <p:spPr>
              <a:xfrm>
                <a:off x="2116424" y="2233306"/>
                <a:ext cx="969817" cy="861774"/>
              </a:xfrm>
              <a:prstGeom prst="rect">
                <a:avLst/>
              </a:prstGeom>
              <a:noFill/>
            </p:spPr>
            <p:txBody>
              <a:bodyPr wrap="none" lIns="0" tIns="0" rIns="0" bIns="0" rtlCol="0">
                <a:spAutoFit/>
              </a:bodyPr>
              <a:lstStyle/>
              <a:p>
                <a:r>
                  <a:rPr lang="en-US" dirty="0"/>
                  <a:t>Image</a:t>
                </a:r>
                <a14:m>
                  <m:oMath xmlns:m="http://schemas.openxmlformats.org/officeDocument/2006/math">
                    <m:r>
                      <a:rPr lang="en-US" i="1">
                        <a:latin typeface="Cambria Math" panose="02040503050406030204" pitchFamily="18" charset="0"/>
                      </a:rPr>
                      <m:t>,</m:t>
                    </m:r>
                  </m:oMath>
                </a14:m>
                <a:br>
                  <a:rPr lang="en-US" dirty="0"/>
                </a:br>
                <a:r>
                  <a:rPr lang="en-US" dirty="0"/>
                  <a:t>Video</a:t>
                </a:r>
              </a:p>
            </p:txBody>
          </p:sp>
        </mc:Choice>
        <mc:Fallback xmlns="">
          <p:sp>
            <p:nvSpPr>
              <p:cNvPr id="11" name="TextBox 10">
                <a:extLst>
                  <a:ext uri="{FF2B5EF4-FFF2-40B4-BE49-F238E27FC236}">
                    <a16:creationId xmlns:a16="http://schemas.microsoft.com/office/drawing/2014/main" id="{6A918102-7D0D-4ED7-870B-2A49ED280CD3}"/>
                  </a:ext>
                </a:extLst>
              </p:cNvPr>
              <p:cNvSpPr txBox="1">
                <a:spLocks noRot="1" noChangeAspect="1" noMove="1" noResize="1" noEditPoints="1" noAdjustHandles="1" noChangeArrowheads="1" noChangeShapeType="1" noTextEdit="1"/>
              </p:cNvSpPr>
              <p:nvPr/>
            </p:nvSpPr>
            <p:spPr>
              <a:xfrm>
                <a:off x="2116424" y="2233306"/>
                <a:ext cx="969817" cy="861774"/>
              </a:xfrm>
              <a:prstGeom prst="rect">
                <a:avLst/>
              </a:prstGeom>
              <a:blipFill>
                <a:blip r:embed="rId5"/>
                <a:stretch>
                  <a:fillRect l="-22013" t="-12676" r="-11950" b="-23944"/>
                </a:stretch>
              </a:blipFill>
            </p:spPr>
            <p:txBody>
              <a:bodyPr/>
              <a:lstStyle/>
              <a:p>
                <a:r>
                  <a:rPr lang="en-US">
                    <a:noFill/>
                  </a:rPr>
                  <a:t> </a:t>
                </a:r>
              </a:p>
            </p:txBody>
          </p:sp>
        </mc:Fallback>
      </mc:AlternateContent>
    </p:spTree>
    <p:extLst>
      <p:ext uri="{BB962C8B-B14F-4D97-AF65-F5344CB8AC3E}">
        <p14:creationId xmlns:p14="http://schemas.microsoft.com/office/powerpoint/2010/main" val="157578069"/>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559496" y="33365"/>
            <a:ext cx="9793088"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67408" y="945356"/>
            <a:ext cx="10153128" cy="4967287"/>
          </a:xfrm>
        </p:spPr>
        <p:txBody>
          <a:bodyPr/>
          <a:lstStyle/>
          <a:p>
            <a:pPr eaLnBrk="1" hangingPunct="1">
              <a:spcBef>
                <a:spcPct val="25000"/>
              </a:spcBef>
            </a:pPr>
            <a:r>
              <a:rPr lang="en-GB" altLang="en-US" dirty="0"/>
              <a:t>Stream Cipher</a:t>
            </a:r>
          </a:p>
          <a:p>
            <a:pPr eaLnBrk="1" hangingPunct="1">
              <a:spcBef>
                <a:spcPct val="25000"/>
              </a:spcBef>
            </a:pPr>
            <a:r>
              <a:rPr lang="en-GB" altLang="en-US" dirty="0">
                <a:solidFill>
                  <a:srgbClr val="FF0000"/>
                </a:solidFill>
              </a:rPr>
              <a:t>Block cipher</a:t>
            </a:r>
          </a:p>
          <a:p>
            <a:pPr lvl="1" eaLnBrk="1" hangingPunct="1">
              <a:spcBef>
                <a:spcPct val="25000"/>
              </a:spcBef>
            </a:pPr>
            <a:r>
              <a:rPr lang="en-GB" altLang="en-US" dirty="0">
                <a:solidFill>
                  <a:srgbClr val="FF0000"/>
                </a:solidFill>
              </a:rPr>
              <a:t>Data Encryption Standard (DES)</a:t>
            </a:r>
          </a:p>
          <a:p>
            <a:pPr lvl="1" eaLnBrk="1" hangingPunct="1">
              <a:spcBef>
                <a:spcPct val="25000"/>
              </a:spcBef>
            </a:pPr>
            <a:r>
              <a:rPr lang="en-GB" altLang="en-US" dirty="0"/>
              <a:t>Advanced Encryption Standard (AES)</a:t>
            </a:r>
          </a:p>
          <a:p>
            <a:pPr lvl="1" eaLnBrk="1" hangingPunct="1">
              <a:spcBef>
                <a:spcPct val="25000"/>
              </a:spcBef>
            </a:pPr>
            <a:r>
              <a:rPr lang="en-GB" altLang="en-US" dirty="0"/>
              <a:t>Some other ciphers</a:t>
            </a:r>
          </a:p>
          <a:p>
            <a:pPr lvl="2" eaLnBrk="1" hangingPunct="1">
              <a:spcBef>
                <a:spcPct val="25000"/>
              </a:spcBef>
            </a:pPr>
            <a:r>
              <a:rPr lang="en-GB" altLang="en-US" sz="2800" dirty="0"/>
              <a:t> </a:t>
            </a:r>
            <a:r>
              <a:rPr lang="en-GB" altLang="en-US" sz="2800"/>
              <a:t>Searchable encryption</a:t>
            </a:r>
            <a:endParaRPr lang="en-GB" altLang="en-US" sz="2800" dirty="0"/>
          </a:p>
        </p:txBody>
      </p:sp>
    </p:spTree>
    <p:extLst>
      <p:ext uri="{BB962C8B-B14F-4D97-AF65-F5344CB8AC3E}">
        <p14:creationId xmlns:p14="http://schemas.microsoft.com/office/powerpoint/2010/main" val="2850945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3956" y="188641"/>
            <a:ext cx="7272808" cy="646321"/>
          </a:xfrm>
        </p:spPr>
        <p:txBody>
          <a:bodyPr wrap="square">
            <a:spAutoFit/>
          </a:bodyPr>
          <a:lstStyle/>
          <a:p>
            <a:r>
              <a:rPr lang="en-IN" altLang="en-US" sz="3600" dirty="0">
                <a:ea typeface="ヒラギノ角ゴ Pro W3" charset="-128"/>
              </a:rPr>
              <a:t>Block Cipher</a:t>
            </a:r>
            <a:endParaRPr lang="en-US" sz="2800" dirty="0"/>
          </a:p>
        </p:txBody>
      </p:sp>
      <p:sp>
        <p:nvSpPr>
          <p:cNvPr id="3" name="Content Placeholder 2"/>
          <p:cNvSpPr>
            <a:spLocks noGrp="1"/>
          </p:cNvSpPr>
          <p:nvPr>
            <p:ph idx="1"/>
          </p:nvPr>
        </p:nvSpPr>
        <p:spPr>
          <a:xfrm>
            <a:off x="551384" y="1090288"/>
            <a:ext cx="9813776" cy="4123426"/>
          </a:xfrm>
        </p:spPr>
        <p:txBody>
          <a:bodyPr wrap="square">
            <a:spAutoFit/>
          </a:bodyPr>
          <a:lstStyle/>
          <a:p>
            <a:pPr lvl="0">
              <a:lnSpc>
                <a:spcPct val="150000"/>
              </a:lnSpc>
            </a:pPr>
            <a:r>
              <a:rPr lang="en-US" sz="2400" b="1" dirty="0"/>
              <a:t>A </a:t>
            </a:r>
            <a:r>
              <a:rPr lang="en-US" sz="2400" b="1" i="1" dirty="0"/>
              <a:t>block of plaintext </a:t>
            </a:r>
            <a:r>
              <a:rPr lang="en-US" sz="2400" b="1" dirty="0"/>
              <a:t>is treated as a whole </a:t>
            </a:r>
            <a:r>
              <a:rPr lang="en-US" sz="2400" dirty="0"/>
              <a:t>and used to produce a </a:t>
            </a:r>
            <a:r>
              <a:rPr lang="en-US" sz="2400" i="1" dirty="0" err="1"/>
              <a:t>ciphertext</a:t>
            </a:r>
            <a:r>
              <a:rPr lang="en-US" sz="2400" i="1" dirty="0"/>
              <a:t> block of equal length</a:t>
            </a:r>
          </a:p>
          <a:p>
            <a:pPr lvl="0">
              <a:lnSpc>
                <a:spcPct val="150000"/>
              </a:lnSpc>
            </a:pPr>
            <a:r>
              <a:rPr lang="en-US" sz="2400" dirty="0"/>
              <a:t>Typically a block size of 64 or 128 bits is used</a:t>
            </a:r>
          </a:p>
          <a:p>
            <a:pPr lvl="0">
              <a:lnSpc>
                <a:spcPct val="150000"/>
              </a:lnSpc>
            </a:pPr>
            <a:r>
              <a:rPr lang="en-US" sz="2400" dirty="0"/>
              <a:t>As with a stream cipher, the two users share a symmetric encryption key </a:t>
            </a:r>
          </a:p>
          <a:p>
            <a:pPr lvl="0">
              <a:lnSpc>
                <a:spcPct val="150000"/>
              </a:lnSpc>
            </a:pPr>
            <a:r>
              <a:rPr lang="en-US" sz="2400" b="1" dirty="0"/>
              <a:t>The majority of network-based symmetric cryptographic applications make use of block ciphers</a:t>
            </a:r>
          </a:p>
        </p:txBody>
      </p:sp>
    </p:spTree>
    <p:extLst>
      <p:ext uri="{BB962C8B-B14F-4D97-AF65-F5344CB8AC3E}">
        <p14:creationId xmlns:p14="http://schemas.microsoft.com/office/powerpoint/2010/main" val="4164834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6632"/>
            <a:ext cx="7838648" cy="615543"/>
          </a:xfrm>
        </p:spPr>
        <p:txBody>
          <a:bodyPr wrap="square">
            <a:spAutoFit/>
          </a:bodyPr>
          <a:lstStyle/>
          <a:p>
            <a:r>
              <a:rPr lang="en-US" altLang="en-US" sz="3400" dirty="0">
                <a:ea typeface="ヒラギノ角ゴ Pro W3" charset="-128"/>
              </a:rPr>
              <a:t>Stream Cipher Vs. Block Cipher</a:t>
            </a:r>
            <a:endParaRPr lang="en-US" sz="3400" dirty="0"/>
          </a:p>
        </p:txBody>
      </p:sp>
      <p:pic>
        <p:nvPicPr>
          <p:cNvPr id="21" name="Picture Placeholder 20" descr="a. Stream cipher using algorithmic bit-stream generator: plaintext (p sub i) enters X O R operation in encryption, producing cipher text (c sub i) that enters X O R operation in decryption, producing plaintext (p sub i). Keys (K) enter bit-stream generation algorithm in both encryption and decryption.&#10;b. Block cipher: flow is illustrated through the following elements: plaintext (b bits), encryption algorithm, cipher text (b bits), cipher text (b bits) decryption algorithm, plaintext (b bits). A key (K) enters each encryption algorithm."/>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2279576" y="980728"/>
            <a:ext cx="8064896" cy="5518774"/>
          </a:xfrm>
          <a:prstGeom prst="rect">
            <a:avLst/>
          </a:prstGeom>
          <a:noFill/>
          <a:ln>
            <a:noFill/>
          </a:ln>
        </p:spPr>
      </p:pic>
    </p:spTree>
    <p:extLst>
      <p:ext uri="{BB962C8B-B14F-4D97-AF65-F5344CB8AC3E}">
        <p14:creationId xmlns:p14="http://schemas.microsoft.com/office/powerpoint/2010/main" val="3223501395"/>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600" y="188640"/>
            <a:ext cx="9793088"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67408" y="1124744"/>
            <a:ext cx="8278688" cy="4967287"/>
          </a:xfrm>
        </p:spPr>
        <p:txBody>
          <a:bodyPr/>
          <a:lstStyle/>
          <a:p>
            <a:pPr eaLnBrk="1" hangingPunct="1">
              <a:spcBef>
                <a:spcPct val="25000"/>
              </a:spcBef>
            </a:pPr>
            <a:r>
              <a:rPr lang="en-GB" altLang="en-US" dirty="0">
                <a:solidFill>
                  <a:srgbClr val="FF0000"/>
                </a:solidFill>
              </a:rPr>
              <a:t>Classical cipher algorithms (review)</a:t>
            </a:r>
          </a:p>
          <a:p>
            <a:pPr eaLnBrk="1" hangingPunct="1">
              <a:spcBef>
                <a:spcPct val="25000"/>
              </a:spcBef>
            </a:pPr>
            <a:r>
              <a:rPr lang="en-GB" altLang="en-US" dirty="0">
                <a:solidFill>
                  <a:srgbClr val="FF0000"/>
                </a:solidFill>
              </a:rPr>
              <a:t>Stream Cipher</a:t>
            </a:r>
          </a:p>
          <a:p>
            <a:pPr eaLnBrk="1" hangingPunct="1">
              <a:spcBef>
                <a:spcPct val="25000"/>
              </a:spcBef>
            </a:pPr>
            <a:r>
              <a:rPr lang="en-GB" altLang="en-US" dirty="0">
                <a:solidFill>
                  <a:srgbClr val="FF0000"/>
                </a:solidFill>
              </a:rPr>
              <a:t>Block cipher</a:t>
            </a:r>
          </a:p>
          <a:p>
            <a:pPr lvl="1" eaLnBrk="1" hangingPunct="1">
              <a:spcBef>
                <a:spcPct val="25000"/>
              </a:spcBef>
            </a:pPr>
            <a:r>
              <a:rPr lang="en-GB" altLang="en-US" dirty="0">
                <a:solidFill>
                  <a:srgbClr val="FF0000"/>
                </a:solidFill>
              </a:rPr>
              <a:t>Data Encryption Standard (DES)</a:t>
            </a:r>
          </a:p>
          <a:p>
            <a:pPr lvl="1" eaLnBrk="1" hangingPunct="1">
              <a:spcBef>
                <a:spcPct val="25000"/>
              </a:spcBef>
            </a:pPr>
            <a:r>
              <a:rPr lang="en-GB" altLang="en-US" dirty="0"/>
              <a:t>Advanced Encryption Standard (AES)</a:t>
            </a:r>
          </a:p>
          <a:p>
            <a:pPr lvl="1" eaLnBrk="1" hangingPunct="1">
              <a:spcBef>
                <a:spcPct val="25000"/>
              </a:spcBef>
            </a:pPr>
            <a:r>
              <a:rPr lang="en-GB" altLang="en-US" dirty="0"/>
              <a:t>Some other ciphers</a:t>
            </a:r>
          </a:p>
          <a:p>
            <a:pPr lvl="2" eaLnBrk="1" hangingPunct="1">
              <a:spcBef>
                <a:spcPct val="25000"/>
              </a:spcBef>
            </a:pPr>
            <a:r>
              <a:rPr lang="en-GB" altLang="en-US" sz="2800" dirty="0"/>
              <a:t> Searchable encryption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he tables have two columns; plaintext and ciphertext. &#10;Table 1 shows Plaintext to Ciphertext&#10;1. &#10;a. Plaintext: 0000&#10;b. Ciphertext: 1110&#10;2. &#10;a. Plaintext: 0001&#10;b. Ciphertext: 0100&#10;3. &#10;a. Plaintext: 0010&#10;b. Ciphertext: 1101&#10;4. &#10;a. Plaintext: 0011&#10;b. Ciphertext: 0001&#10;5. &#10;a. Plaintext: 0100&#10;b. Ciphertext: 0010&#10;6. &#10;a. Plaintext: 0101&#10;b. Ciphertext: 1111&#10;7.&#10;a. Plaintext: 0110&#10;b. Ciphertext: 1011&#10;8. &#10;a. Plaintext: 0111&#10;b. Ciphertext: 1000&#10;&#10;9. &#10;a. Plaintext: 1000&#10;b. Ciphertext: 0011&#10;10. &#10;a. Plaintext: 1001&#10;b. Ciphertext: 1010&#10;11. &#10;a. Plaintext: 1010&#10;b. Ciphertext: 0110&#10;12. &#10;a. Plaintext: 1011&#10;b. Ciphertext: 1100&#10;13. &#10;a. Plaintext: 1100&#10;b. Ciphertext: 0101&#10;14. &#10;a. Plaintext: 1101&#10;b. Ciphertext: 1001&#10;15. &#10;a. Plaintext: 1110&#10;b. Ciphertext: 0000&#10;16. &#10;a. Plaintext: 1111&#10;b. Ciphertext: 0111&#10;Table 2 shows Ciphertext to Plaintext&#10;1. &#10;a. Ciphertext: 0000&#10;b. Plaintext: 1110&#10;2. &#10;a. Ciphertext: 0001&#10;b. Plaintext: 0011&#10;3. &#10;a. Ciphertext: 0010&#10;b. Plaintext: 0100&#10;4. &#10;a. Ciphertext: 0011&#10;b. Plaintext: 1000&#10;5. &#10;a. Ciphertext: 0100&#10;b. Plaintext: 0001&#10;6. &#10;a. Ciphertext: 0101&#10;b. Plaintext: 1100&#10;7. &#10;a. Ciphertext: 0110&#10;b. Plaintext: 1010&#10;8. &#10;a. Ciphertext: 0111&#10;b. Plaintext: 1111&#10;9. &#10;a. Ciphertext: 1000&#10;b. Plaintext: 0111&#10;10. &#10;a. Ciphertext: 1001&#10;b. Plaintext: 1101&#10;11. &#10;a. Ciphertext: 1010&#10;b. Plaintext: 1001&#10;12. &#10;a. Ciphertext: 1011&#10;b. Plaintext: 0110&#10;13. &#10;a. Ciphertext: 1100&#10;b. Plaintext: 1011&#10;14. &#10;a. Ciphertext: 1101&#10;b. Plaintext: 0010&#10;15. &#10;a. Ciphertext: 1110&#10;b. Plaintext: 0000&#10;16. &#10;a. Ciphertext: 1111&#10;b. Plaintext: 0101&#10;"/>
          <p:cNvSpPr>
            <a:spLocks noGrp="1"/>
          </p:cNvSpPr>
          <p:nvPr>
            <p:ph type="title"/>
          </p:nvPr>
        </p:nvSpPr>
        <p:spPr>
          <a:xfrm>
            <a:off x="1343472" y="188640"/>
            <a:ext cx="9659416" cy="523210"/>
          </a:xfrm>
        </p:spPr>
        <p:txBody>
          <a:bodyPr wrap="square">
            <a:spAutoFit/>
          </a:bodyPr>
          <a:lstStyle/>
          <a:p>
            <a:r>
              <a:rPr lang="en-US" altLang="en-US" sz="2800" dirty="0">
                <a:ea typeface="ヒラギノ角ゴ Pro W3" charset="-128"/>
              </a:rPr>
              <a:t>Encryption and Decryption Tables for Substitution Cipher</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28315238"/>
              </p:ext>
            </p:extLst>
          </p:nvPr>
        </p:nvGraphicFramePr>
        <p:xfrm>
          <a:off x="3935761" y="1102822"/>
          <a:ext cx="2952328" cy="5181600"/>
        </p:xfrm>
        <a:graphic>
          <a:graphicData uri="http://schemas.openxmlformats.org/drawingml/2006/table">
            <a:tbl>
              <a:tblPr firstRow="1" bandRow="1">
                <a:tableStyleId>{3B4B98B0-60AC-42C2-AFA5-B58CD77FA1E5}</a:tableStyleId>
              </a:tblPr>
              <a:tblGrid>
                <a:gridCol w="1450358">
                  <a:extLst>
                    <a:ext uri="{9D8B030D-6E8A-4147-A177-3AD203B41FA5}">
                      <a16:colId xmlns:a16="http://schemas.microsoft.com/office/drawing/2014/main" val="20000"/>
                    </a:ext>
                  </a:extLst>
                </a:gridCol>
                <a:gridCol w="1501970">
                  <a:extLst>
                    <a:ext uri="{9D8B030D-6E8A-4147-A177-3AD203B41FA5}">
                      <a16:colId xmlns:a16="http://schemas.microsoft.com/office/drawing/2014/main" val="20001"/>
                    </a:ext>
                  </a:extLst>
                </a:gridCol>
              </a:tblGrid>
              <a:tr h="283247">
                <a:tc>
                  <a:txBody>
                    <a:bodyPr/>
                    <a:lstStyle/>
                    <a:p>
                      <a:pPr algn="ctr"/>
                      <a:r>
                        <a:rPr lang="en-IN" sz="1400" b="1" i="0" u="none" strike="noStrike" kern="1200" baseline="0" dirty="0">
                          <a:solidFill>
                            <a:schemeClr val="bg1"/>
                          </a:solidFill>
                          <a:latin typeface="+mn-lt"/>
                          <a:ea typeface="+mn-ea"/>
                          <a:cs typeface="+mn-cs"/>
                        </a:rPr>
                        <a:t>Plaintext</a:t>
                      </a:r>
                      <a:endParaRPr lang="en-IN" sz="1400" b="1" i="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pPr algn="ctr"/>
                      <a:r>
                        <a:rPr lang="en-IN" sz="1400" b="1" i="0" u="none" strike="noStrike" kern="1200" baseline="0" dirty="0" err="1">
                          <a:solidFill>
                            <a:schemeClr val="bg1"/>
                          </a:solidFill>
                          <a:latin typeface="+mn-lt"/>
                          <a:ea typeface="+mn-ea"/>
                          <a:cs typeface="+mn-cs"/>
                        </a:rPr>
                        <a:t>Ciphertext</a:t>
                      </a:r>
                      <a:endParaRPr lang="en-IN" sz="1400" b="1" i="1" baseline="-25000"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283247">
                <a:tc>
                  <a:txBody>
                    <a:bodyPr/>
                    <a:lstStyle/>
                    <a:p>
                      <a:pPr algn="ctr"/>
                      <a:r>
                        <a:rPr lang="en-IN" sz="1400" b="0" i="0" u="none" strike="noStrike" kern="1200" baseline="0" dirty="0">
                          <a:solidFill>
                            <a:schemeClr val="tx1"/>
                          </a:solidFill>
                          <a:latin typeface="+mn-lt"/>
                          <a:ea typeface="+mn-ea"/>
                          <a:cs typeface="+mn-cs"/>
                        </a:rPr>
                        <a:t>0000</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1110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283247">
                <a:tc>
                  <a:txBody>
                    <a:bodyPr/>
                    <a:lstStyle/>
                    <a:p>
                      <a:pPr algn="ctr"/>
                      <a:r>
                        <a:rPr lang="en-IN" sz="1400" b="0" i="0" u="none" strike="noStrike" kern="1200" baseline="0" dirty="0">
                          <a:solidFill>
                            <a:schemeClr val="tx1"/>
                          </a:solidFill>
                          <a:latin typeface="+mn-lt"/>
                          <a:ea typeface="+mn-ea"/>
                          <a:cs typeface="+mn-cs"/>
                        </a:rPr>
                        <a:t>0001</a:t>
                      </a:r>
                      <a:endParaRPr lang="en-IN"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0100</a:t>
                      </a:r>
                      <a:endParaRPr lang="en-IN"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283247">
                <a:tc>
                  <a:txBody>
                    <a:bodyPr/>
                    <a:lstStyle/>
                    <a:p>
                      <a:pPr algn="ctr"/>
                      <a:r>
                        <a:rPr lang="en-IN" sz="1400" b="0" i="0" u="none" strike="noStrike" kern="1200" baseline="0" dirty="0">
                          <a:solidFill>
                            <a:schemeClr val="tx1"/>
                          </a:solidFill>
                          <a:latin typeface="+mn-lt"/>
                          <a:ea typeface="+mn-ea"/>
                          <a:cs typeface="+mn-cs"/>
                        </a:rPr>
                        <a:t>0010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283247">
                <a:tc>
                  <a:txBody>
                    <a:bodyPr/>
                    <a:lstStyle/>
                    <a:p>
                      <a:pPr algn="ctr"/>
                      <a:r>
                        <a:rPr lang="en-IN" sz="1400" b="0" i="0" u="none" strike="noStrike" kern="1200" baseline="0" dirty="0">
                          <a:solidFill>
                            <a:schemeClr val="tx1"/>
                          </a:solidFill>
                          <a:latin typeface="+mn-lt"/>
                          <a:ea typeface="+mn-ea"/>
                          <a:cs typeface="+mn-cs"/>
                        </a:rPr>
                        <a:t>0011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283247">
                <a:tc>
                  <a:txBody>
                    <a:bodyPr/>
                    <a:lstStyle/>
                    <a:p>
                      <a:pPr algn="ctr"/>
                      <a:r>
                        <a:rPr lang="en-IN" sz="1400" b="0" i="0" u="none" strike="noStrike" kern="1200" baseline="0" dirty="0">
                          <a:solidFill>
                            <a:schemeClr val="tx1"/>
                          </a:solidFill>
                          <a:latin typeface="+mn-lt"/>
                          <a:ea typeface="+mn-ea"/>
                          <a:cs typeface="+mn-cs"/>
                        </a:rPr>
                        <a:t>0100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283247">
                <a:tc>
                  <a:txBody>
                    <a:bodyPr/>
                    <a:lstStyle/>
                    <a:p>
                      <a:pPr algn="ctr"/>
                      <a:r>
                        <a:rPr lang="en-IN" sz="1400" b="0" i="0" u="none" strike="noStrike" kern="1200" baseline="0" dirty="0">
                          <a:solidFill>
                            <a:schemeClr val="tx1"/>
                          </a:solidFill>
                          <a:latin typeface="+mn-lt"/>
                          <a:ea typeface="+mn-ea"/>
                          <a:cs typeface="+mn-cs"/>
                        </a:rPr>
                        <a:t>0101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283247">
                <a:tc>
                  <a:txBody>
                    <a:bodyPr/>
                    <a:lstStyle/>
                    <a:p>
                      <a:pPr algn="ctr"/>
                      <a:r>
                        <a:rPr lang="en-IN" sz="1400" b="0" i="0" u="none" strike="noStrike" kern="1200" baseline="0" dirty="0">
                          <a:solidFill>
                            <a:schemeClr val="tx1"/>
                          </a:solidFill>
                          <a:latin typeface="+mn-lt"/>
                          <a:ea typeface="+mn-ea"/>
                          <a:cs typeface="+mn-cs"/>
                        </a:rPr>
                        <a:t>0110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283247">
                <a:tc>
                  <a:txBody>
                    <a:bodyPr/>
                    <a:lstStyle/>
                    <a:p>
                      <a:pPr algn="ctr"/>
                      <a:r>
                        <a:rPr lang="en-IN" sz="1400" b="0" i="0" u="none" strike="noStrike" kern="1200" baseline="0" dirty="0">
                          <a:solidFill>
                            <a:schemeClr val="tx1"/>
                          </a:solidFill>
                          <a:latin typeface="+mn-lt"/>
                          <a:ea typeface="+mn-ea"/>
                          <a:cs typeface="+mn-cs"/>
                        </a:rPr>
                        <a:t>0111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r h="283247">
                <a:tc>
                  <a:txBody>
                    <a:bodyPr/>
                    <a:lstStyle/>
                    <a:p>
                      <a:pPr algn="ctr"/>
                      <a:r>
                        <a:rPr lang="en-IN" sz="1400" b="0" i="0" u="none" strike="noStrike" kern="1200" baseline="0" dirty="0">
                          <a:solidFill>
                            <a:schemeClr val="tx1"/>
                          </a:solidFill>
                          <a:latin typeface="+mn-lt"/>
                          <a:ea typeface="+mn-ea"/>
                          <a:cs typeface="+mn-cs"/>
                        </a:rPr>
                        <a:t>1000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9"/>
                  </a:ext>
                </a:extLst>
              </a:tr>
              <a:tr h="283247">
                <a:tc>
                  <a:txBody>
                    <a:bodyPr/>
                    <a:lstStyle/>
                    <a:p>
                      <a:pPr algn="ctr"/>
                      <a:r>
                        <a:rPr lang="en-IN" sz="1400" b="0" i="0" u="none" strike="noStrike" kern="1200" baseline="0" dirty="0">
                          <a:solidFill>
                            <a:schemeClr val="tx1"/>
                          </a:solidFill>
                          <a:latin typeface="+mn-lt"/>
                          <a:ea typeface="+mn-ea"/>
                          <a:cs typeface="+mn-cs"/>
                        </a:rPr>
                        <a:t>1001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0"/>
                  </a:ext>
                </a:extLst>
              </a:tr>
              <a:tr h="283247">
                <a:tc>
                  <a:txBody>
                    <a:bodyPr/>
                    <a:lstStyle/>
                    <a:p>
                      <a:pPr algn="ctr"/>
                      <a:r>
                        <a:rPr lang="en-IN" sz="1400" b="0" i="0" u="none" strike="noStrike" kern="1200" baseline="0" dirty="0">
                          <a:solidFill>
                            <a:schemeClr val="tx1"/>
                          </a:solidFill>
                          <a:latin typeface="+mn-lt"/>
                          <a:ea typeface="+mn-ea"/>
                          <a:cs typeface="+mn-cs"/>
                        </a:rPr>
                        <a:t>1010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1"/>
                  </a:ext>
                </a:extLst>
              </a:tr>
              <a:tr h="283247">
                <a:tc>
                  <a:txBody>
                    <a:bodyPr/>
                    <a:lstStyle/>
                    <a:p>
                      <a:pPr algn="ctr"/>
                      <a:r>
                        <a:rPr lang="en-IN" sz="1400" b="0" i="0" u="none" strike="noStrike" kern="1200" baseline="0" dirty="0">
                          <a:solidFill>
                            <a:schemeClr val="tx1"/>
                          </a:solidFill>
                          <a:latin typeface="+mn-lt"/>
                          <a:ea typeface="+mn-ea"/>
                          <a:cs typeface="+mn-cs"/>
                        </a:rPr>
                        <a:t>1011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2"/>
                  </a:ext>
                </a:extLst>
              </a:tr>
              <a:tr h="283247">
                <a:tc>
                  <a:txBody>
                    <a:bodyPr/>
                    <a:lstStyle/>
                    <a:p>
                      <a:pPr algn="ctr"/>
                      <a:r>
                        <a:rPr lang="en-IN" sz="1400" b="0" i="0" u="none" strike="noStrike" kern="1200" baseline="0" dirty="0">
                          <a:solidFill>
                            <a:schemeClr val="tx1"/>
                          </a:solidFill>
                          <a:latin typeface="+mn-lt"/>
                          <a:ea typeface="+mn-ea"/>
                          <a:cs typeface="+mn-cs"/>
                        </a:rPr>
                        <a:t>1100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3"/>
                  </a:ext>
                </a:extLst>
              </a:tr>
              <a:tr h="283247">
                <a:tc>
                  <a:txBody>
                    <a:bodyPr/>
                    <a:lstStyle/>
                    <a:p>
                      <a:pPr algn="ctr"/>
                      <a:r>
                        <a:rPr lang="en-IN" sz="1400" b="0" i="0" u="none" strike="noStrike" kern="1200" baseline="0" dirty="0">
                          <a:solidFill>
                            <a:schemeClr val="tx1"/>
                          </a:solidFill>
                          <a:latin typeface="+mn-lt"/>
                          <a:ea typeface="+mn-ea"/>
                          <a:cs typeface="+mn-cs"/>
                        </a:rPr>
                        <a:t>1101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4"/>
                  </a:ext>
                </a:extLst>
              </a:tr>
              <a:tr h="283247">
                <a:tc>
                  <a:txBody>
                    <a:bodyPr/>
                    <a:lstStyle/>
                    <a:p>
                      <a:pPr algn="ctr"/>
                      <a:r>
                        <a:rPr lang="en-IN" sz="1400" b="0" i="0" u="none" strike="noStrike" kern="1200" baseline="0" dirty="0">
                          <a:solidFill>
                            <a:schemeClr val="tx1"/>
                          </a:solidFill>
                          <a:latin typeface="+mn-lt"/>
                          <a:ea typeface="+mn-ea"/>
                          <a:cs typeface="+mn-cs"/>
                        </a:rPr>
                        <a:t>1110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5"/>
                  </a:ext>
                </a:extLst>
              </a:tr>
              <a:tr h="283247">
                <a:tc>
                  <a:txBody>
                    <a:bodyPr/>
                    <a:lstStyle/>
                    <a:p>
                      <a:pPr algn="ctr"/>
                      <a:r>
                        <a:rPr lang="en-IN" sz="1400" b="0" i="0" u="none" strike="noStrike" kern="1200" baseline="0" dirty="0">
                          <a:solidFill>
                            <a:schemeClr val="tx1"/>
                          </a:solidFill>
                          <a:latin typeface="+mn-lt"/>
                          <a:ea typeface="+mn-ea"/>
                          <a:cs typeface="+mn-cs"/>
                        </a:rPr>
                        <a:t>1111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0392527"/>
              </p:ext>
            </p:extLst>
          </p:nvPr>
        </p:nvGraphicFramePr>
        <p:xfrm>
          <a:off x="7176120" y="1102822"/>
          <a:ext cx="2952328" cy="5181600"/>
        </p:xfrm>
        <a:graphic>
          <a:graphicData uri="http://schemas.openxmlformats.org/drawingml/2006/table">
            <a:tbl>
              <a:tblPr firstRow="1" bandRow="1">
                <a:tableStyleId>{3B4B98B0-60AC-42C2-AFA5-B58CD77FA1E5}</a:tableStyleId>
              </a:tblPr>
              <a:tblGrid>
                <a:gridCol w="1476163">
                  <a:extLst>
                    <a:ext uri="{9D8B030D-6E8A-4147-A177-3AD203B41FA5}">
                      <a16:colId xmlns:a16="http://schemas.microsoft.com/office/drawing/2014/main" val="20000"/>
                    </a:ext>
                  </a:extLst>
                </a:gridCol>
                <a:gridCol w="1476165">
                  <a:extLst>
                    <a:ext uri="{9D8B030D-6E8A-4147-A177-3AD203B41FA5}">
                      <a16:colId xmlns:a16="http://schemas.microsoft.com/office/drawing/2014/main" val="20001"/>
                    </a:ext>
                  </a:extLst>
                </a:gridCol>
              </a:tblGrid>
              <a:tr h="260128">
                <a:tc>
                  <a:txBody>
                    <a:bodyPr/>
                    <a:lstStyle/>
                    <a:p>
                      <a:pPr algn="ctr"/>
                      <a:r>
                        <a:rPr lang="en-IN" sz="1400" b="1" i="0" u="none" strike="noStrike" kern="1200" baseline="0" dirty="0" err="1">
                          <a:solidFill>
                            <a:schemeClr val="bg1"/>
                          </a:solidFill>
                          <a:latin typeface="+mn-lt"/>
                          <a:ea typeface="+mn-ea"/>
                          <a:cs typeface="+mn-cs"/>
                        </a:rPr>
                        <a:t>Ciphertext</a:t>
                      </a:r>
                      <a:endParaRPr lang="en-IN" sz="1400" b="1" i="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kern="1200" baseline="0" dirty="0">
                          <a:solidFill>
                            <a:schemeClr val="bg1"/>
                          </a:solidFill>
                          <a:latin typeface="+mn-lt"/>
                          <a:ea typeface="+mn-ea"/>
                          <a:cs typeface="+mn-cs"/>
                        </a:rPr>
                        <a:t>Plaintext</a:t>
                      </a:r>
                      <a:endParaRPr lang="en-IN" sz="1400" b="1" i="1" dirty="0">
                        <a:solidFill>
                          <a:schemeClr val="bg1"/>
                        </a:solidFill>
                      </a:endParaRP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260128">
                <a:tc>
                  <a:txBody>
                    <a:bodyPr/>
                    <a:lstStyle/>
                    <a:p>
                      <a:pPr algn="ctr"/>
                      <a:r>
                        <a:rPr lang="en-IN" sz="1400" b="0" i="0" u="none" strike="noStrike" kern="1200" baseline="0" dirty="0">
                          <a:solidFill>
                            <a:schemeClr val="tx1"/>
                          </a:solidFill>
                          <a:latin typeface="+mn-lt"/>
                          <a:ea typeface="+mn-ea"/>
                          <a:cs typeface="+mn-cs"/>
                        </a:rPr>
                        <a:t>0000</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1110</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260128">
                <a:tc>
                  <a:txBody>
                    <a:bodyPr/>
                    <a:lstStyle/>
                    <a:p>
                      <a:pPr algn="ctr"/>
                      <a:r>
                        <a:rPr lang="en-IN" sz="1400" b="0" i="0" u="none" strike="noStrike" kern="1200" baseline="0" dirty="0">
                          <a:solidFill>
                            <a:schemeClr val="tx1"/>
                          </a:solidFill>
                          <a:latin typeface="+mn-lt"/>
                          <a:ea typeface="+mn-ea"/>
                          <a:cs typeface="+mn-cs"/>
                        </a:rPr>
                        <a:t>0001</a:t>
                      </a:r>
                      <a:endParaRPr lang="en-IN"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0011</a:t>
                      </a:r>
                      <a:endParaRPr lang="en-IN" sz="1400" b="0" dirty="0">
                        <a:solidFill>
                          <a:schemeClr val="tx1"/>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260128">
                <a:tc>
                  <a:txBody>
                    <a:bodyPr/>
                    <a:lstStyle/>
                    <a:p>
                      <a:pPr algn="ctr"/>
                      <a:r>
                        <a:rPr lang="en-IN" sz="1400" b="0" i="0" u="none" strike="noStrike" kern="1200" baseline="0" dirty="0">
                          <a:solidFill>
                            <a:schemeClr val="tx1"/>
                          </a:solidFill>
                          <a:latin typeface="+mn-lt"/>
                          <a:ea typeface="+mn-ea"/>
                          <a:cs typeface="+mn-cs"/>
                        </a:rPr>
                        <a:t>0010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260128">
                <a:tc>
                  <a:txBody>
                    <a:bodyPr/>
                    <a:lstStyle/>
                    <a:p>
                      <a:pPr algn="ctr"/>
                      <a:r>
                        <a:rPr lang="en-IN" sz="1400" b="0" i="0" u="none" strike="noStrike" kern="1200" baseline="0" dirty="0">
                          <a:solidFill>
                            <a:schemeClr val="tx1"/>
                          </a:solidFill>
                          <a:latin typeface="+mn-lt"/>
                          <a:ea typeface="+mn-ea"/>
                          <a:cs typeface="+mn-cs"/>
                        </a:rPr>
                        <a:t>0011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260128">
                <a:tc>
                  <a:txBody>
                    <a:bodyPr/>
                    <a:lstStyle/>
                    <a:p>
                      <a:pPr algn="ctr"/>
                      <a:r>
                        <a:rPr lang="en-IN" sz="1400" b="0" i="0" u="none" strike="noStrike" kern="1200" baseline="0" dirty="0">
                          <a:solidFill>
                            <a:schemeClr val="tx1"/>
                          </a:solidFill>
                          <a:latin typeface="+mn-lt"/>
                          <a:ea typeface="+mn-ea"/>
                          <a:cs typeface="+mn-cs"/>
                        </a:rPr>
                        <a:t>0100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260128">
                <a:tc>
                  <a:txBody>
                    <a:bodyPr/>
                    <a:lstStyle/>
                    <a:p>
                      <a:pPr algn="ctr"/>
                      <a:r>
                        <a:rPr lang="en-IN" sz="1400" b="0" i="0" u="none" strike="noStrike" kern="1200" baseline="0" dirty="0">
                          <a:solidFill>
                            <a:schemeClr val="tx1"/>
                          </a:solidFill>
                          <a:latin typeface="+mn-lt"/>
                          <a:ea typeface="+mn-ea"/>
                          <a:cs typeface="+mn-cs"/>
                        </a:rPr>
                        <a:t>0101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260128">
                <a:tc>
                  <a:txBody>
                    <a:bodyPr/>
                    <a:lstStyle/>
                    <a:p>
                      <a:pPr algn="ctr"/>
                      <a:r>
                        <a:rPr lang="en-IN" sz="1400" b="0" i="0" u="none" strike="noStrike" kern="1200" baseline="0" dirty="0">
                          <a:solidFill>
                            <a:schemeClr val="tx1"/>
                          </a:solidFill>
                          <a:latin typeface="+mn-lt"/>
                          <a:ea typeface="+mn-ea"/>
                          <a:cs typeface="+mn-cs"/>
                        </a:rPr>
                        <a:t>0110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260128">
                <a:tc>
                  <a:txBody>
                    <a:bodyPr/>
                    <a:lstStyle/>
                    <a:p>
                      <a:pPr algn="ctr"/>
                      <a:r>
                        <a:rPr lang="en-IN" sz="1400" b="0" i="0" u="none" strike="noStrike" kern="1200" baseline="0" dirty="0">
                          <a:solidFill>
                            <a:schemeClr val="tx1"/>
                          </a:solidFill>
                          <a:latin typeface="+mn-lt"/>
                          <a:ea typeface="+mn-ea"/>
                          <a:cs typeface="+mn-cs"/>
                        </a:rPr>
                        <a:t>0111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r h="260128">
                <a:tc>
                  <a:txBody>
                    <a:bodyPr/>
                    <a:lstStyle/>
                    <a:p>
                      <a:pPr algn="ctr"/>
                      <a:r>
                        <a:rPr lang="en-IN" sz="1400" b="0" i="0" u="none" strike="noStrike" kern="1200" baseline="0" dirty="0">
                          <a:solidFill>
                            <a:schemeClr val="tx1"/>
                          </a:solidFill>
                          <a:latin typeface="+mn-lt"/>
                          <a:ea typeface="+mn-ea"/>
                          <a:cs typeface="+mn-cs"/>
                        </a:rPr>
                        <a:t>1000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9"/>
                  </a:ext>
                </a:extLst>
              </a:tr>
              <a:tr h="260128">
                <a:tc>
                  <a:txBody>
                    <a:bodyPr/>
                    <a:lstStyle/>
                    <a:p>
                      <a:pPr algn="ctr"/>
                      <a:r>
                        <a:rPr lang="en-IN" sz="1400" b="0" i="0" u="none" strike="noStrike" kern="1200" baseline="0" dirty="0">
                          <a:solidFill>
                            <a:schemeClr val="tx1"/>
                          </a:solidFill>
                          <a:latin typeface="+mn-lt"/>
                          <a:ea typeface="+mn-ea"/>
                          <a:cs typeface="+mn-cs"/>
                        </a:rPr>
                        <a:t>1001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0"/>
                  </a:ext>
                </a:extLst>
              </a:tr>
              <a:tr h="260128">
                <a:tc>
                  <a:txBody>
                    <a:bodyPr/>
                    <a:lstStyle/>
                    <a:p>
                      <a:pPr algn="ctr"/>
                      <a:r>
                        <a:rPr lang="en-IN" sz="1400" b="0" i="0" u="none" strike="noStrike" kern="1200" baseline="0" dirty="0">
                          <a:solidFill>
                            <a:schemeClr val="tx1"/>
                          </a:solidFill>
                          <a:latin typeface="+mn-lt"/>
                          <a:ea typeface="+mn-ea"/>
                          <a:cs typeface="+mn-cs"/>
                        </a:rPr>
                        <a:t>1010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1"/>
                  </a:ext>
                </a:extLst>
              </a:tr>
              <a:tr h="260128">
                <a:tc>
                  <a:txBody>
                    <a:bodyPr/>
                    <a:lstStyle/>
                    <a:p>
                      <a:pPr algn="ctr"/>
                      <a:r>
                        <a:rPr lang="en-IN" sz="1400" b="0" i="0" u="none" strike="noStrike" kern="1200" baseline="0" dirty="0">
                          <a:solidFill>
                            <a:schemeClr val="tx1"/>
                          </a:solidFill>
                          <a:latin typeface="+mn-lt"/>
                          <a:ea typeface="+mn-ea"/>
                          <a:cs typeface="+mn-cs"/>
                        </a:rPr>
                        <a:t>1011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2"/>
                  </a:ext>
                </a:extLst>
              </a:tr>
              <a:tr h="260128">
                <a:tc>
                  <a:txBody>
                    <a:bodyPr/>
                    <a:lstStyle/>
                    <a:p>
                      <a:pPr algn="ctr"/>
                      <a:r>
                        <a:rPr lang="en-IN" sz="1400" b="0" i="0" u="none" strike="noStrike" kern="1200" baseline="0" dirty="0">
                          <a:solidFill>
                            <a:schemeClr val="tx1"/>
                          </a:solidFill>
                          <a:latin typeface="+mn-lt"/>
                          <a:ea typeface="+mn-ea"/>
                          <a:cs typeface="+mn-cs"/>
                        </a:rPr>
                        <a:t>1100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1011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3"/>
                  </a:ext>
                </a:extLst>
              </a:tr>
              <a:tr h="260128">
                <a:tc>
                  <a:txBody>
                    <a:bodyPr/>
                    <a:lstStyle/>
                    <a:p>
                      <a:pPr algn="ctr"/>
                      <a:r>
                        <a:rPr lang="en-IN" sz="1400" b="0" i="0" u="none" strike="noStrike" kern="1200" baseline="0" dirty="0">
                          <a:solidFill>
                            <a:schemeClr val="tx1"/>
                          </a:solidFill>
                          <a:latin typeface="+mn-lt"/>
                          <a:ea typeface="+mn-ea"/>
                          <a:cs typeface="+mn-cs"/>
                        </a:rPr>
                        <a:t>1101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4"/>
                  </a:ext>
                </a:extLst>
              </a:tr>
              <a:tr h="260128">
                <a:tc>
                  <a:txBody>
                    <a:bodyPr/>
                    <a:lstStyle/>
                    <a:p>
                      <a:pPr algn="ctr"/>
                      <a:r>
                        <a:rPr lang="en-IN" sz="1400" b="0" i="0" u="none" strike="noStrike" kern="1200" baseline="0" dirty="0">
                          <a:solidFill>
                            <a:schemeClr val="tx1"/>
                          </a:solidFill>
                          <a:latin typeface="+mn-lt"/>
                          <a:ea typeface="+mn-ea"/>
                          <a:cs typeface="+mn-cs"/>
                        </a:rPr>
                        <a:t>1110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0000</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5"/>
                  </a:ext>
                </a:extLst>
              </a:tr>
              <a:tr h="272158">
                <a:tc>
                  <a:txBody>
                    <a:bodyPr/>
                    <a:lstStyle/>
                    <a:p>
                      <a:pPr algn="ctr"/>
                      <a:r>
                        <a:rPr lang="en-IN" sz="1400" b="0" i="0" u="none" strike="noStrike" kern="1200" baseline="0" dirty="0">
                          <a:solidFill>
                            <a:schemeClr val="tx1"/>
                          </a:solidFill>
                          <a:latin typeface="+mn-lt"/>
                          <a:ea typeface="+mn-ea"/>
                          <a:cs typeface="+mn-cs"/>
                        </a:rPr>
                        <a:t>1111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400" b="0" i="0" u="none" strike="noStrike" kern="1200" baseline="0" dirty="0">
                          <a:solidFill>
                            <a:schemeClr val="tx1"/>
                          </a:solidFill>
                          <a:latin typeface="+mn-lt"/>
                          <a:ea typeface="+mn-ea"/>
                          <a:cs typeface="+mn-cs"/>
                        </a:rPr>
                        <a:t>0101</a:t>
                      </a:r>
                      <a:endParaRPr lang="en-IN" sz="1400" b="0" dirty="0">
                        <a:solidFill>
                          <a:schemeClr val="tx1"/>
                        </a:solidFill>
                      </a:endParaRP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16"/>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39EFDB-35DD-4730-9C4C-E880C24020CC}"/>
                  </a:ext>
                </a:extLst>
              </p:cNvPr>
              <p:cNvSpPr txBox="1"/>
              <p:nvPr/>
            </p:nvSpPr>
            <p:spPr>
              <a:xfrm>
                <a:off x="1547735" y="1102823"/>
                <a:ext cx="187128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3</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4</m:t>
                          </m:r>
                        </m:sub>
                      </m:sSub>
                    </m:oMath>
                  </m:oMathPara>
                </a14:m>
                <a:endParaRPr lang="en-US" sz="3200"/>
              </a:p>
            </p:txBody>
          </p:sp>
        </mc:Choice>
        <mc:Fallback xmlns="">
          <p:sp>
            <p:nvSpPr>
              <p:cNvPr id="5" name="TextBox 4">
                <a:extLst>
                  <a:ext uri="{FF2B5EF4-FFF2-40B4-BE49-F238E27FC236}">
                    <a16:creationId xmlns:a16="http://schemas.microsoft.com/office/drawing/2014/main" id="{9939EFDB-35DD-4730-9C4C-E880C24020CC}"/>
                  </a:ext>
                </a:extLst>
              </p:cNvPr>
              <p:cNvSpPr txBox="1">
                <a:spLocks noRot="1" noChangeAspect="1" noMove="1" noResize="1" noEditPoints="1" noAdjustHandles="1" noChangeArrowheads="1" noChangeShapeType="1" noTextEdit="1"/>
              </p:cNvSpPr>
              <p:nvPr/>
            </p:nvSpPr>
            <p:spPr>
              <a:xfrm>
                <a:off x="1547735" y="1102823"/>
                <a:ext cx="1871282"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6994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833" y="130639"/>
            <a:ext cx="8229600" cy="646321"/>
          </a:xfrm>
        </p:spPr>
        <p:txBody>
          <a:bodyPr wrap="square">
            <a:spAutoFit/>
          </a:bodyPr>
          <a:lstStyle/>
          <a:p>
            <a:r>
              <a:rPr lang="en-US" sz="3600" dirty="0"/>
              <a:t>Block Substitution</a:t>
            </a:r>
            <a:endParaRPr lang="en-US" sz="2800" dirty="0"/>
          </a:p>
        </p:txBody>
      </p:sp>
      <p:pic>
        <p:nvPicPr>
          <p:cNvPr id="6" name="Picture Placeholder 5" descr="A diagram displays a 4-bit input into a 4 to 16 decoder, where numbers 0 through 15 are listed. Arrows from each of these numbers lead to a different number 0 through 15 in the 16 to 4 encoder, which produces a 4-bit output."/>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762183" y="1633289"/>
            <a:ext cx="8496944" cy="4824536"/>
          </a:xfrm>
          <a:prstGeom prst="rect">
            <a:avLst/>
          </a:prstGeom>
          <a:noFill/>
          <a:ln>
            <a:noFill/>
          </a:ln>
        </p:spPr>
      </p:pic>
      <p:sp>
        <p:nvSpPr>
          <p:cNvPr id="4" name="Rectangle 3">
            <a:extLst>
              <a:ext uri="{FF2B5EF4-FFF2-40B4-BE49-F238E27FC236}">
                <a16:creationId xmlns:a16="http://schemas.microsoft.com/office/drawing/2014/main" id="{20DC0E81-2D13-49EA-9768-64F97F082FCC}"/>
              </a:ext>
            </a:extLst>
          </p:cNvPr>
          <p:cNvSpPr/>
          <p:nvPr/>
        </p:nvSpPr>
        <p:spPr>
          <a:xfrm>
            <a:off x="5768838" y="914718"/>
            <a:ext cx="4899162" cy="615553"/>
          </a:xfrm>
          <a:prstGeom prst="rect">
            <a:avLst/>
          </a:prstGeom>
        </p:spPr>
        <p:txBody>
          <a:bodyPr wrap="none">
            <a:spAutoFit/>
          </a:bodyPr>
          <a:lstStyle/>
          <a:p>
            <a:r>
              <a:rPr lang="en-US" sz="3400">
                <a:latin typeface="Tahoma" panose="020B0604030504040204" pitchFamily="34" charset="0"/>
                <a:ea typeface="Tahoma" panose="020B0604030504040204" pitchFamily="34" charset="0"/>
                <a:cs typeface="Tahoma" panose="020B0604030504040204" pitchFamily="34" charset="0"/>
              </a:rPr>
              <a:t>4-bits </a:t>
            </a:r>
            <a:r>
              <a:rPr lang="en-US" sz="3400" dirty="0">
                <a:latin typeface="Tahoma" panose="020B0604030504040204" pitchFamily="34" charset="0"/>
                <a:ea typeface="Tahoma" panose="020B0604030504040204" pitchFamily="34" charset="0"/>
                <a:cs typeface="Tahoma" panose="020B0604030504040204" pitchFamily="34" charset="0"/>
              </a:rPr>
              <a:t>block substitution</a:t>
            </a:r>
          </a:p>
        </p:txBody>
      </p:sp>
      <p:sp>
        <p:nvSpPr>
          <p:cNvPr id="7" name="TextBox 6">
            <a:extLst>
              <a:ext uri="{FF2B5EF4-FFF2-40B4-BE49-F238E27FC236}">
                <a16:creationId xmlns:a16="http://schemas.microsoft.com/office/drawing/2014/main" id="{F194553A-8B0B-4C17-ACD5-9A85188BAE11}"/>
              </a:ext>
            </a:extLst>
          </p:cNvPr>
          <p:cNvSpPr txBox="1"/>
          <p:nvPr/>
        </p:nvSpPr>
        <p:spPr>
          <a:xfrm>
            <a:off x="2279577" y="1688190"/>
            <a:ext cx="902811" cy="523220"/>
          </a:xfrm>
          <a:prstGeom prst="rect">
            <a:avLst/>
          </a:prstGeom>
          <a:noFill/>
        </p:spPr>
        <p:txBody>
          <a:bodyPr wrap="none" rtlCol="0">
            <a:spAutoFit/>
          </a:bodyPr>
          <a:lstStyle/>
          <a:p>
            <a:r>
              <a:rPr lang="en-US"/>
              <a:t>0000</a:t>
            </a:r>
          </a:p>
        </p:txBody>
      </p:sp>
      <p:sp>
        <p:nvSpPr>
          <p:cNvPr id="8" name="TextBox 7">
            <a:extLst>
              <a:ext uri="{FF2B5EF4-FFF2-40B4-BE49-F238E27FC236}">
                <a16:creationId xmlns:a16="http://schemas.microsoft.com/office/drawing/2014/main" id="{AB275CEA-92D5-400C-90FA-B4E4C384426F}"/>
              </a:ext>
            </a:extLst>
          </p:cNvPr>
          <p:cNvSpPr txBox="1"/>
          <p:nvPr/>
        </p:nvSpPr>
        <p:spPr>
          <a:xfrm>
            <a:off x="9264352" y="5830822"/>
            <a:ext cx="862800" cy="523220"/>
          </a:xfrm>
          <a:prstGeom prst="rect">
            <a:avLst/>
          </a:prstGeom>
          <a:noFill/>
        </p:spPr>
        <p:txBody>
          <a:bodyPr wrap="none" rtlCol="0">
            <a:spAutoFit/>
          </a:bodyPr>
          <a:lstStyle/>
          <a:p>
            <a:r>
              <a:rPr lang="en-US"/>
              <a:t>1111</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D2AB185-6FED-4F2D-B27D-155AA51D49B0}"/>
                  </a:ext>
                </a:extLst>
              </p:cNvPr>
              <p:cNvSpPr txBox="1"/>
              <p:nvPr/>
            </p:nvSpPr>
            <p:spPr>
              <a:xfrm>
                <a:off x="1920884" y="1015188"/>
                <a:ext cx="187128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3</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𝑏</m:t>
                          </m:r>
                        </m:e>
                        <m:sub>
                          <m:r>
                            <a:rPr lang="en-US" sz="3200" i="1">
                              <a:latin typeface="Cambria Math" panose="02040503050406030204" pitchFamily="18" charset="0"/>
                            </a:rPr>
                            <m:t>4</m:t>
                          </m:r>
                        </m:sub>
                      </m:sSub>
                    </m:oMath>
                  </m:oMathPara>
                </a14:m>
                <a:endParaRPr lang="en-US" sz="3200"/>
              </a:p>
            </p:txBody>
          </p:sp>
        </mc:Choice>
        <mc:Fallback xmlns="">
          <p:sp>
            <p:nvSpPr>
              <p:cNvPr id="9" name="TextBox 8">
                <a:extLst>
                  <a:ext uri="{FF2B5EF4-FFF2-40B4-BE49-F238E27FC236}">
                    <a16:creationId xmlns:a16="http://schemas.microsoft.com/office/drawing/2014/main" id="{4D2AB185-6FED-4F2D-B27D-155AA51D49B0}"/>
                  </a:ext>
                </a:extLst>
              </p:cNvPr>
              <p:cNvSpPr txBox="1">
                <a:spLocks noRot="1" noChangeAspect="1" noMove="1" noResize="1" noEditPoints="1" noAdjustHandles="1" noChangeArrowheads="1" noChangeShapeType="1" noTextEdit="1"/>
              </p:cNvSpPr>
              <p:nvPr/>
            </p:nvSpPr>
            <p:spPr>
              <a:xfrm>
                <a:off x="1920884" y="1015188"/>
                <a:ext cx="187128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59A96BD-60B6-4167-BCBA-0C3583628628}"/>
                  </a:ext>
                </a:extLst>
              </p:cNvPr>
              <p:cNvSpPr txBox="1"/>
              <p:nvPr/>
            </p:nvSpPr>
            <p:spPr>
              <a:xfrm>
                <a:off x="1762183" y="5769268"/>
                <a:ext cx="175509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2</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3</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𝑐</m:t>
                          </m:r>
                        </m:e>
                        <m:sub>
                          <m:r>
                            <a:rPr lang="en-US" sz="3200" i="1">
                              <a:latin typeface="Cambria Math" panose="02040503050406030204" pitchFamily="18" charset="0"/>
                            </a:rPr>
                            <m:t>4</m:t>
                          </m:r>
                        </m:sub>
                      </m:sSub>
                    </m:oMath>
                  </m:oMathPara>
                </a14:m>
                <a:endParaRPr lang="en-US" sz="3200"/>
              </a:p>
            </p:txBody>
          </p:sp>
        </mc:Choice>
        <mc:Fallback xmlns="">
          <p:sp>
            <p:nvSpPr>
              <p:cNvPr id="10" name="TextBox 9">
                <a:extLst>
                  <a:ext uri="{FF2B5EF4-FFF2-40B4-BE49-F238E27FC236}">
                    <a16:creationId xmlns:a16="http://schemas.microsoft.com/office/drawing/2014/main" id="{459A96BD-60B6-4167-BCBA-0C3583628628}"/>
                  </a:ext>
                </a:extLst>
              </p:cNvPr>
              <p:cNvSpPr txBox="1">
                <a:spLocks noRot="1" noChangeAspect="1" noMove="1" noResize="1" noEditPoints="1" noAdjustHandles="1" noChangeArrowheads="1" noChangeShapeType="1" noTextEdit="1"/>
              </p:cNvSpPr>
              <p:nvPr/>
            </p:nvSpPr>
            <p:spPr>
              <a:xfrm>
                <a:off x="1762183" y="5769268"/>
                <a:ext cx="1755096"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7137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62316D-1BBE-45A7-AFC6-6FA6AD629CA2}"/>
              </a:ext>
            </a:extLst>
          </p:cNvPr>
          <p:cNvSpPr txBox="1"/>
          <p:nvPr/>
        </p:nvSpPr>
        <p:spPr>
          <a:xfrm>
            <a:off x="1991545" y="1196752"/>
            <a:ext cx="7598555" cy="523220"/>
          </a:xfrm>
          <a:prstGeom prst="rect">
            <a:avLst/>
          </a:prstGeom>
          <a:noFill/>
        </p:spPr>
        <p:txBody>
          <a:bodyPr wrap="none" rtlCol="0">
            <a:spAutoFit/>
          </a:bodyPr>
          <a:lstStyle/>
          <a:p>
            <a:r>
              <a:rPr lang="en-US" dirty="0"/>
              <a:t>How many possible </a:t>
            </a:r>
            <a:r>
              <a:rPr lang="en-US" dirty="0">
                <a:ea typeface="ヒラギノ角ゴ Pro W3" charset="-128"/>
              </a:rPr>
              <a:t>s</a:t>
            </a:r>
            <a:r>
              <a:rPr lang="en-US" altLang="en-US" dirty="0">
                <a:ea typeface="ヒラギノ角ゴ Pro W3" charset="-128"/>
              </a:rPr>
              <a:t>ubstitutions</a:t>
            </a:r>
            <a:r>
              <a:rPr lang="en-US" dirty="0"/>
              <a:t> for a block n-bit? </a:t>
            </a:r>
          </a:p>
        </p:txBody>
      </p:sp>
      <p:sp>
        <p:nvSpPr>
          <p:cNvPr id="7" name="Title 1">
            <a:extLst>
              <a:ext uri="{FF2B5EF4-FFF2-40B4-BE49-F238E27FC236}">
                <a16:creationId xmlns:a16="http://schemas.microsoft.com/office/drawing/2014/main" id="{0E3341FB-6742-4C33-AE92-0256E5EB5082}"/>
              </a:ext>
            </a:extLst>
          </p:cNvPr>
          <p:cNvSpPr txBox="1">
            <a:spLocks/>
          </p:cNvSpPr>
          <p:nvPr/>
        </p:nvSpPr>
        <p:spPr bwMode="auto">
          <a:xfrm>
            <a:off x="1576642" y="153601"/>
            <a:ext cx="7598555"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US" sz="3600" kern="0" dirty="0"/>
              <a:t>Block Substitution</a:t>
            </a:r>
            <a:endParaRPr lang="en-US" sz="2800" kern="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C139D2-AE33-4D0C-B08F-944CFD20C0C8}"/>
                  </a:ext>
                </a:extLst>
              </p:cNvPr>
              <p:cNvSpPr txBox="1"/>
              <p:nvPr/>
            </p:nvSpPr>
            <p:spPr>
              <a:xfrm>
                <a:off x="2207569" y="1895644"/>
                <a:ext cx="22871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𝑛</m:t>
                          </m:r>
                        </m:sub>
                      </m:sSub>
                    </m:oMath>
                  </m:oMathPara>
                </a14:m>
                <a:endParaRPr lang="en-US" dirty="0"/>
              </a:p>
            </p:txBody>
          </p:sp>
        </mc:Choice>
        <mc:Fallback xmlns="">
          <p:sp>
            <p:nvSpPr>
              <p:cNvPr id="10" name="TextBox 9">
                <a:extLst>
                  <a:ext uri="{FF2B5EF4-FFF2-40B4-BE49-F238E27FC236}">
                    <a16:creationId xmlns:a16="http://schemas.microsoft.com/office/drawing/2014/main" id="{B6C139D2-AE33-4D0C-B08F-944CFD20C0C8}"/>
                  </a:ext>
                </a:extLst>
              </p:cNvPr>
              <p:cNvSpPr txBox="1">
                <a:spLocks noRot="1" noChangeAspect="1" noMove="1" noResize="1" noEditPoints="1" noAdjustHandles="1" noChangeArrowheads="1" noChangeShapeType="1" noTextEdit="1"/>
              </p:cNvSpPr>
              <p:nvPr/>
            </p:nvSpPr>
            <p:spPr>
              <a:xfrm>
                <a:off x="2207569" y="1895644"/>
                <a:ext cx="2287101" cy="523220"/>
              </a:xfrm>
              <a:prstGeom prst="rect">
                <a:avLst/>
              </a:prstGeom>
              <a:blipFill>
                <a:blip r:embed="rId4"/>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C0BA30A8-70F7-4634-8279-7B705AF41458}"/>
              </a:ext>
            </a:extLst>
          </p:cNvPr>
          <p:cNvCxnSpPr>
            <a:cxnSpLocks/>
          </p:cNvCxnSpPr>
          <p:nvPr/>
        </p:nvCxnSpPr>
        <p:spPr bwMode="auto">
          <a:xfrm>
            <a:off x="5231905" y="1867312"/>
            <a:ext cx="49449" cy="2521808"/>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82361-8CC9-471B-8286-02896DD3CB98}"/>
                  </a:ext>
                </a:extLst>
              </p:cNvPr>
              <p:cNvSpPr txBox="1"/>
              <p:nvPr/>
            </p:nvSpPr>
            <p:spPr>
              <a:xfrm>
                <a:off x="5375920" y="1867312"/>
                <a:ext cx="21047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𝑛</m:t>
                          </m:r>
                        </m:sub>
                      </m:sSub>
                    </m:oMath>
                  </m:oMathPara>
                </a14:m>
                <a:endParaRPr lang="en-US" dirty="0"/>
              </a:p>
            </p:txBody>
          </p:sp>
        </mc:Choice>
        <mc:Fallback xmlns="">
          <p:sp>
            <p:nvSpPr>
              <p:cNvPr id="13" name="TextBox 12">
                <a:extLst>
                  <a:ext uri="{FF2B5EF4-FFF2-40B4-BE49-F238E27FC236}">
                    <a16:creationId xmlns:a16="http://schemas.microsoft.com/office/drawing/2014/main" id="{6DE82361-8CC9-471B-8286-02896DD3CB98}"/>
                  </a:ext>
                </a:extLst>
              </p:cNvPr>
              <p:cNvSpPr txBox="1">
                <a:spLocks noRot="1" noChangeAspect="1" noMove="1" noResize="1" noEditPoints="1" noAdjustHandles="1" noChangeArrowheads="1" noChangeShapeType="1" noTextEdit="1"/>
              </p:cNvSpPr>
              <p:nvPr/>
            </p:nvSpPr>
            <p:spPr>
              <a:xfrm>
                <a:off x="5375920" y="1867312"/>
                <a:ext cx="2104742"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912401"/>
      </p:ext>
    </p:extLst>
  </p:cSld>
  <p:clrMapOvr>
    <a:masterClrMapping/>
  </p:clrMapOvr>
  <p:extLst>
    <p:ext uri="{6950BFC3-D8DA-4A85-94F7-54DA5524770B}">
      <p188:commentRel xmlns:p188="http://schemas.microsoft.com/office/powerpoint/2018/8/main" r:id="rId3"/>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73375"/>
            <a:ext cx="7355160" cy="707876"/>
          </a:xfrm>
        </p:spPr>
        <p:txBody>
          <a:bodyPr wrap="square">
            <a:spAutoFit/>
          </a:bodyPr>
          <a:lstStyle/>
          <a:p>
            <a:r>
              <a:rPr lang="en-IN" altLang="en-US" dirty="0" err="1">
                <a:ea typeface="ヒラギノ角ゴ Pro W3" charset="-128"/>
              </a:rPr>
              <a:t>Feistel</a:t>
            </a:r>
            <a:r>
              <a:rPr lang="en-IN" altLang="en-US" dirty="0">
                <a:ea typeface="ヒラギノ角ゴ Pro W3" charset="-128"/>
              </a:rPr>
              <a:t> Cipher</a:t>
            </a:r>
            <a:endParaRPr lang="en-US" sz="3200" dirty="0"/>
          </a:p>
        </p:txBody>
      </p:sp>
      <p:sp>
        <p:nvSpPr>
          <p:cNvPr id="3" name="Content Placeholder 2"/>
          <p:cNvSpPr>
            <a:spLocks noGrp="1"/>
          </p:cNvSpPr>
          <p:nvPr>
            <p:ph idx="1"/>
          </p:nvPr>
        </p:nvSpPr>
        <p:spPr>
          <a:xfrm>
            <a:off x="577560" y="987946"/>
            <a:ext cx="10801200" cy="830987"/>
          </a:xfrm>
        </p:spPr>
        <p:txBody>
          <a:bodyPr wrap="square">
            <a:spAutoFit/>
          </a:bodyPr>
          <a:lstStyle/>
          <a:p>
            <a:pPr lvl="0"/>
            <a:r>
              <a:rPr lang="en-US" sz="2400" dirty="0" err="1"/>
              <a:t>Feistel</a:t>
            </a:r>
            <a:r>
              <a:rPr lang="en-US" sz="2400" dirty="0"/>
              <a:t> proposed the use of a cipher that alternates substitutions and permutations</a:t>
            </a:r>
          </a:p>
        </p:txBody>
      </p:sp>
      <p:sp>
        <p:nvSpPr>
          <p:cNvPr id="4" name="Content Placeholder 3"/>
          <p:cNvSpPr>
            <a:spLocks noGrp="1"/>
          </p:cNvSpPr>
          <p:nvPr>
            <p:ph idx="13"/>
          </p:nvPr>
        </p:nvSpPr>
        <p:spPr>
          <a:xfrm>
            <a:off x="551384" y="1772816"/>
            <a:ext cx="10801200" cy="2552700"/>
          </a:xfrm>
        </p:spPr>
        <p:txBody>
          <a:bodyPr/>
          <a:lstStyle/>
          <a:p>
            <a:pPr lvl="0"/>
            <a:r>
              <a:rPr lang="en-US" sz="2400" b="1" dirty="0"/>
              <a:t>Substitutions</a:t>
            </a:r>
          </a:p>
          <a:p>
            <a:pPr lvl="1"/>
            <a:r>
              <a:rPr lang="en-US" sz="2400" dirty="0"/>
              <a:t>Each plaintext element or group of elements </a:t>
            </a:r>
            <a:r>
              <a:rPr lang="en-US" sz="2400"/>
              <a:t>is uniquely </a:t>
            </a:r>
            <a:r>
              <a:rPr lang="en-US" sz="2400">
                <a:solidFill>
                  <a:srgbClr val="FF0000"/>
                </a:solidFill>
              </a:rPr>
              <a:t>replaced</a:t>
            </a:r>
            <a:r>
              <a:rPr lang="en-US" sz="2400"/>
              <a:t> by </a:t>
            </a:r>
            <a:r>
              <a:rPr lang="en-US" sz="2400" dirty="0"/>
              <a:t>a corresponding </a:t>
            </a:r>
            <a:r>
              <a:rPr lang="en-US" sz="2400" dirty="0" err="1"/>
              <a:t>ciphertext</a:t>
            </a:r>
            <a:r>
              <a:rPr lang="en-US" sz="2400" dirty="0"/>
              <a:t> element or group </a:t>
            </a:r>
            <a:r>
              <a:rPr lang="en-US" sz="2400"/>
              <a:t>of elements</a:t>
            </a:r>
            <a:endParaRPr lang="en-US" sz="2400" dirty="0"/>
          </a:p>
          <a:p>
            <a:pPr lvl="0"/>
            <a:r>
              <a:rPr lang="en-US" sz="2400" b="1" dirty="0"/>
              <a:t>Permutation</a:t>
            </a:r>
            <a:r>
              <a:rPr lang="en-US" sz="2400" dirty="0"/>
              <a:t> </a:t>
            </a:r>
          </a:p>
          <a:p>
            <a:pPr lvl="1"/>
            <a:r>
              <a:rPr lang="en-US" sz="2400" dirty="0"/>
              <a:t>No elements are added or deleted or replaced in the sequence, rather the</a:t>
            </a:r>
            <a:r>
              <a:rPr lang="en-US" sz="2400" dirty="0">
                <a:solidFill>
                  <a:srgbClr val="FF0000"/>
                </a:solidFill>
              </a:rPr>
              <a:t> order </a:t>
            </a:r>
            <a:r>
              <a:rPr lang="en-US" sz="2400" dirty="0"/>
              <a:t>in which the elements appear in the sequence is </a:t>
            </a:r>
            <a:r>
              <a:rPr lang="en-US" sz="2400" dirty="0">
                <a:solidFill>
                  <a:srgbClr val="FF0000"/>
                </a:solidFill>
              </a:rPr>
              <a:t>changed</a:t>
            </a:r>
          </a:p>
        </p:txBody>
      </p:sp>
      <p:sp>
        <p:nvSpPr>
          <p:cNvPr id="5" name="Content Placeholder 4"/>
          <p:cNvSpPr>
            <a:spLocks noGrp="1"/>
          </p:cNvSpPr>
          <p:nvPr>
            <p:ph idx="14"/>
          </p:nvPr>
        </p:nvSpPr>
        <p:spPr>
          <a:xfrm>
            <a:off x="551384" y="4365104"/>
            <a:ext cx="11260170" cy="1504950"/>
          </a:xfrm>
        </p:spPr>
        <p:txBody>
          <a:bodyPr/>
          <a:lstStyle/>
          <a:p>
            <a:pPr lvl="0"/>
            <a:r>
              <a:rPr lang="en-US" sz="2400" dirty="0"/>
              <a:t>Is a practical application of a proposal by </a:t>
            </a:r>
            <a:r>
              <a:rPr lang="en-US" sz="2400" dirty="0">
                <a:solidFill>
                  <a:srgbClr val="FF0000"/>
                </a:solidFill>
              </a:rPr>
              <a:t>Claude Shannon </a:t>
            </a:r>
            <a:r>
              <a:rPr lang="en-US" sz="2400" dirty="0"/>
              <a:t>to develop a product cipher that alternates </a:t>
            </a:r>
            <a:r>
              <a:rPr lang="en-US" sz="2400" dirty="0">
                <a:solidFill>
                  <a:srgbClr val="FF0000"/>
                </a:solidFill>
              </a:rPr>
              <a:t>confusion and diffusion functions </a:t>
            </a:r>
          </a:p>
          <a:p>
            <a:pPr lvl="0"/>
            <a:r>
              <a:rPr lang="en-US" sz="2400" dirty="0"/>
              <a:t>Is the structure used by many significant symmetric block ciphers currently in use</a:t>
            </a:r>
          </a:p>
        </p:txBody>
      </p:sp>
      <p:sp>
        <p:nvSpPr>
          <p:cNvPr id="6" name="Rectangle 5">
            <a:extLst>
              <a:ext uri="{FF2B5EF4-FFF2-40B4-BE49-F238E27FC236}">
                <a16:creationId xmlns:a16="http://schemas.microsoft.com/office/drawing/2014/main" id="{2A468306-4152-4ED5-B4D0-7F8D18984E04}"/>
              </a:ext>
            </a:extLst>
          </p:cNvPr>
          <p:cNvSpPr/>
          <p:nvPr/>
        </p:nvSpPr>
        <p:spPr>
          <a:xfrm>
            <a:off x="723999" y="6042774"/>
            <a:ext cx="11128123" cy="369332"/>
          </a:xfrm>
          <a:prstGeom prst="rect">
            <a:avLst/>
          </a:prstGeom>
        </p:spPr>
        <p:txBody>
          <a:bodyPr wrap="square">
            <a:spAutoFit/>
          </a:bodyPr>
          <a:lstStyle/>
          <a:p>
            <a:r>
              <a:rPr lang="en-US" sz="1800"/>
              <a:t>Feistel, H. (1973). Cryptography and computer privacy. Scientific american, 228(5), 15-23.</a:t>
            </a:r>
          </a:p>
        </p:txBody>
      </p:sp>
    </p:spTree>
    <p:extLst>
      <p:ext uri="{BB962C8B-B14F-4D97-AF65-F5344CB8AC3E}">
        <p14:creationId xmlns:p14="http://schemas.microsoft.com/office/powerpoint/2010/main" val="3343650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360" y="160127"/>
            <a:ext cx="7416824" cy="646321"/>
          </a:xfrm>
        </p:spPr>
        <p:txBody>
          <a:bodyPr wrap="square">
            <a:spAutoFit/>
          </a:bodyPr>
          <a:lstStyle/>
          <a:p>
            <a:r>
              <a:rPr lang="en-IN" altLang="en-US" sz="3600" dirty="0">
                <a:ea typeface="ヒラギノ角ゴ Pro W3" charset="-128"/>
              </a:rPr>
              <a:t>Diffusion and Confusion</a:t>
            </a:r>
            <a:endParaRPr lang="en-US" sz="2800" dirty="0"/>
          </a:p>
        </p:txBody>
      </p:sp>
      <p:sp>
        <p:nvSpPr>
          <p:cNvPr id="3" name="Content Placeholder 2"/>
          <p:cNvSpPr>
            <a:spLocks noGrp="1"/>
          </p:cNvSpPr>
          <p:nvPr>
            <p:ph idx="1"/>
          </p:nvPr>
        </p:nvSpPr>
        <p:spPr>
          <a:xfrm>
            <a:off x="407367" y="1161043"/>
            <a:ext cx="11521280" cy="1077208"/>
          </a:xfrm>
        </p:spPr>
        <p:txBody>
          <a:bodyPr wrap="square">
            <a:spAutoFit/>
          </a:bodyPr>
          <a:lstStyle/>
          <a:p>
            <a:r>
              <a:rPr lang="en-US" sz="2000" dirty="0"/>
              <a:t>Terms introduced by Claude Shannon to capture the two basic building blocks for any cryptographic system</a:t>
            </a:r>
          </a:p>
          <a:p>
            <a:pPr lvl="1"/>
            <a:r>
              <a:rPr lang="en-US" sz="2000" dirty="0"/>
              <a:t>Shannon’s concern was to thwart cryptanalysis based on statistical analysis</a:t>
            </a:r>
          </a:p>
        </p:txBody>
      </p:sp>
      <p:sp>
        <p:nvSpPr>
          <p:cNvPr id="4" name="Content Placeholder 3"/>
          <p:cNvSpPr>
            <a:spLocks noGrp="1"/>
          </p:cNvSpPr>
          <p:nvPr>
            <p:ph idx="13"/>
          </p:nvPr>
        </p:nvSpPr>
        <p:spPr>
          <a:xfrm>
            <a:off x="407367" y="2430363"/>
            <a:ext cx="11521280" cy="3590925"/>
          </a:xfrm>
        </p:spPr>
        <p:txBody>
          <a:bodyPr/>
          <a:lstStyle/>
          <a:p>
            <a:pPr lvl="0"/>
            <a:r>
              <a:rPr lang="en-US" sz="2000" b="1" dirty="0"/>
              <a:t>Diffusion</a:t>
            </a:r>
          </a:p>
          <a:p>
            <a:pPr lvl="1"/>
            <a:r>
              <a:rPr lang="en-US" sz="2000" dirty="0"/>
              <a:t>The statistical structure of the </a:t>
            </a:r>
            <a:r>
              <a:rPr lang="en-US" sz="2000" b="1" dirty="0"/>
              <a:t>plaintext</a:t>
            </a:r>
            <a:r>
              <a:rPr lang="en-US" sz="2000" dirty="0"/>
              <a:t> is dissipated into long-range statistics of the </a:t>
            </a:r>
            <a:r>
              <a:rPr lang="en-US" sz="2000" b="1" dirty="0" err="1"/>
              <a:t>ciphertext</a:t>
            </a:r>
            <a:endParaRPr lang="en-US" sz="2000" b="1" dirty="0"/>
          </a:p>
          <a:p>
            <a:pPr lvl="1"/>
            <a:r>
              <a:rPr lang="en-US" sz="2000" dirty="0"/>
              <a:t>This is achieved by having each plaintext digit affect the value of many </a:t>
            </a:r>
            <a:r>
              <a:rPr lang="en-US" sz="2000" dirty="0" err="1"/>
              <a:t>ciphertext</a:t>
            </a:r>
            <a:r>
              <a:rPr lang="en-US" sz="2000" dirty="0"/>
              <a:t> digits</a:t>
            </a:r>
          </a:p>
          <a:p>
            <a:pPr lvl="0"/>
            <a:r>
              <a:rPr lang="en-US" sz="2000" b="1" dirty="0"/>
              <a:t>Confusion</a:t>
            </a:r>
          </a:p>
          <a:p>
            <a:pPr lvl="1"/>
            <a:r>
              <a:rPr lang="en-US" sz="2000" dirty="0"/>
              <a:t>Seeks to make the relationship between the statistics of the </a:t>
            </a:r>
            <a:r>
              <a:rPr lang="en-US" sz="2000" b="1" dirty="0" err="1"/>
              <a:t>ciphertext</a:t>
            </a:r>
            <a:r>
              <a:rPr lang="en-US" sz="2000" dirty="0"/>
              <a:t> and the value of the </a:t>
            </a:r>
            <a:r>
              <a:rPr lang="en-US" sz="2000" b="1" dirty="0"/>
              <a:t>encryption key </a:t>
            </a:r>
            <a:r>
              <a:rPr lang="en-US" sz="2000" dirty="0"/>
              <a:t>as complex as possible </a:t>
            </a:r>
          </a:p>
          <a:p>
            <a:pPr lvl="1"/>
            <a:r>
              <a:rPr lang="en-US" sz="2000" dirty="0"/>
              <a:t>Even if the attacker can get some handle on the statistics of the </a:t>
            </a:r>
            <a:r>
              <a:rPr lang="en-US" sz="2000" dirty="0" err="1"/>
              <a:t>ciphertext</a:t>
            </a:r>
            <a:r>
              <a:rPr lang="en-US" sz="2000" dirty="0"/>
              <a:t>, the way in which the key was used to produce that </a:t>
            </a:r>
            <a:r>
              <a:rPr lang="en-US" sz="2000" dirty="0" err="1"/>
              <a:t>ciphertext</a:t>
            </a:r>
            <a:r>
              <a:rPr lang="en-US" sz="2000" dirty="0"/>
              <a:t> is so complex as to make it difficult to deduce the key</a:t>
            </a:r>
          </a:p>
        </p:txBody>
      </p:sp>
    </p:spTree>
    <p:extLst>
      <p:ext uri="{BB962C8B-B14F-4D97-AF65-F5344CB8AC3E}">
        <p14:creationId xmlns:p14="http://schemas.microsoft.com/office/powerpoint/2010/main" val="2857057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44" y="309699"/>
            <a:ext cx="9324528" cy="584765"/>
          </a:xfrm>
        </p:spPr>
        <p:txBody>
          <a:bodyPr wrap="square">
            <a:spAutoFit/>
          </a:bodyPr>
          <a:lstStyle/>
          <a:p>
            <a:pPr algn="ctr"/>
            <a:r>
              <a:rPr lang="en-IN" altLang="en-US" sz="3200">
                <a:ea typeface="ヒラギノ角ゴ Pro W3" charset="-128"/>
              </a:rPr>
              <a:t>Feistel Cipher</a:t>
            </a:r>
            <a:endParaRPr lang="en-US" sz="2400" dirty="0"/>
          </a:p>
        </p:txBody>
      </p:sp>
      <p:pic>
        <p:nvPicPr>
          <p:cNvPr id="7" name="Picture 6">
            <a:extLst>
              <a:ext uri="{FF2B5EF4-FFF2-40B4-BE49-F238E27FC236}">
                <a16:creationId xmlns:a16="http://schemas.microsoft.com/office/drawing/2014/main" id="{826B6821-CC2D-4174-895C-E426B23A700E}"/>
              </a:ext>
            </a:extLst>
          </p:cNvPr>
          <p:cNvPicPr>
            <a:picLocks noChangeAspect="1"/>
          </p:cNvPicPr>
          <p:nvPr/>
        </p:nvPicPr>
        <p:blipFill>
          <a:blip r:embed="rId4"/>
          <a:stretch>
            <a:fillRect/>
          </a:stretch>
        </p:blipFill>
        <p:spPr>
          <a:xfrm>
            <a:off x="2207568" y="980728"/>
            <a:ext cx="7920880" cy="5544616"/>
          </a:xfrm>
          <a:prstGeom prst="rect">
            <a:avLst/>
          </a:prstGeom>
        </p:spPr>
      </p:pic>
    </p:spTree>
    <p:extLst>
      <p:ext uri="{BB962C8B-B14F-4D97-AF65-F5344CB8AC3E}">
        <p14:creationId xmlns:p14="http://schemas.microsoft.com/office/powerpoint/2010/main" val="3235701216"/>
      </p:ext>
    </p:extLst>
  </p:cSld>
  <p:clrMapOvr>
    <a:masterClrMapping/>
  </p:clrMapOvr>
  <p:extLst>
    <p:ext uri="{6950BFC3-D8DA-4A85-94F7-54DA5524770B}">
      <p188:commentRel xmlns:p188="http://schemas.microsoft.com/office/powerpoint/2018/8/main" r:id="rId3"/>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46221"/>
            <a:ext cx="9213512" cy="584765"/>
          </a:xfrm>
        </p:spPr>
        <p:txBody>
          <a:bodyPr wrap="square">
            <a:spAutoFit/>
          </a:bodyPr>
          <a:lstStyle/>
          <a:p>
            <a:pPr algn="ctr"/>
            <a:r>
              <a:rPr lang="en-US" altLang="en-US" sz="3200" dirty="0">
                <a:ea typeface="ヒラギノ角ゴ Pro W3" charset="-128"/>
              </a:rPr>
              <a:t>Feistel Encryption and </a:t>
            </a:r>
            <a:r>
              <a:rPr lang="en-US" altLang="en-US" sz="3200">
                <a:ea typeface="ヒラギノ角ゴ Pro W3" charset="-128"/>
              </a:rPr>
              <a:t>Decryption  (</a:t>
            </a:r>
            <a:r>
              <a:rPr lang="en-US" altLang="en-US" sz="3200" dirty="0">
                <a:ea typeface="ヒラギノ角ゴ Pro W3" charset="-128"/>
              </a:rPr>
              <a:t>16 rounds)</a:t>
            </a:r>
            <a:endParaRPr lang="en-US" sz="2400" dirty="0"/>
          </a:p>
        </p:txBody>
      </p:sp>
      <p:pic>
        <p:nvPicPr>
          <p:cNvPr id="7" name="Picture 6">
            <a:extLst>
              <a:ext uri="{FF2B5EF4-FFF2-40B4-BE49-F238E27FC236}">
                <a16:creationId xmlns:a16="http://schemas.microsoft.com/office/drawing/2014/main" id="{9536399D-EA12-4AC3-A2B3-F8877804949E}"/>
              </a:ext>
            </a:extLst>
          </p:cNvPr>
          <p:cNvPicPr>
            <a:picLocks noChangeAspect="1"/>
          </p:cNvPicPr>
          <p:nvPr/>
        </p:nvPicPr>
        <p:blipFill>
          <a:blip r:embed="rId3"/>
          <a:stretch>
            <a:fillRect/>
          </a:stretch>
        </p:blipFill>
        <p:spPr>
          <a:xfrm>
            <a:off x="1991242" y="1146775"/>
            <a:ext cx="3600702" cy="5159812"/>
          </a:xfrm>
          <a:prstGeom prst="rect">
            <a:avLst/>
          </a:prstGeom>
        </p:spPr>
      </p:pic>
      <p:pic>
        <p:nvPicPr>
          <p:cNvPr id="9" name="Picture 8">
            <a:extLst>
              <a:ext uri="{FF2B5EF4-FFF2-40B4-BE49-F238E27FC236}">
                <a16:creationId xmlns:a16="http://schemas.microsoft.com/office/drawing/2014/main" id="{4DC26031-561B-4D92-B7C4-BCC2FDDF8C6F}"/>
              </a:ext>
            </a:extLst>
          </p:cNvPr>
          <p:cNvPicPr>
            <a:picLocks noChangeAspect="1"/>
          </p:cNvPicPr>
          <p:nvPr/>
        </p:nvPicPr>
        <p:blipFill>
          <a:blip r:embed="rId4"/>
          <a:stretch>
            <a:fillRect/>
          </a:stretch>
        </p:blipFill>
        <p:spPr>
          <a:xfrm>
            <a:off x="6125696" y="1228761"/>
            <a:ext cx="4075062" cy="5159811"/>
          </a:xfrm>
          <a:prstGeom prst="rect">
            <a:avLst/>
          </a:prstGeom>
        </p:spPr>
      </p:pic>
      <p:sp>
        <p:nvSpPr>
          <p:cNvPr id="11" name="TextBox 10">
            <a:extLst>
              <a:ext uri="{FF2B5EF4-FFF2-40B4-BE49-F238E27FC236}">
                <a16:creationId xmlns:a16="http://schemas.microsoft.com/office/drawing/2014/main" id="{4B31CA44-A916-4313-8815-0F7609558ECB}"/>
              </a:ext>
            </a:extLst>
          </p:cNvPr>
          <p:cNvSpPr txBox="1"/>
          <p:nvPr/>
        </p:nvSpPr>
        <p:spPr>
          <a:xfrm>
            <a:off x="5350937" y="5934919"/>
            <a:ext cx="973600" cy="523220"/>
          </a:xfrm>
          <a:prstGeom prst="rect">
            <a:avLst/>
          </a:prstGeom>
          <a:noFill/>
        </p:spPr>
        <p:txBody>
          <a:bodyPr wrap="none" rtlCol="0">
            <a:spAutoFit/>
          </a:bodyPr>
          <a:lstStyle/>
          <a:p>
            <a:r>
              <a:rPr lang="en-US" dirty="0"/>
              <a:t>P.126</a:t>
            </a:r>
          </a:p>
        </p:txBody>
      </p:sp>
    </p:spTree>
    <p:extLst>
      <p:ext uri="{BB962C8B-B14F-4D97-AF65-F5344CB8AC3E}">
        <p14:creationId xmlns:p14="http://schemas.microsoft.com/office/powerpoint/2010/main" val="1976108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008" y="136429"/>
            <a:ext cx="10297144" cy="584765"/>
          </a:xfrm>
        </p:spPr>
        <p:txBody>
          <a:bodyPr wrap="square">
            <a:spAutoFit/>
          </a:bodyPr>
          <a:lstStyle/>
          <a:p>
            <a:pPr algn="ctr"/>
            <a:r>
              <a:rPr lang="en-US" altLang="en-US" sz="3200" dirty="0">
                <a:ea typeface="ヒラギノ角ゴ Pro W3" charset="-128"/>
              </a:rPr>
              <a:t>Feistel Encryption and Decryption  (16 rounds)</a:t>
            </a:r>
            <a:endParaRPr lang="en-US" sz="2400" dirty="0"/>
          </a:p>
        </p:txBody>
      </p:sp>
      <p:pic>
        <p:nvPicPr>
          <p:cNvPr id="3" name="Picture 2">
            <a:extLst>
              <a:ext uri="{FF2B5EF4-FFF2-40B4-BE49-F238E27FC236}">
                <a16:creationId xmlns:a16="http://schemas.microsoft.com/office/drawing/2014/main" id="{9E5F0FE9-EC75-40EF-AB8E-C68C215E8169}"/>
              </a:ext>
            </a:extLst>
          </p:cNvPr>
          <p:cNvPicPr>
            <a:picLocks noChangeAspect="1"/>
          </p:cNvPicPr>
          <p:nvPr/>
        </p:nvPicPr>
        <p:blipFill>
          <a:blip r:embed="rId3"/>
          <a:stretch>
            <a:fillRect/>
          </a:stretch>
        </p:blipFill>
        <p:spPr>
          <a:xfrm>
            <a:off x="1708205" y="1077209"/>
            <a:ext cx="4027755" cy="5351979"/>
          </a:xfrm>
          <a:prstGeom prst="rect">
            <a:avLst/>
          </a:prstGeom>
        </p:spPr>
      </p:pic>
      <p:pic>
        <p:nvPicPr>
          <p:cNvPr id="4" name="Picture 3">
            <a:extLst>
              <a:ext uri="{FF2B5EF4-FFF2-40B4-BE49-F238E27FC236}">
                <a16:creationId xmlns:a16="http://schemas.microsoft.com/office/drawing/2014/main" id="{49A86EC0-304B-41D9-9904-041348AC6539}"/>
              </a:ext>
            </a:extLst>
          </p:cNvPr>
          <p:cNvPicPr>
            <a:picLocks noChangeAspect="1"/>
          </p:cNvPicPr>
          <p:nvPr/>
        </p:nvPicPr>
        <p:blipFill>
          <a:blip r:embed="rId4"/>
          <a:stretch>
            <a:fillRect/>
          </a:stretch>
        </p:blipFill>
        <p:spPr>
          <a:xfrm>
            <a:off x="6354580" y="1120259"/>
            <a:ext cx="3913570" cy="5247968"/>
          </a:xfrm>
          <a:prstGeom prst="rect">
            <a:avLst/>
          </a:prstGeom>
        </p:spPr>
      </p:pic>
    </p:spTree>
    <p:extLst>
      <p:ext uri="{BB962C8B-B14F-4D97-AF65-F5344CB8AC3E}">
        <p14:creationId xmlns:p14="http://schemas.microsoft.com/office/powerpoint/2010/main" val="2277527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3">
            <a:extLst>
              <a:ext uri="{FF2B5EF4-FFF2-40B4-BE49-F238E27FC236}">
                <a16:creationId xmlns:a16="http://schemas.microsoft.com/office/drawing/2014/main" id="{7616C9FB-0F6D-4981-ADCE-AD62C3A97E23}"/>
              </a:ext>
            </a:extLst>
          </p:cNvPr>
          <p:cNvSpPr>
            <a:spLocks noGrp="1"/>
          </p:cNvSpPr>
          <p:nvPr>
            <p:ph type="title" idx="4294967295"/>
          </p:nvPr>
        </p:nvSpPr>
        <p:spPr>
          <a:xfrm>
            <a:off x="1789966" y="-222413"/>
            <a:ext cx="8653154" cy="1295400"/>
          </a:xfrm>
        </p:spPr>
        <p:txBody>
          <a:bodyPr anchor="ctr"/>
          <a:lstStyle/>
          <a:p>
            <a:pPr eaLnBrk="1" hangingPunct="1"/>
            <a:r>
              <a:rPr lang="en-US" altLang="zh-CN" sz="3600" dirty="0">
                <a:ea typeface="宋体" panose="02010600030101010101" pitchFamily="2" charset="-122"/>
              </a:rPr>
              <a:t>The Feistel Cipher Scheme (FCS)</a:t>
            </a:r>
          </a:p>
        </p:txBody>
      </p:sp>
      <p:sp>
        <p:nvSpPr>
          <p:cNvPr id="21509" name="Content Placeholder 4">
            <a:extLst>
              <a:ext uri="{FF2B5EF4-FFF2-40B4-BE49-F238E27FC236}">
                <a16:creationId xmlns:a16="http://schemas.microsoft.com/office/drawing/2014/main" id="{D5919B7D-796C-4080-88CB-662967FD7C17}"/>
              </a:ext>
            </a:extLst>
          </p:cNvPr>
          <p:cNvSpPr>
            <a:spLocks noGrp="1"/>
          </p:cNvSpPr>
          <p:nvPr>
            <p:ph idx="4294967295"/>
          </p:nvPr>
        </p:nvSpPr>
        <p:spPr>
          <a:xfrm>
            <a:off x="551384" y="1072987"/>
            <a:ext cx="10729192" cy="4948301"/>
          </a:xfrm>
        </p:spPr>
        <p:txBody>
          <a:bodyPr/>
          <a:lstStyle/>
          <a:p>
            <a:pPr eaLnBrk="1" hangingPunct="1">
              <a:lnSpc>
                <a:spcPct val="130000"/>
              </a:lnSpc>
            </a:pPr>
            <a:r>
              <a:rPr lang="en-US" altLang="zh-CN" sz="2400" dirty="0">
                <a:ea typeface="宋体" panose="02010600030101010101" pitchFamily="2" charset="-122"/>
              </a:rPr>
              <a:t>Divide M into blocks of 2</a:t>
            </a:r>
            <a:r>
              <a:rPr lang="en-US" altLang="zh-CN" sz="2400" i="1" dirty="0">
                <a:latin typeface="Times New Roman" panose="02020603050405020304" pitchFamily="18" charset="0"/>
                <a:ea typeface="宋体" panose="02010600030101010101" pitchFamily="2" charset="-122"/>
              </a:rPr>
              <a:t>l</a:t>
            </a:r>
            <a:r>
              <a:rPr lang="en-US" altLang="zh-CN" sz="2400" dirty="0">
                <a:ea typeface="宋体" panose="02010600030101010101" pitchFamily="2" charset="-122"/>
              </a:rPr>
              <a:t>-bits long (pad the last block if needed)</a:t>
            </a:r>
          </a:p>
          <a:p>
            <a:pPr eaLnBrk="1" hangingPunct="1">
              <a:lnSpc>
                <a:spcPct val="130000"/>
              </a:lnSpc>
            </a:pPr>
            <a:r>
              <a:rPr lang="en-US" altLang="zh-CN" sz="2400" dirty="0">
                <a:ea typeface="宋体" panose="02010600030101010101" pitchFamily="2" charset="-122"/>
              </a:rPr>
              <a:t>Use only the </a:t>
            </a:r>
            <a:r>
              <a:rPr lang="en-US" altLang="zh-CN" sz="2400" dirty="0">
                <a:solidFill>
                  <a:srgbClr val="FF0000"/>
                </a:solidFill>
                <a:ea typeface="宋体" panose="02010600030101010101" pitchFamily="2" charset="-122"/>
              </a:rPr>
              <a:t>XOR</a:t>
            </a:r>
            <a:r>
              <a:rPr lang="en-US" altLang="zh-CN" sz="2400" dirty="0">
                <a:ea typeface="宋体" panose="02010600030101010101" pitchFamily="2" charset="-122"/>
              </a:rPr>
              <a:t> and </a:t>
            </a:r>
            <a:r>
              <a:rPr lang="en-US" altLang="zh-CN" sz="2400" dirty="0">
                <a:solidFill>
                  <a:srgbClr val="FF0000"/>
                </a:solidFill>
                <a:ea typeface="宋体" panose="02010600030101010101" pitchFamily="2" charset="-122"/>
              </a:rPr>
              <a:t>Substitution</a:t>
            </a:r>
            <a:r>
              <a:rPr lang="en-US" altLang="zh-CN" sz="2400" dirty="0">
                <a:ea typeface="宋体" panose="02010600030101010101" pitchFamily="2" charset="-122"/>
              </a:rPr>
              <a:t> operations </a:t>
            </a:r>
          </a:p>
          <a:p>
            <a:pPr eaLnBrk="1" hangingPunct="1">
              <a:lnSpc>
                <a:spcPct val="130000"/>
              </a:lnSpc>
            </a:pPr>
            <a:r>
              <a:rPr lang="en-US" altLang="zh-CN" sz="2400" dirty="0">
                <a:ea typeface="宋体" panose="02010600030101010101" pitchFamily="2" charset="-122"/>
              </a:rPr>
              <a:t>Generate </a:t>
            </a:r>
            <a:r>
              <a:rPr lang="en-US" altLang="zh-CN" sz="2400" i="1" dirty="0">
                <a:solidFill>
                  <a:srgbClr val="FF0000"/>
                </a:solidFill>
                <a:ea typeface="宋体" panose="02010600030101010101" pitchFamily="2" charset="-122"/>
              </a:rPr>
              <a:t>n</a:t>
            </a:r>
            <a:r>
              <a:rPr lang="en-US" altLang="zh-CN" sz="2400" dirty="0">
                <a:solidFill>
                  <a:srgbClr val="FF0000"/>
                </a:solidFill>
                <a:ea typeface="宋体" panose="02010600030101010101" pitchFamily="2" charset="-122"/>
              </a:rPr>
              <a:t> sub-keys </a:t>
            </a:r>
            <a:r>
              <a:rPr lang="en-US" altLang="zh-CN" sz="2400" dirty="0">
                <a:ea typeface="宋体" panose="02010600030101010101" pitchFamily="2" charset="-122"/>
              </a:rPr>
              <a:t>of a fixed length from the encryption key </a:t>
            </a:r>
            <a:r>
              <a:rPr lang="en-US" altLang="zh-CN" sz="2400" i="1" dirty="0">
                <a:ea typeface="宋体" panose="02010600030101010101" pitchFamily="2" charset="-122"/>
              </a:rPr>
              <a:t>K</a:t>
            </a:r>
            <a:r>
              <a:rPr lang="en-US" altLang="zh-CN" sz="2400" dirty="0">
                <a:ea typeface="宋体" panose="02010600030101010101" pitchFamily="2" charset="-122"/>
              </a:rPr>
              <a:t>: </a:t>
            </a:r>
            <a:r>
              <a:rPr lang="en-US" altLang="zh-CN" sz="2400" i="1" dirty="0">
                <a:ea typeface="宋体" panose="02010600030101010101" pitchFamily="2" charset="-122"/>
              </a:rPr>
              <a:t>K</a:t>
            </a:r>
            <a:r>
              <a:rPr lang="en-US" altLang="zh-CN" sz="2400" baseline="-25000" dirty="0">
                <a:ea typeface="宋体" panose="02010600030101010101" pitchFamily="2" charset="-122"/>
              </a:rPr>
              <a:t>1</a:t>
            </a:r>
            <a:r>
              <a:rPr lang="en-US" altLang="zh-CN" sz="2400" dirty="0">
                <a:ea typeface="宋体" panose="02010600030101010101" pitchFamily="2" charset="-122"/>
              </a:rPr>
              <a:t>,…,</a:t>
            </a:r>
            <a:r>
              <a:rPr lang="en-US" altLang="zh-CN" sz="2400" i="1" dirty="0" err="1">
                <a:ea typeface="宋体" panose="02010600030101010101" pitchFamily="2" charset="-122"/>
              </a:rPr>
              <a:t>K</a:t>
            </a:r>
            <a:r>
              <a:rPr lang="en-US" altLang="zh-CN" sz="2400" i="1" baseline="-25000" dirty="0" err="1">
                <a:ea typeface="宋体" panose="02010600030101010101" pitchFamily="2" charset="-122"/>
              </a:rPr>
              <a:t>n</a:t>
            </a:r>
            <a:endParaRPr lang="en-US" altLang="zh-CN" sz="2400" dirty="0">
              <a:ea typeface="宋体" panose="02010600030101010101" pitchFamily="2" charset="-122"/>
            </a:endParaRPr>
          </a:p>
          <a:p>
            <a:pPr eaLnBrk="1" hangingPunct="1">
              <a:lnSpc>
                <a:spcPct val="130000"/>
              </a:lnSpc>
            </a:pPr>
            <a:r>
              <a:rPr lang="en-US" altLang="zh-CN" sz="2400" dirty="0">
                <a:ea typeface="宋体" panose="02010600030101010101" pitchFamily="2" charset="-122"/>
              </a:rPr>
              <a:t>Divide a 2</a:t>
            </a:r>
            <a:r>
              <a:rPr lang="en-US" altLang="zh-CN" sz="2400" i="1" dirty="0">
                <a:latin typeface="Times New Roman" panose="02020603050405020304" pitchFamily="18" charset="0"/>
                <a:ea typeface="宋体" panose="02010600030101010101" pitchFamily="2" charset="-122"/>
              </a:rPr>
              <a:t>l</a:t>
            </a:r>
            <a:r>
              <a:rPr lang="en-US" altLang="zh-CN" sz="2400" dirty="0">
                <a:ea typeface="宋体" panose="02010600030101010101" pitchFamily="2" charset="-122"/>
              </a:rPr>
              <a:t>-bit block input into two parts: </a:t>
            </a:r>
            <a:r>
              <a:rPr lang="en-US" altLang="zh-CN" sz="2400" i="1" dirty="0">
                <a:ea typeface="宋体" panose="02010600030101010101" pitchFamily="2" charset="-122"/>
              </a:rPr>
              <a:t>L</a:t>
            </a:r>
            <a:r>
              <a:rPr lang="en-US" altLang="zh-CN" sz="2400" baseline="-25000" dirty="0">
                <a:ea typeface="宋体" panose="02010600030101010101" pitchFamily="2" charset="-122"/>
              </a:rPr>
              <a:t>0</a:t>
            </a:r>
            <a:r>
              <a:rPr lang="en-US" altLang="zh-CN" sz="2400" dirty="0">
                <a:ea typeface="宋体" panose="02010600030101010101" pitchFamily="2" charset="-122"/>
              </a:rPr>
              <a:t> and </a:t>
            </a:r>
            <a:r>
              <a:rPr lang="en-US" altLang="zh-CN" sz="2400" i="1" dirty="0">
                <a:ea typeface="宋体" panose="02010600030101010101" pitchFamily="2" charset="-122"/>
              </a:rPr>
              <a:t>R</a:t>
            </a:r>
            <a:r>
              <a:rPr lang="en-US" altLang="zh-CN" sz="2400" baseline="-25000" dirty="0">
                <a:ea typeface="宋体" panose="02010600030101010101" pitchFamily="2" charset="-122"/>
              </a:rPr>
              <a:t>0</a:t>
            </a:r>
            <a:r>
              <a:rPr lang="en-US" altLang="zh-CN" sz="2400" dirty="0">
                <a:ea typeface="宋体" panose="02010600030101010101" pitchFamily="2" charset="-122"/>
              </a:rPr>
              <a:t>, both of size</a:t>
            </a:r>
            <a:r>
              <a:rPr lang="en-US" altLang="zh-CN" sz="2400" i="1" dirty="0">
                <a:latin typeface="Times New Roman" panose="02020603050405020304" pitchFamily="18" charset="0"/>
                <a:ea typeface="宋体" panose="02010600030101010101" pitchFamily="2" charset="-122"/>
              </a:rPr>
              <a:t> l</a:t>
            </a:r>
            <a:r>
              <a:rPr lang="en-US" altLang="zh-CN" sz="2400" dirty="0">
                <a:ea typeface="宋体" panose="02010600030101010101" pitchFamily="2" charset="-122"/>
              </a:rPr>
              <a:t> (the suffix and prefix of the block, respectively)</a:t>
            </a:r>
          </a:p>
          <a:p>
            <a:pPr eaLnBrk="1" hangingPunct="1">
              <a:lnSpc>
                <a:spcPct val="130000"/>
              </a:lnSpc>
            </a:pPr>
            <a:r>
              <a:rPr lang="en-US" altLang="zh-CN" sz="2400" dirty="0">
                <a:ea typeface="宋体" panose="02010600030101010101" pitchFamily="2" charset="-122"/>
              </a:rPr>
              <a:t>Perform a substitution function </a:t>
            </a:r>
            <a:r>
              <a:rPr lang="en-US" altLang="zh-CN" sz="2400" i="1" dirty="0">
                <a:latin typeface="Times New Roman" panose="02020603050405020304" pitchFamily="18" charset="0"/>
                <a:ea typeface="宋体" panose="02010600030101010101" pitchFamily="2" charset="-122"/>
              </a:rPr>
              <a:t>F</a:t>
            </a:r>
            <a:r>
              <a:rPr lang="en-US" altLang="zh-CN" sz="2400" dirty="0">
                <a:ea typeface="宋体" panose="02010600030101010101" pitchFamily="2" charset="-122"/>
              </a:rPr>
              <a:t> on an </a:t>
            </a:r>
            <a:r>
              <a:rPr lang="en-US" altLang="zh-CN" sz="2400" i="1" dirty="0">
                <a:latin typeface="Times New Roman" panose="02020603050405020304" pitchFamily="18" charset="0"/>
                <a:ea typeface="宋体" panose="02010600030101010101" pitchFamily="2" charset="-122"/>
              </a:rPr>
              <a:t>l</a:t>
            </a:r>
            <a:r>
              <a:rPr lang="en-US" altLang="zh-CN" sz="2400" dirty="0">
                <a:ea typeface="宋体" panose="02010600030101010101" pitchFamily="2" charset="-122"/>
              </a:rPr>
              <a:t>-bit input string and a sub-key to produce an </a:t>
            </a:r>
            <a:r>
              <a:rPr lang="en-US" altLang="zh-CN" sz="2400" i="1" dirty="0">
                <a:latin typeface="Times New Roman" panose="02020603050405020304" pitchFamily="18" charset="0"/>
                <a:ea typeface="宋体" panose="02010600030101010101" pitchFamily="2" charset="-122"/>
              </a:rPr>
              <a:t>l</a:t>
            </a:r>
            <a:r>
              <a:rPr lang="en-US" altLang="zh-CN" sz="2400" dirty="0">
                <a:ea typeface="宋体" panose="02010600030101010101" pitchFamily="2" charset="-122"/>
              </a:rPr>
              <a:t>-bit output </a:t>
            </a:r>
          </a:p>
          <a:p>
            <a:pPr eaLnBrk="1" hangingPunct="1">
              <a:lnSpc>
                <a:spcPct val="130000"/>
              </a:lnSpc>
            </a:pPr>
            <a:r>
              <a:rPr lang="en-US" altLang="zh-CN" sz="2400" dirty="0">
                <a:ea typeface="宋体" panose="02010600030101010101" pitchFamily="2" charset="-122"/>
              </a:rPr>
              <a:t>Encryption and decryption each executes </a:t>
            </a:r>
            <a:r>
              <a:rPr lang="en-US" altLang="zh-CN" sz="2400" i="1" dirty="0">
                <a:latin typeface="Times New Roman" panose="02020603050405020304" pitchFamily="18" charset="0"/>
                <a:ea typeface="宋体" panose="02010600030101010101" pitchFamily="2" charset="-122"/>
              </a:rPr>
              <a:t>n</a:t>
            </a:r>
            <a:r>
              <a:rPr lang="en-US" altLang="zh-CN" sz="2400" dirty="0">
                <a:ea typeface="宋体" panose="02010600030101010101" pitchFamily="2" charset="-122"/>
              </a:rPr>
              <a:t> rounds of the same sequence of operations</a:t>
            </a:r>
          </a:p>
          <a:p>
            <a:pPr eaLnBrk="1" hangingPunct="1">
              <a:lnSpc>
                <a:spcPct val="130000"/>
              </a:lnSpc>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3152539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itle 10">
            <a:extLst>
              <a:ext uri="{FF2B5EF4-FFF2-40B4-BE49-F238E27FC236}">
                <a16:creationId xmlns:a16="http://schemas.microsoft.com/office/drawing/2014/main" id="{159C2A9C-4841-4DAD-925F-CF225293C4B4}"/>
              </a:ext>
            </a:extLst>
          </p:cNvPr>
          <p:cNvSpPr>
            <a:spLocks noGrp="1"/>
          </p:cNvSpPr>
          <p:nvPr>
            <p:ph type="title" idx="4294967295"/>
          </p:nvPr>
        </p:nvSpPr>
        <p:spPr>
          <a:xfrm>
            <a:off x="1763650" y="-119190"/>
            <a:ext cx="7543800" cy="1295400"/>
          </a:xfrm>
        </p:spPr>
        <p:txBody>
          <a:bodyPr anchor="ctr"/>
          <a:lstStyle/>
          <a:p>
            <a:pPr eaLnBrk="1" hangingPunct="1"/>
            <a:r>
              <a:rPr lang="en-US" altLang="zh-CN" sz="3600" dirty="0">
                <a:ea typeface="宋体" panose="02010600030101010101" pitchFamily="2" charset="-122"/>
              </a:rPr>
              <a:t>FCS Encryption and Decryption</a:t>
            </a:r>
          </a:p>
        </p:txBody>
      </p:sp>
      <p:sp>
        <p:nvSpPr>
          <p:cNvPr id="22534" name="Content Placeholder 11">
            <a:extLst>
              <a:ext uri="{FF2B5EF4-FFF2-40B4-BE49-F238E27FC236}">
                <a16:creationId xmlns:a16="http://schemas.microsoft.com/office/drawing/2014/main" id="{55A81BD1-316E-44EE-82B8-5DF269FFFB82}"/>
              </a:ext>
            </a:extLst>
          </p:cNvPr>
          <p:cNvSpPr>
            <a:spLocks noGrp="1"/>
          </p:cNvSpPr>
          <p:nvPr>
            <p:ph sz="half" idx="4294967295"/>
          </p:nvPr>
        </p:nvSpPr>
        <p:spPr>
          <a:xfrm>
            <a:off x="263352" y="973931"/>
            <a:ext cx="6599762" cy="4759325"/>
          </a:xfrm>
        </p:spPr>
        <p:txBody>
          <a:bodyPr/>
          <a:lstStyle/>
          <a:p>
            <a:pPr algn="ctr" eaLnBrk="1" hangingPunct="1">
              <a:buFont typeface="Wingdings" panose="05000000000000000000" pitchFamily="2" charset="2"/>
              <a:buNone/>
            </a:pPr>
            <a:r>
              <a:rPr lang="en-US" altLang="zh-CN" sz="2000" b="1" dirty="0">
                <a:ea typeface="宋体" panose="02010600030101010101" pitchFamily="2" charset="-122"/>
              </a:rPr>
              <a:t>FCS Encryption </a:t>
            </a:r>
          </a:p>
          <a:p>
            <a:pPr eaLnBrk="1" hangingPunct="1"/>
            <a:r>
              <a:rPr lang="en-US" altLang="zh-CN" sz="2000" dirty="0">
                <a:ea typeface="宋体" panose="02010600030101010101" pitchFamily="2" charset="-122"/>
              </a:rPr>
              <a:t>Let </a:t>
            </a:r>
            <a:r>
              <a:rPr lang="en-US" altLang="zh-CN" sz="2000" i="1" dirty="0">
                <a:ea typeface="宋体" panose="02010600030101010101" pitchFamily="2" charset="-122"/>
              </a:rPr>
              <a:t>M</a:t>
            </a: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baseline="-25000" dirty="0">
                <a:ea typeface="宋体" panose="02010600030101010101" pitchFamily="2" charset="-122"/>
              </a:rPr>
              <a:t>0</a:t>
            </a:r>
            <a:r>
              <a:rPr lang="en-US" altLang="zh-CN" sz="2000" i="1" dirty="0">
                <a:ea typeface="宋体" panose="02010600030101010101" pitchFamily="2" charset="-122"/>
              </a:rPr>
              <a:t>R</a:t>
            </a:r>
            <a:r>
              <a:rPr lang="en-US" altLang="zh-CN" sz="2000" baseline="-25000" dirty="0">
                <a:ea typeface="宋体" panose="02010600030101010101" pitchFamily="2" charset="-122"/>
              </a:rPr>
              <a:t>0</a:t>
            </a:r>
            <a:r>
              <a:rPr lang="en-US" altLang="zh-CN" sz="2000" dirty="0">
                <a:ea typeface="宋体" panose="02010600030101010101" pitchFamily="2" charset="-122"/>
              </a:rPr>
              <a:t>; execute the following operations in round </a:t>
            </a:r>
            <a:r>
              <a:rPr lang="en-US" altLang="zh-CN" sz="2000" i="1" dirty="0" err="1">
                <a:latin typeface="Times New Roman" panose="02020603050405020304" pitchFamily="18" charset="0"/>
                <a:ea typeface="宋体" panose="02010600030101010101" pitchFamily="2" charset="-122"/>
              </a:rPr>
              <a:t>i</a:t>
            </a:r>
            <a:r>
              <a:rPr lang="en-US" altLang="zh-CN" sz="2000" dirty="0">
                <a:ea typeface="宋体" panose="02010600030101010101" pitchFamily="2" charset="-122"/>
              </a:rPr>
              <a:t>, </a:t>
            </a:r>
            <a:r>
              <a:rPr lang="en-US" altLang="zh-CN" sz="2000" i="1" dirty="0" err="1">
                <a:latin typeface="Times New Roman" panose="02020603050405020304" pitchFamily="18" charset="0"/>
                <a:ea typeface="宋体" panose="02010600030101010101" pitchFamily="2" charset="-122"/>
              </a:rPr>
              <a:t>i</a:t>
            </a:r>
            <a:r>
              <a:rPr lang="en-US" altLang="zh-CN" sz="2000" dirty="0">
                <a:ea typeface="宋体" panose="02010600030101010101" pitchFamily="2" charset="-122"/>
              </a:rPr>
              <a:t> = 1, …, </a:t>
            </a:r>
            <a:r>
              <a:rPr lang="en-US" altLang="zh-CN" sz="2000" i="1" dirty="0">
                <a:latin typeface="Times New Roman" panose="02020603050405020304" pitchFamily="18" charset="0"/>
                <a:ea typeface="宋体" panose="02010600030101010101" pitchFamily="2" charset="-122"/>
              </a:rPr>
              <a:t>n</a:t>
            </a:r>
            <a:r>
              <a:rPr lang="en-US" altLang="zh-CN" sz="2000" dirty="0">
                <a:latin typeface="Times New Roman" panose="02020603050405020304" pitchFamily="18" charset="0"/>
                <a:ea typeface="宋体" panose="02010600030101010101" pitchFamily="2" charset="-122"/>
              </a:rPr>
              <a:t>:</a:t>
            </a:r>
            <a:endParaRPr lang="en-US" altLang="zh-CN" sz="2000" dirty="0">
              <a:ea typeface="宋体" panose="02010600030101010101" pitchFamily="2" charset="-122"/>
            </a:endParaRP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i="1" dirty="0">
                <a:ea typeface="宋体" panose="02010600030101010101" pitchFamily="2" charset="-122"/>
              </a:rPr>
              <a:t>L</a:t>
            </a:r>
            <a:r>
              <a:rPr lang="en-US" altLang="zh-CN" sz="2000" i="1" baseline="-25000" dirty="0">
                <a:ea typeface="宋体" panose="02010600030101010101" pitchFamily="2" charset="-122"/>
              </a:rPr>
              <a:t>i</a:t>
            </a:r>
            <a:r>
              <a:rPr lang="en-US" altLang="zh-CN" sz="2000" dirty="0">
                <a:ea typeface="宋体" panose="02010600030101010101" pitchFamily="2" charset="-122"/>
              </a:rPr>
              <a:t> = </a:t>
            </a:r>
            <a:r>
              <a:rPr lang="en-US" altLang="zh-CN" sz="2000" i="1" dirty="0">
                <a:ea typeface="宋体" panose="02010600030101010101" pitchFamily="2" charset="-122"/>
              </a:rPr>
              <a:t>R</a:t>
            </a:r>
            <a:r>
              <a:rPr lang="en-US" altLang="zh-CN" sz="2000" i="1" baseline="-25000" dirty="0">
                <a:ea typeface="宋体" panose="02010600030101010101" pitchFamily="2" charset="-122"/>
              </a:rPr>
              <a:t>i</a:t>
            </a:r>
            <a:r>
              <a:rPr lang="en-US" altLang="zh-CN" sz="2000" i="1" baseline="-25000" dirty="0">
                <a:ea typeface="宋体" panose="02010600030101010101" pitchFamily="2" charset="-122"/>
                <a:cs typeface="Arial" panose="020B0604020202020204" pitchFamily="34" charset="0"/>
              </a:rPr>
              <a:t>–</a:t>
            </a:r>
            <a:r>
              <a:rPr lang="en-US" altLang="zh-CN" sz="2000" baseline="-25000" dirty="0">
                <a:ea typeface="宋体" panose="02010600030101010101" pitchFamily="2" charset="-122"/>
                <a:cs typeface="Arial" panose="020B0604020202020204" pitchFamily="34" charset="0"/>
              </a:rPr>
              <a:t>1</a:t>
            </a:r>
          </a:p>
          <a:p>
            <a:pPr eaLnBrk="1" hangingPunct="1">
              <a:buFont typeface="Wingdings" panose="05000000000000000000" pitchFamily="2" charset="2"/>
              <a:buNone/>
            </a:pPr>
            <a:r>
              <a:rPr lang="en-US" altLang="zh-CN" sz="2000" dirty="0">
                <a:ea typeface="宋体" panose="02010600030101010101" pitchFamily="2" charset="-122"/>
                <a:cs typeface="Arial" panose="020B0604020202020204" pitchFamily="34" charset="0"/>
              </a:rPr>
              <a:t>		</a:t>
            </a:r>
            <a:r>
              <a:rPr lang="en-US" altLang="zh-CN" sz="2000" i="1" dirty="0">
                <a:solidFill>
                  <a:srgbClr val="FF0000"/>
                </a:solidFill>
                <a:ea typeface="宋体" panose="02010600030101010101" pitchFamily="2" charset="-122"/>
                <a:cs typeface="Arial" panose="020B0604020202020204" pitchFamily="34" charset="0"/>
              </a:rPr>
              <a:t>R</a:t>
            </a:r>
            <a:r>
              <a:rPr lang="en-US" altLang="zh-CN" sz="2000" baseline="-25000" dirty="0">
                <a:solidFill>
                  <a:srgbClr val="FF0000"/>
                </a:solidFill>
                <a:ea typeface="宋体" panose="02010600030101010101" pitchFamily="2" charset="-122"/>
                <a:cs typeface="Arial" panose="020B0604020202020204" pitchFamily="34" charset="0"/>
              </a:rPr>
              <a:t>i</a:t>
            </a:r>
            <a:r>
              <a:rPr lang="en-US" altLang="zh-CN" sz="2000" dirty="0">
                <a:solidFill>
                  <a:srgbClr val="FF0000"/>
                </a:solidFill>
                <a:ea typeface="宋体" panose="02010600030101010101" pitchFamily="2" charset="-122"/>
                <a:cs typeface="Arial" panose="020B0604020202020204" pitchFamily="34" charset="0"/>
              </a:rPr>
              <a:t> = </a:t>
            </a:r>
            <a:r>
              <a:rPr lang="en-US" altLang="zh-CN" sz="2000" i="1" dirty="0">
                <a:solidFill>
                  <a:srgbClr val="FF0000"/>
                </a:solidFill>
                <a:ea typeface="宋体" panose="02010600030101010101" pitchFamily="2" charset="-122"/>
                <a:cs typeface="Arial" panose="020B0604020202020204" pitchFamily="34" charset="0"/>
              </a:rPr>
              <a:t>L</a:t>
            </a:r>
            <a:r>
              <a:rPr lang="en-US" altLang="zh-CN" sz="2000" i="1" baseline="-25000" dirty="0">
                <a:solidFill>
                  <a:srgbClr val="FF0000"/>
                </a:solidFill>
                <a:ea typeface="宋体" panose="02010600030101010101" pitchFamily="2" charset="-122"/>
                <a:cs typeface="Arial" panose="020B0604020202020204" pitchFamily="34" charset="0"/>
              </a:rPr>
              <a:t>i</a:t>
            </a:r>
            <a:r>
              <a:rPr lang="en-US" altLang="zh-CN" sz="2000" i="1" baseline="-25000" dirty="0">
                <a:solidFill>
                  <a:srgbClr val="FF0000"/>
                </a:solidFill>
                <a:ea typeface="宋体" panose="02010600030101010101" pitchFamily="2" charset="-122"/>
              </a:rPr>
              <a:t>–</a:t>
            </a:r>
            <a:r>
              <a:rPr lang="en-US" altLang="zh-CN" sz="2000" baseline="-25000" dirty="0">
                <a:solidFill>
                  <a:srgbClr val="FF0000"/>
                </a:solidFill>
                <a:ea typeface="宋体" panose="02010600030101010101" pitchFamily="2" charset="-122"/>
              </a:rPr>
              <a:t>1</a:t>
            </a:r>
            <a:r>
              <a:rPr lang="en-US" altLang="zh-CN" sz="2000" dirty="0">
                <a:solidFill>
                  <a:srgbClr val="FF0000"/>
                </a:solidFill>
                <a:ea typeface="宋体" panose="02010600030101010101" pitchFamily="2" charset="-122"/>
              </a:rPr>
              <a:t> </a:t>
            </a:r>
            <a:r>
              <a:rPr lang="en-GB" altLang="zh-CN" sz="2000" dirty="0">
                <a:solidFill>
                  <a:srgbClr val="FF0000"/>
                </a:solidFill>
                <a:ea typeface="StarBats"/>
                <a:cs typeface="StarBats"/>
              </a:rPr>
              <a:t>⊕ </a:t>
            </a:r>
            <a:r>
              <a:rPr lang="en-GB" altLang="zh-CN" sz="2000" i="1" dirty="0">
                <a:solidFill>
                  <a:srgbClr val="FF0000"/>
                </a:solidFill>
                <a:ea typeface="StarBats"/>
                <a:cs typeface="StarBats"/>
              </a:rPr>
              <a:t>F</a:t>
            </a:r>
            <a:r>
              <a:rPr lang="en-GB" altLang="zh-CN" sz="2000" dirty="0">
                <a:solidFill>
                  <a:srgbClr val="FF0000"/>
                </a:solidFill>
                <a:ea typeface="StarBats"/>
                <a:cs typeface="StarBats"/>
              </a:rPr>
              <a:t>(</a:t>
            </a:r>
            <a:r>
              <a:rPr lang="en-GB" altLang="zh-CN" sz="2000" i="1" dirty="0">
                <a:solidFill>
                  <a:srgbClr val="FF0000"/>
                </a:solidFill>
                <a:ea typeface="StarBats"/>
                <a:cs typeface="StarBats"/>
              </a:rPr>
              <a:t>R</a:t>
            </a:r>
            <a:r>
              <a:rPr lang="en-GB" altLang="zh-CN" sz="2000" i="1" baseline="-25000" dirty="0">
                <a:solidFill>
                  <a:srgbClr val="FF0000"/>
                </a:solidFill>
                <a:ea typeface="StarBats"/>
                <a:cs typeface="StarBats"/>
              </a:rPr>
              <a:t>i–</a:t>
            </a:r>
            <a:r>
              <a:rPr lang="en-GB" altLang="zh-CN" sz="2000" baseline="-25000" dirty="0">
                <a:solidFill>
                  <a:srgbClr val="FF0000"/>
                </a:solidFill>
                <a:ea typeface="StarBats"/>
                <a:cs typeface="StarBats"/>
              </a:rPr>
              <a:t>1</a:t>
            </a:r>
            <a:r>
              <a:rPr lang="en-GB" altLang="zh-CN" sz="2000" dirty="0">
                <a:solidFill>
                  <a:srgbClr val="FF0000"/>
                </a:solidFill>
                <a:ea typeface="StarBats"/>
                <a:cs typeface="StarBats"/>
              </a:rPr>
              <a:t>, </a:t>
            </a:r>
            <a:r>
              <a:rPr lang="en-GB" altLang="zh-CN" sz="2000" i="1">
                <a:solidFill>
                  <a:srgbClr val="FF0000"/>
                </a:solidFill>
                <a:ea typeface="StarBats"/>
                <a:cs typeface="StarBats"/>
              </a:rPr>
              <a:t>K</a:t>
            </a:r>
            <a:r>
              <a:rPr lang="en-GB" altLang="zh-CN" sz="2000" i="1" baseline="-25000">
                <a:solidFill>
                  <a:srgbClr val="FF0000"/>
                </a:solidFill>
                <a:ea typeface="StarBats"/>
                <a:cs typeface="StarBats"/>
              </a:rPr>
              <a:t>i</a:t>
            </a:r>
            <a:r>
              <a:rPr lang="en-GB" altLang="zh-CN" sz="2000">
                <a:solidFill>
                  <a:srgbClr val="FF0000"/>
                </a:solidFill>
                <a:ea typeface="StarBats"/>
                <a:cs typeface="StarBats"/>
              </a:rPr>
              <a:t>)</a:t>
            </a:r>
            <a:endParaRPr lang="en-US" altLang="zh-CN" sz="2000" dirty="0">
              <a:solidFill>
                <a:srgbClr val="FF0000"/>
              </a:solidFill>
              <a:ea typeface="宋体" panose="02010600030101010101" pitchFamily="2" charset="-122"/>
            </a:endParaRPr>
          </a:p>
          <a:p>
            <a:pPr eaLnBrk="1" hangingPunct="1"/>
            <a:r>
              <a:rPr lang="en-US" altLang="zh-CN" sz="2000" dirty="0">
                <a:ea typeface="宋体" panose="02010600030101010101" pitchFamily="2" charset="-122"/>
              </a:rPr>
              <a:t>Let </a:t>
            </a:r>
            <a:r>
              <a:rPr lang="en-US" altLang="zh-CN" sz="2000" i="1" dirty="0">
                <a:ea typeface="宋体" panose="02010600030101010101" pitchFamily="2" charset="-122"/>
              </a:rPr>
              <a:t>L</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+1</a:t>
            </a:r>
            <a:r>
              <a:rPr lang="en-US" altLang="zh-CN" sz="2000" dirty="0">
                <a:ea typeface="宋体" panose="02010600030101010101" pitchFamily="2" charset="-122"/>
              </a:rPr>
              <a:t> = </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dirty="0">
                <a:ea typeface="宋体" panose="02010600030101010101" pitchFamily="2" charset="-122"/>
              </a:rPr>
              <a:t>, </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+1</a:t>
            </a: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i="1" baseline="-25000" dirty="0">
                <a:ea typeface="宋体" panose="02010600030101010101" pitchFamily="2" charset="-122"/>
              </a:rPr>
              <a:t>n</a:t>
            </a:r>
            <a:r>
              <a:rPr lang="en-US" altLang="zh-CN" sz="2000" dirty="0">
                <a:ea typeface="宋体" panose="02010600030101010101" pitchFamily="2" charset="-122"/>
              </a:rPr>
              <a:t> and </a:t>
            </a:r>
            <a:r>
              <a:rPr lang="en-US" altLang="zh-CN" sz="2000" i="1" dirty="0">
                <a:ea typeface="宋体" panose="02010600030101010101" pitchFamily="2" charset="-122"/>
              </a:rPr>
              <a:t>C</a:t>
            </a: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+1</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baseline="-25000">
                <a:ea typeface="宋体" panose="02010600030101010101" pitchFamily="2" charset="-122"/>
              </a:rPr>
              <a:t>+1</a:t>
            </a:r>
            <a:endParaRPr lang="en-US" altLang="zh-CN" sz="2000" dirty="0">
              <a:ea typeface="宋体" panose="02010600030101010101" pitchFamily="2" charset="-122"/>
            </a:endParaRPr>
          </a:p>
          <a:p>
            <a:pPr algn="ctr" eaLnBrk="1" hangingPunct="1">
              <a:buFont typeface="Wingdings" panose="05000000000000000000" pitchFamily="2" charset="2"/>
              <a:buNone/>
            </a:pPr>
            <a:r>
              <a:rPr lang="en-US" altLang="zh-CN" sz="2000" b="1" dirty="0">
                <a:ea typeface="宋体" panose="02010600030101010101" pitchFamily="2" charset="-122"/>
              </a:rPr>
              <a:t>FCS Decryption</a:t>
            </a:r>
          </a:p>
          <a:p>
            <a:pPr eaLnBrk="1" hangingPunct="1"/>
            <a:r>
              <a:rPr lang="en-US" altLang="zh-CN" sz="2000" dirty="0">
                <a:ea typeface="宋体" panose="02010600030101010101" pitchFamily="2" charset="-122"/>
              </a:rPr>
              <a:t>Symmetrical to encryption, with sub-keys in reverse order</a:t>
            </a:r>
          </a:p>
          <a:p>
            <a:pPr eaLnBrk="1" hangingPunct="1"/>
            <a:r>
              <a:rPr lang="en-US" altLang="zh-CN" sz="2000" dirty="0">
                <a:ea typeface="宋体" panose="02010600030101010101" pitchFamily="2" charset="-122"/>
              </a:rPr>
              <a:t>Rewrite </a:t>
            </a:r>
            <a:r>
              <a:rPr lang="en-US" altLang="zh-CN" sz="2000" i="1" dirty="0">
                <a:ea typeface="宋体" panose="02010600030101010101" pitchFamily="2" charset="-122"/>
              </a:rPr>
              <a:t>C</a:t>
            </a:r>
            <a:r>
              <a:rPr lang="en-US" altLang="zh-CN" sz="2000" dirty="0">
                <a:ea typeface="宋体" panose="02010600030101010101" pitchFamily="2" charset="-122"/>
              </a:rPr>
              <a:t> as </a:t>
            </a:r>
            <a:r>
              <a:rPr lang="en-US" altLang="zh-CN" sz="2000" i="1" dirty="0">
                <a:ea typeface="宋体" panose="02010600030101010101" pitchFamily="2" charset="-122"/>
              </a:rPr>
              <a:t>C</a:t>
            </a: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i="1" baseline="30000" dirty="0">
                <a:ea typeface="宋体" panose="02010600030101010101" pitchFamily="2" charset="-122"/>
              </a:rPr>
              <a:t>’</a:t>
            </a:r>
            <a:r>
              <a:rPr lang="en-US" altLang="zh-CN" sz="2000" baseline="-25000" dirty="0">
                <a:ea typeface="宋体" panose="02010600030101010101" pitchFamily="2" charset="-122"/>
              </a:rPr>
              <a:t>0</a:t>
            </a:r>
            <a:r>
              <a:rPr lang="en-US" altLang="zh-CN" sz="2000" i="1" dirty="0">
                <a:ea typeface="宋体" panose="02010600030101010101" pitchFamily="2" charset="-122"/>
              </a:rPr>
              <a:t>R</a:t>
            </a:r>
            <a:r>
              <a:rPr lang="en-US" altLang="zh-CN" sz="2000" baseline="30000" dirty="0">
                <a:ea typeface="宋体" panose="02010600030101010101" pitchFamily="2" charset="-122"/>
              </a:rPr>
              <a:t>’</a:t>
            </a:r>
            <a:r>
              <a:rPr lang="en-US" altLang="zh-CN" sz="2000" baseline="-25000" dirty="0">
                <a:ea typeface="宋体" panose="02010600030101010101" pitchFamily="2" charset="-122"/>
              </a:rPr>
              <a:t>0</a:t>
            </a:r>
            <a:r>
              <a:rPr lang="en-US" altLang="zh-CN" sz="2000" dirty="0">
                <a:ea typeface="宋体" panose="02010600030101010101" pitchFamily="2" charset="-122"/>
              </a:rPr>
              <a:t> </a:t>
            </a:r>
          </a:p>
          <a:p>
            <a:pPr eaLnBrk="1" hangingPunct="1"/>
            <a:r>
              <a:rPr lang="en-US" altLang="zh-CN" sz="2000" dirty="0">
                <a:ea typeface="宋体" panose="02010600030101010101" pitchFamily="2" charset="-122"/>
              </a:rPr>
              <a:t>Execute the following in round </a:t>
            </a:r>
            <a:r>
              <a:rPr lang="en-US" altLang="zh-CN" sz="2000" i="1" dirty="0" err="1">
                <a:ea typeface="宋体" panose="02010600030101010101" pitchFamily="2" charset="-122"/>
              </a:rPr>
              <a:t>i</a:t>
            </a:r>
            <a:r>
              <a:rPr lang="en-US" altLang="zh-CN" sz="2000" dirty="0">
                <a:ea typeface="宋体" panose="02010600030101010101" pitchFamily="2" charset="-122"/>
              </a:rPr>
              <a:t> (</a:t>
            </a:r>
            <a:r>
              <a:rPr lang="en-US" altLang="zh-CN" sz="2000" i="1" dirty="0" err="1">
                <a:ea typeface="宋体" panose="02010600030101010101" pitchFamily="2" charset="-122"/>
              </a:rPr>
              <a:t>i</a:t>
            </a:r>
            <a:r>
              <a:rPr lang="en-US" altLang="zh-CN" sz="2000" dirty="0">
                <a:ea typeface="宋体" panose="02010600030101010101" pitchFamily="2" charset="-122"/>
              </a:rPr>
              <a:t> = </a:t>
            </a:r>
            <a:r>
              <a:rPr lang="en-US" altLang="zh-CN" sz="2000" dirty="0">
                <a:latin typeface="Times New Roman" panose="02020603050405020304" pitchFamily="18" charset="0"/>
                <a:ea typeface="宋体" panose="02010600030101010101" pitchFamily="2" charset="-122"/>
              </a:rPr>
              <a:t>1</a:t>
            </a:r>
            <a:r>
              <a:rPr lang="en-US" altLang="zh-CN" sz="2000" dirty="0">
                <a:ea typeface="宋体" panose="02010600030101010101" pitchFamily="2" charset="-122"/>
              </a:rPr>
              <a:t>, …, </a:t>
            </a:r>
            <a:r>
              <a:rPr lang="en-US" altLang="zh-CN" sz="2000" i="1" dirty="0">
                <a:ea typeface="宋体" panose="02010600030101010101" pitchFamily="2" charset="-122"/>
              </a:rPr>
              <a:t>n</a:t>
            </a:r>
            <a:r>
              <a:rPr lang="en-US" altLang="zh-CN" sz="2000" dirty="0">
                <a:ea typeface="宋体" panose="02010600030101010101" pitchFamily="2" charset="-122"/>
              </a:rPr>
              <a:t>):</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i="1" dirty="0" err="1">
                <a:ea typeface="宋体" panose="02010600030101010101" pitchFamily="2" charset="-122"/>
              </a:rPr>
              <a:t>L</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i</a:t>
            </a:r>
            <a:r>
              <a:rPr lang="en-US" altLang="zh-CN" sz="2000" dirty="0">
                <a:ea typeface="宋体" panose="02010600030101010101" pitchFamily="2" charset="-122"/>
              </a:rPr>
              <a:t> = </a:t>
            </a:r>
            <a:r>
              <a:rPr lang="en-US" altLang="zh-CN" sz="2000" i="1" dirty="0" err="1">
                <a:ea typeface="宋体" panose="02010600030101010101" pitchFamily="2" charset="-122"/>
              </a:rPr>
              <a:t>R</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i</a:t>
            </a:r>
            <a:r>
              <a:rPr lang="en-US" altLang="zh-CN" sz="2000" i="1" baseline="-25000" dirty="0">
                <a:ea typeface="宋体" panose="02010600030101010101" pitchFamily="2" charset="-122"/>
              </a:rPr>
              <a:t>–</a:t>
            </a:r>
            <a:r>
              <a:rPr lang="en-US" altLang="zh-CN" sz="2000" baseline="-25000" dirty="0">
                <a:ea typeface="宋体" panose="02010600030101010101" pitchFamily="2" charset="-122"/>
              </a:rPr>
              <a:t>1</a:t>
            </a:r>
          </a:p>
          <a:p>
            <a:pPr eaLnBrk="1" hangingPunct="1">
              <a:buFont typeface="Wingdings" panose="05000000000000000000" pitchFamily="2" charset="2"/>
              <a:buNone/>
            </a:pPr>
            <a:r>
              <a:rPr lang="en-US" altLang="zh-CN" sz="2000" dirty="0">
                <a:ea typeface="宋体" panose="02010600030101010101" pitchFamily="2" charset="-122"/>
              </a:rPr>
              <a:t>		</a:t>
            </a:r>
            <a:r>
              <a:rPr lang="en-US" altLang="zh-CN" sz="2000" i="1" dirty="0" err="1">
                <a:ea typeface="宋体" panose="02010600030101010101" pitchFamily="2" charset="-122"/>
              </a:rPr>
              <a:t>R</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i</a:t>
            </a:r>
            <a:r>
              <a:rPr lang="en-US" altLang="zh-CN" sz="2000" dirty="0">
                <a:ea typeface="宋体" panose="02010600030101010101" pitchFamily="2" charset="-122"/>
              </a:rPr>
              <a:t> = </a:t>
            </a:r>
            <a:r>
              <a:rPr lang="en-US" altLang="zh-CN" sz="2000" i="1" dirty="0" err="1">
                <a:ea typeface="宋体" panose="02010600030101010101" pitchFamily="2" charset="-122"/>
              </a:rPr>
              <a:t>L</a:t>
            </a:r>
            <a:r>
              <a:rPr lang="en-US" altLang="zh-CN" sz="2000" i="1" baseline="30000" dirty="0" err="1">
                <a:ea typeface="宋体" panose="02010600030101010101" pitchFamily="2" charset="-122"/>
              </a:rPr>
              <a:t>’</a:t>
            </a:r>
            <a:r>
              <a:rPr lang="en-US" altLang="zh-CN" sz="2000" baseline="-25000" dirty="0" err="1">
                <a:ea typeface="宋体" panose="02010600030101010101" pitchFamily="2" charset="-122"/>
              </a:rPr>
              <a:t>i</a:t>
            </a:r>
            <a:r>
              <a:rPr lang="en-US" altLang="zh-CN" sz="2000" baseline="-25000" dirty="0">
                <a:ea typeface="宋体" panose="02010600030101010101" pitchFamily="2" charset="-122"/>
              </a:rPr>
              <a:t>–1</a:t>
            </a:r>
            <a:r>
              <a:rPr lang="en-US" altLang="zh-CN" sz="2000" dirty="0">
                <a:ea typeface="宋体" panose="02010600030101010101" pitchFamily="2" charset="-122"/>
              </a:rPr>
              <a:t> </a:t>
            </a:r>
            <a:r>
              <a:rPr lang="en-GB" altLang="zh-CN" sz="2000" dirty="0">
                <a:ea typeface="StarBats"/>
                <a:cs typeface="StarBats"/>
              </a:rPr>
              <a:t>⊕ </a:t>
            </a:r>
            <a:r>
              <a:rPr lang="en-GB" altLang="zh-CN" sz="2000" i="1" dirty="0">
                <a:ea typeface="StarBats"/>
                <a:cs typeface="StarBats"/>
              </a:rPr>
              <a:t>F</a:t>
            </a:r>
            <a:r>
              <a:rPr lang="en-GB" altLang="zh-CN" sz="2000" dirty="0">
                <a:ea typeface="StarBats"/>
                <a:cs typeface="StarBats"/>
              </a:rPr>
              <a:t>(</a:t>
            </a:r>
            <a:r>
              <a:rPr lang="en-GB" altLang="zh-CN" sz="2000" i="1" dirty="0">
                <a:ea typeface="StarBats"/>
                <a:cs typeface="StarBats"/>
              </a:rPr>
              <a:t>R</a:t>
            </a:r>
            <a:r>
              <a:rPr lang="en-US" altLang="zh-CN" sz="2000" baseline="30000" dirty="0">
                <a:ea typeface="宋体" panose="02010600030101010101" pitchFamily="2" charset="-122"/>
              </a:rPr>
              <a:t>’</a:t>
            </a:r>
            <a:r>
              <a:rPr lang="en-GB" altLang="zh-CN" sz="2000" baseline="-25000" dirty="0" err="1">
                <a:ea typeface="StarBats"/>
                <a:cs typeface="StarBats"/>
              </a:rPr>
              <a:t>i</a:t>
            </a:r>
            <a:r>
              <a:rPr lang="en-GB" altLang="zh-CN" sz="2000" baseline="-25000" dirty="0">
                <a:ea typeface="StarBats"/>
                <a:cs typeface="StarBats"/>
              </a:rPr>
              <a:t>–1</a:t>
            </a:r>
            <a:r>
              <a:rPr lang="en-GB" altLang="zh-CN" sz="2000" dirty="0">
                <a:ea typeface="StarBats"/>
                <a:cs typeface="StarBats"/>
              </a:rPr>
              <a:t>, </a:t>
            </a:r>
            <a:r>
              <a:rPr lang="en-GB" altLang="zh-CN" sz="2000" i="1" dirty="0">
                <a:ea typeface="StarBats"/>
                <a:cs typeface="StarBats"/>
              </a:rPr>
              <a:t>K</a:t>
            </a:r>
            <a:r>
              <a:rPr lang="en-US" altLang="zh-CN" sz="2000" i="1" baseline="30000" dirty="0">
                <a:ea typeface="宋体" panose="02010600030101010101" pitchFamily="2" charset="-122"/>
              </a:rPr>
              <a:t>’</a:t>
            </a:r>
            <a:r>
              <a:rPr lang="en-GB" altLang="zh-CN" sz="2000" baseline="-25000" dirty="0">
                <a:ea typeface="StarBats"/>
                <a:cs typeface="StarBats"/>
              </a:rPr>
              <a:t>n–i+</a:t>
            </a:r>
            <a:r>
              <a:rPr lang="en-GB" altLang="zh-CN" sz="2000" baseline="-25000">
                <a:ea typeface="StarBats"/>
                <a:cs typeface="StarBats"/>
              </a:rPr>
              <a:t>1</a:t>
            </a:r>
            <a:r>
              <a:rPr lang="en-GB" altLang="zh-CN" sz="2000">
                <a:ea typeface="StarBats"/>
                <a:cs typeface="StarBats"/>
              </a:rPr>
              <a:t>)</a:t>
            </a:r>
            <a:endParaRPr lang="en-GB" altLang="zh-CN" sz="2000" dirty="0">
              <a:ea typeface="StarBats"/>
              <a:cs typeface="StarBats"/>
            </a:endParaRPr>
          </a:p>
          <a:p>
            <a:pPr eaLnBrk="1" hangingPunct="1"/>
            <a:r>
              <a:rPr lang="en-US" altLang="zh-CN" sz="2000" dirty="0">
                <a:ea typeface="宋体" panose="02010600030101010101" pitchFamily="2" charset="-122"/>
              </a:rPr>
              <a:t>Let </a:t>
            </a:r>
            <a:r>
              <a:rPr lang="en-US" altLang="zh-CN" sz="2000" i="1" dirty="0">
                <a:ea typeface="宋体" panose="02010600030101010101" pitchFamily="2" charset="-122"/>
              </a:rPr>
              <a:t>L</a:t>
            </a:r>
            <a:r>
              <a:rPr lang="en-US" altLang="zh-CN" sz="2000" i="1" baseline="30000" dirty="0">
                <a:ea typeface="宋体" panose="02010600030101010101" pitchFamily="2" charset="-122"/>
              </a:rPr>
              <a:t>’</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+1</a:t>
            </a:r>
            <a:r>
              <a:rPr lang="en-US" altLang="zh-CN" sz="2000" dirty="0">
                <a:ea typeface="宋体" panose="02010600030101010101" pitchFamily="2" charset="-122"/>
              </a:rPr>
              <a:t> = </a:t>
            </a:r>
            <a:r>
              <a:rPr lang="en-US" altLang="zh-CN" sz="2000" i="1" dirty="0" err="1">
                <a:ea typeface="宋体" panose="02010600030101010101" pitchFamily="2" charset="-122"/>
              </a:rPr>
              <a:t>R</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n</a:t>
            </a:r>
            <a:r>
              <a:rPr lang="en-US" altLang="zh-CN" sz="2000" dirty="0">
                <a:ea typeface="宋体" panose="02010600030101010101" pitchFamily="2" charset="-122"/>
              </a:rPr>
              <a:t>, </a:t>
            </a:r>
            <a:r>
              <a:rPr lang="en-US" altLang="zh-CN" sz="2000" i="1" dirty="0">
                <a:ea typeface="宋体" panose="02010600030101010101" pitchFamily="2" charset="-122"/>
              </a:rPr>
              <a:t>R</a:t>
            </a:r>
            <a:r>
              <a:rPr lang="en-US" altLang="zh-CN" sz="2000" i="1" baseline="30000" dirty="0">
                <a:ea typeface="宋体" panose="02010600030101010101" pitchFamily="2" charset="-122"/>
              </a:rPr>
              <a:t>’</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+1</a:t>
            </a:r>
            <a:r>
              <a:rPr lang="en-US" altLang="zh-CN" sz="2000" dirty="0">
                <a:ea typeface="宋体" panose="02010600030101010101" pitchFamily="2" charset="-122"/>
              </a:rPr>
              <a:t> = </a:t>
            </a:r>
            <a:r>
              <a:rPr lang="en-US" altLang="zh-CN" sz="2000" i="1" dirty="0" err="1">
                <a:ea typeface="宋体" panose="02010600030101010101" pitchFamily="2" charset="-122"/>
              </a:rPr>
              <a:t>L</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n</a:t>
            </a:r>
            <a:endParaRPr lang="en-US" altLang="zh-CN" sz="2000" i="1" dirty="0">
              <a:ea typeface="宋体" panose="02010600030101010101" pitchFamily="2" charset="-122"/>
            </a:endParaRPr>
          </a:p>
          <a:p>
            <a:pPr eaLnBrk="1" hangingPunct="1"/>
            <a:r>
              <a:rPr lang="en-US" altLang="zh-CN" sz="2000" dirty="0">
                <a:ea typeface="宋体" panose="02010600030101010101" pitchFamily="2" charset="-122"/>
              </a:rPr>
              <a:t>We will show that </a:t>
            </a:r>
            <a:r>
              <a:rPr lang="en-US" altLang="zh-CN" sz="2000" i="1" dirty="0">
                <a:ea typeface="宋体" panose="02010600030101010101" pitchFamily="2" charset="-122"/>
              </a:rPr>
              <a:t>M</a:t>
            </a: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i="1" baseline="30000" dirty="0">
                <a:ea typeface="宋体" panose="02010600030101010101" pitchFamily="2" charset="-122"/>
              </a:rPr>
              <a:t>’</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+1</a:t>
            </a:r>
            <a:r>
              <a:rPr lang="en-US" altLang="zh-CN" sz="2000" i="1" dirty="0">
                <a:ea typeface="宋体" panose="02010600030101010101" pitchFamily="2" charset="-122"/>
              </a:rPr>
              <a:t>R</a:t>
            </a:r>
            <a:r>
              <a:rPr lang="en-US" altLang="zh-CN" sz="2000" i="1" baseline="30000" dirty="0">
                <a:ea typeface="宋体" panose="02010600030101010101" pitchFamily="2" charset="-122"/>
              </a:rPr>
              <a:t>’</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+1</a:t>
            </a:r>
            <a:endParaRPr lang="en-US" altLang="zh-CN" sz="2000" dirty="0">
              <a:ea typeface="宋体" panose="02010600030101010101" pitchFamily="2" charset="-122"/>
            </a:endParaRPr>
          </a:p>
          <a:p>
            <a:pPr eaLnBrk="1" hangingPunct="1">
              <a:buFont typeface="Wingdings" panose="05000000000000000000" pitchFamily="2" charset="2"/>
              <a:buNone/>
            </a:pPr>
            <a:endParaRPr lang="en-US" altLang="zh-CN" sz="2000" dirty="0">
              <a:ea typeface="宋体" panose="02010600030101010101" pitchFamily="2" charset="-122"/>
            </a:endParaRPr>
          </a:p>
        </p:txBody>
      </p:sp>
      <p:grpSp>
        <p:nvGrpSpPr>
          <p:cNvPr id="22532" name="Group 9">
            <a:extLst>
              <a:ext uri="{FF2B5EF4-FFF2-40B4-BE49-F238E27FC236}">
                <a16:creationId xmlns:a16="http://schemas.microsoft.com/office/drawing/2014/main" id="{9344E91B-D6D1-4A90-8E97-B0A1D190C542}"/>
              </a:ext>
            </a:extLst>
          </p:cNvPr>
          <p:cNvGrpSpPr>
            <a:grpSpLocks/>
          </p:cNvGrpSpPr>
          <p:nvPr/>
        </p:nvGrpSpPr>
        <p:grpSpPr bwMode="auto">
          <a:xfrm>
            <a:off x="6600056" y="1124744"/>
            <a:ext cx="5151729" cy="5010283"/>
            <a:chOff x="5194300" y="1493838"/>
            <a:chExt cx="3694113" cy="4375722"/>
          </a:xfrm>
        </p:grpSpPr>
        <p:pic>
          <p:nvPicPr>
            <p:cNvPr id="22535" name="Picture 3" descr="fig2.1.jpg">
              <a:extLst>
                <a:ext uri="{FF2B5EF4-FFF2-40B4-BE49-F238E27FC236}">
                  <a16:creationId xmlns:a16="http://schemas.microsoft.com/office/drawing/2014/main" id="{397D0733-6691-48CB-A62D-4EE22B4DD5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4300" y="1493838"/>
              <a:ext cx="3694113" cy="43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Box 4">
              <a:extLst>
                <a:ext uri="{FF2B5EF4-FFF2-40B4-BE49-F238E27FC236}">
                  <a16:creationId xmlns:a16="http://schemas.microsoft.com/office/drawing/2014/main" id="{E753E413-4B1B-493A-9AEF-2A91897BF3B8}"/>
                </a:ext>
              </a:extLst>
            </p:cNvPr>
            <p:cNvSpPr txBox="1">
              <a:spLocks noChangeArrowheads="1"/>
            </p:cNvSpPr>
            <p:nvPr/>
          </p:nvSpPr>
          <p:spPr bwMode="auto">
            <a:xfrm>
              <a:off x="5540375" y="1493838"/>
              <a:ext cx="1104900" cy="50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500"/>
                <a:t>Encryption</a:t>
              </a:r>
            </a:p>
            <a:p>
              <a:pPr algn="ctr" eaLnBrk="1" hangingPunct="1">
                <a:spcBef>
                  <a:spcPct val="0"/>
                </a:spcBef>
                <a:buClrTx/>
                <a:buSzTx/>
                <a:buFontTx/>
                <a:buNone/>
              </a:pPr>
              <a:r>
                <a:rPr lang="en-US" altLang="zh-CN" sz="1500"/>
                <a:t>Start</a:t>
              </a:r>
            </a:p>
          </p:txBody>
        </p:sp>
        <p:sp>
          <p:nvSpPr>
            <p:cNvPr id="22537" name="TextBox 5">
              <a:extLst>
                <a:ext uri="{FF2B5EF4-FFF2-40B4-BE49-F238E27FC236}">
                  <a16:creationId xmlns:a16="http://schemas.microsoft.com/office/drawing/2014/main" id="{F6B2D83B-93CC-40E9-AB31-6E3247CD8F90}"/>
                </a:ext>
              </a:extLst>
            </p:cNvPr>
            <p:cNvSpPr txBox="1">
              <a:spLocks noChangeArrowheads="1"/>
            </p:cNvSpPr>
            <p:nvPr/>
          </p:nvSpPr>
          <p:spPr bwMode="auto">
            <a:xfrm>
              <a:off x="7475538" y="5364163"/>
              <a:ext cx="1104900" cy="505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sz="1500"/>
                <a:t>Decryption</a:t>
              </a:r>
            </a:p>
            <a:p>
              <a:pPr algn="ctr" eaLnBrk="1" hangingPunct="1">
                <a:spcBef>
                  <a:spcPct val="0"/>
                </a:spcBef>
                <a:buClrTx/>
                <a:buSzTx/>
                <a:buFontTx/>
                <a:buNone/>
              </a:pPr>
              <a:r>
                <a:rPr lang="en-US" altLang="zh-CN" sz="1500"/>
                <a:t>Start</a:t>
              </a:r>
            </a:p>
          </p:txBody>
        </p:sp>
      </p:grpSp>
    </p:spTree>
    <p:extLst>
      <p:ext uri="{BB962C8B-B14F-4D97-AF65-F5344CB8AC3E}">
        <p14:creationId xmlns:p14="http://schemas.microsoft.com/office/powerpoint/2010/main" val="21130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3323184" y="260649"/>
            <a:ext cx="6661248" cy="792163"/>
          </a:xfrm>
        </p:spPr>
        <p:txBody>
          <a:bodyPr/>
          <a:lstStyle/>
          <a:p>
            <a:pPr eaLnBrk="1" hangingPunct="1"/>
            <a:r>
              <a:rPr lang="en-US" altLang="en-US" dirty="0"/>
              <a:t>Textbooks and References</a:t>
            </a:r>
            <a:endParaRPr lang="en-GB" altLang="en-US" dirty="0"/>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dirty="0"/>
              <a:t>Text books</a:t>
            </a:r>
          </a:p>
          <a:p>
            <a:pPr marL="0" indent="0" eaLnBrk="1" hangingPunct="1">
              <a:spcBef>
                <a:spcPct val="25000"/>
              </a:spcBef>
              <a:buNone/>
            </a:pPr>
            <a:endParaRPr lang="en-US" altLang="en-US" dirty="0"/>
          </a:p>
          <a:p>
            <a:pPr marL="0" indent="0" eaLnBrk="1" hangingPunct="1">
              <a:spcBef>
                <a:spcPct val="25000"/>
              </a:spcBef>
              <a:buNone/>
            </a:pPr>
            <a:endParaRPr lang="en-GB" altLang="en-US" dirty="0"/>
          </a:p>
        </p:txBody>
      </p:sp>
      <p:sp>
        <p:nvSpPr>
          <p:cNvPr id="2" name="Rectangle 1">
            <a:extLst>
              <a:ext uri="{FF2B5EF4-FFF2-40B4-BE49-F238E27FC236}">
                <a16:creationId xmlns:a16="http://schemas.microsoft.com/office/drawing/2014/main" id="{2EC6BF2E-3E4F-4B44-9AB7-7782F5E6277D}"/>
              </a:ext>
            </a:extLst>
          </p:cNvPr>
          <p:cNvSpPr/>
          <p:nvPr/>
        </p:nvSpPr>
        <p:spPr>
          <a:xfrm>
            <a:off x="2260110" y="5297543"/>
            <a:ext cx="3089518" cy="400110"/>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[1] Chapter 4,6</a:t>
            </a:r>
            <a:endParaRPr lang="en-US" sz="2000" dirty="0"/>
          </a:p>
        </p:txBody>
      </p:sp>
      <p:sp>
        <p:nvSpPr>
          <p:cNvPr id="3" name="Rectangle 2">
            <a:extLst>
              <a:ext uri="{FF2B5EF4-FFF2-40B4-BE49-F238E27FC236}">
                <a16:creationId xmlns:a16="http://schemas.microsoft.com/office/drawing/2014/main" id="{564AF6BE-42FE-4845-BDF7-2FD8337A5BF2}"/>
              </a:ext>
            </a:extLst>
          </p:cNvPr>
          <p:cNvSpPr/>
          <p:nvPr/>
        </p:nvSpPr>
        <p:spPr>
          <a:xfrm>
            <a:off x="6429164" y="5297543"/>
            <a:ext cx="3366120" cy="400110"/>
          </a:xfrm>
          <a:prstGeom prst="rect">
            <a:avLst/>
          </a:prstGeom>
        </p:spPr>
        <p:txBody>
          <a:bodyPr wrap="square">
            <a:spAutoFit/>
          </a:bodyPr>
          <a:lstStyle/>
          <a:p>
            <a:pPr marL="457200">
              <a:spcAft>
                <a:spcPts val="0"/>
              </a:spcAft>
            </a:pPr>
            <a:r>
              <a:rPr lang="en-US" sz="2000" dirty="0">
                <a:latin typeface="Calibri" panose="020F0502020204030204" pitchFamily="34" charset="0"/>
                <a:ea typeface="Calibri" panose="020F0502020204030204" pitchFamily="34" charset="0"/>
              </a:rPr>
              <a:t>[2] Chapter 5</a:t>
            </a:r>
            <a:endParaRPr lang="en-US" sz="2000" dirty="0">
              <a:latin typeface="Times New Roman" panose="02020603050405020304" pitchFamily="18" charset="0"/>
              <a:ea typeface="Times New Roman" panose="02020603050405020304" pitchFamily="18" charset="0"/>
            </a:endParaRPr>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691355"/>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extLst>
              <a:ext uri="{FF2B5EF4-FFF2-40B4-BE49-F238E27FC236}">
                <a16:creationId xmlns:a16="http://schemas.microsoft.com/office/drawing/2014/main" id="{162A0D64-5183-4357-9EAA-C88BF9B68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736" y="1629625"/>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5">
            <a:extLst>
              <a:ext uri="{FF2B5EF4-FFF2-40B4-BE49-F238E27FC236}">
                <a16:creationId xmlns:a16="http://schemas.microsoft.com/office/drawing/2014/main" id="{9E83B5FB-DBF3-4E26-AEB5-93F60F3D83EF}"/>
              </a:ext>
            </a:extLst>
          </p:cNvPr>
          <p:cNvSpPr>
            <a:spLocks noGrp="1"/>
          </p:cNvSpPr>
          <p:nvPr>
            <p:ph type="title" idx="4294967295"/>
          </p:nvPr>
        </p:nvSpPr>
        <p:spPr>
          <a:xfrm>
            <a:off x="1608015" y="-170656"/>
            <a:ext cx="7543800" cy="1295400"/>
          </a:xfrm>
        </p:spPr>
        <p:txBody>
          <a:bodyPr anchor="ctr"/>
          <a:lstStyle/>
          <a:p>
            <a:pPr eaLnBrk="1" hangingPunct="1"/>
            <a:r>
              <a:rPr lang="en-US" altLang="zh-CN" sz="3600" dirty="0">
                <a:ea typeface="宋体" panose="02010600030101010101" pitchFamily="2" charset="-122"/>
              </a:rPr>
              <a:t>Proof of FCS decryption</a:t>
            </a:r>
          </a:p>
        </p:txBody>
      </p:sp>
      <p:sp>
        <p:nvSpPr>
          <p:cNvPr id="23557" name="Content Placeholder 6">
            <a:extLst>
              <a:ext uri="{FF2B5EF4-FFF2-40B4-BE49-F238E27FC236}">
                <a16:creationId xmlns:a16="http://schemas.microsoft.com/office/drawing/2014/main" id="{E7668F67-7AD9-4349-A78B-716F18D154A8}"/>
              </a:ext>
            </a:extLst>
          </p:cNvPr>
          <p:cNvSpPr>
            <a:spLocks noGrp="1"/>
          </p:cNvSpPr>
          <p:nvPr>
            <p:ph idx="4294967295"/>
          </p:nvPr>
        </p:nvSpPr>
        <p:spPr>
          <a:xfrm>
            <a:off x="623392" y="1052736"/>
            <a:ext cx="11377264" cy="5112568"/>
          </a:xfrm>
        </p:spPr>
        <p:txBody>
          <a:bodyPr/>
          <a:lstStyle/>
          <a:p>
            <a:pPr eaLnBrk="1" hangingPunct="1">
              <a:spcBef>
                <a:spcPct val="50000"/>
              </a:spcBef>
            </a:pPr>
            <a:r>
              <a:rPr lang="en-US" altLang="zh-CN" sz="2000" dirty="0">
                <a:ea typeface="宋体" panose="02010600030101010101" pitchFamily="2" charset="-122"/>
              </a:rPr>
              <a:t>Will show that </a:t>
            </a:r>
            <a:r>
              <a:rPr lang="en-US" altLang="zh-CN" sz="2000" i="1" dirty="0">
                <a:ea typeface="宋体" panose="02010600030101010101" pitchFamily="2" charset="-122"/>
              </a:rPr>
              <a:t>C</a:t>
            </a: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+1</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+1</a:t>
            </a: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baseline="30000" dirty="0">
                <a:ea typeface="宋体" panose="02010600030101010101" pitchFamily="2" charset="-122"/>
              </a:rPr>
              <a:t>’</a:t>
            </a:r>
            <a:r>
              <a:rPr lang="en-US" altLang="zh-CN" sz="2000" baseline="-25000" dirty="0">
                <a:ea typeface="宋体" panose="02010600030101010101" pitchFamily="2" charset="-122"/>
              </a:rPr>
              <a:t>0</a:t>
            </a:r>
            <a:r>
              <a:rPr lang="en-US" altLang="zh-CN" sz="2000" i="1" dirty="0">
                <a:ea typeface="宋体" panose="02010600030101010101" pitchFamily="2" charset="-122"/>
              </a:rPr>
              <a:t>R</a:t>
            </a:r>
            <a:r>
              <a:rPr lang="en-US" altLang="zh-CN" sz="2000" baseline="30000" dirty="0">
                <a:ea typeface="宋体" panose="02010600030101010101" pitchFamily="2" charset="-122"/>
              </a:rPr>
              <a:t>’</a:t>
            </a:r>
            <a:r>
              <a:rPr lang="en-US" altLang="zh-CN" sz="2000" baseline="-25000" dirty="0">
                <a:ea typeface="宋体" panose="02010600030101010101" pitchFamily="2" charset="-122"/>
              </a:rPr>
              <a:t>0</a:t>
            </a:r>
            <a:r>
              <a:rPr lang="en-US" altLang="zh-CN" sz="2000" dirty="0">
                <a:ea typeface="宋体" panose="02010600030101010101" pitchFamily="2" charset="-122"/>
              </a:rPr>
              <a:t> is transformed back to </a:t>
            </a:r>
            <a:r>
              <a:rPr lang="en-US" altLang="zh-CN" sz="2000" i="1" dirty="0">
                <a:ea typeface="宋体" panose="02010600030101010101" pitchFamily="2" charset="-122"/>
              </a:rPr>
              <a:t>M</a:t>
            </a: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baseline="-25000" dirty="0">
                <a:ea typeface="宋体" panose="02010600030101010101" pitchFamily="2" charset="-122"/>
              </a:rPr>
              <a:t>0</a:t>
            </a:r>
            <a:r>
              <a:rPr lang="en-US" altLang="zh-CN" sz="2000" i="1" dirty="0">
                <a:ea typeface="宋体" panose="02010600030101010101" pitchFamily="2" charset="-122"/>
              </a:rPr>
              <a:t>R</a:t>
            </a:r>
            <a:r>
              <a:rPr lang="en-US" altLang="zh-CN" sz="2000" baseline="-25000" dirty="0">
                <a:ea typeface="宋体" panose="02010600030101010101" pitchFamily="2" charset="-122"/>
              </a:rPr>
              <a:t>0</a:t>
            </a:r>
            <a:r>
              <a:rPr lang="en-US" altLang="zh-CN" sz="2000" dirty="0">
                <a:ea typeface="宋体" panose="02010600030101010101" pitchFamily="2" charset="-122"/>
              </a:rPr>
              <a:t> by the FCS Decryption algorithm</a:t>
            </a:r>
          </a:p>
          <a:p>
            <a:pPr eaLnBrk="1" hangingPunct="1">
              <a:spcBef>
                <a:spcPct val="50000"/>
              </a:spcBef>
            </a:pPr>
            <a:r>
              <a:rPr lang="en-US" altLang="zh-CN" sz="2000" dirty="0">
                <a:ea typeface="宋体" panose="02010600030101010101" pitchFamily="2" charset="-122"/>
              </a:rPr>
              <a:t>Prove by induction the following equalities:</a:t>
            </a:r>
          </a:p>
          <a:p>
            <a:pPr eaLnBrk="1" hangingPunct="1">
              <a:spcBef>
                <a:spcPct val="50000"/>
              </a:spcBef>
              <a:buFont typeface="Wingdings" panose="05000000000000000000" pitchFamily="2" charset="2"/>
              <a:buNone/>
            </a:pPr>
            <a:r>
              <a:rPr lang="en-US" altLang="zh-CN" sz="2000" dirty="0">
                <a:ea typeface="宋体" panose="02010600030101010101" pitchFamily="2" charset="-122"/>
              </a:rPr>
              <a:t>		(1) </a:t>
            </a:r>
            <a:r>
              <a:rPr lang="en-US" altLang="zh-CN" sz="2000" i="1" dirty="0" err="1">
                <a:ea typeface="宋体" panose="02010600030101010101" pitchFamily="2" charset="-122"/>
              </a:rPr>
              <a:t>L</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i</a:t>
            </a:r>
            <a:r>
              <a:rPr lang="en-US" altLang="zh-CN" sz="2000" dirty="0">
                <a:ea typeface="宋体" panose="02010600030101010101" pitchFamily="2" charset="-122"/>
              </a:rPr>
              <a:t> = </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i="1" baseline="-25000" dirty="0">
                <a:ea typeface="宋体" panose="02010600030101010101" pitchFamily="2" charset="-122"/>
                <a:cs typeface="Arial" panose="020B0604020202020204" pitchFamily="34" charset="0"/>
              </a:rPr>
              <a:t>–</a:t>
            </a:r>
            <a:r>
              <a:rPr lang="en-US" altLang="zh-CN" sz="2000" i="1" baseline="-25000" dirty="0" err="1">
                <a:ea typeface="宋体" panose="02010600030101010101" pitchFamily="2" charset="-122"/>
                <a:cs typeface="Arial" panose="020B0604020202020204" pitchFamily="34" charset="0"/>
              </a:rPr>
              <a:t>i</a:t>
            </a:r>
            <a:r>
              <a:rPr lang="en-US" altLang="zh-CN" sz="2000" baseline="-25000" dirty="0">
                <a:ea typeface="宋体" panose="02010600030101010101" pitchFamily="2" charset="-122"/>
                <a:cs typeface="Arial" panose="020B0604020202020204" pitchFamily="34" charset="0"/>
              </a:rPr>
              <a:t>  </a:t>
            </a:r>
            <a:r>
              <a:rPr lang="en-US" altLang="zh-CN" sz="2000" dirty="0">
                <a:ea typeface="宋体" panose="02010600030101010101" pitchFamily="2" charset="-122"/>
                <a:cs typeface="Arial" panose="020B0604020202020204" pitchFamily="34" charset="0"/>
              </a:rPr>
              <a:t>		(2) </a:t>
            </a:r>
            <a:r>
              <a:rPr lang="en-US" altLang="zh-CN" sz="2000" i="1" dirty="0" err="1">
                <a:ea typeface="宋体" panose="02010600030101010101" pitchFamily="2" charset="-122"/>
                <a:cs typeface="Arial" panose="020B0604020202020204" pitchFamily="34" charset="0"/>
              </a:rPr>
              <a:t>R</a:t>
            </a:r>
            <a:r>
              <a:rPr lang="en-US" altLang="zh-CN" sz="2000" i="1" baseline="30000" dirty="0" err="1">
                <a:ea typeface="宋体" panose="02010600030101010101" pitchFamily="2" charset="-122"/>
                <a:cs typeface="Arial" panose="020B0604020202020204" pitchFamily="34" charset="0"/>
              </a:rPr>
              <a:t>’</a:t>
            </a:r>
            <a:r>
              <a:rPr lang="en-US" altLang="zh-CN" sz="2000" i="1" baseline="-25000" dirty="0" err="1">
                <a:ea typeface="宋体" panose="02010600030101010101" pitchFamily="2" charset="-122"/>
                <a:cs typeface="Arial" panose="020B0604020202020204" pitchFamily="34" charset="0"/>
              </a:rPr>
              <a:t>i</a:t>
            </a:r>
            <a:r>
              <a:rPr lang="en-US" altLang="zh-CN" sz="2000" i="1" dirty="0">
                <a:ea typeface="宋体" panose="02010600030101010101" pitchFamily="2" charset="-122"/>
                <a:cs typeface="Arial" panose="020B0604020202020204" pitchFamily="34" charset="0"/>
              </a:rPr>
              <a:t> = L</a:t>
            </a:r>
            <a:r>
              <a:rPr lang="en-US" altLang="zh-CN" sz="2000" i="1" baseline="-25000" dirty="0">
                <a:ea typeface="宋体" panose="02010600030101010101" pitchFamily="2" charset="-122"/>
                <a:cs typeface="Arial" panose="020B0604020202020204" pitchFamily="34" charset="0"/>
              </a:rPr>
              <a:t>n–</a:t>
            </a:r>
            <a:r>
              <a:rPr lang="en-US" altLang="zh-CN" sz="2000" i="1" baseline="-25000" dirty="0" err="1">
                <a:ea typeface="宋体" panose="02010600030101010101" pitchFamily="2" charset="-122"/>
                <a:cs typeface="Arial" panose="020B0604020202020204" pitchFamily="34" charset="0"/>
              </a:rPr>
              <a:t>i</a:t>
            </a:r>
            <a:endParaRPr lang="en-US" altLang="zh-CN" sz="2000" i="1" baseline="-25000" dirty="0">
              <a:ea typeface="宋体" panose="02010600030101010101" pitchFamily="2" charset="-122"/>
              <a:cs typeface="Arial" panose="020B0604020202020204" pitchFamily="34" charset="0"/>
            </a:endParaRPr>
          </a:p>
          <a:p>
            <a:pPr eaLnBrk="1" hangingPunct="1">
              <a:spcBef>
                <a:spcPct val="50000"/>
              </a:spcBef>
            </a:pPr>
            <a:r>
              <a:rPr lang="en-US" altLang="zh-CN" sz="2000" b="1" dirty="0">
                <a:ea typeface="宋体" panose="02010600030101010101" pitchFamily="2" charset="-122"/>
                <a:cs typeface="Arial" panose="020B0604020202020204" pitchFamily="34" charset="0"/>
              </a:rPr>
              <a:t>Basis</a:t>
            </a:r>
            <a:r>
              <a:rPr lang="en-US" altLang="zh-CN" sz="2000" dirty="0">
                <a:ea typeface="宋体" panose="02010600030101010101" pitchFamily="2" charset="-122"/>
                <a:cs typeface="Arial" panose="020B0604020202020204" pitchFamily="34" charset="0"/>
              </a:rPr>
              <a:t>: </a:t>
            </a:r>
            <a:r>
              <a:rPr lang="en-US" altLang="zh-CN" sz="2000" i="1" dirty="0">
                <a:ea typeface="宋体" panose="02010600030101010101" pitchFamily="2" charset="-122"/>
                <a:cs typeface="Arial" panose="020B0604020202020204" pitchFamily="34" charset="0"/>
              </a:rPr>
              <a:t>L</a:t>
            </a:r>
            <a:r>
              <a:rPr lang="en-US" altLang="zh-CN" sz="2000" baseline="-25000" dirty="0">
                <a:ea typeface="宋体" panose="02010600030101010101" pitchFamily="2" charset="-122"/>
                <a:cs typeface="Arial" panose="020B0604020202020204" pitchFamily="34" charset="0"/>
              </a:rPr>
              <a:t>0</a:t>
            </a:r>
            <a:r>
              <a:rPr lang="en-US" altLang="zh-CN" sz="2000" baseline="30000" dirty="0">
                <a:ea typeface="宋体" panose="02010600030101010101" pitchFamily="2" charset="-122"/>
                <a:cs typeface="Arial" panose="020B0604020202020204" pitchFamily="34" charset="0"/>
              </a:rPr>
              <a:t>’</a:t>
            </a:r>
            <a:r>
              <a:rPr lang="en-US" altLang="zh-CN" sz="2000" dirty="0">
                <a:ea typeface="宋体" panose="02010600030101010101" pitchFamily="2" charset="-122"/>
                <a:cs typeface="Arial" panose="020B0604020202020204" pitchFamily="34" charset="0"/>
              </a:rPr>
              <a:t> = </a:t>
            </a:r>
            <a:r>
              <a:rPr lang="en-US" altLang="zh-CN" sz="2000" i="1" dirty="0">
                <a:ea typeface="宋体" panose="02010600030101010101" pitchFamily="2" charset="-122"/>
                <a:cs typeface="Arial" panose="020B0604020202020204" pitchFamily="34" charset="0"/>
              </a:rPr>
              <a:t>L</a:t>
            </a:r>
            <a:r>
              <a:rPr lang="en-US" altLang="zh-CN" sz="2000" i="1" baseline="-25000" dirty="0">
                <a:ea typeface="宋体" panose="02010600030101010101" pitchFamily="2" charset="-122"/>
                <a:cs typeface="Arial" panose="020B0604020202020204" pitchFamily="34" charset="0"/>
              </a:rPr>
              <a:t>n</a:t>
            </a:r>
            <a:r>
              <a:rPr lang="en-US" altLang="zh-CN" sz="2000" baseline="-25000" dirty="0">
                <a:ea typeface="宋体" panose="02010600030101010101" pitchFamily="2" charset="-122"/>
                <a:cs typeface="Arial" panose="020B0604020202020204" pitchFamily="34" charset="0"/>
              </a:rPr>
              <a:t>+1</a:t>
            </a:r>
            <a:r>
              <a:rPr lang="en-US" altLang="zh-CN" sz="2000" dirty="0">
                <a:ea typeface="宋体" panose="02010600030101010101" pitchFamily="2" charset="-122"/>
                <a:cs typeface="Arial" panose="020B0604020202020204" pitchFamily="34" charset="0"/>
              </a:rPr>
              <a:t> = </a:t>
            </a:r>
            <a:r>
              <a:rPr lang="en-US" altLang="zh-CN" sz="2000" i="1" dirty="0">
                <a:ea typeface="宋体" panose="02010600030101010101" pitchFamily="2" charset="-122"/>
                <a:cs typeface="Arial" panose="020B0604020202020204" pitchFamily="34" charset="0"/>
              </a:rPr>
              <a:t>R</a:t>
            </a:r>
            <a:r>
              <a:rPr lang="en-US" altLang="zh-CN" sz="2000" i="1" baseline="-25000" dirty="0">
                <a:ea typeface="宋体" panose="02010600030101010101" pitchFamily="2" charset="-122"/>
                <a:cs typeface="Arial" panose="020B0604020202020204" pitchFamily="34" charset="0"/>
              </a:rPr>
              <a:t>n</a:t>
            </a:r>
            <a:r>
              <a:rPr lang="en-US" altLang="zh-CN" sz="2000" dirty="0">
                <a:ea typeface="宋体" panose="02010600030101010101" pitchFamily="2" charset="-122"/>
                <a:cs typeface="Arial" panose="020B0604020202020204" pitchFamily="34" charset="0"/>
              </a:rPr>
              <a:t>, </a:t>
            </a:r>
            <a:r>
              <a:rPr lang="en-US" altLang="zh-CN" sz="2000" i="1" dirty="0">
                <a:ea typeface="宋体" panose="02010600030101010101" pitchFamily="2" charset="-122"/>
                <a:cs typeface="Arial" panose="020B0604020202020204" pitchFamily="34" charset="0"/>
              </a:rPr>
              <a:t>R</a:t>
            </a:r>
            <a:r>
              <a:rPr lang="en-US" altLang="zh-CN" sz="2000" baseline="-25000" dirty="0">
                <a:ea typeface="宋体" panose="02010600030101010101" pitchFamily="2" charset="-122"/>
                <a:cs typeface="Arial" panose="020B0604020202020204" pitchFamily="34" charset="0"/>
              </a:rPr>
              <a:t>0</a:t>
            </a:r>
            <a:r>
              <a:rPr lang="en-US" altLang="zh-CN" sz="2000" baseline="30000" dirty="0">
                <a:ea typeface="宋体" panose="02010600030101010101" pitchFamily="2" charset="-122"/>
                <a:cs typeface="Arial" panose="020B0604020202020204" pitchFamily="34" charset="0"/>
              </a:rPr>
              <a:t>’</a:t>
            </a:r>
            <a:r>
              <a:rPr lang="en-US" altLang="zh-CN" sz="2000" dirty="0">
                <a:ea typeface="宋体" panose="02010600030101010101" pitchFamily="2" charset="-122"/>
                <a:cs typeface="Arial" panose="020B0604020202020204" pitchFamily="34" charset="0"/>
              </a:rPr>
              <a:t> = </a:t>
            </a:r>
            <a:r>
              <a:rPr lang="en-US" altLang="zh-CN" sz="2000" i="1" dirty="0">
                <a:ea typeface="宋体" panose="02010600030101010101" pitchFamily="2" charset="-122"/>
                <a:cs typeface="Arial" panose="020B0604020202020204" pitchFamily="34" charset="0"/>
              </a:rPr>
              <a:t>R</a:t>
            </a:r>
            <a:r>
              <a:rPr lang="en-US" altLang="zh-CN" sz="2000" i="1" baseline="-25000" dirty="0">
                <a:ea typeface="宋体" panose="02010600030101010101" pitchFamily="2" charset="-122"/>
                <a:cs typeface="Arial" panose="020B0604020202020204" pitchFamily="34" charset="0"/>
              </a:rPr>
              <a:t>n</a:t>
            </a:r>
            <a:r>
              <a:rPr lang="en-US" altLang="zh-CN" sz="2000" baseline="-25000" dirty="0">
                <a:ea typeface="宋体" panose="02010600030101010101" pitchFamily="2" charset="-122"/>
                <a:cs typeface="Arial" panose="020B0604020202020204" pitchFamily="34" charset="0"/>
              </a:rPr>
              <a:t>+1</a:t>
            </a:r>
            <a:r>
              <a:rPr lang="en-US" altLang="zh-CN" sz="2000" dirty="0">
                <a:ea typeface="宋体" panose="02010600030101010101" pitchFamily="2" charset="-122"/>
                <a:cs typeface="Arial" panose="020B0604020202020204" pitchFamily="34" charset="0"/>
              </a:rPr>
              <a:t> = </a:t>
            </a:r>
            <a:r>
              <a:rPr lang="en-US" altLang="zh-CN" sz="2000" i="1" dirty="0">
                <a:ea typeface="宋体" panose="02010600030101010101" pitchFamily="2" charset="-122"/>
                <a:cs typeface="Arial" panose="020B0604020202020204" pitchFamily="34" charset="0"/>
              </a:rPr>
              <a:t>L</a:t>
            </a:r>
            <a:r>
              <a:rPr lang="en-US" altLang="zh-CN" sz="2000" i="1" baseline="-25000" dirty="0">
                <a:ea typeface="宋体" panose="02010600030101010101" pitchFamily="2" charset="-122"/>
                <a:cs typeface="Arial" panose="020B0604020202020204" pitchFamily="34" charset="0"/>
              </a:rPr>
              <a:t>n</a:t>
            </a:r>
            <a:r>
              <a:rPr lang="en-US" altLang="zh-CN" sz="2000" dirty="0">
                <a:ea typeface="宋体" panose="02010600030101010101" pitchFamily="2" charset="-122"/>
                <a:cs typeface="Arial" panose="020B0604020202020204" pitchFamily="34" charset="0"/>
              </a:rPr>
              <a:t>; (1) and (2) hold</a:t>
            </a:r>
          </a:p>
          <a:p>
            <a:pPr eaLnBrk="1" hangingPunct="1">
              <a:spcBef>
                <a:spcPct val="50000"/>
              </a:spcBef>
            </a:pPr>
            <a:r>
              <a:rPr lang="en-US" altLang="zh-CN" sz="2000" b="1" dirty="0">
                <a:ea typeface="宋体" panose="02010600030101010101" pitchFamily="2" charset="-122"/>
                <a:cs typeface="Arial" panose="020B0604020202020204" pitchFamily="34" charset="0"/>
              </a:rPr>
              <a:t>Hypothesis</a:t>
            </a:r>
            <a:r>
              <a:rPr lang="en-US" altLang="zh-CN" sz="2000" dirty="0">
                <a:ea typeface="宋体" panose="02010600030101010101" pitchFamily="2" charset="-122"/>
                <a:cs typeface="Arial" panose="020B0604020202020204" pitchFamily="34" charset="0"/>
              </a:rPr>
              <a:t>: Assume when </a:t>
            </a:r>
            <a:r>
              <a:rPr lang="en-US" altLang="zh-CN" sz="2000" i="1" dirty="0" err="1">
                <a:ea typeface="宋体" panose="02010600030101010101" pitchFamily="2" charset="-122"/>
                <a:cs typeface="Arial" panose="020B0604020202020204" pitchFamily="34" charset="0"/>
              </a:rPr>
              <a:t>i</a:t>
            </a:r>
            <a:r>
              <a:rPr lang="en-US" altLang="zh-CN" sz="2000" dirty="0">
                <a:ea typeface="宋体" panose="02010600030101010101" pitchFamily="2" charset="-122"/>
                <a:cs typeface="Arial" panose="020B0604020202020204" pitchFamily="34" charset="0"/>
              </a:rPr>
              <a:t> </a:t>
            </a:r>
            <a:r>
              <a:rPr lang="en-US" altLang="zh-CN" sz="2000" dirty="0">
                <a:ea typeface="宋体" panose="02010600030101010101" pitchFamily="2" charset="-122"/>
              </a:rPr>
              <a:t>≤ </a:t>
            </a:r>
            <a:r>
              <a:rPr lang="en-US" altLang="zh-CN" sz="2000" i="1" dirty="0">
                <a:ea typeface="宋体" panose="02010600030101010101" pitchFamily="2" charset="-122"/>
              </a:rPr>
              <a:t>n</a:t>
            </a:r>
            <a:r>
              <a:rPr lang="en-US" altLang="zh-CN" sz="2000" dirty="0">
                <a:ea typeface="宋体" panose="02010600030101010101" pitchFamily="2" charset="-122"/>
              </a:rPr>
              <a:t>:</a:t>
            </a:r>
          </a:p>
          <a:p>
            <a:pPr eaLnBrk="1" hangingPunct="1">
              <a:spcBef>
                <a:spcPct val="50000"/>
              </a:spcBef>
              <a:buFont typeface="Wingdings" panose="05000000000000000000" pitchFamily="2" charset="2"/>
              <a:buNone/>
            </a:pPr>
            <a:r>
              <a:rPr lang="en-US" altLang="zh-CN" sz="2000" dirty="0">
                <a:ea typeface="宋体" panose="02010600030101010101" pitchFamily="2" charset="-122"/>
              </a:rPr>
              <a:t>		</a:t>
            </a:r>
            <a:r>
              <a:rPr lang="en-US" altLang="zh-CN" sz="2000" i="1" dirty="0">
                <a:ea typeface="宋体" panose="02010600030101010101" pitchFamily="2" charset="-122"/>
              </a:rPr>
              <a:t>L</a:t>
            </a:r>
            <a:r>
              <a:rPr lang="en-US" altLang="zh-CN" sz="2000" i="1" baseline="-25000" dirty="0">
                <a:ea typeface="宋体" panose="02010600030101010101" pitchFamily="2" charset="-122"/>
              </a:rPr>
              <a:t>i–</a:t>
            </a:r>
            <a:r>
              <a:rPr lang="en-US" altLang="zh-CN" sz="2000" baseline="-25000" dirty="0">
                <a:ea typeface="宋体" panose="02010600030101010101" pitchFamily="2" charset="-122"/>
              </a:rPr>
              <a:t>1</a:t>
            </a:r>
            <a:r>
              <a:rPr lang="en-US" altLang="zh-CN" sz="2000" baseline="30000" dirty="0">
                <a:ea typeface="宋体" panose="02010600030101010101" pitchFamily="2" charset="-122"/>
              </a:rPr>
              <a:t>’</a:t>
            </a:r>
            <a:r>
              <a:rPr lang="en-US" altLang="zh-CN" sz="2000" dirty="0">
                <a:ea typeface="宋体" panose="02010600030101010101" pitchFamily="2" charset="-122"/>
              </a:rPr>
              <a:t> = </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a:t>
            </a:r>
            <a:r>
              <a:rPr lang="en-US" altLang="zh-CN" sz="2000" i="1" baseline="-25000" dirty="0" err="1">
                <a:ea typeface="宋体" panose="02010600030101010101" pitchFamily="2" charset="-122"/>
              </a:rPr>
              <a:t>i</a:t>
            </a:r>
            <a:r>
              <a:rPr lang="en-US" altLang="zh-CN" sz="2000" i="1" baseline="-25000" dirty="0">
                <a:ea typeface="宋体" panose="02010600030101010101" pitchFamily="2" charset="-122"/>
              </a:rPr>
              <a:t>–</a:t>
            </a:r>
            <a:r>
              <a:rPr lang="en-US" altLang="zh-CN" sz="2000" baseline="-25000" dirty="0">
                <a:ea typeface="宋体" panose="02010600030101010101" pitchFamily="2" charset="-122"/>
              </a:rPr>
              <a:t>1)		</a:t>
            </a:r>
            <a:r>
              <a:rPr lang="en-US" altLang="zh-CN" sz="2000" i="1" dirty="0">
                <a:ea typeface="宋体" panose="02010600030101010101" pitchFamily="2" charset="-122"/>
              </a:rPr>
              <a:t>R</a:t>
            </a:r>
            <a:r>
              <a:rPr lang="en-US" altLang="zh-CN" sz="2000" i="1" baseline="-25000" dirty="0">
                <a:ea typeface="宋体" panose="02010600030101010101" pitchFamily="2" charset="-122"/>
              </a:rPr>
              <a:t>i–</a:t>
            </a:r>
            <a:r>
              <a:rPr lang="en-US" altLang="zh-CN" sz="2000" baseline="-25000" dirty="0">
                <a:ea typeface="宋体" panose="02010600030101010101" pitchFamily="2" charset="-122"/>
              </a:rPr>
              <a:t>1</a:t>
            </a:r>
            <a:r>
              <a:rPr lang="en-US" altLang="zh-CN" sz="2000" baseline="30000" dirty="0">
                <a:ea typeface="宋体" panose="02010600030101010101" pitchFamily="2" charset="-122"/>
              </a:rPr>
              <a:t>’</a:t>
            </a: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a:t>
            </a:r>
            <a:r>
              <a:rPr lang="en-US" altLang="zh-CN" sz="2000" baseline="-25000" dirty="0" err="1">
                <a:ea typeface="宋体" panose="02010600030101010101" pitchFamily="2" charset="-122"/>
              </a:rPr>
              <a:t>i</a:t>
            </a:r>
            <a:r>
              <a:rPr lang="en-US" altLang="zh-CN" sz="2000" baseline="-25000" dirty="0">
                <a:ea typeface="宋体" panose="02010600030101010101" pitchFamily="2" charset="-122"/>
              </a:rPr>
              <a:t>–1) </a:t>
            </a:r>
            <a:endParaRPr lang="en-US" altLang="zh-CN" sz="2000" dirty="0">
              <a:ea typeface="宋体" panose="02010600030101010101" pitchFamily="2" charset="-122"/>
            </a:endParaRPr>
          </a:p>
          <a:p>
            <a:pPr eaLnBrk="1" hangingPunct="1">
              <a:lnSpc>
                <a:spcPts val="1000"/>
              </a:lnSpc>
              <a:spcBef>
                <a:spcPct val="50000"/>
              </a:spcBef>
            </a:pPr>
            <a:r>
              <a:rPr lang="en-US" altLang="zh-CN" sz="2000" b="1" dirty="0">
                <a:ea typeface="宋体" panose="02010600030101010101" pitchFamily="2" charset="-122"/>
              </a:rPr>
              <a:t>Induction step</a:t>
            </a:r>
            <a:r>
              <a:rPr lang="en-US" altLang="zh-CN" sz="2000" dirty="0">
                <a:ea typeface="宋体" panose="02010600030101010101" pitchFamily="2" charset="-122"/>
              </a:rPr>
              <a:t>: </a:t>
            </a:r>
          </a:p>
          <a:p>
            <a:pPr lvl="1" eaLnBrk="1" hangingPunct="1">
              <a:lnSpc>
                <a:spcPts val="1000"/>
              </a:lnSpc>
              <a:spcBef>
                <a:spcPct val="50000"/>
              </a:spcBef>
              <a:buNone/>
            </a:pPr>
            <a:r>
              <a:rPr lang="en-US" altLang="zh-CN" sz="2000" i="1" dirty="0" err="1">
                <a:ea typeface="宋体" panose="02010600030101010101" pitchFamily="2" charset="-122"/>
              </a:rPr>
              <a:t>L</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i</a:t>
            </a:r>
            <a:r>
              <a:rPr lang="en-US" altLang="zh-CN" sz="2000" i="1" dirty="0">
                <a:ea typeface="宋体" panose="02010600030101010101" pitchFamily="2" charset="-122"/>
              </a:rPr>
              <a:t> </a:t>
            </a:r>
            <a:r>
              <a:rPr lang="en-US" altLang="zh-CN" sz="2000" dirty="0">
                <a:ea typeface="宋体" panose="02010600030101010101" pitchFamily="2" charset="-122"/>
              </a:rPr>
              <a:t>= </a:t>
            </a:r>
            <a:r>
              <a:rPr lang="en-US" altLang="zh-CN" sz="2000" i="1" dirty="0" err="1">
                <a:ea typeface="宋体" panose="02010600030101010101" pitchFamily="2" charset="-122"/>
              </a:rPr>
              <a:t>R</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i</a:t>
            </a:r>
            <a:r>
              <a:rPr lang="en-US" altLang="zh-CN" sz="2000" i="1" baseline="-25000" dirty="0">
                <a:ea typeface="宋体" panose="02010600030101010101" pitchFamily="2" charset="-122"/>
              </a:rPr>
              <a:t>–</a:t>
            </a:r>
            <a:r>
              <a:rPr lang="en-US" altLang="zh-CN" sz="2000" baseline="-25000" dirty="0">
                <a:ea typeface="宋体" panose="02010600030101010101" pitchFamily="2" charset="-122"/>
              </a:rPr>
              <a:t>1</a:t>
            </a:r>
            <a:r>
              <a:rPr lang="en-US" altLang="zh-CN" sz="2000" dirty="0">
                <a:ea typeface="宋体" panose="02010600030101010101" pitchFamily="2" charset="-122"/>
              </a:rPr>
              <a:t> (by decrypt. alg.) = </a:t>
            </a:r>
            <a:r>
              <a:rPr lang="en-US" altLang="zh-CN" sz="2000" i="1" dirty="0">
                <a:ea typeface="宋体" panose="02010600030101010101" pitchFamily="2" charset="-122"/>
              </a:rPr>
              <a:t>L</a:t>
            </a:r>
            <a:r>
              <a:rPr lang="en-US" altLang="zh-CN" sz="2000" i="1" baseline="-25000" dirty="0">
                <a:ea typeface="宋体" panose="02010600030101010101" pitchFamily="2" charset="-122"/>
              </a:rPr>
              <a:t>n–i</a:t>
            </a:r>
            <a:r>
              <a:rPr lang="en-US" altLang="zh-CN" sz="2000" baseline="-25000" dirty="0">
                <a:ea typeface="宋体" panose="02010600030101010101" pitchFamily="2" charset="-122"/>
              </a:rPr>
              <a:t>+1</a:t>
            </a:r>
            <a:r>
              <a:rPr lang="en-US" altLang="zh-CN" sz="2000" dirty="0">
                <a:ea typeface="宋体" panose="02010600030101010101" pitchFamily="2" charset="-122"/>
              </a:rPr>
              <a:t> (by hypothesis) = </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i="1" baseline="-25000" dirty="0" err="1">
                <a:ea typeface="宋体" panose="02010600030101010101" pitchFamily="2" charset="-122"/>
              </a:rPr>
              <a:t>i</a:t>
            </a:r>
            <a:r>
              <a:rPr lang="en-US" altLang="zh-CN" sz="2000" i="1" baseline="-25000" dirty="0">
                <a:ea typeface="宋体" panose="02010600030101010101" pitchFamily="2" charset="-122"/>
              </a:rPr>
              <a:t> </a:t>
            </a:r>
            <a:r>
              <a:rPr lang="en-US" altLang="zh-CN" sz="2000" dirty="0">
                <a:ea typeface="宋体" panose="02010600030101010101" pitchFamily="2" charset="-122"/>
              </a:rPr>
              <a:t>(by encrypt. alg.) </a:t>
            </a:r>
          </a:p>
          <a:p>
            <a:pPr lvl="1" eaLnBrk="1" hangingPunct="1">
              <a:lnSpc>
                <a:spcPts val="1000"/>
              </a:lnSpc>
              <a:spcBef>
                <a:spcPct val="50000"/>
              </a:spcBef>
              <a:buNone/>
            </a:pPr>
            <a:r>
              <a:rPr lang="en-US" altLang="zh-CN" sz="2000" dirty="0">
                <a:ea typeface="宋体" panose="02010600030101010101" pitchFamily="2" charset="-122"/>
              </a:rPr>
              <a:t>Hence (1) is true</a:t>
            </a:r>
          </a:p>
          <a:p>
            <a:pPr eaLnBrk="1" hangingPunct="1">
              <a:lnSpc>
                <a:spcPts val="1000"/>
              </a:lnSpc>
              <a:spcBef>
                <a:spcPct val="50000"/>
              </a:spcBef>
            </a:pPr>
            <a:endParaRPr lang="en-US" altLang="zh-CN" sz="2000" baseline="-25000" dirty="0">
              <a:ea typeface="宋体" panose="02010600030101010101" pitchFamily="2" charset="-122"/>
            </a:endParaRPr>
          </a:p>
          <a:p>
            <a:pPr eaLnBrk="1" hangingPunct="1">
              <a:lnSpc>
                <a:spcPts val="1000"/>
              </a:lnSpc>
              <a:spcBef>
                <a:spcPct val="50000"/>
              </a:spcBef>
            </a:pPr>
            <a:r>
              <a:rPr lang="en-US" altLang="zh-CN" sz="2000" i="1" dirty="0" err="1">
                <a:ea typeface="宋体" panose="02010600030101010101" pitchFamily="2" charset="-122"/>
              </a:rPr>
              <a:t>R</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i</a:t>
            </a:r>
            <a:r>
              <a:rPr lang="en-US" altLang="zh-CN" sz="2000" dirty="0">
                <a:ea typeface="宋体" panose="02010600030101010101" pitchFamily="2" charset="-122"/>
              </a:rPr>
              <a:t> = </a:t>
            </a:r>
            <a:r>
              <a:rPr lang="en-US" altLang="zh-CN" sz="2000" i="1" dirty="0" err="1">
                <a:ea typeface="宋体" panose="02010600030101010101" pitchFamily="2" charset="-122"/>
              </a:rPr>
              <a:t>L</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i</a:t>
            </a:r>
            <a:r>
              <a:rPr lang="en-US" altLang="zh-CN" sz="2000" i="1" baseline="-25000" dirty="0">
                <a:ea typeface="宋体" panose="02010600030101010101" pitchFamily="2" charset="-122"/>
              </a:rPr>
              <a:t>–</a:t>
            </a:r>
            <a:r>
              <a:rPr lang="en-US" altLang="zh-CN" sz="2000" baseline="-25000" dirty="0">
                <a:ea typeface="宋体" panose="02010600030101010101" pitchFamily="2" charset="-122"/>
              </a:rPr>
              <a:t>1</a:t>
            </a:r>
            <a:r>
              <a:rPr lang="en-US" altLang="zh-CN" sz="2000" dirty="0">
                <a:ea typeface="宋体" panose="02010600030101010101" pitchFamily="2" charset="-122"/>
              </a:rPr>
              <a:t> </a:t>
            </a:r>
            <a:r>
              <a:rPr lang="en-GB" altLang="zh-CN" sz="2000" dirty="0">
                <a:ea typeface="StarBats"/>
                <a:cs typeface="StarBats"/>
              </a:rPr>
              <a:t>⊕</a:t>
            </a:r>
            <a:r>
              <a:rPr lang="en-US" altLang="zh-CN" sz="2000" dirty="0">
                <a:ea typeface="宋体" panose="02010600030101010101" pitchFamily="2" charset="-122"/>
              </a:rPr>
              <a:t> </a:t>
            </a:r>
            <a:r>
              <a:rPr lang="en-US" altLang="zh-CN" sz="2000" i="1" dirty="0">
                <a:ea typeface="宋体" panose="02010600030101010101" pitchFamily="2" charset="-122"/>
              </a:rPr>
              <a:t>F</a:t>
            </a:r>
            <a:r>
              <a:rPr lang="en-US" altLang="zh-CN" sz="2000" dirty="0">
                <a:ea typeface="宋体" panose="02010600030101010101" pitchFamily="2" charset="-122"/>
              </a:rPr>
              <a:t>(</a:t>
            </a:r>
            <a:r>
              <a:rPr lang="en-US" altLang="zh-CN" sz="2000" i="1" dirty="0" err="1">
                <a:ea typeface="宋体" panose="02010600030101010101" pitchFamily="2" charset="-122"/>
              </a:rPr>
              <a:t>R</a:t>
            </a:r>
            <a:r>
              <a:rPr lang="en-US" altLang="zh-CN" sz="2000" i="1" baseline="30000" dirty="0" err="1">
                <a:ea typeface="宋体" panose="02010600030101010101" pitchFamily="2" charset="-122"/>
              </a:rPr>
              <a:t>’</a:t>
            </a:r>
            <a:r>
              <a:rPr lang="en-US" altLang="zh-CN" sz="2000" i="1" baseline="-25000" dirty="0" err="1">
                <a:ea typeface="宋体" panose="02010600030101010101" pitchFamily="2" charset="-122"/>
              </a:rPr>
              <a:t>i</a:t>
            </a:r>
            <a:r>
              <a:rPr lang="en-US" altLang="zh-CN" sz="2000" i="1" baseline="-25000" dirty="0">
                <a:ea typeface="宋体" panose="02010600030101010101" pitchFamily="2" charset="-122"/>
              </a:rPr>
              <a:t>–</a:t>
            </a:r>
            <a:r>
              <a:rPr lang="en-US" altLang="zh-CN" sz="2000" baseline="-25000" dirty="0">
                <a:ea typeface="宋体" panose="02010600030101010101" pitchFamily="2" charset="-122"/>
              </a:rPr>
              <a:t>1</a:t>
            </a:r>
            <a:r>
              <a:rPr lang="en-US" altLang="zh-CN" sz="2000" dirty="0">
                <a:ea typeface="宋体" panose="02010600030101010101" pitchFamily="2" charset="-122"/>
              </a:rPr>
              <a:t>, </a:t>
            </a:r>
            <a:r>
              <a:rPr lang="en-US" altLang="zh-CN" sz="2000" i="1" dirty="0" err="1">
                <a:ea typeface="宋体" panose="02010600030101010101" pitchFamily="2" charset="-122"/>
              </a:rPr>
              <a:t>K</a:t>
            </a:r>
            <a:r>
              <a:rPr lang="en-US" altLang="zh-CN" sz="2000" i="1" baseline="-25000" dirty="0" err="1">
                <a:ea typeface="宋体" panose="02010600030101010101" pitchFamily="2" charset="-122"/>
              </a:rPr>
              <a:t>n</a:t>
            </a:r>
            <a:r>
              <a:rPr lang="en-US" altLang="zh-CN" sz="2000" i="1" baseline="-25000" dirty="0">
                <a:ea typeface="宋体" panose="02010600030101010101" pitchFamily="2" charset="-122"/>
              </a:rPr>
              <a:t>–i</a:t>
            </a:r>
            <a:r>
              <a:rPr lang="en-US" altLang="zh-CN" sz="2000" baseline="-25000" dirty="0">
                <a:ea typeface="宋体" panose="02010600030101010101" pitchFamily="2" charset="-122"/>
              </a:rPr>
              <a:t>+1</a:t>
            </a:r>
            <a:r>
              <a:rPr lang="en-US" altLang="zh-CN" sz="2000" dirty="0">
                <a:ea typeface="宋体" panose="02010600030101010101" pitchFamily="2" charset="-122"/>
              </a:rPr>
              <a:t>)</a:t>
            </a:r>
          </a:p>
          <a:p>
            <a:pPr eaLnBrk="1" hangingPunct="1">
              <a:lnSpc>
                <a:spcPts val="1000"/>
              </a:lnSpc>
              <a:spcBef>
                <a:spcPct val="50000"/>
              </a:spcBef>
              <a:buNone/>
            </a:pPr>
            <a:r>
              <a:rPr lang="en-US" altLang="zh-CN" sz="2000" dirty="0">
                <a:ea typeface="宋体" panose="02010600030101010101" pitchFamily="2" charset="-122"/>
              </a:rPr>
              <a:t>	       = </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baseline="-25000" dirty="0">
                <a:ea typeface="宋体" panose="02010600030101010101" pitchFamily="2" charset="-122"/>
              </a:rPr>
              <a:t>–(i+1)</a:t>
            </a:r>
            <a:r>
              <a:rPr lang="en-US" altLang="zh-CN" sz="2000" dirty="0">
                <a:ea typeface="宋体" panose="02010600030101010101" pitchFamily="2" charset="-122"/>
              </a:rPr>
              <a:t> </a:t>
            </a:r>
            <a:r>
              <a:rPr lang="en-GB" altLang="zh-CN" sz="2000" dirty="0">
                <a:ea typeface="StarBats"/>
                <a:cs typeface="StarBats"/>
              </a:rPr>
              <a:t>⊕</a:t>
            </a:r>
            <a:r>
              <a:rPr lang="en-US" altLang="zh-CN" sz="2000" dirty="0">
                <a:ea typeface="宋体" panose="02010600030101010101" pitchFamily="2" charset="-122"/>
              </a:rPr>
              <a:t> </a:t>
            </a:r>
            <a:r>
              <a:rPr lang="en-US" altLang="zh-CN" sz="2000" i="1" dirty="0">
                <a:ea typeface="宋体" panose="02010600030101010101" pitchFamily="2" charset="-122"/>
              </a:rPr>
              <a:t>F</a:t>
            </a:r>
            <a:r>
              <a:rPr lang="en-US" altLang="zh-CN" sz="2000" dirty="0">
                <a:ea typeface="宋体" panose="02010600030101010101" pitchFamily="2" charset="-122"/>
              </a:rPr>
              <a:t>(</a:t>
            </a:r>
            <a:r>
              <a:rPr lang="en-US" altLang="zh-CN" sz="2000" i="1" dirty="0">
                <a:ea typeface="宋体" panose="02010600030101010101" pitchFamily="2" charset="-122"/>
              </a:rPr>
              <a:t>L</a:t>
            </a:r>
            <a:r>
              <a:rPr lang="en-US" altLang="zh-CN" sz="2000" baseline="-25000" dirty="0">
                <a:ea typeface="宋体" panose="02010600030101010101" pitchFamily="2" charset="-122"/>
              </a:rPr>
              <a:t>n–(i+1)</a:t>
            </a:r>
            <a:r>
              <a:rPr lang="en-US" altLang="zh-CN" sz="2000" dirty="0">
                <a:ea typeface="宋体" panose="02010600030101010101" pitchFamily="2" charset="-122"/>
              </a:rPr>
              <a:t>, </a:t>
            </a:r>
            <a:r>
              <a:rPr lang="en-US" altLang="zh-CN" sz="2000" i="1" dirty="0" err="1">
                <a:ea typeface="宋体" panose="02010600030101010101" pitchFamily="2" charset="-122"/>
              </a:rPr>
              <a:t>K</a:t>
            </a:r>
            <a:r>
              <a:rPr lang="en-US" altLang="zh-CN" sz="2000" i="1" baseline="-25000" dirty="0" err="1">
                <a:ea typeface="宋体" panose="02010600030101010101" pitchFamily="2" charset="-122"/>
              </a:rPr>
              <a:t>n</a:t>
            </a:r>
            <a:r>
              <a:rPr lang="en-US" altLang="zh-CN" sz="2000" i="1" baseline="-25000" dirty="0">
                <a:ea typeface="宋体" panose="02010600030101010101" pitchFamily="2" charset="-122"/>
              </a:rPr>
              <a:t>–</a:t>
            </a:r>
            <a:r>
              <a:rPr lang="en-US" altLang="zh-CN" sz="2000" baseline="-25000" dirty="0">
                <a:ea typeface="宋体" panose="02010600030101010101" pitchFamily="2" charset="-122"/>
              </a:rPr>
              <a:t>i+1</a:t>
            </a:r>
            <a:r>
              <a:rPr lang="en-US" altLang="zh-CN" sz="2000" dirty="0">
                <a:ea typeface="宋体" panose="02010600030101010101" pitchFamily="2" charset="-122"/>
              </a:rPr>
              <a:t>)</a:t>
            </a:r>
          </a:p>
          <a:p>
            <a:pPr eaLnBrk="1" hangingPunct="1">
              <a:lnSpc>
                <a:spcPts val="1000"/>
              </a:lnSpc>
              <a:spcBef>
                <a:spcPct val="50000"/>
              </a:spcBef>
              <a:buNone/>
            </a:pP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i="1" baseline="-25000" dirty="0">
                <a:ea typeface="宋体" panose="02010600030101010101" pitchFamily="2" charset="-122"/>
              </a:rPr>
              <a:t>n–</a:t>
            </a:r>
            <a:r>
              <a:rPr lang="en-US" altLang="zh-CN" sz="2000" i="1" baseline="-25000" dirty="0" err="1">
                <a:ea typeface="宋体" panose="02010600030101010101" pitchFamily="2" charset="-122"/>
              </a:rPr>
              <a:t>i</a:t>
            </a:r>
            <a:r>
              <a:rPr lang="en-US" altLang="zh-CN" sz="2000" dirty="0">
                <a:ea typeface="宋体" panose="02010600030101010101" pitchFamily="2" charset="-122"/>
              </a:rPr>
              <a:t> </a:t>
            </a:r>
            <a:r>
              <a:rPr lang="en-GB" altLang="zh-CN" sz="2000" dirty="0">
                <a:ea typeface="StarBats"/>
                <a:cs typeface="StarBats"/>
              </a:rPr>
              <a:t>⊕</a:t>
            </a:r>
            <a:r>
              <a:rPr lang="en-US" altLang="zh-CN" sz="2000" dirty="0">
                <a:ea typeface="宋体" panose="02010600030101010101" pitchFamily="2" charset="-122"/>
              </a:rPr>
              <a:t> </a:t>
            </a:r>
            <a:r>
              <a:rPr lang="en-US" altLang="zh-CN" sz="2000" i="1" dirty="0">
                <a:ea typeface="宋体" panose="02010600030101010101" pitchFamily="2" charset="-122"/>
              </a:rPr>
              <a:t>F</a:t>
            </a:r>
            <a:r>
              <a:rPr lang="en-US" altLang="zh-CN" sz="2000" dirty="0">
                <a:ea typeface="宋体" panose="02010600030101010101" pitchFamily="2" charset="-122"/>
              </a:rPr>
              <a:t>(</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i="1" baseline="-25000" dirty="0" err="1">
                <a:ea typeface="宋体" panose="02010600030101010101" pitchFamily="2" charset="-122"/>
              </a:rPr>
              <a:t>i</a:t>
            </a:r>
            <a:r>
              <a:rPr lang="en-US" altLang="zh-CN" sz="2000" dirty="0">
                <a:ea typeface="宋体" panose="02010600030101010101" pitchFamily="2" charset="-122"/>
              </a:rPr>
              <a:t>, </a:t>
            </a:r>
            <a:r>
              <a:rPr lang="en-US" altLang="zh-CN" sz="2000" i="1" dirty="0" err="1">
                <a:ea typeface="宋体" panose="02010600030101010101" pitchFamily="2" charset="-122"/>
              </a:rPr>
              <a:t>K</a:t>
            </a:r>
            <a:r>
              <a:rPr lang="en-US" altLang="zh-CN" sz="2000" i="1" baseline="-25000" dirty="0" err="1">
                <a:ea typeface="宋体" panose="02010600030101010101" pitchFamily="2" charset="-122"/>
              </a:rPr>
              <a:t>n</a:t>
            </a:r>
            <a:r>
              <a:rPr lang="en-US" altLang="zh-CN" sz="2000" i="1" baseline="-25000" dirty="0">
                <a:ea typeface="宋体" panose="02010600030101010101" pitchFamily="2" charset="-122"/>
              </a:rPr>
              <a:t>–i</a:t>
            </a:r>
            <a:r>
              <a:rPr lang="en-US" altLang="zh-CN" sz="2000" baseline="-25000" dirty="0">
                <a:ea typeface="宋体" panose="02010600030101010101" pitchFamily="2" charset="-122"/>
              </a:rPr>
              <a:t>+1</a:t>
            </a:r>
            <a:r>
              <a:rPr lang="en-US" altLang="zh-CN" sz="2000" dirty="0">
                <a:ea typeface="宋体" panose="02010600030101010101" pitchFamily="2" charset="-122"/>
              </a:rPr>
              <a:t>)] </a:t>
            </a:r>
            <a:r>
              <a:rPr lang="en-GB" altLang="zh-CN" sz="2000" dirty="0">
                <a:ea typeface="StarBats"/>
                <a:cs typeface="StarBats"/>
              </a:rPr>
              <a:t>⊕</a:t>
            </a:r>
            <a:r>
              <a:rPr lang="en-US" altLang="zh-CN" sz="2000" dirty="0">
                <a:ea typeface="宋体" panose="02010600030101010101" pitchFamily="2" charset="-122"/>
              </a:rPr>
              <a:t> </a:t>
            </a:r>
            <a:r>
              <a:rPr lang="en-US" altLang="zh-CN" sz="2000" i="1" dirty="0">
                <a:ea typeface="宋体" panose="02010600030101010101" pitchFamily="2" charset="-122"/>
              </a:rPr>
              <a:t>F</a:t>
            </a:r>
            <a:r>
              <a:rPr lang="en-US" altLang="zh-CN" sz="2000" dirty="0">
                <a:ea typeface="宋体" panose="02010600030101010101" pitchFamily="2" charset="-122"/>
              </a:rPr>
              <a:t>(</a:t>
            </a:r>
            <a:r>
              <a:rPr lang="en-US" altLang="zh-CN" sz="2000" i="1" dirty="0">
                <a:ea typeface="宋体" panose="02010600030101010101" pitchFamily="2" charset="-122"/>
              </a:rPr>
              <a:t>R</a:t>
            </a:r>
            <a:r>
              <a:rPr lang="en-US" altLang="zh-CN" sz="2000" i="1" baseline="-25000" dirty="0">
                <a:ea typeface="宋体" panose="02010600030101010101" pitchFamily="2" charset="-122"/>
              </a:rPr>
              <a:t>n–</a:t>
            </a:r>
            <a:r>
              <a:rPr lang="en-US" altLang="zh-CN" sz="2000" i="1" baseline="-25000" dirty="0" err="1">
                <a:ea typeface="宋体" panose="02010600030101010101" pitchFamily="2" charset="-122"/>
              </a:rPr>
              <a:t>i</a:t>
            </a:r>
            <a:r>
              <a:rPr lang="en-US" altLang="zh-CN" sz="2000" dirty="0">
                <a:ea typeface="宋体" panose="02010600030101010101" pitchFamily="2" charset="-122"/>
              </a:rPr>
              <a:t>, </a:t>
            </a:r>
            <a:r>
              <a:rPr lang="en-US" altLang="zh-CN" sz="2000" i="1" dirty="0" err="1">
                <a:ea typeface="宋体" panose="02010600030101010101" pitchFamily="2" charset="-122"/>
              </a:rPr>
              <a:t>K</a:t>
            </a:r>
            <a:r>
              <a:rPr lang="en-US" altLang="zh-CN" sz="2000" i="1" baseline="-25000" dirty="0" err="1">
                <a:ea typeface="宋体" panose="02010600030101010101" pitchFamily="2" charset="-122"/>
              </a:rPr>
              <a:t>n</a:t>
            </a:r>
            <a:r>
              <a:rPr lang="en-US" altLang="zh-CN" sz="2000" i="1" baseline="-25000" dirty="0">
                <a:ea typeface="宋体" panose="02010600030101010101" pitchFamily="2" charset="-122"/>
              </a:rPr>
              <a:t>–i</a:t>
            </a:r>
            <a:r>
              <a:rPr lang="en-US" altLang="zh-CN" sz="2000" baseline="-25000" dirty="0">
                <a:ea typeface="宋体" panose="02010600030101010101" pitchFamily="2" charset="-122"/>
              </a:rPr>
              <a:t>+1</a:t>
            </a:r>
            <a:r>
              <a:rPr lang="en-US" altLang="zh-CN" sz="2000" dirty="0">
                <a:ea typeface="宋体" panose="02010600030101010101" pitchFamily="2" charset="-122"/>
              </a:rPr>
              <a:t>)</a:t>
            </a:r>
          </a:p>
          <a:p>
            <a:pPr eaLnBrk="1" hangingPunct="1">
              <a:lnSpc>
                <a:spcPts val="1000"/>
              </a:lnSpc>
              <a:spcBef>
                <a:spcPct val="50000"/>
              </a:spcBef>
              <a:buNone/>
            </a:pPr>
            <a:r>
              <a:rPr lang="en-US" altLang="zh-CN" sz="2000" dirty="0">
                <a:ea typeface="宋体" panose="02010600030101010101" pitchFamily="2" charset="-122"/>
              </a:rPr>
              <a:t>	       = </a:t>
            </a:r>
            <a:r>
              <a:rPr lang="en-US" altLang="zh-CN" sz="2000" i="1" dirty="0">
                <a:ea typeface="宋体" panose="02010600030101010101" pitchFamily="2" charset="-122"/>
              </a:rPr>
              <a:t>L</a:t>
            </a:r>
            <a:r>
              <a:rPr lang="en-US" altLang="zh-CN" sz="2000" i="1" baseline="-25000" dirty="0">
                <a:ea typeface="宋体" panose="02010600030101010101" pitchFamily="2" charset="-122"/>
              </a:rPr>
              <a:t>n–</a:t>
            </a:r>
            <a:r>
              <a:rPr lang="en-US" altLang="zh-CN" sz="2000" i="1" baseline="-25000" dirty="0" err="1">
                <a:ea typeface="宋体" panose="02010600030101010101" pitchFamily="2" charset="-122"/>
              </a:rPr>
              <a:t>i</a:t>
            </a:r>
            <a:endParaRPr lang="en-US" altLang="zh-CN" sz="2000" i="1" baseline="-25000" dirty="0">
              <a:ea typeface="宋体" panose="02010600030101010101" pitchFamily="2" charset="-122"/>
            </a:endParaRPr>
          </a:p>
          <a:p>
            <a:pPr lvl="1" eaLnBrk="1" hangingPunct="1">
              <a:lnSpc>
                <a:spcPts val="1000"/>
              </a:lnSpc>
              <a:spcBef>
                <a:spcPct val="50000"/>
              </a:spcBef>
              <a:buNone/>
            </a:pPr>
            <a:r>
              <a:rPr lang="en-US" altLang="zh-CN" sz="2000" dirty="0">
                <a:ea typeface="宋体" panose="02010600030101010101" pitchFamily="2" charset="-122"/>
              </a:rPr>
              <a:t>Hence (2) true</a:t>
            </a:r>
          </a:p>
        </p:txBody>
      </p:sp>
    </p:spTree>
    <p:extLst>
      <p:ext uri="{BB962C8B-B14F-4D97-AF65-F5344CB8AC3E}">
        <p14:creationId xmlns:p14="http://schemas.microsoft.com/office/powerpoint/2010/main" val="3297971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67153"/>
            <a:ext cx="8229600" cy="646321"/>
          </a:xfrm>
        </p:spPr>
        <p:txBody>
          <a:bodyPr wrap="square">
            <a:spAutoFit/>
          </a:bodyPr>
          <a:lstStyle/>
          <a:p>
            <a:r>
              <a:rPr lang="en-IN" altLang="en-US" sz="3600" dirty="0">
                <a:ea typeface="ヒラギノ角ゴ Pro W3" charset="-128"/>
              </a:rPr>
              <a:t>Feistel Cipher Design Features </a:t>
            </a:r>
            <a:r>
              <a:rPr lang="en-IN" altLang="en-US" sz="2800" dirty="0">
                <a:ea typeface="ヒラギノ角ゴ Pro W3" charset="-128"/>
              </a:rPr>
              <a:t>(1 of 2)</a:t>
            </a:r>
            <a:endParaRPr lang="en-US" sz="2800" dirty="0"/>
          </a:p>
        </p:txBody>
      </p:sp>
      <p:sp>
        <p:nvSpPr>
          <p:cNvPr id="4" name="Content Placeholder 3"/>
          <p:cNvSpPr>
            <a:spLocks noGrp="1"/>
          </p:cNvSpPr>
          <p:nvPr>
            <p:ph idx="13"/>
          </p:nvPr>
        </p:nvSpPr>
        <p:spPr>
          <a:xfrm>
            <a:off x="839416" y="1052737"/>
            <a:ext cx="11089232" cy="5314949"/>
          </a:xfrm>
        </p:spPr>
        <p:txBody>
          <a:bodyPr/>
          <a:lstStyle/>
          <a:p>
            <a:pPr>
              <a:spcBef>
                <a:spcPts val="600"/>
              </a:spcBef>
            </a:pPr>
            <a:r>
              <a:rPr lang="en-US" sz="2400" dirty="0"/>
              <a:t>Block size</a:t>
            </a:r>
          </a:p>
          <a:p>
            <a:pPr lvl="1"/>
            <a:r>
              <a:rPr lang="en-US" sz="2400" dirty="0"/>
              <a:t>Larger block sizes mean greater security but reduced encryption/decryption speed for a given algorithm</a:t>
            </a:r>
          </a:p>
          <a:p>
            <a:pPr>
              <a:spcBef>
                <a:spcPts val="600"/>
              </a:spcBef>
            </a:pPr>
            <a:r>
              <a:rPr lang="en-US" sz="2400" dirty="0"/>
              <a:t>Key size</a:t>
            </a:r>
          </a:p>
          <a:p>
            <a:pPr lvl="1"/>
            <a:r>
              <a:rPr lang="en-US" sz="2400" dirty="0"/>
              <a:t>Larger key size means greater security but may decrease encryption/decryption speeds</a:t>
            </a:r>
          </a:p>
          <a:p>
            <a:pPr>
              <a:spcBef>
                <a:spcPts val="600"/>
              </a:spcBef>
            </a:pPr>
            <a:r>
              <a:rPr lang="en-US" sz="2400" dirty="0"/>
              <a:t>Number of rounds</a:t>
            </a:r>
          </a:p>
          <a:p>
            <a:pPr lvl="1"/>
            <a:r>
              <a:rPr lang="en-US" sz="2400" dirty="0"/>
              <a:t>The essence of the </a:t>
            </a:r>
            <a:r>
              <a:rPr lang="en-US" sz="2400" dirty="0" err="1"/>
              <a:t>Feistel</a:t>
            </a:r>
            <a:r>
              <a:rPr lang="en-US" sz="2400" dirty="0"/>
              <a:t> cipher is that a single round offers inadequate security but that multiple rounds offer increasing security</a:t>
            </a:r>
          </a:p>
          <a:p>
            <a:pPr>
              <a:spcBef>
                <a:spcPts val="600"/>
              </a:spcBef>
            </a:pPr>
            <a:r>
              <a:rPr lang="en-US" sz="2400" dirty="0" err="1"/>
              <a:t>Subkey</a:t>
            </a:r>
            <a:r>
              <a:rPr lang="en-US" sz="2400" dirty="0"/>
              <a:t> generation algorithm</a:t>
            </a:r>
          </a:p>
          <a:p>
            <a:pPr lvl="1"/>
            <a:r>
              <a:rPr lang="en-US" sz="2400" dirty="0"/>
              <a:t>Greater complexity in this algorithm should lead to greater difficulty of cryptanalysis</a:t>
            </a:r>
          </a:p>
        </p:txBody>
      </p:sp>
    </p:spTree>
    <p:extLst>
      <p:ext uri="{BB962C8B-B14F-4D97-AF65-F5344CB8AC3E}">
        <p14:creationId xmlns:p14="http://schemas.microsoft.com/office/powerpoint/2010/main" val="3154276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81502"/>
            <a:ext cx="8229600" cy="646321"/>
          </a:xfrm>
        </p:spPr>
        <p:txBody>
          <a:bodyPr wrap="square">
            <a:spAutoFit/>
          </a:bodyPr>
          <a:lstStyle/>
          <a:p>
            <a:r>
              <a:rPr lang="en-IN" altLang="en-US" sz="3600" dirty="0">
                <a:ea typeface="ヒラギノ角ゴ Pro W3" charset="-128"/>
              </a:rPr>
              <a:t>Feistel Cipher Design Features </a:t>
            </a:r>
            <a:r>
              <a:rPr lang="en-IN" altLang="en-US" sz="2800" dirty="0">
                <a:ea typeface="ヒラギノ角ゴ Pro W3" charset="-128"/>
              </a:rPr>
              <a:t>(2 of 2)</a:t>
            </a:r>
            <a:endParaRPr lang="en-US" sz="2800" dirty="0"/>
          </a:p>
        </p:txBody>
      </p:sp>
      <p:sp>
        <p:nvSpPr>
          <p:cNvPr id="3" name="Content Placeholder 2"/>
          <p:cNvSpPr>
            <a:spLocks noGrp="1"/>
          </p:cNvSpPr>
          <p:nvPr>
            <p:ph idx="1"/>
          </p:nvPr>
        </p:nvSpPr>
        <p:spPr>
          <a:xfrm>
            <a:off x="479376" y="1184212"/>
            <a:ext cx="11449272" cy="4161129"/>
          </a:xfrm>
        </p:spPr>
        <p:txBody>
          <a:bodyPr wrap="square">
            <a:spAutoFit/>
          </a:bodyPr>
          <a:lstStyle/>
          <a:p>
            <a:pPr>
              <a:spcBef>
                <a:spcPts val="600"/>
              </a:spcBef>
            </a:pPr>
            <a:r>
              <a:rPr lang="en-US" sz="2400" dirty="0"/>
              <a:t>Round function F</a:t>
            </a:r>
          </a:p>
          <a:p>
            <a:pPr lvl="1"/>
            <a:r>
              <a:rPr lang="en-US" sz="2400" dirty="0"/>
              <a:t>Greater complexity generally means greater resistance to cryptanalysis</a:t>
            </a:r>
          </a:p>
          <a:p>
            <a:pPr>
              <a:spcBef>
                <a:spcPts val="600"/>
              </a:spcBef>
            </a:pPr>
            <a:r>
              <a:rPr lang="en-US" sz="2400" dirty="0"/>
              <a:t>Fast software encryption/decryption</a:t>
            </a:r>
          </a:p>
          <a:p>
            <a:pPr lvl="1"/>
            <a:r>
              <a:rPr lang="en-US" sz="2400" dirty="0"/>
              <a:t>In many cases, encrypting is embedded in applications or utility functions in such a way as to preclude a hardware implementation; accordingly, the speed of execution of the algorithm becomes a concern</a:t>
            </a:r>
          </a:p>
          <a:p>
            <a:pPr>
              <a:spcBef>
                <a:spcPts val="600"/>
              </a:spcBef>
            </a:pPr>
            <a:r>
              <a:rPr lang="en-US" sz="2400" dirty="0"/>
              <a:t>Ease of analysis</a:t>
            </a:r>
          </a:p>
          <a:p>
            <a:pPr lvl="1"/>
            <a:r>
              <a:rPr lang="en-US" sz="2400" dirty="0"/>
              <a:t>If the algorithm can be concisely and clearly explained, it is easier to analyze that algorithm for cryptanalytic vulnerabilities and therefore develop a higher level of assurance as to its strength</a:t>
            </a:r>
          </a:p>
        </p:txBody>
      </p:sp>
    </p:spTree>
    <p:extLst>
      <p:ext uri="{BB962C8B-B14F-4D97-AF65-F5344CB8AC3E}">
        <p14:creationId xmlns:p14="http://schemas.microsoft.com/office/powerpoint/2010/main" val="2053384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6112"/>
            <a:ext cx="6923112" cy="646321"/>
          </a:xfrm>
        </p:spPr>
        <p:txBody>
          <a:bodyPr wrap="square">
            <a:spAutoFit/>
          </a:bodyPr>
          <a:lstStyle/>
          <a:p>
            <a:r>
              <a:rPr lang="en-IN" altLang="en-US" sz="3600" dirty="0" err="1">
                <a:ea typeface="ヒラギノ角ゴ Pro W3" charset="-128"/>
              </a:rPr>
              <a:t>Feistel</a:t>
            </a:r>
            <a:r>
              <a:rPr lang="en-IN" altLang="en-US" sz="3600" dirty="0">
                <a:ea typeface="ヒラギノ角ゴ Pro W3" charset="-128"/>
              </a:rPr>
              <a:t> Example</a:t>
            </a:r>
            <a:endParaRPr lang="en-US" sz="2800" dirty="0"/>
          </a:p>
        </p:txBody>
      </p:sp>
      <p:pic>
        <p:nvPicPr>
          <p:cNvPr id="5" name="Picture Placeholder 4" descr="• Encryption round 15 has R E sub 14 value 0 3 A 6 leading to F, with input from key 1 2 D E 5 2, and to L E sub 15 0 3 A 6. L E sub 14 value D E 7 F leads to X O R operation, leading to R E sub 15 values F(0 3 A 6, 12 D E 5 2) X O R D E 7 F.&#10;• Decryption round 2 flows the same as encryption round 15, with L D sub 1 value F(0 3 A 6, 1 2 D E 5 2) X O R D E 7 4, and R D sub 2 value F(0 3 A 6, 1 2 D E 5 2) X O R [F(0 3 A 6, 1 2 D E 5 2) X O R D E 7 F] =D E 7 F.&#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95400" y="1124744"/>
            <a:ext cx="10729192" cy="5112568"/>
          </a:xfrm>
          <a:prstGeom prst="rect">
            <a:avLst/>
          </a:prstGeom>
          <a:noFill/>
          <a:ln>
            <a:noFill/>
          </a:ln>
        </p:spPr>
      </p:pic>
    </p:spTree>
    <p:extLst>
      <p:ext uri="{BB962C8B-B14F-4D97-AF65-F5344CB8AC3E}">
        <p14:creationId xmlns:p14="http://schemas.microsoft.com/office/powerpoint/2010/main" val="2913543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600" y="19108"/>
            <a:ext cx="9793088"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39416" y="945356"/>
            <a:ext cx="8278688" cy="4967287"/>
          </a:xfrm>
        </p:spPr>
        <p:txBody>
          <a:bodyPr/>
          <a:lstStyle/>
          <a:p>
            <a:pPr eaLnBrk="1" hangingPunct="1">
              <a:spcBef>
                <a:spcPct val="25000"/>
              </a:spcBef>
            </a:pPr>
            <a:r>
              <a:rPr lang="en-GB" altLang="en-US" dirty="0"/>
              <a:t>Stream Cipher</a:t>
            </a:r>
          </a:p>
          <a:p>
            <a:pPr eaLnBrk="1" hangingPunct="1">
              <a:spcBef>
                <a:spcPct val="25000"/>
              </a:spcBef>
            </a:pPr>
            <a:r>
              <a:rPr lang="en-GB" altLang="en-US" dirty="0"/>
              <a:t>Block cipher</a:t>
            </a:r>
          </a:p>
          <a:p>
            <a:pPr lvl="1" eaLnBrk="1" hangingPunct="1">
              <a:spcBef>
                <a:spcPct val="25000"/>
              </a:spcBef>
            </a:pPr>
            <a:r>
              <a:rPr lang="en-GB" altLang="en-US" dirty="0">
                <a:solidFill>
                  <a:srgbClr val="FF0000"/>
                </a:solidFill>
              </a:rPr>
              <a:t>Data Encryption Standard (DES)</a:t>
            </a:r>
          </a:p>
          <a:p>
            <a:pPr lvl="1" eaLnBrk="1" hangingPunct="1">
              <a:spcBef>
                <a:spcPct val="25000"/>
              </a:spcBef>
            </a:pPr>
            <a:r>
              <a:rPr lang="en-GB" altLang="en-US" dirty="0"/>
              <a:t>Advanced Encryption Standard (AES)</a:t>
            </a:r>
          </a:p>
          <a:p>
            <a:pPr lvl="1" eaLnBrk="1" hangingPunct="1">
              <a:spcBef>
                <a:spcPct val="25000"/>
              </a:spcBef>
            </a:pPr>
            <a:r>
              <a:rPr lang="en-GB" altLang="en-US" dirty="0"/>
              <a:t>Some other ciphers</a:t>
            </a:r>
          </a:p>
          <a:p>
            <a:pPr lvl="2" eaLnBrk="1" hangingPunct="1">
              <a:spcBef>
                <a:spcPct val="25000"/>
              </a:spcBef>
            </a:pPr>
            <a:r>
              <a:rPr lang="en-GB" altLang="en-US" sz="2800" dirty="0"/>
              <a:t> </a:t>
            </a:r>
            <a:r>
              <a:rPr lang="en-GB" altLang="en-US" sz="2800"/>
              <a:t>Searchable encryption</a:t>
            </a:r>
            <a:endParaRPr lang="en-GB" altLang="en-US" sz="2800" dirty="0"/>
          </a:p>
        </p:txBody>
      </p:sp>
    </p:spTree>
    <p:extLst>
      <p:ext uri="{BB962C8B-B14F-4D97-AF65-F5344CB8AC3E}">
        <p14:creationId xmlns:p14="http://schemas.microsoft.com/office/powerpoint/2010/main" val="36308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16632"/>
            <a:ext cx="8229600" cy="646321"/>
          </a:xfrm>
        </p:spPr>
        <p:txBody>
          <a:bodyPr wrap="square">
            <a:spAutoFit/>
          </a:bodyPr>
          <a:lstStyle/>
          <a:p>
            <a:r>
              <a:rPr lang="en-IN" altLang="en-US" sz="3600" dirty="0">
                <a:ea typeface="ヒラギノ角ゴ Pro W3" charset="-128"/>
              </a:rPr>
              <a:t>Data Encryption Standard (DES)</a:t>
            </a:r>
            <a:endParaRPr lang="en-US" sz="2800" dirty="0"/>
          </a:p>
        </p:txBody>
      </p:sp>
      <p:sp>
        <p:nvSpPr>
          <p:cNvPr id="3" name="Content Placeholder 2"/>
          <p:cNvSpPr>
            <a:spLocks noGrp="1"/>
          </p:cNvSpPr>
          <p:nvPr>
            <p:ph idx="1"/>
          </p:nvPr>
        </p:nvSpPr>
        <p:spPr>
          <a:xfrm>
            <a:off x="767408" y="1052736"/>
            <a:ext cx="11161240" cy="4252693"/>
          </a:xfrm>
        </p:spPr>
        <p:txBody>
          <a:bodyPr wrap="square">
            <a:spAutoFit/>
          </a:bodyPr>
          <a:lstStyle/>
          <a:p>
            <a:pPr>
              <a:lnSpc>
                <a:spcPct val="130000"/>
              </a:lnSpc>
            </a:pPr>
            <a:r>
              <a:rPr lang="en-US" sz="2400" dirty="0"/>
              <a:t>Issued in 1977 by the National Bureau of Standards (now NIST) as Federal Information Processing Standard 46</a:t>
            </a:r>
          </a:p>
          <a:p>
            <a:pPr>
              <a:lnSpc>
                <a:spcPct val="130000"/>
              </a:lnSpc>
            </a:pPr>
            <a:r>
              <a:rPr lang="en-US" sz="2400" dirty="0"/>
              <a:t>Was the most widely used encryption scheme until the introduction of the Advanced Encryption Standard (AES) in 2001</a:t>
            </a:r>
          </a:p>
          <a:p>
            <a:pPr>
              <a:lnSpc>
                <a:spcPct val="130000"/>
              </a:lnSpc>
            </a:pPr>
            <a:r>
              <a:rPr lang="en-US" sz="2400" dirty="0"/>
              <a:t>Algorithm itself is referred to as the Data Encryption Algorithm (DEA)</a:t>
            </a:r>
          </a:p>
          <a:p>
            <a:pPr lvl="1">
              <a:lnSpc>
                <a:spcPct val="130000"/>
              </a:lnSpc>
            </a:pPr>
            <a:r>
              <a:rPr lang="en-US" sz="2400" dirty="0"/>
              <a:t>Data are encrypted in 64-bit blocks using a 56-bit key</a:t>
            </a:r>
          </a:p>
          <a:p>
            <a:pPr lvl="1">
              <a:lnSpc>
                <a:spcPct val="130000"/>
              </a:lnSpc>
            </a:pPr>
            <a:r>
              <a:rPr lang="en-US" sz="2400" dirty="0"/>
              <a:t>The algorithm transforms 64-bit input in a series of steps into a 64-bit output</a:t>
            </a:r>
          </a:p>
          <a:p>
            <a:pPr lvl="1">
              <a:lnSpc>
                <a:spcPct val="130000"/>
              </a:lnSpc>
            </a:pPr>
            <a:r>
              <a:rPr lang="en-US" sz="2400" dirty="0"/>
              <a:t>The same steps, with the same key, are used to reverse the encryption</a:t>
            </a:r>
          </a:p>
        </p:txBody>
      </p:sp>
    </p:spTree>
    <p:extLst>
      <p:ext uri="{BB962C8B-B14F-4D97-AF65-F5344CB8AC3E}">
        <p14:creationId xmlns:p14="http://schemas.microsoft.com/office/powerpoint/2010/main" val="7575267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16632"/>
            <a:ext cx="8136904" cy="646321"/>
          </a:xfrm>
        </p:spPr>
        <p:txBody>
          <a:bodyPr wrap="square">
            <a:spAutoFit/>
          </a:bodyPr>
          <a:lstStyle/>
          <a:p>
            <a:r>
              <a:rPr lang="en-IN" altLang="en-US" sz="3600" dirty="0">
                <a:ea typeface="ヒラギノ角ゴ Pro W3" charset="-128"/>
              </a:rPr>
              <a:t>DES Encryption Algorithm</a:t>
            </a:r>
            <a:endParaRPr lang="en-US" sz="2800" dirty="0"/>
          </a:p>
        </p:txBody>
      </p:sp>
      <p:pic>
        <p:nvPicPr>
          <p:cNvPr id="4098" name="Picture 2" descr="DES Structure">
            <a:extLst>
              <a:ext uri="{FF2B5EF4-FFF2-40B4-BE49-F238E27FC236}">
                <a16:creationId xmlns:a16="http://schemas.microsoft.com/office/drawing/2014/main" id="{B58A2DA9-B57D-4DF6-8AA4-343E37DF3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379" y="1052737"/>
            <a:ext cx="6503243" cy="544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424356"/>
      </p:ext>
    </p:extLst>
  </p:cSld>
  <p:clrMapOvr>
    <a:masterClrMapping/>
  </p:clrMapOvr>
  <p:extLst>
    <p:ext uri="{6950BFC3-D8DA-4A85-94F7-54DA5524770B}">
      <p188:commentRel xmlns:p188="http://schemas.microsoft.com/office/powerpoint/2018/8/main" r:id="rId3"/>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itle 3">
            <a:extLst>
              <a:ext uri="{FF2B5EF4-FFF2-40B4-BE49-F238E27FC236}">
                <a16:creationId xmlns:a16="http://schemas.microsoft.com/office/drawing/2014/main" id="{CF737C38-F7A8-4612-8935-EE33045D9338}"/>
              </a:ext>
            </a:extLst>
          </p:cNvPr>
          <p:cNvSpPr>
            <a:spLocks noGrp="1"/>
          </p:cNvSpPr>
          <p:nvPr>
            <p:ph type="title" idx="4294967295"/>
          </p:nvPr>
        </p:nvSpPr>
        <p:spPr>
          <a:xfrm>
            <a:off x="1631504" y="0"/>
            <a:ext cx="7543800" cy="1020762"/>
          </a:xfrm>
        </p:spPr>
        <p:txBody>
          <a:bodyPr anchor="ctr"/>
          <a:lstStyle/>
          <a:p>
            <a:pPr eaLnBrk="1" hangingPunct="1"/>
            <a:r>
              <a:rPr lang="en-US" altLang="zh-CN" sz="3600" dirty="0">
                <a:ea typeface="宋体" panose="02010600030101010101" pitchFamily="2" charset="-122"/>
              </a:rPr>
              <a:t>DES </a:t>
            </a:r>
            <a:r>
              <a:rPr lang="en-US" altLang="zh-CN" sz="3600" dirty="0">
                <a:solidFill>
                  <a:schemeClr val="accent6"/>
                </a:solidFill>
                <a:ea typeface="宋体" panose="02010600030101010101" pitchFamily="2" charset="-122"/>
              </a:rPr>
              <a:t>Sub-Key</a:t>
            </a:r>
            <a:r>
              <a:rPr lang="en-US" altLang="zh-CN" sz="3600" dirty="0">
                <a:ea typeface="宋体" panose="02010600030101010101" pitchFamily="2" charset="-122"/>
              </a:rPr>
              <a:t> Generation</a:t>
            </a:r>
          </a:p>
        </p:txBody>
      </p:sp>
      <p:sp>
        <p:nvSpPr>
          <p:cNvPr id="24581" name="Content Placeholder 4">
            <a:extLst>
              <a:ext uri="{FF2B5EF4-FFF2-40B4-BE49-F238E27FC236}">
                <a16:creationId xmlns:a16="http://schemas.microsoft.com/office/drawing/2014/main" id="{E05CC2F5-88A5-4211-95B5-6961F0BEB29E}"/>
              </a:ext>
            </a:extLst>
          </p:cNvPr>
          <p:cNvSpPr>
            <a:spLocks noGrp="1"/>
          </p:cNvSpPr>
          <p:nvPr>
            <p:ph idx="4294967295"/>
          </p:nvPr>
        </p:nvSpPr>
        <p:spPr>
          <a:xfrm>
            <a:off x="623392" y="1184102"/>
            <a:ext cx="11377264" cy="4911725"/>
          </a:xfrm>
        </p:spPr>
        <p:txBody>
          <a:bodyPr/>
          <a:lstStyle/>
          <a:p>
            <a:pPr eaLnBrk="1" hangingPunct="1"/>
            <a:r>
              <a:rPr lang="en-US" altLang="zh-CN" sz="2400" dirty="0">
                <a:ea typeface="宋体" panose="02010600030101010101" pitchFamily="2" charset="-122"/>
              </a:rPr>
              <a:t>The block size of DES is 64 bits and the encryption key is 56 bits, which is represented as a 64-bit string </a:t>
            </a:r>
            <a:r>
              <a:rPr lang="en-US" altLang="zh-CN" sz="2400" i="1" dirty="0">
                <a:ea typeface="宋体" panose="02010600030101010101" pitchFamily="2" charset="-122"/>
              </a:rPr>
              <a:t>K</a:t>
            </a:r>
            <a:r>
              <a:rPr lang="en-US" altLang="zh-CN" sz="2400" dirty="0">
                <a:ea typeface="宋体" panose="02010600030101010101" pitchFamily="2" charset="-122"/>
              </a:rPr>
              <a:t> = </a:t>
            </a:r>
            <a:r>
              <a:rPr lang="en-US" altLang="zh-CN" sz="2400" i="1" dirty="0">
                <a:ea typeface="宋体" panose="02010600030101010101" pitchFamily="2" charset="-122"/>
              </a:rPr>
              <a:t>k</a:t>
            </a:r>
            <a:r>
              <a:rPr lang="en-US" altLang="zh-CN" sz="2400" baseline="-25000" dirty="0">
                <a:ea typeface="宋体" panose="02010600030101010101" pitchFamily="2" charset="-122"/>
              </a:rPr>
              <a:t>1</a:t>
            </a:r>
            <a:r>
              <a:rPr lang="en-US" altLang="zh-CN" sz="2400" dirty="0">
                <a:ea typeface="宋体" panose="02010600030101010101" pitchFamily="2" charset="-122"/>
              </a:rPr>
              <a:t> </a:t>
            </a:r>
            <a:r>
              <a:rPr lang="en-US" altLang="zh-CN" sz="2400" i="1" dirty="0">
                <a:ea typeface="宋体" panose="02010600030101010101" pitchFamily="2" charset="-122"/>
              </a:rPr>
              <a:t>k</a:t>
            </a:r>
            <a:r>
              <a:rPr lang="en-US" altLang="zh-CN" sz="2400" baseline="-25000" dirty="0">
                <a:ea typeface="宋体" panose="02010600030101010101" pitchFamily="2" charset="-122"/>
              </a:rPr>
              <a:t>2</a:t>
            </a:r>
            <a:r>
              <a:rPr lang="en-US" altLang="zh-CN" sz="2400" dirty="0">
                <a:ea typeface="宋体" panose="02010600030101010101" pitchFamily="2" charset="-122"/>
              </a:rPr>
              <a:t> … </a:t>
            </a:r>
            <a:r>
              <a:rPr lang="en-US" altLang="zh-CN" sz="2400" i="1" dirty="0">
                <a:ea typeface="宋体" panose="02010600030101010101" pitchFamily="2" charset="-122"/>
              </a:rPr>
              <a:t>k</a:t>
            </a:r>
            <a:r>
              <a:rPr lang="en-US" altLang="zh-CN" sz="2400" baseline="-25000" dirty="0">
                <a:ea typeface="宋体" panose="02010600030101010101" pitchFamily="2" charset="-122"/>
              </a:rPr>
              <a:t>64</a:t>
            </a:r>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DES uses 16 rounds of iterations with 16 sub-keys</a:t>
            </a:r>
          </a:p>
          <a:p>
            <a:pPr eaLnBrk="1" hangingPunct="1"/>
            <a:r>
              <a:rPr lang="en-US" altLang="zh-CN" sz="2400" dirty="0">
                <a:ea typeface="宋体" panose="02010600030101010101" pitchFamily="2" charset="-122"/>
              </a:rPr>
              <a:t>Sub-key generation:</a:t>
            </a:r>
          </a:p>
          <a:p>
            <a:pPr lvl="1" eaLnBrk="1" hangingPunct="1">
              <a:buFont typeface="Arial" panose="020B0604020202020204" pitchFamily="34" charset="0"/>
              <a:buAutoNum type="arabicPeriod"/>
            </a:pPr>
            <a:r>
              <a:rPr lang="en-US" altLang="zh-CN" sz="2000" dirty="0">
                <a:ea typeface="宋体" panose="02010600030101010101" pitchFamily="2" charset="-122"/>
              </a:rPr>
              <a:t>Remove the 8</a:t>
            </a:r>
            <a:r>
              <a:rPr lang="en-US" altLang="zh-CN" sz="2000" i="1" dirty="0">
                <a:latin typeface="Times New Roman" panose="02020603050405020304" pitchFamily="18" charset="0"/>
                <a:ea typeface="宋体" panose="02010600030101010101" pitchFamily="2" charset="-122"/>
              </a:rPr>
              <a:t>i</a:t>
            </a:r>
            <a:r>
              <a:rPr lang="en-US" altLang="zh-CN" sz="2000" dirty="0">
                <a:ea typeface="宋体" panose="02010600030101010101" pitchFamily="2" charset="-122"/>
              </a:rPr>
              <a:t>-th bit (</a:t>
            </a:r>
            <a:r>
              <a:rPr lang="en-US" altLang="zh-CN" sz="2000" i="1" dirty="0" err="1">
                <a:latin typeface="Times New Roman" panose="02020603050405020304" pitchFamily="18" charset="0"/>
                <a:ea typeface="宋体" panose="02010600030101010101" pitchFamily="2" charset="-122"/>
              </a:rPr>
              <a:t>i</a:t>
            </a:r>
            <a:r>
              <a:rPr lang="en-US" altLang="zh-CN" sz="2000" dirty="0">
                <a:ea typeface="宋体" panose="02010600030101010101" pitchFamily="2" charset="-122"/>
              </a:rPr>
              <a:t> = 1, 2, …, 8) from </a:t>
            </a:r>
            <a:r>
              <a:rPr lang="en-US" altLang="zh-CN" sz="2000" i="1" dirty="0">
                <a:ea typeface="宋体" panose="02010600030101010101" pitchFamily="2" charset="-122"/>
              </a:rPr>
              <a:t>K</a:t>
            </a:r>
            <a:endParaRPr lang="en-US" altLang="zh-CN" sz="2000" dirty="0">
              <a:ea typeface="宋体" panose="02010600030101010101" pitchFamily="2" charset="-122"/>
            </a:endParaRPr>
          </a:p>
          <a:p>
            <a:pPr lvl="1" eaLnBrk="1" hangingPunct="1">
              <a:buFont typeface="Arial" panose="020B0604020202020204" pitchFamily="34" charset="0"/>
              <a:buAutoNum type="arabicPeriod"/>
            </a:pPr>
            <a:r>
              <a:rPr lang="en-US" altLang="zh-CN" sz="2000" dirty="0">
                <a:ea typeface="宋体" panose="02010600030101010101" pitchFamily="2" charset="-122"/>
              </a:rPr>
              <a:t>Perform an </a:t>
            </a:r>
            <a:r>
              <a:rPr lang="en-US" altLang="zh-CN" sz="2000" b="1" i="1" dirty="0">
                <a:ea typeface="宋体" panose="02010600030101010101" pitchFamily="2" charset="-122"/>
              </a:rPr>
              <a:t>initial permutation </a:t>
            </a:r>
            <a:r>
              <a:rPr lang="en-US" altLang="zh-CN" sz="2000" dirty="0">
                <a:ea typeface="宋体" panose="02010600030101010101" pitchFamily="2" charset="-122"/>
              </a:rPr>
              <a:t>on the remaining 56 bits of </a:t>
            </a:r>
            <a:r>
              <a:rPr lang="en-US" altLang="zh-CN" sz="2000" i="1" dirty="0">
                <a:ea typeface="宋体" panose="02010600030101010101" pitchFamily="2" charset="-122"/>
              </a:rPr>
              <a:t>K</a:t>
            </a:r>
            <a:r>
              <a:rPr lang="en-US" altLang="zh-CN" sz="2000" dirty="0">
                <a:ea typeface="宋体" panose="02010600030101010101" pitchFamily="2" charset="-122"/>
              </a:rPr>
              <a:t>, denoted by </a:t>
            </a:r>
            <a:r>
              <a:rPr lang="en-US" altLang="zh-CN" sz="2000" dirty="0" err="1">
                <a:ea typeface="宋体" panose="02010600030101010101" pitchFamily="2" charset="-122"/>
              </a:rPr>
              <a:t>IP</a:t>
            </a:r>
            <a:r>
              <a:rPr lang="en-US" altLang="zh-CN" sz="2000" baseline="-25000" dirty="0" err="1">
                <a:ea typeface="宋体" panose="02010600030101010101" pitchFamily="2" charset="-122"/>
              </a:rPr>
              <a:t>key</a:t>
            </a:r>
            <a:r>
              <a:rPr lang="en-US" altLang="zh-CN" sz="2000" dirty="0">
                <a:ea typeface="宋体" panose="02010600030101010101" pitchFamily="2" charset="-122"/>
              </a:rPr>
              <a:t>(</a:t>
            </a:r>
            <a:r>
              <a:rPr lang="en-US" altLang="zh-CN" sz="2000" i="1" dirty="0">
                <a:ea typeface="宋体" panose="02010600030101010101" pitchFamily="2" charset="-122"/>
              </a:rPr>
              <a:t>K</a:t>
            </a:r>
            <a:r>
              <a:rPr lang="en-US" altLang="zh-CN" sz="2000" dirty="0">
                <a:ea typeface="宋体" panose="02010600030101010101" pitchFamily="2" charset="-122"/>
              </a:rPr>
              <a:t>) </a:t>
            </a:r>
          </a:p>
          <a:p>
            <a:pPr lvl="1" eaLnBrk="1" hangingPunct="1">
              <a:buFont typeface="Arial" panose="020B0604020202020204" pitchFamily="34" charset="0"/>
              <a:buAutoNum type="arabicPeriod"/>
            </a:pPr>
            <a:r>
              <a:rPr lang="en-US" altLang="zh-CN" sz="2000" dirty="0">
                <a:ea typeface="宋体" panose="02010600030101010101" pitchFamily="2" charset="-122"/>
              </a:rPr>
              <a:t>Split this 56-bit key into two pieces: U</a:t>
            </a:r>
            <a:r>
              <a:rPr lang="en-US" altLang="zh-CN" sz="2000" baseline="-25000" dirty="0">
                <a:ea typeface="宋体" panose="02010600030101010101" pitchFamily="2" charset="-122"/>
              </a:rPr>
              <a:t>0</a:t>
            </a:r>
            <a:r>
              <a:rPr lang="en-US" altLang="zh-CN" sz="2000" dirty="0">
                <a:ea typeface="宋体" panose="02010600030101010101" pitchFamily="2" charset="-122"/>
              </a:rPr>
              <a:t>V</a:t>
            </a:r>
            <a:r>
              <a:rPr lang="en-US" altLang="zh-CN" sz="2000" baseline="-25000" dirty="0">
                <a:ea typeface="宋体" panose="02010600030101010101" pitchFamily="2" charset="-122"/>
              </a:rPr>
              <a:t>0</a:t>
            </a:r>
            <a:r>
              <a:rPr lang="en-US" altLang="zh-CN" sz="2000" dirty="0">
                <a:ea typeface="宋体" panose="02010600030101010101" pitchFamily="2" charset="-122"/>
              </a:rPr>
              <a:t>, both with 28 bits</a:t>
            </a:r>
          </a:p>
          <a:p>
            <a:pPr lvl="1" eaLnBrk="1" hangingPunct="1">
              <a:buFont typeface="Arial" panose="020B0604020202020204" pitchFamily="34" charset="0"/>
              <a:buAutoNum type="arabicPeriod"/>
            </a:pPr>
            <a:r>
              <a:rPr lang="en-US" altLang="zh-CN" sz="2000" dirty="0">
                <a:ea typeface="宋体" panose="02010600030101010101" pitchFamily="2" charset="-122"/>
              </a:rPr>
              <a:t>Perform Left Circular Shift on U</a:t>
            </a:r>
            <a:r>
              <a:rPr lang="en-US" altLang="zh-CN" sz="2000" baseline="-25000" dirty="0">
                <a:ea typeface="宋体" panose="02010600030101010101" pitchFamily="2" charset="-122"/>
              </a:rPr>
              <a:t>0</a:t>
            </a:r>
            <a:r>
              <a:rPr lang="en-US" altLang="zh-CN" sz="2000" dirty="0">
                <a:ea typeface="宋体" panose="02010600030101010101" pitchFamily="2" charset="-122"/>
              </a:rPr>
              <a:t> and V</a:t>
            </a:r>
            <a:r>
              <a:rPr lang="en-US" altLang="zh-CN" sz="2000" baseline="-25000" dirty="0">
                <a:ea typeface="宋体" panose="02010600030101010101" pitchFamily="2" charset="-122"/>
              </a:rPr>
              <a:t>0</a:t>
            </a:r>
            <a:r>
              <a:rPr lang="en-US" altLang="zh-CN" sz="2000" dirty="0">
                <a:ea typeface="宋体" panose="02010600030101010101" pitchFamily="2" charset="-122"/>
              </a:rPr>
              <a:t> a defined number of times, producing </a:t>
            </a:r>
            <a:r>
              <a:rPr lang="en-US" altLang="zh-CN" sz="2000" dirty="0" err="1">
                <a:ea typeface="宋体" panose="02010600030101010101" pitchFamily="2" charset="-122"/>
              </a:rPr>
              <a:t>U</a:t>
            </a:r>
            <a:r>
              <a:rPr lang="en-US" altLang="zh-CN" sz="2000" i="1" baseline="-25000" dirty="0" err="1">
                <a:latin typeface="Times New Roman" panose="02020603050405020304" pitchFamily="18" charset="0"/>
                <a:ea typeface="宋体" panose="02010600030101010101" pitchFamily="2" charset="-122"/>
              </a:rPr>
              <a:t>i</a:t>
            </a:r>
            <a:r>
              <a:rPr lang="en-US" altLang="zh-CN" sz="2000" dirty="0" err="1">
                <a:ea typeface="宋体" panose="02010600030101010101" pitchFamily="2" charset="-122"/>
              </a:rPr>
              <a:t>V</a:t>
            </a:r>
            <a:r>
              <a:rPr lang="en-US" altLang="zh-CN" sz="2000" i="1" baseline="-25000" dirty="0" err="1">
                <a:latin typeface="Times New Roman" panose="02020603050405020304" pitchFamily="18" charset="0"/>
                <a:ea typeface="宋体" panose="02010600030101010101" pitchFamily="2" charset="-122"/>
              </a:rPr>
              <a:t>i</a:t>
            </a:r>
            <a:r>
              <a:rPr lang="en-US" altLang="zh-CN" sz="2000" dirty="0">
                <a:ea typeface="宋体" panose="02010600030101010101" pitchFamily="2" charset="-122"/>
              </a:rPr>
              <a:t>: </a:t>
            </a:r>
            <a:endParaRPr lang="en-US" altLang="zh-CN" sz="2000" baseline="-25000" dirty="0">
              <a:ea typeface="宋体" panose="02010600030101010101" pitchFamily="2" charset="-122"/>
            </a:endParaRPr>
          </a:p>
          <a:p>
            <a:pPr lvl="1" algn="ctr" eaLnBrk="1" hangingPunct="1">
              <a:buFont typeface="Wingdings" panose="05000000000000000000" pitchFamily="2" charset="2"/>
              <a:buNone/>
            </a:pPr>
            <a:r>
              <a:rPr lang="en-US" altLang="zh-CN" sz="2000" dirty="0">
                <a:ea typeface="宋体" panose="02010600030101010101" pitchFamily="2" charset="-122"/>
              </a:rPr>
              <a:t>U</a:t>
            </a:r>
            <a:r>
              <a:rPr lang="en-US" altLang="zh-CN" sz="2000" i="1" baseline="-25000" dirty="0">
                <a:latin typeface="Times New Roman" panose="02020603050405020304" pitchFamily="18" charset="0"/>
                <a:ea typeface="宋体" panose="02010600030101010101" pitchFamily="2" charset="-122"/>
              </a:rPr>
              <a:t>i</a:t>
            </a:r>
            <a:r>
              <a:rPr lang="en-US" altLang="zh-CN" sz="2000" dirty="0">
                <a:ea typeface="宋体" panose="02010600030101010101" pitchFamily="2" charset="-122"/>
              </a:rPr>
              <a:t> = </a:t>
            </a:r>
            <a:r>
              <a:rPr lang="en-US" altLang="zh-CN" sz="2000" dirty="0" err="1">
                <a:ea typeface="宋体" panose="02010600030101010101" pitchFamily="2" charset="-122"/>
              </a:rPr>
              <a:t>LS</a:t>
            </a:r>
            <a:r>
              <a:rPr lang="en-US" altLang="zh-CN" sz="2000" baseline="-25000" dirty="0" err="1">
                <a:ea typeface="宋体" panose="02010600030101010101" pitchFamily="2" charset="-122"/>
              </a:rPr>
              <a:t>z</a:t>
            </a:r>
            <a:r>
              <a:rPr lang="en-US" altLang="zh-CN" sz="2000" baseline="-25000" dirty="0">
                <a:ea typeface="宋体" panose="02010600030101010101" pitchFamily="2" charset="-122"/>
              </a:rPr>
              <a:t>(</a:t>
            </a:r>
            <a:r>
              <a:rPr lang="en-US" altLang="zh-CN" sz="2000" baseline="-25000" dirty="0" err="1">
                <a:ea typeface="宋体" panose="02010600030101010101" pitchFamily="2" charset="-122"/>
              </a:rPr>
              <a:t>i</a:t>
            </a:r>
            <a:r>
              <a:rPr lang="en-US" altLang="zh-CN" sz="2000" baseline="-25000" dirty="0">
                <a:ea typeface="宋体" panose="02010600030101010101" pitchFamily="2" charset="-122"/>
              </a:rPr>
              <a:t>)</a:t>
            </a:r>
            <a:r>
              <a:rPr lang="en-US" altLang="zh-CN" sz="2000" dirty="0">
                <a:ea typeface="宋体" panose="02010600030101010101" pitchFamily="2" charset="-122"/>
              </a:rPr>
              <a:t> (U</a:t>
            </a:r>
            <a:r>
              <a:rPr lang="en-US" altLang="zh-CN" sz="2000" baseline="-25000" dirty="0">
                <a:ea typeface="宋体" panose="02010600030101010101" pitchFamily="2" charset="-122"/>
              </a:rPr>
              <a:t>i</a:t>
            </a:r>
            <a:r>
              <a:rPr lang="en-US" altLang="zh-CN" sz="2000" baseline="-25000" dirty="0">
                <a:ea typeface="宋体" panose="02010600030101010101" pitchFamily="2" charset="-122"/>
                <a:cs typeface="Arial" panose="020B0604020202020204" pitchFamily="34" charset="0"/>
              </a:rPr>
              <a:t>–</a:t>
            </a:r>
            <a:r>
              <a:rPr lang="en-US" altLang="zh-CN" sz="2000" baseline="-25000" dirty="0">
                <a:ea typeface="宋体" panose="02010600030101010101" pitchFamily="2" charset="-122"/>
              </a:rPr>
              <a:t>1</a:t>
            </a:r>
            <a:r>
              <a:rPr lang="en-US" altLang="zh-CN" sz="2000" dirty="0">
                <a:ea typeface="宋体" panose="02010600030101010101" pitchFamily="2" charset="-122"/>
              </a:rPr>
              <a:t>),	V</a:t>
            </a:r>
            <a:r>
              <a:rPr lang="en-US" altLang="zh-CN" sz="2000" baseline="-25000" dirty="0">
                <a:ea typeface="宋体" panose="02010600030101010101" pitchFamily="2" charset="-122"/>
              </a:rPr>
              <a:t>i</a:t>
            </a:r>
            <a:r>
              <a:rPr lang="en-US" altLang="zh-CN" sz="2000" dirty="0">
                <a:ea typeface="宋体" panose="02010600030101010101" pitchFamily="2" charset="-122"/>
              </a:rPr>
              <a:t> = </a:t>
            </a:r>
            <a:r>
              <a:rPr lang="en-US" altLang="zh-CN" sz="2000" dirty="0" err="1">
                <a:ea typeface="宋体" panose="02010600030101010101" pitchFamily="2" charset="-122"/>
              </a:rPr>
              <a:t>LS</a:t>
            </a:r>
            <a:r>
              <a:rPr lang="en-US" altLang="zh-CN" sz="2000" baseline="-25000" dirty="0" err="1">
                <a:ea typeface="宋体" panose="02010600030101010101" pitchFamily="2" charset="-122"/>
              </a:rPr>
              <a:t>z</a:t>
            </a:r>
            <a:r>
              <a:rPr lang="en-US" altLang="zh-CN" sz="2000" baseline="-25000" dirty="0">
                <a:ea typeface="宋体" panose="02010600030101010101" pitchFamily="2" charset="-122"/>
              </a:rPr>
              <a:t>(</a:t>
            </a:r>
            <a:r>
              <a:rPr lang="en-US" altLang="zh-CN" sz="2000" baseline="-25000" dirty="0" err="1">
                <a:ea typeface="宋体" panose="02010600030101010101" pitchFamily="2" charset="-122"/>
              </a:rPr>
              <a:t>i</a:t>
            </a:r>
            <a:r>
              <a:rPr lang="en-US" altLang="zh-CN" sz="2000" baseline="-25000" dirty="0">
                <a:ea typeface="宋体" panose="02010600030101010101" pitchFamily="2" charset="-122"/>
              </a:rPr>
              <a:t>)</a:t>
            </a:r>
            <a:r>
              <a:rPr lang="en-US" altLang="zh-CN" sz="2000" dirty="0">
                <a:ea typeface="宋体" panose="02010600030101010101" pitchFamily="2" charset="-122"/>
              </a:rPr>
              <a:t> (V</a:t>
            </a:r>
            <a:r>
              <a:rPr lang="en-US" altLang="zh-CN" sz="2000" baseline="-25000" dirty="0">
                <a:ea typeface="宋体" panose="02010600030101010101" pitchFamily="2" charset="-122"/>
              </a:rPr>
              <a:t>i–1</a:t>
            </a:r>
            <a:r>
              <a:rPr lang="en-US" altLang="zh-CN" sz="2000" dirty="0">
                <a:ea typeface="宋体" panose="02010600030101010101" pitchFamily="2" charset="-122"/>
              </a:rPr>
              <a:t>)</a:t>
            </a:r>
          </a:p>
          <a:p>
            <a:pPr lvl="1" eaLnBrk="1" hangingPunct="1">
              <a:buFont typeface="Arial" panose="020B0604020202020204" pitchFamily="34" charset="0"/>
              <a:buAutoNum type="arabicPeriod" startAt="5"/>
            </a:pPr>
            <a:r>
              <a:rPr lang="en-US" altLang="zh-CN" sz="2000" dirty="0">
                <a:ea typeface="宋体" panose="02010600030101010101" pitchFamily="2" charset="-122"/>
              </a:rPr>
              <a:t>Permute the resulting </a:t>
            </a:r>
            <a:r>
              <a:rPr lang="en-US" altLang="zh-CN" sz="2000" dirty="0" err="1">
                <a:ea typeface="宋体" panose="02010600030101010101" pitchFamily="2" charset="-122"/>
              </a:rPr>
              <a:t>U</a:t>
            </a:r>
            <a:r>
              <a:rPr lang="en-US" altLang="zh-CN" sz="2000" baseline="-25000" dirty="0" err="1">
                <a:ea typeface="宋体" panose="02010600030101010101" pitchFamily="2" charset="-122"/>
              </a:rPr>
              <a:t>i</a:t>
            </a:r>
            <a:r>
              <a:rPr lang="en-US" altLang="zh-CN" sz="2000" dirty="0" err="1">
                <a:ea typeface="宋体" panose="02010600030101010101" pitchFamily="2" charset="-122"/>
              </a:rPr>
              <a:t>V</a:t>
            </a:r>
            <a:r>
              <a:rPr lang="en-US" altLang="zh-CN" sz="2000" baseline="-25000" dirty="0" err="1">
                <a:ea typeface="宋体" panose="02010600030101010101" pitchFamily="2" charset="-122"/>
              </a:rPr>
              <a:t>i</a:t>
            </a:r>
            <a:r>
              <a:rPr lang="en-US" altLang="zh-CN" sz="2000" dirty="0">
                <a:ea typeface="宋体" panose="02010600030101010101" pitchFamily="2" charset="-122"/>
              </a:rPr>
              <a:t> using a defined compress permutation, resulting in a 48-bit string as a sub-key, denoted by </a:t>
            </a:r>
            <a:r>
              <a:rPr lang="en-US" altLang="zh-CN" sz="2000" i="1" dirty="0">
                <a:ea typeface="宋体" panose="02010600030101010101" pitchFamily="2" charset="-122"/>
              </a:rPr>
              <a:t>K</a:t>
            </a:r>
            <a:r>
              <a:rPr lang="en-US" altLang="zh-CN" sz="2000" i="1" baseline="-25000" dirty="0">
                <a:latin typeface="Times New Roman" panose="02020603050405020304" pitchFamily="18" charset="0"/>
                <a:ea typeface="宋体" panose="02010600030101010101" pitchFamily="2" charset="-122"/>
              </a:rPr>
              <a:t>i</a:t>
            </a:r>
          </a:p>
          <a:p>
            <a:pPr lvl="1" eaLnBrk="1" hangingPunct="1">
              <a:buFont typeface="Wingdings" panose="05000000000000000000" pitchFamily="2" charset="2"/>
              <a:buNone/>
            </a:pPr>
            <a:r>
              <a:rPr lang="en-US" altLang="zh-CN" sz="2000" dirty="0">
                <a:ea typeface="宋体" panose="02010600030101010101" pitchFamily="2" charset="-122"/>
              </a:rPr>
              <a:t>				</a:t>
            </a:r>
            <a:r>
              <a:rPr lang="en-US" altLang="zh-CN" sz="2000" i="1" dirty="0">
                <a:ea typeface="宋体" panose="02010600030101010101" pitchFamily="2" charset="-122"/>
              </a:rPr>
              <a:t>K</a:t>
            </a:r>
            <a:r>
              <a:rPr lang="en-US" altLang="zh-CN" sz="2000" i="1" baseline="-25000" dirty="0">
                <a:latin typeface="Times New Roman" panose="02020603050405020304" pitchFamily="18" charset="0"/>
                <a:ea typeface="宋体" panose="02010600030101010101" pitchFamily="2" charset="-122"/>
              </a:rPr>
              <a:t>i</a:t>
            </a:r>
            <a:r>
              <a:rPr lang="en-US" altLang="zh-CN" sz="2000" dirty="0">
                <a:ea typeface="宋体" panose="02010600030101010101" pitchFamily="2" charset="-122"/>
              </a:rPr>
              <a:t> = </a:t>
            </a:r>
            <a:r>
              <a:rPr lang="en-US" altLang="zh-CN" sz="2000" dirty="0" err="1">
                <a:ea typeface="宋体" panose="02010600030101010101" pitchFamily="2" charset="-122"/>
              </a:rPr>
              <a:t>P</a:t>
            </a:r>
            <a:r>
              <a:rPr lang="en-US" altLang="zh-CN" sz="2000" baseline="-25000" dirty="0" err="1">
                <a:ea typeface="宋体" panose="02010600030101010101" pitchFamily="2" charset="-122"/>
              </a:rPr>
              <a:t>key</a:t>
            </a:r>
            <a:r>
              <a:rPr lang="en-US" altLang="zh-CN" sz="2000" dirty="0">
                <a:ea typeface="宋体" panose="02010600030101010101" pitchFamily="2" charset="-122"/>
              </a:rPr>
              <a:t> (U</a:t>
            </a:r>
            <a:r>
              <a:rPr lang="en-US" altLang="zh-CN" sz="2000" baseline="-25000" dirty="0">
                <a:ea typeface="宋体" panose="02010600030101010101" pitchFamily="2" charset="-122"/>
              </a:rPr>
              <a:t>i</a:t>
            </a:r>
            <a:r>
              <a:rPr lang="en-US" altLang="zh-CN" sz="2000" dirty="0">
                <a:ea typeface="宋体" panose="02010600030101010101" pitchFamily="2" charset="-122"/>
              </a:rPr>
              <a:t> V</a:t>
            </a:r>
            <a:r>
              <a:rPr lang="en-US" altLang="zh-CN" sz="2000" baseline="-25000" dirty="0">
                <a:ea typeface="宋体" panose="02010600030101010101" pitchFamily="2" charset="-122"/>
              </a:rPr>
              <a:t>i</a:t>
            </a:r>
            <a:r>
              <a:rPr lang="en-US" altLang="zh-CN" sz="2000" dirty="0">
                <a:ea typeface="宋体" panose="02010600030101010101" pitchFamily="2" charset="-122"/>
              </a:rPr>
              <a:t> )</a:t>
            </a:r>
          </a:p>
        </p:txBody>
      </p:sp>
      <p:sp>
        <p:nvSpPr>
          <p:cNvPr id="2" name="Rectangle 1">
            <a:extLst>
              <a:ext uri="{FF2B5EF4-FFF2-40B4-BE49-F238E27FC236}">
                <a16:creationId xmlns:a16="http://schemas.microsoft.com/office/drawing/2014/main" id="{A9523871-5A21-49EA-820B-9B06649AE953}"/>
              </a:ext>
            </a:extLst>
          </p:cNvPr>
          <p:cNvSpPr/>
          <p:nvPr/>
        </p:nvSpPr>
        <p:spPr>
          <a:xfrm>
            <a:off x="839416" y="6059112"/>
            <a:ext cx="7734300" cy="400110"/>
          </a:xfrm>
          <a:prstGeom prst="rect">
            <a:avLst/>
          </a:prstGeom>
        </p:spPr>
        <p:txBody>
          <a:bodyPr wrap="square">
            <a:spAutoFit/>
          </a:bodyPr>
          <a:lstStyle/>
          <a:p>
            <a:r>
              <a:rPr lang="en-US" sz="2000" dirty="0"/>
              <a:t>https://www.geeksforgeeks.org/data-encryption-standard-des-set-1/</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3">
            <a:extLst>
              <a:ext uri="{FF2B5EF4-FFF2-40B4-BE49-F238E27FC236}">
                <a16:creationId xmlns:a16="http://schemas.microsoft.com/office/drawing/2014/main" id="{5743F625-975C-4092-AB93-5F82B34E1321}"/>
              </a:ext>
            </a:extLst>
          </p:cNvPr>
          <p:cNvSpPr>
            <a:spLocks noGrp="1"/>
          </p:cNvSpPr>
          <p:nvPr>
            <p:ph type="title" idx="4294967295"/>
          </p:nvPr>
        </p:nvSpPr>
        <p:spPr>
          <a:xfrm>
            <a:off x="1559496" y="0"/>
            <a:ext cx="7543800" cy="944562"/>
          </a:xfrm>
        </p:spPr>
        <p:txBody>
          <a:bodyPr anchor="ctr"/>
          <a:lstStyle/>
          <a:p>
            <a:pPr eaLnBrk="1" hangingPunct="1"/>
            <a:r>
              <a:rPr lang="en-US" altLang="zh-CN" sz="3600">
                <a:ea typeface="宋体" panose="02010600030101010101" pitchFamily="2" charset="-122"/>
              </a:rPr>
              <a:t>DES Substitution Boxes</a:t>
            </a:r>
          </a:p>
        </p:txBody>
      </p:sp>
      <p:sp>
        <p:nvSpPr>
          <p:cNvPr id="25605" name="Content Placeholder 4">
            <a:extLst>
              <a:ext uri="{FF2B5EF4-FFF2-40B4-BE49-F238E27FC236}">
                <a16:creationId xmlns:a16="http://schemas.microsoft.com/office/drawing/2014/main" id="{BD808236-BE7D-44E0-AC22-5B7647E2283B}"/>
              </a:ext>
            </a:extLst>
          </p:cNvPr>
          <p:cNvSpPr>
            <a:spLocks noGrp="1"/>
          </p:cNvSpPr>
          <p:nvPr>
            <p:ph idx="4294967295"/>
          </p:nvPr>
        </p:nvSpPr>
        <p:spPr>
          <a:xfrm>
            <a:off x="263352" y="980729"/>
            <a:ext cx="11593288" cy="4857973"/>
          </a:xfrm>
        </p:spPr>
        <p:txBody>
          <a:bodyPr/>
          <a:lstStyle/>
          <a:p>
            <a:pPr eaLnBrk="1" hangingPunct="1"/>
            <a:r>
              <a:rPr lang="en-US" altLang="zh-CN" sz="2400" dirty="0">
                <a:ea typeface="宋体" panose="02010600030101010101" pitchFamily="2" charset="-122"/>
              </a:rPr>
              <a:t>The DES substitution function </a:t>
            </a:r>
            <a:r>
              <a:rPr lang="en-US" altLang="zh-CN" sz="2400" i="1" dirty="0">
                <a:latin typeface="Times New Roman" panose="02020603050405020304" pitchFamily="18" charset="0"/>
                <a:ea typeface="宋体" panose="02010600030101010101" pitchFamily="2" charset="-122"/>
              </a:rPr>
              <a:t>F</a:t>
            </a:r>
            <a:r>
              <a:rPr lang="en-US" altLang="zh-CN" sz="2400" dirty="0">
                <a:ea typeface="宋体" panose="02010600030101010101" pitchFamily="2" charset="-122"/>
              </a:rPr>
              <a:t> is defined below:</a:t>
            </a:r>
          </a:p>
          <a:p>
            <a:pPr eaLnBrk="1" hangingPunct="1">
              <a:buFont typeface="Wingdings" panose="05000000000000000000" pitchFamily="2" charset="2"/>
              <a:buNone/>
            </a:pPr>
            <a:r>
              <a:rPr lang="en-US" altLang="zh-CN" sz="2400" dirty="0">
                <a:ea typeface="宋体" panose="02010600030101010101" pitchFamily="2" charset="-122"/>
              </a:rPr>
              <a:t>		</a:t>
            </a:r>
            <a:r>
              <a:rPr lang="en-US" altLang="zh-CN" sz="2400" i="1" dirty="0">
                <a:solidFill>
                  <a:schemeClr val="accent6"/>
                </a:solidFill>
                <a:latin typeface="Times New Roman" panose="02020603050405020304" pitchFamily="18" charset="0"/>
                <a:ea typeface="宋体" panose="02010600030101010101" pitchFamily="2" charset="-122"/>
              </a:rPr>
              <a:t>F</a:t>
            </a:r>
            <a:r>
              <a:rPr lang="en-US" altLang="zh-CN" sz="2400" dirty="0">
                <a:solidFill>
                  <a:schemeClr val="accent6"/>
                </a:solidFill>
                <a:ea typeface="宋体" panose="02010600030101010101" pitchFamily="2" charset="-122"/>
              </a:rPr>
              <a:t>(</a:t>
            </a:r>
            <a:r>
              <a:rPr lang="en-US" altLang="zh-CN" sz="2400" i="1" dirty="0">
                <a:solidFill>
                  <a:schemeClr val="accent6"/>
                </a:solidFill>
                <a:latin typeface="Times New Roman" panose="02020603050405020304" pitchFamily="18" charset="0"/>
                <a:ea typeface="宋体" panose="02010600030101010101" pitchFamily="2" charset="-122"/>
              </a:rPr>
              <a:t>R</a:t>
            </a:r>
            <a:r>
              <a:rPr lang="en-US" altLang="zh-CN" sz="2400" i="1" baseline="-25000" dirty="0">
                <a:solidFill>
                  <a:schemeClr val="accent6"/>
                </a:solidFill>
                <a:latin typeface="Times New Roman" panose="02020603050405020304" pitchFamily="18" charset="0"/>
                <a:ea typeface="宋体" panose="02010600030101010101" pitchFamily="2" charset="-122"/>
              </a:rPr>
              <a:t>i</a:t>
            </a:r>
            <a:r>
              <a:rPr lang="en-US" altLang="zh-CN" sz="2400" i="1" baseline="-250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aseline="-25000" dirty="0">
                <a:solidFill>
                  <a:schemeClr val="accent6"/>
                </a:solidFill>
                <a:ea typeface="宋体" panose="02010600030101010101" pitchFamily="2" charset="-122"/>
              </a:rPr>
              <a:t>1</a:t>
            </a:r>
            <a:r>
              <a:rPr lang="en-US" altLang="zh-CN" sz="2400" dirty="0">
                <a:solidFill>
                  <a:schemeClr val="accent6"/>
                </a:solidFill>
                <a:ea typeface="宋体" panose="02010600030101010101" pitchFamily="2" charset="-122"/>
              </a:rPr>
              <a:t>, </a:t>
            </a:r>
            <a:r>
              <a:rPr lang="en-US" altLang="zh-CN" sz="2400" i="1" dirty="0">
                <a:solidFill>
                  <a:schemeClr val="accent6"/>
                </a:solidFill>
                <a:latin typeface="Times New Roman" panose="02020603050405020304" pitchFamily="18" charset="0"/>
                <a:ea typeface="宋体" panose="02010600030101010101" pitchFamily="2" charset="-122"/>
              </a:rPr>
              <a:t>K</a:t>
            </a:r>
            <a:r>
              <a:rPr lang="en-US" altLang="zh-CN" sz="2400" i="1" baseline="-25000" dirty="0">
                <a:solidFill>
                  <a:schemeClr val="accent6"/>
                </a:solidFill>
                <a:latin typeface="Times New Roman" panose="02020603050405020304" pitchFamily="18" charset="0"/>
                <a:ea typeface="宋体" panose="02010600030101010101" pitchFamily="2" charset="-122"/>
              </a:rPr>
              <a:t>i</a:t>
            </a:r>
            <a:r>
              <a:rPr lang="en-US" altLang="zh-CN" sz="2400" dirty="0">
                <a:solidFill>
                  <a:schemeClr val="accent6"/>
                </a:solidFill>
                <a:ea typeface="宋体" panose="02010600030101010101" pitchFamily="2" charset="-122"/>
              </a:rPr>
              <a:t>) </a:t>
            </a: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P</a:t>
            </a:r>
            <a:r>
              <a:rPr lang="en-US" altLang="zh-CN" sz="2400" dirty="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S</a:t>
            </a:r>
            <a:r>
              <a:rPr lang="en-US" altLang="zh-CN" sz="2400" dirty="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EP</a:t>
            </a:r>
            <a:r>
              <a:rPr lang="en-US" altLang="zh-CN" sz="2400" dirty="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R</a:t>
            </a:r>
            <a:r>
              <a:rPr lang="en-US" altLang="zh-CN" sz="2400" i="1" baseline="-25000" dirty="0">
                <a:latin typeface="Times New Roman" panose="02020603050405020304" pitchFamily="18" charset="0"/>
                <a:ea typeface="宋体" panose="02010600030101010101" pitchFamily="2" charset="-122"/>
              </a:rPr>
              <a:t>i–</a:t>
            </a:r>
            <a:r>
              <a:rPr lang="en-US" altLang="zh-CN" sz="2400" baseline="-25000" dirty="0">
                <a:ea typeface="宋体" panose="02010600030101010101" pitchFamily="2" charset="-122"/>
              </a:rPr>
              <a:t>1</a:t>
            </a:r>
            <a:r>
              <a:rPr lang="en-US" altLang="zh-CN" sz="2400" dirty="0">
                <a:ea typeface="宋体" panose="02010600030101010101" pitchFamily="2" charset="-122"/>
              </a:rPr>
              <a:t>) </a:t>
            </a:r>
            <a:r>
              <a:rPr lang="en-GB" altLang="zh-CN" sz="2400" dirty="0">
                <a:ea typeface="StarBats"/>
                <a:cs typeface="StarBats"/>
              </a:rPr>
              <a:t>⊕</a:t>
            </a:r>
            <a:r>
              <a:rPr lang="en-US" altLang="zh-CN" sz="2400" dirty="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a:t>
            </a:r>
            <a:r>
              <a:rPr lang="en-US" altLang="zh-CN" sz="2400" i="1" dirty="0" err="1">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 </a:t>
            </a:r>
            <a:r>
              <a:rPr lang="en-US" altLang="zh-CN" sz="2400" dirty="0">
                <a:latin typeface="Times New Roman" panose="02020603050405020304" pitchFamily="18" charset="0"/>
                <a:ea typeface="宋体" panose="02010600030101010101" pitchFamily="2" charset="-122"/>
              </a:rPr>
              <a:t>1,…,16</a:t>
            </a:r>
          </a:p>
          <a:p>
            <a:pPr eaLnBrk="1" hangingPunct="1"/>
            <a:r>
              <a:rPr lang="en-US" altLang="zh-CN" sz="2400" dirty="0">
                <a:ea typeface="宋体" panose="02010600030101010101" pitchFamily="2" charset="-122"/>
              </a:rPr>
              <a:t>First, permute </a:t>
            </a:r>
            <a:r>
              <a:rPr lang="en-US" altLang="zh-CN" sz="2400" i="1" dirty="0">
                <a:latin typeface="Times New Roman" panose="02020603050405020304" pitchFamily="18" charset="0"/>
                <a:ea typeface="宋体" panose="02010600030101010101" pitchFamily="2" charset="-122"/>
              </a:rPr>
              <a:t>R</a:t>
            </a:r>
            <a:r>
              <a:rPr lang="en-US" altLang="zh-CN" sz="2400" i="1"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using </a:t>
            </a:r>
            <a:r>
              <a:rPr lang="en-US" altLang="zh-CN" sz="2400" i="1" dirty="0">
                <a:latin typeface="Times New Roman" panose="02020603050405020304" pitchFamily="18" charset="0"/>
                <a:ea typeface="宋体" panose="02010600030101010101" pitchFamily="2" charset="-122"/>
              </a:rPr>
              <a:t>EP</a:t>
            </a:r>
            <a:r>
              <a:rPr lang="en-US" altLang="zh-CN" sz="2400" dirty="0">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rPr>
              <a:t>R</a:t>
            </a:r>
            <a:r>
              <a:rPr lang="en-US" altLang="zh-CN" sz="2400" i="1"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to produce a 48-bit string </a:t>
            </a:r>
            <a:r>
              <a:rPr lang="en-US" altLang="zh-CN" sz="2400" i="1" dirty="0">
                <a:latin typeface="Times New Roman" panose="02020603050405020304" pitchFamily="18" charset="0"/>
                <a:ea typeface="宋体" panose="02010600030101010101" pitchFamily="2" charset="-122"/>
              </a:rPr>
              <a:t>x</a:t>
            </a:r>
          </a:p>
          <a:p>
            <a:pPr eaLnBrk="1" hangingPunct="1"/>
            <a:r>
              <a:rPr lang="en-US" altLang="zh-CN" sz="2400" dirty="0">
                <a:ea typeface="宋体" panose="02010600030101010101" pitchFamily="2" charset="-122"/>
              </a:rPr>
              <a:t>Next, XOR </a:t>
            </a:r>
            <a:r>
              <a:rPr lang="en-US" altLang="zh-CN" sz="2400" i="1" dirty="0">
                <a:latin typeface="Times New Roman" panose="02020603050405020304" pitchFamily="18" charset="0"/>
                <a:ea typeface="宋体" panose="02010600030101010101" pitchFamily="2" charset="-122"/>
              </a:rPr>
              <a:t>x</a:t>
            </a:r>
            <a:r>
              <a:rPr lang="en-US" altLang="zh-CN" sz="2400" dirty="0">
                <a:ea typeface="宋体" panose="02010600030101010101" pitchFamily="2" charset="-122"/>
              </a:rPr>
              <a:t> with the 48-bit sub key </a:t>
            </a:r>
            <a:r>
              <a:rPr lang="en-US" altLang="zh-CN" sz="2400" i="1" dirty="0">
                <a:latin typeface="Times New Roman" panose="02020603050405020304" pitchFamily="18" charset="0"/>
                <a:ea typeface="宋体" panose="02010600030101010101" pitchFamily="2" charset="-122"/>
              </a:rPr>
              <a:t>K</a:t>
            </a:r>
            <a:r>
              <a:rPr lang="en-US" altLang="zh-CN" sz="2400" i="1" baseline="-25000" dirty="0">
                <a:latin typeface="Times New Roman" panose="02020603050405020304" pitchFamily="18" charset="0"/>
                <a:ea typeface="宋体" panose="02010600030101010101" pitchFamily="2" charset="-122"/>
              </a:rPr>
              <a:t>i</a:t>
            </a:r>
            <a:r>
              <a:rPr lang="en-US" altLang="zh-CN" sz="2400" dirty="0">
                <a:ea typeface="宋体" panose="02010600030101010101" pitchFamily="2" charset="-122"/>
              </a:rPr>
              <a:t> to produce a 48-bit string </a:t>
            </a:r>
            <a:r>
              <a:rPr lang="en-US" altLang="zh-CN" sz="2400" i="1" dirty="0">
                <a:latin typeface="Times New Roman" panose="02020603050405020304" pitchFamily="18" charset="0"/>
                <a:ea typeface="宋体" panose="02010600030101010101" pitchFamily="2" charset="-122"/>
              </a:rPr>
              <a:t>y</a:t>
            </a:r>
            <a:r>
              <a:rPr lang="en-US" altLang="zh-CN" sz="2400" dirty="0">
                <a:ea typeface="宋体" panose="02010600030101010101" pitchFamily="2" charset="-122"/>
              </a:rPr>
              <a:t> </a:t>
            </a:r>
          </a:p>
          <a:p>
            <a:pPr eaLnBrk="1" hangingPunct="1"/>
            <a:r>
              <a:rPr lang="en-US" altLang="zh-CN" sz="2400" dirty="0">
                <a:ea typeface="宋体" panose="02010600030101010101" pitchFamily="2" charset="-122"/>
              </a:rPr>
              <a:t>Function </a:t>
            </a:r>
            <a:r>
              <a:rPr lang="en-US" altLang="zh-CN" sz="2400" i="1" dirty="0">
                <a:latin typeface="Times New Roman" panose="02020603050405020304" pitchFamily="18" charset="0"/>
                <a:ea typeface="宋体" panose="02010600030101010101" pitchFamily="2" charset="-122"/>
              </a:rPr>
              <a:t>S</a:t>
            </a:r>
            <a:r>
              <a:rPr lang="en-US" altLang="zh-CN" sz="2400" dirty="0">
                <a:ea typeface="宋体" panose="02010600030101010101" pitchFamily="2" charset="-122"/>
              </a:rPr>
              <a:t> turns </a:t>
            </a:r>
            <a:r>
              <a:rPr lang="en-US" altLang="zh-CN" sz="2400" i="1" dirty="0">
                <a:latin typeface="Times New Roman" panose="02020603050405020304" pitchFamily="18" charset="0"/>
                <a:ea typeface="宋体" panose="02010600030101010101" pitchFamily="2" charset="-122"/>
              </a:rPr>
              <a:t>y</a:t>
            </a:r>
            <a:r>
              <a:rPr lang="en-US" altLang="zh-CN" sz="2400" dirty="0">
                <a:ea typeface="宋体" panose="02010600030101010101" pitchFamily="2" charset="-122"/>
              </a:rPr>
              <a:t> into a 32-bits string </a:t>
            </a:r>
            <a:r>
              <a:rPr lang="en-US" altLang="zh-CN" sz="2400" i="1" dirty="0">
                <a:latin typeface="Times New Roman" panose="02020603050405020304" pitchFamily="18" charset="0"/>
                <a:ea typeface="宋体" panose="02010600030101010101" pitchFamily="2" charset="-122"/>
              </a:rPr>
              <a:t>z</a:t>
            </a:r>
            <a:r>
              <a:rPr lang="en-US" altLang="zh-CN" sz="2400" dirty="0">
                <a:ea typeface="宋体" panose="02010600030101010101" pitchFamily="2" charset="-122"/>
              </a:rPr>
              <a:t>, using eight 4x16 special matrices, called S-boxes</a:t>
            </a:r>
          </a:p>
          <a:p>
            <a:pPr lvl="1" eaLnBrk="1" hangingPunct="1"/>
            <a:r>
              <a:rPr lang="en-US" altLang="zh-CN" sz="1800" dirty="0">
                <a:ea typeface="宋体" panose="02010600030101010101" pitchFamily="2" charset="-122"/>
              </a:rPr>
              <a:t>Each entry in an S-box is a 4-bit string</a:t>
            </a:r>
          </a:p>
          <a:p>
            <a:pPr lvl="1" eaLnBrk="1" hangingPunct="1"/>
            <a:r>
              <a:rPr lang="en-US" altLang="zh-CN" sz="1800" dirty="0">
                <a:ea typeface="宋体" panose="02010600030101010101" pitchFamily="2" charset="-122"/>
              </a:rPr>
              <a:t>Break </a:t>
            </a:r>
            <a:r>
              <a:rPr lang="en-US" altLang="zh-CN" sz="1800" i="1" dirty="0">
                <a:latin typeface="Times New Roman" panose="02020603050405020304" pitchFamily="18" charset="0"/>
                <a:ea typeface="宋体" panose="02010600030101010101" pitchFamily="2" charset="-122"/>
              </a:rPr>
              <a:t>y</a:t>
            </a:r>
            <a:r>
              <a:rPr lang="en-US" altLang="zh-CN" sz="1800" dirty="0">
                <a:ea typeface="宋体" panose="02010600030101010101" pitchFamily="2" charset="-122"/>
              </a:rPr>
              <a:t> into 8 blocks, each with 6-bits </a:t>
            </a:r>
          </a:p>
          <a:p>
            <a:pPr lvl="1" eaLnBrk="1" hangingPunct="1"/>
            <a:r>
              <a:rPr lang="en-US" altLang="zh-CN" sz="1800" dirty="0">
                <a:ea typeface="宋体" panose="02010600030101010101" pitchFamily="2" charset="-122"/>
              </a:rPr>
              <a:t>Use the </a:t>
            </a:r>
            <a:r>
              <a:rPr lang="en-US" altLang="zh-CN" sz="1800" i="1" dirty="0" err="1">
                <a:latin typeface="Times New Roman" panose="02020603050405020304" pitchFamily="18" charset="0"/>
                <a:ea typeface="宋体" panose="02010600030101010101" pitchFamily="2" charset="-122"/>
              </a:rPr>
              <a:t>i</a:t>
            </a:r>
            <a:r>
              <a:rPr lang="en-US" altLang="zh-CN" sz="1800" baseline="30000" dirty="0" err="1">
                <a:ea typeface="宋体" panose="02010600030101010101" pitchFamily="2" charset="-122"/>
              </a:rPr>
              <a:t>th</a:t>
            </a:r>
            <a:r>
              <a:rPr lang="en-US" altLang="zh-CN" sz="1800" dirty="0">
                <a:ea typeface="宋体" panose="02010600030101010101" pitchFamily="2" charset="-122"/>
              </a:rPr>
              <a:t> matrix on the </a:t>
            </a:r>
            <a:r>
              <a:rPr lang="en-US" altLang="zh-CN" sz="1800" i="1" dirty="0" err="1">
                <a:latin typeface="Times New Roman" panose="02020603050405020304" pitchFamily="18" charset="0"/>
                <a:ea typeface="宋体" panose="02010600030101010101" pitchFamily="2" charset="-122"/>
              </a:rPr>
              <a:t>i</a:t>
            </a:r>
            <a:r>
              <a:rPr lang="en-US" altLang="zh-CN" sz="1800" baseline="30000" dirty="0" err="1">
                <a:ea typeface="宋体" panose="02010600030101010101" pitchFamily="2" charset="-122"/>
              </a:rPr>
              <a:t>th</a:t>
            </a:r>
            <a:r>
              <a:rPr lang="en-US" altLang="zh-CN" sz="1800" dirty="0">
                <a:ea typeface="宋体" panose="02010600030101010101" pitchFamily="2" charset="-122"/>
              </a:rPr>
              <a:t> block </a:t>
            </a:r>
            <a:r>
              <a:rPr lang="en-US" altLang="zh-CN" sz="1800" dirty="0">
                <a:solidFill>
                  <a:srgbClr val="FF0000"/>
                </a:solidFill>
                <a:ea typeface="宋体" panose="02010600030101010101" pitchFamily="2" charset="-122"/>
              </a:rPr>
              <a:t>b</a:t>
            </a:r>
            <a:r>
              <a:rPr lang="en-US" altLang="zh-CN" sz="1800" baseline="-25000" dirty="0">
                <a:solidFill>
                  <a:srgbClr val="FF0000"/>
                </a:solidFill>
                <a:ea typeface="宋体" panose="02010600030101010101" pitchFamily="2" charset="-122"/>
              </a:rPr>
              <a:t>1</a:t>
            </a:r>
            <a:r>
              <a:rPr lang="en-US" altLang="zh-CN" sz="1800" dirty="0">
                <a:ea typeface="宋体" panose="02010600030101010101" pitchFamily="2" charset="-122"/>
              </a:rPr>
              <a:t>b</a:t>
            </a:r>
            <a:r>
              <a:rPr lang="en-US" altLang="zh-CN" sz="1800" baseline="-25000" dirty="0">
                <a:ea typeface="宋体" panose="02010600030101010101" pitchFamily="2" charset="-122"/>
              </a:rPr>
              <a:t>2</a:t>
            </a:r>
            <a:r>
              <a:rPr lang="en-US" altLang="zh-CN" sz="1800" dirty="0">
                <a:ea typeface="宋体" panose="02010600030101010101" pitchFamily="2" charset="-122"/>
              </a:rPr>
              <a:t>b</a:t>
            </a:r>
            <a:r>
              <a:rPr lang="en-US" altLang="zh-CN" sz="1800" baseline="-25000" dirty="0">
                <a:ea typeface="宋体" panose="02010600030101010101" pitchFamily="2" charset="-122"/>
              </a:rPr>
              <a:t>3</a:t>
            </a:r>
            <a:r>
              <a:rPr lang="en-US" altLang="zh-CN" sz="1800" dirty="0">
                <a:ea typeface="宋体" panose="02010600030101010101" pitchFamily="2" charset="-122"/>
              </a:rPr>
              <a:t>b</a:t>
            </a:r>
            <a:r>
              <a:rPr lang="en-US" altLang="zh-CN" sz="1800" baseline="-25000" dirty="0">
                <a:ea typeface="宋体" panose="02010600030101010101" pitchFamily="2" charset="-122"/>
              </a:rPr>
              <a:t>4</a:t>
            </a:r>
            <a:r>
              <a:rPr lang="en-US" altLang="zh-CN" sz="1800" dirty="0">
                <a:ea typeface="宋体" panose="02010600030101010101" pitchFamily="2" charset="-122"/>
              </a:rPr>
              <a:t>b</a:t>
            </a:r>
            <a:r>
              <a:rPr lang="en-US" altLang="zh-CN" sz="1800" baseline="-25000" dirty="0">
                <a:ea typeface="宋体" panose="02010600030101010101" pitchFamily="2" charset="-122"/>
              </a:rPr>
              <a:t>5</a:t>
            </a:r>
            <a:r>
              <a:rPr lang="en-US" altLang="zh-CN" sz="1800" dirty="0">
                <a:solidFill>
                  <a:srgbClr val="FF0000"/>
                </a:solidFill>
                <a:ea typeface="宋体" panose="02010600030101010101" pitchFamily="2" charset="-122"/>
              </a:rPr>
              <a:t>b</a:t>
            </a:r>
            <a:r>
              <a:rPr lang="en-US" altLang="zh-CN" sz="1800" baseline="-25000" dirty="0">
                <a:solidFill>
                  <a:srgbClr val="FF0000"/>
                </a:solidFill>
                <a:ea typeface="宋体" panose="02010600030101010101" pitchFamily="2" charset="-122"/>
              </a:rPr>
              <a:t>6</a:t>
            </a:r>
            <a:endParaRPr lang="en-US" altLang="zh-CN" sz="1800" dirty="0">
              <a:solidFill>
                <a:srgbClr val="FF0000"/>
              </a:solidFill>
              <a:ea typeface="宋体" panose="02010600030101010101" pitchFamily="2" charset="-122"/>
            </a:endParaRPr>
          </a:p>
          <a:p>
            <a:pPr lvl="1" eaLnBrk="1" hangingPunct="1"/>
            <a:r>
              <a:rPr lang="en-US" altLang="zh-CN" sz="1800" dirty="0">
                <a:ea typeface="宋体" panose="02010600030101010101" pitchFamily="2" charset="-122"/>
              </a:rPr>
              <a:t>Let b</a:t>
            </a:r>
            <a:r>
              <a:rPr lang="en-US" altLang="zh-CN" sz="1800" baseline="-25000" dirty="0">
                <a:ea typeface="宋体" panose="02010600030101010101" pitchFamily="2" charset="-122"/>
              </a:rPr>
              <a:t>1</a:t>
            </a:r>
            <a:r>
              <a:rPr lang="en-US" altLang="zh-CN" sz="1800" dirty="0">
                <a:ea typeface="宋体" panose="02010600030101010101" pitchFamily="2" charset="-122"/>
              </a:rPr>
              <a:t>b</a:t>
            </a:r>
            <a:r>
              <a:rPr lang="en-US" altLang="zh-CN" sz="1800" baseline="-25000" dirty="0">
                <a:ea typeface="宋体" panose="02010600030101010101" pitchFamily="2" charset="-122"/>
              </a:rPr>
              <a:t>6</a:t>
            </a:r>
            <a:r>
              <a:rPr lang="en-US" altLang="zh-CN" sz="1800" dirty="0">
                <a:ea typeface="宋体" panose="02010600030101010101" pitchFamily="2" charset="-122"/>
              </a:rPr>
              <a:t> be the row number, and b</a:t>
            </a:r>
            <a:r>
              <a:rPr lang="en-US" altLang="zh-CN" sz="1800" baseline="-25000" dirty="0">
                <a:ea typeface="宋体" panose="02010600030101010101" pitchFamily="2" charset="-122"/>
              </a:rPr>
              <a:t>2</a:t>
            </a:r>
            <a:r>
              <a:rPr lang="en-US" altLang="zh-CN" sz="1800" dirty="0">
                <a:ea typeface="宋体" panose="02010600030101010101" pitchFamily="2" charset="-122"/>
              </a:rPr>
              <a:t>b</a:t>
            </a:r>
            <a:r>
              <a:rPr lang="en-US" altLang="zh-CN" sz="1800" baseline="-25000" dirty="0">
                <a:ea typeface="宋体" panose="02010600030101010101" pitchFamily="2" charset="-122"/>
              </a:rPr>
              <a:t>3</a:t>
            </a:r>
            <a:r>
              <a:rPr lang="en-US" altLang="zh-CN" sz="1800" dirty="0">
                <a:ea typeface="宋体" panose="02010600030101010101" pitchFamily="2" charset="-122"/>
              </a:rPr>
              <a:t>b</a:t>
            </a:r>
            <a:r>
              <a:rPr lang="en-US" altLang="zh-CN" sz="1800" baseline="-25000" dirty="0">
                <a:ea typeface="宋体" panose="02010600030101010101" pitchFamily="2" charset="-122"/>
              </a:rPr>
              <a:t>4</a:t>
            </a:r>
            <a:r>
              <a:rPr lang="en-US" altLang="zh-CN" sz="1800" dirty="0">
                <a:ea typeface="宋体" panose="02010600030101010101" pitchFamily="2" charset="-122"/>
              </a:rPr>
              <a:t>b</a:t>
            </a:r>
            <a:r>
              <a:rPr lang="en-US" altLang="zh-CN" sz="1800" baseline="-25000" dirty="0">
                <a:ea typeface="宋体" panose="02010600030101010101" pitchFamily="2" charset="-122"/>
              </a:rPr>
              <a:t>5 </a:t>
            </a:r>
            <a:r>
              <a:rPr lang="en-US" altLang="zh-CN" sz="1800" dirty="0">
                <a:ea typeface="宋体" panose="02010600030101010101" pitchFamily="2" charset="-122"/>
              </a:rPr>
              <a:t>the column number, and return the corresponding entry</a:t>
            </a:r>
          </a:p>
          <a:p>
            <a:pPr lvl="1" eaLnBrk="1" hangingPunct="1"/>
            <a:r>
              <a:rPr lang="en-US" altLang="zh-CN" sz="1800" dirty="0">
                <a:ea typeface="宋体" panose="02010600030101010101" pitchFamily="2" charset="-122"/>
              </a:rPr>
              <a:t>Each 6-bit block is turned to a 4-bit string, resulting in a 32-bit string </a:t>
            </a:r>
            <a:r>
              <a:rPr lang="en-US" altLang="zh-CN" sz="1800" i="1" dirty="0">
                <a:latin typeface="Times New Roman" panose="02020603050405020304" pitchFamily="18" charset="0"/>
                <a:ea typeface="宋体" panose="02010600030101010101" pitchFamily="2" charset="-122"/>
              </a:rPr>
              <a:t>z</a:t>
            </a:r>
            <a:endParaRPr lang="en-US" altLang="zh-CN" sz="1800" dirty="0">
              <a:ea typeface="宋体" panose="02010600030101010101" pitchFamily="2" charset="-122"/>
            </a:endParaRPr>
          </a:p>
          <a:p>
            <a:pPr eaLnBrk="1" hangingPunct="1"/>
            <a:r>
              <a:rPr lang="en-US" altLang="zh-CN" sz="2400" dirty="0">
                <a:ea typeface="宋体" panose="02010600030101010101" pitchFamily="2" charset="-122"/>
              </a:rPr>
              <a:t>Finally, permute </a:t>
            </a:r>
            <a:r>
              <a:rPr lang="en-US" altLang="zh-CN" sz="2400" i="1" dirty="0">
                <a:latin typeface="Times New Roman" panose="02020603050405020304" pitchFamily="18" charset="0"/>
                <a:ea typeface="宋体" panose="02010600030101010101" pitchFamily="2" charset="-122"/>
              </a:rPr>
              <a:t>z</a:t>
            </a:r>
            <a:r>
              <a:rPr lang="en-US" altLang="zh-CN" sz="2400" dirty="0">
                <a:ea typeface="宋体" panose="02010600030101010101" pitchFamily="2" charset="-122"/>
              </a:rPr>
              <a:t> using </a:t>
            </a:r>
            <a:r>
              <a:rPr lang="en-US" altLang="zh-CN" sz="2400" i="1" dirty="0">
                <a:latin typeface="Times New Roman" panose="02020603050405020304" pitchFamily="18" charset="0"/>
                <a:ea typeface="宋体" panose="02010600030101010101" pitchFamily="2" charset="-122"/>
              </a:rPr>
              <a:t>P</a:t>
            </a:r>
            <a:r>
              <a:rPr lang="en-US" altLang="zh-CN" sz="2400" dirty="0">
                <a:ea typeface="宋体" panose="02010600030101010101" pitchFamily="2" charset="-122"/>
              </a:rPr>
              <a:t> to produce the result of DES’s F function</a:t>
            </a:r>
          </a:p>
          <a:p>
            <a:pPr eaLnBrk="1" hangingPunct="1"/>
            <a:r>
              <a:rPr lang="en-US" altLang="zh-CN" sz="2400" dirty="0">
                <a:ea typeface="宋体" panose="02010600030101010101" pitchFamily="2" charset="-122"/>
              </a:rPr>
              <a:t>This result, </a:t>
            </a:r>
            <a:r>
              <a:rPr lang="en-US" altLang="zh-CN" sz="2400" dirty="0" err="1">
                <a:ea typeface="宋体" panose="02010600030101010101" pitchFamily="2" charset="-122"/>
              </a:rPr>
              <a:t>XOR’d</a:t>
            </a:r>
            <a:r>
              <a:rPr lang="en-US" altLang="zh-CN" sz="2400" dirty="0">
                <a:ea typeface="宋体" panose="02010600030101010101" pitchFamily="2" charset="-122"/>
              </a:rPr>
              <a:t> with </a:t>
            </a:r>
            <a:r>
              <a:rPr lang="en-US" altLang="zh-CN" sz="2400" i="1" dirty="0">
                <a:latin typeface="Times New Roman" panose="02020603050405020304" pitchFamily="18" charset="0"/>
                <a:ea typeface="宋体" panose="02010600030101010101" pitchFamily="2" charset="-122"/>
              </a:rPr>
              <a:t>L</a:t>
            </a:r>
            <a:r>
              <a:rPr lang="en-US" altLang="zh-CN" sz="2400" i="1" baseline="-25000" dirty="0">
                <a:latin typeface="Times New Roman" panose="02020603050405020304" pitchFamily="18" charset="0"/>
                <a:ea typeface="宋体" panose="02010600030101010101" pitchFamily="2" charset="-122"/>
              </a:rPr>
              <a:t>i–</a:t>
            </a:r>
            <a:r>
              <a:rPr lang="en-US" altLang="zh-CN" sz="2400" baseline="-25000" dirty="0">
                <a:ea typeface="宋体" panose="02010600030101010101" pitchFamily="2" charset="-122"/>
              </a:rPr>
              <a:t>1</a:t>
            </a:r>
            <a:r>
              <a:rPr lang="en-US" altLang="zh-CN" sz="2400" dirty="0">
                <a:ea typeface="宋体" panose="02010600030101010101" pitchFamily="2" charset="-122"/>
              </a:rPr>
              <a:t>, is </a:t>
            </a:r>
            <a:r>
              <a:rPr lang="en-US" altLang="zh-CN" sz="2400" i="1" dirty="0">
                <a:latin typeface="Times New Roman" panose="02020603050405020304" pitchFamily="18" charset="0"/>
                <a:ea typeface="宋体" panose="02010600030101010101" pitchFamily="2" charset="-122"/>
              </a:rPr>
              <a:t>R</a:t>
            </a:r>
            <a:r>
              <a:rPr lang="en-US" altLang="zh-CN" sz="2400" i="1" baseline="-25000" dirty="0">
                <a:latin typeface="Times New Roman" panose="02020603050405020304" pitchFamily="18" charset="0"/>
                <a:ea typeface="宋体" panose="02010600030101010101" pitchFamily="2" charset="-122"/>
              </a:rPr>
              <a:t>i</a:t>
            </a:r>
            <a:endParaRPr lang="en-US" altLang="zh-CN" sz="2400" dirty="0">
              <a:ea typeface="宋体" panose="02010600030101010101" pitchFamily="2" charset="-122"/>
            </a:endParaRPr>
          </a:p>
        </p:txBody>
      </p:sp>
      <p:sp>
        <p:nvSpPr>
          <p:cNvPr id="2" name="Rectangle 1">
            <a:extLst>
              <a:ext uri="{FF2B5EF4-FFF2-40B4-BE49-F238E27FC236}">
                <a16:creationId xmlns:a16="http://schemas.microsoft.com/office/drawing/2014/main" id="{8A3B6800-D8DA-489C-AB81-E76AC5A27EFB}"/>
              </a:ext>
            </a:extLst>
          </p:cNvPr>
          <p:cNvSpPr/>
          <p:nvPr/>
        </p:nvSpPr>
        <p:spPr>
          <a:xfrm>
            <a:off x="3214192" y="6021288"/>
            <a:ext cx="8977808" cy="830997"/>
          </a:xfrm>
          <a:prstGeom prst="rect">
            <a:avLst/>
          </a:prstGeom>
        </p:spPr>
        <p:txBody>
          <a:bodyPr wrap="square">
            <a:spAutoFit/>
          </a:bodyPr>
          <a:lstStyle/>
          <a:p>
            <a:r>
              <a:rPr lang="en-US" sz="2400" dirty="0"/>
              <a:t>https://en.wikipedia.org/wiki/DES_supplementary_material</a:t>
            </a:r>
          </a:p>
          <a:p>
            <a:endParaRPr 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01593"/>
            <a:ext cx="7725080" cy="646321"/>
          </a:xfrm>
        </p:spPr>
        <p:txBody>
          <a:bodyPr wrap="square">
            <a:spAutoFit/>
          </a:bodyPr>
          <a:lstStyle/>
          <a:p>
            <a:r>
              <a:rPr lang="en-IN" altLang="en-US" sz="3600">
                <a:ea typeface="ヒラギノ角ゴ Pro W3" charset="-128"/>
              </a:rPr>
              <a:t>DES function </a:t>
            </a:r>
            <a:r>
              <a:rPr lang="en-US" altLang="zh-CN" sz="3600" i="1">
                <a:solidFill>
                  <a:schemeClr val="accent6"/>
                </a:solidFill>
                <a:latin typeface="Times New Roman" panose="02020603050405020304" pitchFamily="18" charset="0"/>
                <a:ea typeface="宋体" panose="02010600030101010101" pitchFamily="2" charset="-122"/>
              </a:rPr>
              <a:t>F</a:t>
            </a:r>
            <a:r>
              <a:rPr lang="en-US" altLang="zh-CN" sz="3600">
                <a:solidFill>
                  <a:schemeClr val="accent6"/>
                </a:solidFill>
                <a:ea typeface="宋体" panose="02010600030101010101" pitchFamily="2" charset="-122"/>
              </a:rPr>
              <a:t>(</a:t>
            </a:r>
            <a:r>
              <a:rPr lang="en-US" altLang="zh-CN" sz="3600" i="1">
                <a:solidFill>
                  <a:schemeClr val="accent6"/>
                </a:solidFill>
                <a:latin typeface="Times New Roman" panose="02020603050405020304" pitchFamily="18" charset="0"/>
                <a:ea typeface="宋体" panose="02010600030101010101" pitchFamily="2" charset="-122"/>
              </a:rPr>
              <a:t>R</a:t>
            </a:r>
            <a:r>
              <a:rPr lang="en-US" altLang="zh-CN" sz="3600" i="1" baseline="-25000">
                <a:solidFill>
                  <a:schemeClr val="accent6"/>
                </a:solidFill>
                <a:latin typeface="Times New Roman" panose="02020603050405020304" pitchFamily="18" charset="0"/>
                <a:ea typeface="宋体" panose="02010600030101010101" pitchFamily="2" charset="-122"/>
              </a:rPr>
              <a:t>i</a:t>
            </a:r>
            <a:r>
              <a:rPr lang="en-US" altLang="zh-CN" sz="3600"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600" baseline="-25000">
                <a:solidFill>
                  <a:schemeClr val="accent6"/>
                </a:solidFill>
                <a:ea typeface="宋体" panose="02010600030101010101" pitchFamily="2" charset="-122"/>
              </a:rPr>
              <a:t>1</a:t>
            </a:r>
            <a:r>
              <a:rPr lang="en-US" altLang="zh-CN" sz="3600">
                <a:solidFill>
                  <a:schemeClr val="accent6"/>
                </a:solidFill>
                <a:ea typeface="宋体" panose="02010600030101010101" pitchFamily="2" charset="-122"/>
              </a:rPr>
              <a:t>, </a:t>
            </a:r>
            <a:r>
              <a:rPr lang="en-US" altLang="zh-CN" sz="3600" i="1">
                <a:solidFill>
                  <a:schemeClr val="accent6"/>
                </a:solidFill>
                <a:latin typeface="Times New Roman" panose="02020603050405020304" pitchFamily="18" charset="0"/>
                <a:ea typeface="宋体" panose="02010600030101010101" pitchFamily="2" charset="-122"/>
              </a:rPr>
              <a:t>K</a:t>
            </a:r>
            <a:r>
              <a:rPr lang="en-US" altLang="zh-CN" sz="3600" i="1" baseline="-25000">
                <a:solidFill>
                  <a:schemeClr val="accent6"/>
                </a:solidFill>
                <a:latin typeface="Times New Roman" panose="02020603050405020304" pitchFamily="18" charset="0"/>
                <a:ea typeface="宋体" panose="02010600030101010101" pitchFamily="2" charset="-122"/>
              </a:rPr>
              <a:t>i</a:t>
            </a:r>
            <a:r>
              <a:rPr lang="en-US" altLang="zh-CN" sz="3600">
                <a:solidFill>
                  <a:schemeClr val="accent6"/>
                </a:solidFill>
                <a:ea typeface="宋体" panose="02010600030101010101" pitchFamily="2" charset="-122"/>
              </a:rPr>
              <a:t>) </a:t>
            </a:r>
            <a:endParaRPr lang="en-US" sz="2800" dirty="0"/>
          </a:p>
        </p:txBody>
      </p:sp>
      <p:pic>
        <p:nvPicPr>
          <p:cNvPr id="3" name="Picture 2">
            <a:extLst>
              <a:ext uri="{FF2B5EF4-FFF2-40B4-BE49-F238E27FC236}">
                <a16:creationId xmlns:a16="http://schemas.microsoft.com/office/drawing/2014/main" id="{DA8871B5-FFDF-4BFA-A269-D0C0421D78E1}"/>
              </a:ext>
            </a:extLst>
          </p:cNvPr>
          <p:cNvPicPr>
            <a:picLocks noChangeAspect="1"/>
          </p:cNvPicPr>
          <p:nvPr/>
        </p:nvPicPr>
        <p:blipFill>
          <a:blip r:embed="rId4"/>
          <a:stretch>
            <a:fillRect/>
          </a:stretch>
        </p:blipFill>
        <p:spPr>
          <a:xfrm>
            <a:off x="2010058" y="1395172"/>
            <a:ext cx="5112568" cy="5091354"/>
          </a:xfrm>
          <a:prstGeom prst="rect">
            <a:avLst/>
          </a:prstGeom>
        </p:spPr>
      </p:pic>
      <p:cxnSp>
        <p:nvCxnSpPr>
          <p:cNvPr id="5" name="Straight Arrow Connector 4">
            <a:extLst>
              <a:ext uri="{FF2B5EF4-FFF2-40B4-BE49-F238E27FC236}">
                <a16:creationId xmlns:a16="http://schemas.microsoft.com/office/drawing/2014/main" id="{237A6853-16C6-4921-94E3-946C5FA25623}"/>
              </a:ext>
            </a:extLst>
          </p:cNvPr>
          <p:cNvCxnSpPr>
            <a:cxnSpLocks/>
          </p:cNvCxnSpPr>
          <p:nvPr/>
        </p:nvCxnSpPr>
        <p:spPr bwMode="auto">
          <a:xfrm>
            <a:off x="6600056" y="2727432"/>
            <a:ext cx="0" cy="1090448"/>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6CF4C359-B7E7-4146-BF47-CA07C586BE55}"/>
              </a:ext>
            </a:extLst>
          </p:cNvPr>
          <p:cNvSpPr txBox="1"/>
          <p:nvPr/>
        </p:nvSpPr>
        <p:spPr>
          <a:xfrm>
            <a:off x="6456211" y="2249915"/>
            <a:ext cx="1919115" cy="523220"/>
          </a:xfrm>
          <a:prstGeom prst="rect">
            <a:avLst/>
          </a:prstGeom>
          <a:noFill/>
        </p:spPr>
        <p:txBody>
          <a:bodyPr wrap="none" rtlCol="0">
            <a:spAutoFit/>
          </a:bodyPr>
          <a:lstStyle/>
          <a:p>
            <a:r>
              <a:rPr lang="en-US" dirty="0"/>
              <a:t>Substitution</a:t>
            </a:r>
          </a:p>
        </p:txBody>
      </p:sp>
      <p:cxnSp>
        <p:nvCxnSpPr>
          <p:cNvPr id="8" name="Straight Arrow Connector 7">
            <a:extLst>
              <a:ext uri="{FF2B5EF4-FFF2-40B4-BE49-F238E27FC236}">
                <a16:creationId xmlns:a16="http://schemas.microsoft.com/office/drawing/2014/main" id="{C482E940-35D3-4212-A56F-B51F3E594B43}"/>
              </a:ext>
            </a:extLst>
          </p:cNvPr>
          <p:cNvCxnSpPr>
            <a:cxnSpLocks/>
          </p:cNvCxnSpPr>
          <p:nvPr/>
        </p:nvCxnSpPr>
        <p:spPr bwMode="auto">
          <a:xfrm flipH="1">
            <a:off x="6502156" y="3749640"/>
            <a:ext cx="1250028" cy="142719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5908A61F-87AC-4C91-B8B6-A72E0BFB04E5}"/>
              </a:ext>
            </a:extLst>
          </p:cNvPr>
          <p:cNvSpPr txBox="1"/>
          <p:nvPr/>
        </p:nvSpPr>
        <p:spPr>
          <a:xfrm>
            <a:off x="7143049" y="3226419"/>
            <a:ext cx="1938351" cy="523220"/>
          </a:xfrm>
          <a:prstGeom prst="rect">
            <a:avLst/>
          </a:prstGeom>
          <a:noFill/>
        </p:spPr>
        <p:txBody>
          <a:bodyPr wrap="none" rtlCol="0">
            <a:spAutoFit/>
          </a:bodyPr>
          <a:lstStyle/>
          <a:p>
            <a:r>
              <a:rPr lang="en-US" dirty="0"/>
              <a:t>Permutation</a:t>
            </a:r>
          </a:p>
        </p:txBody>
      </p:sp>
      <p:pic>
        <p:nvPicPr>
          <p:cNvPr id="16" name="Picture 15">
            <a:extLst>
              <a:ext uri="{FF2B5EF4-FFF2-40B4-BE49-F238E27FC236}">
                <a16:creationId xmlns:a16="http://schemas.microsoft.com/office/drawing/2014/main" id="{B993C907-E716-4159-9D91-1176FB871BE3}"/>
              </a:ext>
            </a:extLst>
          </p:cNvPr>
          <p:cNvPicPr>
            <a:picLocks noChangeAspect="1"/>
          </p:cNvPicPr>
          <p:nvPr/>
        </p:nvPicPr>
        <p:blipFill>
          <a:blip r:embed="rId5"/>
          <a:stretch>
            <a:fillRect/>
          </a:stretch>
        </p:blipFill>
        <p:spPr>
          <a:xfrm>
            <a:off x="8112224" y="4077072"/>
            <a:ext cx="3448050" cy="2000250"/>
          </a:xfrm>
          <a:prstGeom prst="rect">
            <a:avLst/>
          </a:prstGeom>
        </p:spPr>
      </p:pic>
      <p:sp>
        <p:nvSpPr>
          <p:cNvPr id="4" name="Rectangle 3">
            <a:extLst>
              <a:ext uri="{FF2B5EF4-FFF2-40B4-BE49-F238E27FC236}">
                <a16:creationId xmlns:a16="http://schemas.microsoft.com/office/drawing/2014/main" id="{2F9AF1B5-9962-497C-9F7A-D3DDE11A920F}"/>
              </a:ext>
            </a:extLst>
          </p:cNvPr>
          <p:cNvSpPr/>
          <p:nvPr/>
        </p:nvSpPr>
        <p:spPr>
          <a:xfrm>
            <a:off x="2135560" y="871952"/>
            <a:ext cx="8154620" cy="523220"/>
          </a:xfrm>
          <a:prstGeom prst="rect">
            <a:avLst/>
          </a:prstGeom>
        </p:spPr>
        <p:txBody>
          <a:bodyPr wrap="square">
            <a:spAutoFit/>
          </a:bodyPr>
          <a:lstStyle/>
          <a:p>
            <a:pPr eaLnBrk="1" hangingPunct="1">
              <a:buFont typeface="Wingdings" panose="05000000000000000000" pitchFamily="2" charset="2"/>
              <a:buNone/>
            </a:pPr>
            <a:r>
              <a:rPr lang="en-US" altLang="zh-CN" i="1">
                <a:solidFill>
                  <a:schemeClr val="accent6"/>
                </a:solidFill>
                <a:latin typeface="Times New Roman" panose="02020603050405020304" pitchFamily="18" charset="0"/>
                <a:ea typeface="宋体" panose="02010600030101010101" pitchFamily="2" charset="-122"/>
              </a:rPr>
              <a:t>F</a:t>
            </a:r>
            <a:r>
              <a:rPr lang="en-US" altLang="zh-CN">
                <a:solidFill>
                  <a:schemeClr val="accent6"/>
                </a:solidFill>
                <a:ea typeface="宋体" panose="02010600030101010101" pitchFamily="2" charset="-122"/>
              </a:rPr>
              <a:t>(</a:t>
            </a:r>
            <a:r>
              <a:rPr lang="en-US" altLang="zh-CN" i="1">
                <a:solidFill>
                  <a:schemeClr val="accent6"/>
                </a:solidFill>
                <a:latin typeface="Times New Roman" panose="02020603050405020304" pitchFamily="18" charset="0"/>
                <a:ea typeface="宋体" panose="02010600030101010101" pitchFamily="2" charset="-122"/>
              </a:rPr>
              <a:t>R</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a:solidFill>
                  <a:schemeClr val="accent6"/>
                </a:solidFill>
                <a:ea typeface="宋体" panose="02010600030101010101" pitchFamily="2" charset="-122"/>
              </a:rPr>
              <a:t>1</a:t>
            </a:r>
            <a:r>
              <a:rPr lang="en-US" altLang="zh-CN">
                <a:solidFill>
                  <a:schemeClr val="accent6"/>
                </a:solidFill>
                <a:ea typeface="宋体" panose="02010600030101010101" pitchFamily="2" charset="-122"/>
              </a:rPr>
              <a:t>, </a:t>
            </a:r>
            <a:r>
              <a:rPr lang="en-US" altLang="zh-CN" i="1">
                <a:solidFill>
                  <a:schemeClr val="accent6"/>
                </a:solidFill>
                <a:latin typeface="Times New Roman" panose="02020603050405020304" pitchFamily="18" charset="0"/>
                <a:ea typeface="宋体" panose="02010600030101010101" pitchFamily="2" charset="-122"/>
              </a:rPr>
              <a:t>K</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a:solidFill>
                  <a:schemeClr val="accent6"/>
                </a:solidFill>
                <a:ea typeface="宋体" panose="02010600030101010101" pitchFamily="2" charset="-122"/>
              </a:rPr>
              <a:t>) </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EP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i–</a:t>
            </a:r>
            <a:r>
              <a:rPr lang="en-US" altLang="zh-CN" baseline="-25000">
                <a:ea typeface="宋体" panose="02010600030101010101" pitchFamily="2" charset="-122"/>
              </a:rPr>
              <a:t>1</a:t>
            </a:r>
            <a:r>
              <a:rPr lang="en-US" altLang="zh-CN">
                <a:ea typeface="宋体" panose="02010600030101010101" pitchFamily="2" charset="-122"/>
              </a:rPr>
              <a:t>) </a:t>
            </a:r>
            <a:r>
              <a:rPr lang="en-GB" altLang="zh-CN">
                <a:ea typeface="StarBats"/>
                <a:cs typeface="StarBats"/>
              </a:rPr>
              <a:t>⊕</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K</a:t>
            </a:r>
            <a:r>
              <a:rPr lang="en-US" altLang="zh-CN" i="1" baseline="-25000">
                <a:latin typeface="Times New Roman" panose="02020603050405020304" pitchFamily="18" charset="0"/>
                <a:ea typeface="宋体" panose="02010600030101010101" pitchFamily="2" charset="-122"/>
              </a:rPr>
              <a:t>i</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ea typeface="宋体" panose="02010600030101010101" pitchFamily="2" charset="-122"/>
              </a:rPr>
              <a:t> = </a:t>
            </a:r>
            <a:r>
              <a:rPr lang="en-US" altLang="zh-CN">
                <a:latin typeface="Times New Roman" panose="02020603050405020304" pitchFamily="18" charset="0"/>
                <a:ea typeface="宋体" panose="02010600030101010101" pitchFamily="2" charset="-122"/>
              </a:rPr>
              <a:t>1,…,16</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9928958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764" y="218551"/>
            <a:ext cx="7704856" cy="646321"/>
          </a:xfrm>
        </p:spPr>
        <p:txBody>
          <a:bodyPr wrap="square">
            <a:spAutoFit/>
          </a:bodyPr>
          <a:lstStyle/>
          <a:p>
            <a:r>
              <a:rPr lang="en-GB" altLang="en-US" sz="3600" b="1">
                <a:solidFill>
                  <a:schemeClr val="tx1"/>
                </a:solidFill>
              </a:rPr>
              <a:t>Classical cipher algorithms</a:t>
            </a:r>
            <a:endParaRPr lang="en-US" sz="2800" b="1" dirty="0">
              <a:solidFill>
                <a:schemeClr val="tx1"/>
              </a:solidFill>
            </a:endParaRPr>
          </a:p>
        </p:txBody>
      </p:sp>
      <p:sp>
        <p:nvSpPr>
          <p:cNvPr id="9" name="Content Placeholder 3">
            <a:extLst>
              <a:ext uri="{FF2B5EF4-FFF2-40B4-BE49-F238E27FC236}">
                <a16:creationId xmlns:a16="http://schemas.microsoft.com/office/drawing/2014/main" id="{D2C7F64D-D50E-4A57-8139-2B4C03026C82}"/>
              </a:ext>
            </a:extLst>
          </p:cNvPr>
          <p:cNvSpPr>
            <a:spLocks noGrp="1"/>
          </p:cNvSpPr>
          <p:nvPr>
            <p:ph idx="1"/>
          </p:nvPr>
        </p:nvSpPr>
        <p:spPr>
          <a:xfrm>
            <a:off x="311696" y="1039721"/>
            <a:ext cx="11568608" cy="5599728"/>
          </a:xfrm>
        </p:spPr>
        <p:txBody>
          <a:bodyPr wrap="square">
            <a:spAutoFit/>
          </a:bodyPr>
          <a:lstStyle/>
          <a:p>
            <a:pPr>
              <a:lnSpc>
                <a:spcPct val="130000"/>
              </a:lnSpc>
              <a:spcBef>
                <a:spcPts val="0"/>
              </a:spcBef>
            </a:pPr>
            <a:r>
              <a:rPr lang="en-IN" altLang="en-US" sz="2800" b="1" dirty="0">
                <a:ea typeface="ヒラギノ角ゴ Pro W3" charset="-128"/>
              </a:rPr>
              <a:t>Substitution</a:t>
            </a:r>
            <a:r>
              <a:rPr lang="en-IN" altLang="en-US" sz="2800" dirty="0">
                <a:ea typeface="ヒラギノ角ゴ Pro W3" charset="-128"/>
              </a:rPr>
              <a:t> Technique</a:t>
            </a:r>
          </a:p>
          <a:p>
            <a:pPr lvl="1">
              <a:lnSpc>
                <a:spcPct val="130000"/>
              </a:lnSpc>
              <a:spcBef>
                <a:spcPts val="0"/>
              </a:spcBef>
            </a:pPr>
            <a:r>
              <a:rPr lang="en-IN" altLang="en-US" sz="2800" dirty="0">
                <a:ea typeface="ヒラギノ角ゴ Pro W3" charset="-128"/>
              </a:rPr>
              <a:t>Monoalphabetic cipher</a:t>
            </a:r>
          </a:p>
          <a:p>
            <a:pPr lvl="2">
              <a:lnSpc>
                <a:spcPct val="130000"/>
              </a:lnSpc>
              <a:spcBef>
                <a:spcPts val="0"/>
              </a:spcBef>
            </a:pPr>
            <a:r>
              <a:rPr lang="en-IN" altLang="en-US" sz="2800" dirty="0">
                <a:ea typeface="ヒラギノ角ゴ Pro W3" charset="-128"/>
              </a:rPr>
              <a:t>Replace one character by another character</a:t>
            </a:r>
          </a:p>
          <a:p>
            <a:pPr lvl="1">
              <a:lnSpc>
                <a:spcPct val="130000"/>
              </a:lnSpc>
              <a:spcBef>
                <a:spcPts val="0"/>
              </a:spcBef>
            </a:pPr>
            <a:r>
              <a:rPr lang="en-IN" altLang="en-US" sz="2800" dirty="0">
                <a:ea typeface="ヒラギノ角ゴ Pro W3" charset="-128"/>
              </a:rPr>
              <a:t>Polyalphabetic cipher</a:t>
            </a:r>
          </a:p>
          <a:p>
            <a:pPr lvl="2">
              <a:lnSpc>
                <a:spcPct val="130000"/>
              </a:lnSpc>
              <a:spcBef>
                <a:spcPts val="0"/>
              </a:spcBef>
            </a:pPr>
            <a:r>
              <a:rPr lang="en-IN" altLang="en-US" sz="2800" dirty="0">
                <a:ea typeface="ヒラギノ角ゴ Pro W3" charset="-128"/>
              </a:rPr>
              <a:t>Replace some characters by other characters</a:t>
            </a:r>
          </a:p>
          <a:p>
            <a:pPr lvl="3">
              <a:lnSpc>
                <a:spcPct val="130000"/>
              </a:lnSpc>
              <a:spcBef>
                <a:spcPts val="0"/>
              </a:spcBef>
              <a:buFont typeface="Courier New" panose="02070309020205020404" pitchFamily="49" charset="0"/>
              <a:buChar char="o"/>
            </a:pPr>
            <a:r>
              <a:rPr lang="en-IN" altLang="en-US" sz="2800" dirty="0">
                <a:ea typeface="ヒラギノ角ゴ Pro W3" charset="-128"/>
              </a:rPr>
              <a:t> 2 by 2:</a:t>
            </a:r>
          </a:p>
          <a:p>
            <a:pPr lvl="3">
              <a:lnSpc>
                <a:spcPct val="130000"/>
              </a:lnSpc>
              <a:spcBef>
                <a:spcPts val="0"/>
              </a:spcBef>
              <a:buFont typeface="Courier New" panose="02070309020205020404" pitchFamily="49" charset="0"/>
              <a:buChar char="o"/>
            </a:pPr>
            <a:r>
              <a:rPr lang="en-IN" altLang="en-US" sz="2800" dirty="0">
                <a:ea typeface="ヒラギノ角ゴ Pro W3" charset="-128"/>
              </a:rPr>
              <a:t> 3 by 3: </a:t>
            </a:r>
          </a:p>
          <a:p>
            <a:pPr>
              <a:lnSpc>
                <a:spcPct val="130000"/>
              </a:lnSpc>
              <a:spcBef>
                <a:spcPts val="0"/>
              </a:spcBef>
            </a:pPr>
            <a:r>
              <a:rPr lang="en-IN" altLang="en-US" sz="2800" b="1" dirty="0">
                <a:ea typeface="ヒラギノ角ゴ Pro W3" charset="-128"/>
              </a:rPr>
              <a:t>Transposition </a:t>
            </a:r>
            <a:r>
              <a:rPr lang="en-IN" altLang="en-US" sz="2800" dirty="0">
                <a:ea typeface="ヒラギノ角ゴ Pro W3" charset="-128"/>
              </a:rPr>
              <a:t>Technique</a:t>
            </a:r>
          </a:p>
          <a:p>
            <a:pPr lvl="1">
              <a:lnSpc>
                <a:spcPct val="130000"/>
              </a:lnSpc>
              <a:spcBef>
                <a:spcPts val="0"/>
              </a:spcBef>
            </a:pPr>
            <a:r>
              <a:rPr lang="en-IN" altLang="en-US" sz="2800" dirty="0">
                <a:ea typeface="ヒラギノ角ゴ Pro W3" charset="-128"/>
              </a:rPr>
              <a:t>Keep the same </a:t>
            </a:r>
            <a:r>
              <a:rPr lang="en-IN" altLang="en-US" sz="2800" dirty="0" err="1">
                <a:ea typeface="ヒラギノ角ゴ Pro W3" charset="-128"/>
              </a:rPr>
              <a:t>scource</a:t>
            </a:r>
            <a:r>
              <a:rPr lang="en-IN" altLang="en-US" sz="2800" dirty="0">
                <a:ea typeface="ヒラギノ角ゴ Pro W3" charset="-128"/>
              </a:rPr>
              <a:t> characters bat change their positions </a:t>
            </a:r>
          </a:p>
          <a:p>
            <a:pPr marL="0" indent="0">
              <a:lnSpc>
                <a:spcPct val="130000"/>
              </a:lnSpc>
              <a:spcBef>
                <a:spcPts val="0"/>
              </a:spcBef>
              <a:buNone/>
            </a:pPr>
            <a:endParaRPr lang="en-AU" sz="2600" dirty="0"/>
          </a:p>
        </p:txBody>
      </p:sp>
    </p:spTree>
    <p:extLst>
      <p:ext uri="{BB962C8B-B14F-4D97-AF65-F5344CB8AC3E}">
        <p14:creationId xmlns:p14="http://schemas.microsoft.com/office/powerpoint/2010/main" val="34402763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3">
            <a:extLst>
              <a:ext uri="{FF2B5EF4-FFF2-40B4-BE49-F238E27FC236}">
                <a16:creationId xmlns:a16="http://schemas.microsoft.com/office/drawing/2014/main" id="{5743F625-975C-4092-AB93-5F82B34E1321}"/>
              </a:ext>
            </a:extLst>
          </p:cNvPr>
          <p:cNvSpPr>
            <a:spLocks noGrp="1"/>
          </p:cNvSpPr>
          <p:nvPr>
            <p:ph type="title" idx="4294967295"/>
          </p:nvPr>
        </p:nvSpPr>
        <p:spPr>
          <a:xfrm>
            <a:off x="1631504" y="0"/>
            <a:ext cx="7543800" cy="944562"/>
          </a:xfrm>
        </p:spPr>
        <p:txBody>
          <a:bodyPr anchor="ctr"/>
          <a:lstStyle/>
          <a:p>
            <a:pPr eaLnBrk="1" hangingPunct="1"/>
            <a:r>
              <a:rPr lang="en-US" altLang="zh-CN" sz="3600">
                <a:ea typeface="宋体" panose="02010600030101010101" pitchFamily="2" charset="-122"/>
              </a:rPr>
              <a:t>DES Substitution Boxes</a:t>
            </a:r>
          </a:p>
        </p:txBody>
      </p:sp>
      <p:pic>
        <p:nvPicPr>
          <p:cNvPr id="3" name="Picture 2">
            <a:extLst>
              <a:ext uri="{FF2B5EF4-FFF2-40B4-BE49-F238E27FC236}">
                <a16:creationId xmlns:a16="http://schemas.microsoft.com/office/drawing/2014/main" id="{359625AA-60DD-425B-B82D-BECD6B309A01}"/>
              </a:ext>
            </a:extLst>
          </p:cNvPr>
          <p:cNvPicPr>
            <a:picLocks noChangeAspect="1"/>
          </p:cNvPicPr>
          <p:nvPr/>
        </p:nvPicPr>
        <p:blipFill>
          <a:blip r:embed="rId4"/>
          <a:stretch>
            <a:fillRect/>
          </a:stretch>
        </p:blipFill>
        <p:spPr>
          <a:xfrm>
            <a:off x="623392" y="944562"/>
            <a:ext cx="10945216" cy="2894243"/>
          </a:xfrm>
          <a:prstGeom prst="rect">
            <a:avLst/>
          </a:prstGeom>
        </p:spPr>
      </p:pic>
      <p:sp>
        <p:nvSpPr>
          <p:cNvPr id="4" name="TextBox 3">
            <a:extLst>
              <a:ext uri="{FF2B5EF4-FFF2-40B4-BE49-F238E27FC236}">
                <a16:creationId xmlns:a16="http://schemas.microsoft.com/office/drawing/2014/main" id="{5931C460-9802-4F05-B0F2-6C5D3702DCB2}"/>
              </a:ext>
            </a:extLst>
          </p:cNvPr>
          <p:cNvSpPr txBox="1"/>
          <p:nvPr/>
        </p:nvSpPr>
        <p:spPr>
          <a:xfrm>
            <a:off x="2133601" y="3999136"/>
            <a:ext cx="2534155" cy="954107"/>
          </a:xfrm>
          <a:prstGeom prst="rect">
            <a:avLst/>
          </a:prstGeom>
          <a:noFill/>
        </p:spPr>
        <p:txBody>
          <a:bodyPr wrap="none" rtlCol="0">
            <a:spAutoFit/>
          </a:bodyPr>
          <a:lstStyle/>
          <a:p>
            <a:r>
              <a:rPr lang="en-US" dirty="0"/>
              <a:t>Input: “</a:t>
            </a:r>
            <a:r>
              <a:rPr lang="en-US" b="1" dirty="0"/>
              <a:t>0</a:t>
            </a:r>
            <a:r>
              <a:rPr lang="en-US" dirty="0"/>
              <a:t>1101</a:t>
            </a:r>
            <a:r>
              <a:rPr lang="en-US" b="1" dirty="0"/>
              <a:t>1”</a:t>
            </a:r>
          </a:p>
          <a:p>
            <a:r>
              <a:rPr lang="en-US" dirty="0"/>
              <a:t>Output: “1001”</a:t>
            </a:r>
          </a:p>
        </p:txBody>
      </p:sp>
    </p:spTree>
    <p:extLst>
      <p:ext uri="{BB962C8B-B14F-4D97-AF65-F5344CB8AC3E}">
        <p14:creationId xmlns:p14="http://schemas.microsoft.com/office/powerpoint/2010/main" val="663183707"/>
      </p:ext>
    </p:extLst>
  </p:cSld>
  <p:clrMapOvr>
    <a:masterClrMapping/>
  </p:clrMapOvr>
  <p:extLst>
    <p:ext uri="{6950BFC3-D8DA-4A85-94F7-54DA5524770B}">
      <p188:commentRel xmlns:p188="http://schemas.microsoft.com/office/powerpoint/2018/8/main" r:id="rId3"/>
    </p:ext>
  </p:extLs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a:extLst>
              <a:ext uri="{FF2B5EF4-FFF2-40B4-BE49-F238E27FC236}">
                <a16:creationId xmlns:a16="http://schemas.microsoft.com/office/drawing/2014/main" id="{4A3D49DC-45D8-4DED-B1CD-183E5AFDE33C}"/>
              </a:ext>
            </a:extLst>
          </p:cNvPr>
          <p:cNvSpPr>
            <a:spLocks noGrp="1"/>
          </p:cNvSpPr>
          <p:nvPr>
            <p:ph type="title" idx="4294967295"/>
          </p:nvPr>
        </p:nvSpPr>
        <p:spPr>
          <a:xfrm>
            <a:off x="1487488" y="-269545"/>
            <a:ext cx="7543800" cy="1295400"/>
          </a:xfrm>
        </p:spPr>
        <p:txBody>
          <a:bodyPr anchor="ctr"/>
          <a:lstStyle/>
          <a:p>
            <a:pPr eaLnBrk="1" hangingPunct="1"/>
            <a:r>
              <a:rPr lang="en-US" altLang="zh-CN" sz="4100" dirty="0">
                <a:ea typeface="宋体" panose="02010600030101010101" pitchFamily="2" charset="-122"/>
              </a:rPr>
              <a:t>DES encryption steps</a:t>
            </a:r>
          </a:p>
        </p:txBody>
      </p:sp>
      <p:sp>
        <p:nvSpPr>
          <p:cNvPr id="26629" name="Content Placeholder 2">
            <a:extLst>
              <a:ext uri="{FF2B5EF4-FFF2-40B4-BE49-F238E27FC236}">
                <a16:creationId xmlns:a16="http://schemas.microsoft.com/office/drawing/2014/main" id="{E9AD7985-2905-4E63-A82B-BF8B731F31D7}"/>
              </a:ext>
            </a:extLst>
          </p:cNvPr>
          <p:cNvSpPr>
            <a:spLocks noGrp="1"/>
          </p:cNvSpPr>
          <p:nvPr>
            <p:ph idx="4294967295"/>
          </p:nvPr>
        </p:nvSpPr>
        <p:spPr>
          <a:xfrm>
            <a:off x="1219200" y="1340768"/>
            <a:ext cx="9753600" cy="4411662"/>
          </a:xfrm>
        </p:spPr>
        <p:txBody>
          <a:bodyPr/>
          <a:lstStyle/>
          <a:p>
            <a:pPr eaLnBrk="1" hangingPunct="1"/>
            <a:r>
              <a:rPr lang="en-US" altLang="zh-CN" sz="2600" dirty="0">
                <a:ea typeface="宋体" panose="02010600030101010101" pitchFamily="2" charset="-122"/>
              </a:rPr>
              <a:t>Rewrite IP(M) = L</a:t>
            </a:r>
            <a:r>
              <a:rPr lang="en-US" altLang="zh-CN" sz="2600" baseline="-25000" dirty="0">
                <a:ea typeface="宋体" panose="02010600030101010101" pitchFamily="2" charset="-122"/>
              </a:rPr>
              <a:t>0</a:t>
            </a:r>
            <a:r>
              <a:rPr lang="en-US" altLang="zh-CN" sz="2600" dirty="0">
                <a:ea typeface="宋体" panose="02010600030101010101" pitchFamily="2" charset="-122"/>
              </a:rPr>
              <a:t>R</a:t>
            </a:r>
            <a:r>
              <a:rPr lang="en-US" altLang="zh-CN" sz="2600" baseline="-25000" dirty="0">
                <a:ea typeface="宋体" panose="02010600030101010101" pitchFamily="2" charset="-122"/>
              </a:rPr>
              <a:t>0</a:t>
            </a:r>
            <a:r>
              <a:rPr lang="en-US" altLang="zh-CN" sz="2600" dirty="0">
                <a:ea typeface="宋体" panose="02010600030101010101" pitchFamily="2" charset="-122"/>
              </a:rPr>
              <a:t>, where |L</a:t>
            </a:r>
            <a:r>
              <a:rPr lang="en-US" altLang="zh-CN" sz="2600" baseline="-25000" dirty="0">
                <a:ea typeface="宋体" panose="02010600030101010101" pitchFamily="2" charset="-122"/>
              </a:rPr>
              <a:t>0</a:t>
            </a:r>
            <a:r>
              <a:rPr lang="en-US" altLang="zh-CN" sz="2600" dirty="0">
                <a:ea typeface="宋体" panose="02010600030101010101" pitchFamily="2" charset="-122"/>
              </a:rPr>
              <a:t>| = |R</a:t>
            </a:r>
            <a:r>
              <a:rPr lang="en-US" altLang="zh-CN" sz="2600" baseline="-25000" dirty="0">
                <a:ea typeface="宋体" panose="02010600030101010101" pitchFamily="2" charset="-122"/>
              </a:rPr>
              <a:t>0</a:t>
            </a:r>
            <a:r>
              <a:rPr lang="en-US" altLang="zh-CN" sz="2600" dirty="0">
                <a:ea typeface="宋体" panose="02010600030101010101" pitchFamily="2" charset="-122"/>
              </a:rPr>
              <a:t>| </a:t>
            </a:r>
            <a:r>
              <a:rPr lang="en-US" altLang="zh-CN" sz="2600">
                <a:ea typeface="宋体" panose="02010600030101010101" pitchFamily="2" charset="-122"/>
              </a:rPr>
              <a:t>=32</a:t>
            </a:r>
            <a:endParaRPr lang="en-US" altLang="zh-CN" sz="2600" dirty="0">
              <a:ea typeface="宋体" panose="02010600030101010101" pitchFamily="2" charset="-122"/>
            </a:endParaRPr>
          </a:p>
          <a:p>
            <a:pPr eaLnBrk="1" hangingPunct="1"/>
            <a:r>
              <a:rPr lang="en-US" altLang="zh-CN" sz="2600" dirty="0">
                <a:ea typeface="宋体" panose="02010600030101010101" pitchFamily="2" charset="-122"/>
              </a:rPr>
              <a:t>For </a:t>
            </a:r>
            <a:r>
              <a:rPr lang="en-US" altLang="zh-CN" sz="2600" dirty="0" err="1">
                <a:ea typeface="宋体" panose="02010600030101010101" pitchFamily="2" charset="-122"/>
              </a:rPr>
              <a:t>i</a:t>
            </a:r>
            <a:r>
              <a:rPr lang="en-US" altLang="zh-CN" sz="2600" dirty="0">
                <a:ea typeface="宋体" panose="02010600030101010101" pitchFamily="2" charset="-122"/>
              </a:rPr>
              <a:t> = 1, 2, …, 16, execute the following operations in order:</a:t>
            </a:r>
          </a:p>
          <a:p>
            <a:pPr eaLnBrk="1" hangingPunct="1">
              <a:buFont typeface="Wingdings" panose="05000000000000000000" pitchFamily="2" charset="2"/>
              <a:buNone/>
            </a:pPr>
            <a:r>
              <a:rPr lang="en-US" altLang="zh-CN" sz="2600" dirty="0">
                <a:ea typeface="宋体" panose="02010600030101010101" pitchFamily="2" charset="-122"/>
              </a:rPr>
              <a:t>                  L</a:t>
            </a:r>
            <a:r>
              <a:rPr lang="en-US" altLang="zh-CN" sz="2600" baseline="-25000" dirty="0">
                <a:ea typeface="宋体" panose="02010600030101010101" pitchFamily="2" charset="-122"/>
              </a:rPr>
              <a:t>i</a:t>
            </a:r>
            <a:r>
              <a:rPr lang="en-US" altLang="zh-CN" sz="2600" dirty="0">
                <a:ea typeface="宋体" panose="02010600030101010101" pitchFamily="2" charset="-122"/>
              </a:rPr>
              <a:t> = R</a:t>
            </a:r>
            <a:r>
              <a:rPr lang="en-US" altLang="zh-CN" sz="2600" baseline="-25000" dirty="0">
                <a:ea typeface="宋体" panose="02010600030101010101" pitchFamily="2" charset="-122"/>
              </a:rPr>
              <a:t>i-1</a:t>
            </a:r>
          </a:p>
          <a:p>
            <a:pPr eaLnBrk="1" hangingPunct="1">
              <a:buFont typeface="Wingdings" panose="05000000000000000000" pitchFamily="2" charset="2"/>
              <a:buNone/>
            </a:pPr>
            <a:r>
              <a:rPr lang="en-US" altLang="zh-CN" sz="2600" dirty="0">
                <a:ea typeface="宋体" panose="02010600030101010101" pitchFamily="2" charset="-122"/>
              </a:rPr>
              <a:t>                  R</a:t>
            </a:r>
            <a:r>
              <a:rPr lang="en-US" altLang="zh-CN" sz="2600" baseline="-25000" dirty="0">
                <a:ea typeface="宋体" panose="02010600030101010101" pitchFamily="2" charset="-122"/>
              </a:rPr>
              <a:t>i</a:t>
            </a:r>
            <a:r>
              <a:rPr lang="en-US" altLang="zh-CN" sz="2600" dirty="0">
                <a:ea typeface="宋体" panose="02010600030101010101" pitchFamily="2" charset="-122"/>
              </a:rPr>
              <a:t> = L</a:t>
            </a:r>
            <a:r>
              <a:rPr lang="en-US" altLang="zh-CN" sz="2600" baseline="-25000" dirty="0">
                <a:ea typeface="宋体" panose="02010600030101010101" pitchFamily="2" charset="-122"/>
              </a:rPr>
              <a:t>i-1</a:t>
            </a:r>
            <a:r>
              <a:rPr lang="en-US" altLang="zh-CN" sz="2600" dirty="0">
                <a:ea typeface="宋体" panose="02010600030101010101" pitchFamily="2" charset="-122"/>
              </a:rPr>
              <a:t> </a:t>
            </a:r>
            <a:r>
              <a:rPr lang="en-GB" altLang="zh-CN" sz="2600" dirty="0">
                <a:ea typeface="StarBats"/>
                <a:cs typeface="StarBats"/>
              </a:rPr>
              <a:t>⊕ F(R</a:t>
            </a:r>
            <a:r>
              <a:rPr lang="en-GB" altLang="zh-CN" sz="2600" baseline="-25000" dirty="0">
                <a:ea typeface="StarBats"/>
                <a:cs typeface="StarBats"/>
              </a:rPr>
              <a:t>i-1</a:t>
            </a:r>
            <a:r>
              <a:rPr lang="en-GB" altLang="zh-CN" sz="2600" dirty="0">
                <a:ea typeface="StarBats"/>
                <a:cs typeface="StarBats"/>
              </a:rPr>
              <a:t>, K</a:t>
            </a:r>
            <a:r>
              <a:rPr lang="en-GB" altLang="zh-CN" sz="2600" baseline="-25000" dirty="0">
                <a:ea typeface="StarBats"/>
                <a:cs typeface="StarBats"/>
              </a:rPr>
              <a:t>i</a:t>
            </a:r>
            <a:r>
              <a:rPr lang="en-GB" altLang="zh-CN" sz="2600" dirty="0">
                <a:ea typeface="StarBats"/>
                <a:cs typeface="StarBats"/>
              </a:rPr>
              <a:t>)</a:t>
            </a:r>
            <a:endParaRPr lang="en-US" altLang="zh-CN" sz="2600" dirty="0">
              <a:ea typeface="宋体" panose="02010600030101010101" pitchFamily="2" charset="-122"/>
            </a:endParaRPr>
          </a:p>
          <a:p>
            <a:pPr eaLnBrk="1" hangingPunct="1"/>
            <a:r>
              <a:rPr lang="en-US" altLang="zh-CN" sz="2600" dirty="0">
                <a:ea typeface="宋体" panose="02010600030101010101" pitchFamily="2" charset="-122"/>
              </a:rPr>
              <a:t>Let C = IP</a:t>
            </a:r>
            <a:r>
              <a:rPr lang="en-US" altLang="zh-CN" sz="2600" baseline="30000" dirty="0">
                <a:ea typeface="宋体" panose="02010600030101010101" pitchFamily="2" charset="-122"/>
              </a:rPr>
              <a:t>-1</a:t>
            </a:r>
            <a:r>
              <a:rPr lang="en-US" altLang="zh-CN" sz="2600" dirty="0">
                <a:ea typeface="宋体" panose="02010600030101010101" pitchFamily="2" charset="-122"/>
              </a:rPr>
              <a:t>(R</a:t>
            </a:r>
            <a:r>
              <a:rPr lang="en-US" altLang="zh-CN" sz="2600" baseline="-25000" dirty="0">
                <a:ea typeface="宋体" panose="02010600030101010101" pitchFamily="2" charset="-122"/>
              </a:rPr>
              <a:t>16</a:t>
            </a:r>
            <a:r>
              <a:rPr lang="en-US" altLang="zh-CN" sz="2600" dirty="0">
                <a:ea typeface="宋体" panose="02010600030101010101" pitchFamily="2" charset="-122"/>
              </a:rPr>
              <a:t>L</a:t>
            </a:r>
            <a:r>
              <a:rPr lang="en-US" altLang="zh-CN" sz="2600" baseline="-25000" dirty="0">
                <a:ea typeface="宋体" panose="02010600030101010101" pitchFamily="2" charset="-122"/>
              </a:rPr>
              <a:t>16</a:t>
            </a:r>
            <a:r>
              <a:rPr lang="en-US" altLang="zh-CN" sz="2600" dirty="0">
                <a:ea typeface="宋体" panose="02010600030101010101" pitchFamily="2" charset="-12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3">
            <a:extLst>
              <a:ext uri="{FF2B5EF4-FFF2-40B4-BE49-F238E27FC236}">
                <a16:creationId xmlns:a16="http://schemas.microsoft.com/office/drawing/2014/main" id="{EA0D4223-DA9B-41E7-8377-5464435B5C93}"/>
              </a:ext>
            </a:extLst>
          </p:cNvPr>
          <p:cNvSpPr>
            <a:spLocks noGrp="1"/>
          </p:cNvSpPr>
          <p:nvPr>
            <p:ph type="title" idx="4294967295"/>
          </p:nvPr>
        </p:nvSpPr>
        <p:spPr>
          <a:xfrm>
            <a:off x="1631504" y="-170656"/>
            <a:ext cx="7543800" cy="1295400"/>
          </a:xfrm>
        </p:spPr>
        <p:txBody>
          <a:bodyPr anchor="ctr"/>
          <a:lstStyle/>
          <a:p>
            <a:pPr eaLnBrk="1" hangingPunct="1"/>
            <a:r>
              <a:rPr lang="en-US" altLang="zh-CN" sz="3700" dirty="0">
                <a:ea typeface="宋体" panose="02010600030101010101" pitchFamily="2" charset="-122"/>
              </a:rPr>
              <a:t>Is DES good enough?</a:t>
            </a:r>
            <a:endParaRPr lang="en-US" altLang="zh-CN" dirty="0">
              <a:ea typeface="宋体" panose="02010600030101010101" pitchFamily="2" charset="-122"/>
            </a:endParaRPr>
          </a:p>
        </p:txBody>
      </p:sp>
      <p:sp>
        <p:nvSpPr>
          <p:cNvPr id="27653" name="Rectangle 3">
            <a:extLst>
              <a:ext uri="{FF2B5EF4-FFF2-40B4-BE49-F238E27FC236}">
                <a16:creationId xmlns:a16="http://schemas.microsoft.com/office/drawing/2014/main" id="{7745B89C-EF2B-4A51-AE27-00BA70A8B578}"/>
              </a:ext>
            </a:extLst>
          </p:cNvPr>
          <p:cNvSpPr>
            <a:spLocks noGrp="1"/>
          </p:cNvSpPr>
          <p:nvPr>
            <p:ph idx="4294967295"/>
          </p:nvPr>
        </p:nvSpPr>
        <p:spPr>
          <a:xfrm>
            <a:off x="839416" y="1109177"/>
            <a:ext cx="10801200" cy="5181600"/>
          </a:xfrm>
        </p:spPr>
        <p:txBody>
          <a:bodyPr/>
          <a:lstStyle/>
          <a:p>
            <a:pPr eaLnBrk="1" hangingPunct="1">
              <a:buFont typeface="Wingdings" panose="05000000000000000000" pitchFamily="2" charset="2"/>
              <a:buChar char=""/>
            </a:pPr>
            <a:r>
              <a:rPr lang="en-US" altLang="zh-CN" sz="2400" dirty="0">
                <a:ea typeface="宋体" panose="02010600030101010101" pitchFamily="2" charset="-122"/>
              </a:rPr>
              <a:t>Security strength of DES</a:t>
            </a:r>
          </a:p>
          <a:p>
            <a:pPr lvl="1" eaLnBrk="1" hangingPunct="1">
              <a:buFont typeface="Wingdings" panose="05000000000000000000" pitchFamily="2" charset="2"/>
              <a:buChar char=""/>
            </a:pPr>
            <a:r>
              <a:rPr lang="en-US" altLang="zh-CN" sz="2400" dirty="0">
                <a:ea typeface="宋体" panose="02010600030101010101" pitchFamily="2" charset="-122"/>
              </a:rPr>
              <a:t>Number of rounds</a:t>
            </a:r>
          </a:p>
          <a:p>
            <a:pPr lvl="1" eaLnBrk="1" hangingPunct="1">
              <a:buFont typeface="Wingdings" panose="05000000000000000000" pitchFamily="2" charset="2"/>
              <a:buChar char=""/>
            </a:pPr>
            <a:r>
              <a:rPr lang="en-US" altLang="zh-CN" sz="2400" dirty="0">
                <a:ea typeface="宋体" panose="02010600030101010101" pitchFamily="2" charset="-122"/>
              </a:rPr>
              <a:t>Length of encryption key	</a:t>
            </a:r>
          </a:p>
          <a:p>
            <a:pPr lvl="1" eaLnBrk="1" hangingPunct="1">
              <a:buFont typeface="Wingdings" panose="05000000000000000000" pitchFamily="2" charset="2"/>
              <a:buChar char=""/>
            </a:pPr>
            <a:r>
              <a:rPr lang="en-US" altLang="zh-CN" sz="2400" dirty="0">
                <a:ea typeface="宋体" panose="02010600030101010101" pitchFamily="2" charset="-122"/>
              </a:rPr>
              <a:t>Construction of the substitute function</a:t>
            </a:r>
          </a:p>
          <a:p>
            <a:pPr eaLnBrk="1" hangingPunct="1">
              <a:buFont typeface="Wingdings" panose="05000000000000000000" pitchFamily="2" charset="2"/>
              <a:buChar char=""/>
            </a:pPr>
            <a:r>
              <a:rPr lang="en-US" altLang="zh-CN" sz="2400" dirty="0">
                <a:ea typeface="宋体" panose="02010600030101010101" pitchFamily="2" charset="-122"/>
              </a:rPr>
              <a:t>DES was used up to the 1990’s.</a:t>
            </a:r>
          </a:p>
          <a:p>
            <a:pPr eaLnBrk="1" hangingPunct="1">
              <a:buFont typeface="Wingdings" panose="05000000000000000000" pitchFamily="2" charset="2"/>
              <a:buChar char=""/>
            </a:pPr>
            <a:r>
              <a:rPr lang="en-US" altLang="zh-CN" sz="2400" dirty="0">
                <a:ea typeface="宋体" panose="02010600030101010101" pitchFamily="2" charset="-122"/>
              </a:rPr>
              <a:t>People began to take on the DES Challenges to crack DES</a:t>
            </a:r>
          </a:p>
          <a:p>
            <a:pPr eaLnBrk="1" hangingPunct="1">
              <a:buFont typeface="Wingdings" panose="05000000000000000000" pitchFamily="2" charset="2"/>
              <a:buChar char=""/>
            </a:pPr>
            <a:r>
              <a:rPr lang="en-US" altLang="zh-CN" sz="2400" dirty="0">
                <a:ea typeface="宋体" panose="02010600030101010101" pitchFamily="2" charset="-122"/>
              </a:rPr>
              <a:t>Only uses 56-bit keys = 2</a:t>
            </a:r>
            <a:r>
              <a:rPr lang="en-US" altLang="zh-CN" sz="2400" baseline="30000" dirty="0">
                <a:ea typeface="宋体" panose="02010600030101010101" pitchFamily="2" charset="-122"/>
              </a:rPr>
              <a:t>56</a:t>
            </a:r>
            <a:r>
              <a:rPr lang="en-US" altLang="zh-CN" sz="2400" dirty="0">
                <a:ea typeface="宋体" panose="02010600030101010101" pitchFamily="2" charset="-122"/>
              </a:rPr>
              <a:t> </a:t>
            </a:r>
            <a:r>
              <a:rPr lang="en-US" altLang="zh-CN" sz="2400" dirty="0">
                <a:ea typeface="宋体" panose="02010600030101010101" pitchFamily="2" charset="-122"/>
                <a:cs typeface="Arial" panose="020B0604020202020204" pitchFamily="34" charset="0"/>
              </a:rPr>
              <a:t>~ </a:t>
            </a:r>
            <a:r>
              <a:rPr lang="en-US" altLang="zh-CN" sz="2400" dirty="0">
                <a:ea typeface="宋体" panose="02010600030101010101" pitchFamily="2" charset="-122"/>
              </a:rPr>
              <a:t>7.2× 10</a:t>
            </a:r>
            <a:r>
              <a:rPr lang="en-US" altLang="zh-CN" sz="2400" baseline="30000" dirty="0">
                <a:ea typeface="宋体" panose="02010600030101010101" pitchFamily="2" charset="-122"/>
              </a:rPr>
              <a:t>16 </a:t>
            </a:r>
            <a:r>
              <a:rPr lang="en-US" altLang="zh-CN" sz="2400" dirty="0">
                <a:ea typeface="宋体" panose="02010600030101010101" pitchFamily="2" charset="-122"/>
              </a:rPr>
              <a:t>keys</a:t>
            </a:r>
          </a:p>
          <a:p>
            <a:pPr eaLnBrk="1" hangingPunct="1">
              <a:buFont typeface="Wingdings" panose="05000000000000000000" pitchFamily="2" charset="2"/>
              <a:buChar char=""/>
            </a:pPr>
            <a:r>
              <a:rPr lang="en-US" altLang="zh-CN" sz="2400" dirty="0">
                <a:ea typeface="宋体" panose="02010600030101010101" pitchFamily="2" charset="-122"/>
              </a:rPr>
              <a:t>Brute-force will work with current technology</a:t>
            </a:r>
          </a:p>
          <a:p>
            <a:pPr lvl="1" eaLnBrk="1" hangingPunct="1">
              <a:buFont typeface="Wingdings" panose="05000000000000000000" pitchFamily="2" charset="2"/>
              <a:buChar char=""/>
            </a:pPr>
            <a:r>
              <a:rPr lang="en-US" altLang="zh-CN" sz="2400" dirty="0">
                <a:ea typeface="宋体" panose="02010600030101010101" pitchFamily="2" charset="-122"/>
              </a:rPr>
              <a:t>In 1997 on Internet in a few months</a:t>
            </a:r>
          </a:p>
          <a:p>
            <a:pPr lvl="1" eaLnBrk="1" hangingPunct="1">
              <a:buFont typeface="Wingdings" panose="05000000000000000000" pitchFamily="2" charset="2"/>
              <a:buChar char=""/>
            </a:pPr>
            <a:r>
              <a:rPr lang="en-US" altLang="zh-CN" sz="2400" dirty="0">
                <a:ea typeface="宋体" panose="02010600030101010101" pitchFamily="2" charset="-122"/>
              </a:rPr>
              <a:t>In 1998 on dedicated h/w (EFF) in a few days</a:t>
            </a:r>
          </a:p>
          <a:p>
            <a:pPr lvl="1" eaLnBrk="1" hangingPunct="1">
              <a:buFont typeface="Wingdings" panose="05000000000000000000" pitchFamily="2" charset="2"/>
              <a:buChar char=""/>
            </a:pPr>
            <a:r>
              <a:rPr lang="en-US" altLang="zh-CN" sz="2400" dirty="0">
                <a:ea typeface="宋体" panose="02010600030101010101" pitchFamily="2" charset="-122"/>
              </a:rPr>
              <a:t>In 1999 above combined in 22 hours</a:t>
            </a:r>
          </a:p>
        </p:txBody>
      </p:sp>
    </p:spTree>
    <p:extLst>
      <p:ext uri="{BB962C8B-B14F-4D97-AF65-F5344CB8AC3E}">
        <p14:creationId xmlns:p14="http://schemas.microsoft.com/office/powerpoint/2010/main" val="6597527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a:extLst>
              <a:ext uri="{FF2B5EF4-FFF2-40B4-BE49-F238E27FC236}">
                <a16:creationId xmlns:a16="http://schemas.microsoft.com/office/drawing/2014/main" id="{0FD2F620-AAF0-4CF8-92FA-8B68A031AEC8}"/>
              </a:ext>
            </a:extLst>
          </p:cNvPr>
          <p:cNvSpPr>
            <a:spLocks noGrp="1"/>
          </p:cNvSpPr>
          <p:nvPr>
            <p:ph type="title"/>
          </p:nvPr>
        </p:nvSpPr>
        <p:spPr>
          <a:xfrm>
            <a:off x="1487488" y="0"/>
            <a:ext cx="7543800" cy="1036638"/>
          </a:xfrm>
        </p:spPr>
        <p:txBody>
          <a:bodyPr/>
          <a:lstStyle/>
          <a:p>
            <a:pPr eaLnBrk="1" hangingPunct="1"/>
            <a:r>
              <a:rPr lang="en-US" altLang="en-US" dirty="0"/>
              <a:t>What to Do Next?</a:t>
            </a:r>
          </a:p>
        </p:txBody>
      </p:sp>
      <p:sp>
        <p:nvSpPr>
          <p:cNvPr id="28675" name="Content Placeholder 4">
            <a:extLst>
              <a:ext uri="{FF2B5EF4-FFF2-40B4-BE49-F238E27FC236}">
                <a16:creationId xmlns:a16="http://schemas.microsoft.com/office/drawing/2014/main" id="{04A6FB81-CE9C-4FD2-BE3E-0F53EC7F3167}"/>
              </a:ext>
            </a:extLst>
          </p:cNvPr>
          <p:cNvSpPr>
            <a:spLocks noGrp="1"/>
          </p:cNvSpPr>
          <p:nvPr>
            <p:ph idx="1"/>
          </p:nvPr>
        </p:nvSpPr>
        <p:spPr>
          <a:xfrm>
            <a:off x="805257" y="1223168"/>
            <a:ext cx="8229600" cy="4411663"/>
          </a:xfrm>
        </p:spPr>
        <p:txBody>
          <a:bodyPr/>
          <a:lstStyle/>
          <a:p>
            <a:pPr eaLnBrk="1" hangingPunct="1">
              <a:buFont typeface="Wingdings" panose="05000000000000000000" pitchFamily="2" charset="2"/>
              <a:buChar char=""/>
            </a:pPr>
            <a:r>
              <a:rPr lang="en-US" altLang="zh-CN" dirty="0">
                <a:ea typeface="宋体" panose="02010600030101010101" pitchFamily="2" charset="-122"/>
              </a:rPr>
              <a:t> Start over</a:t>
            </a:r>
          </a:p>
          <a:p>
            <a:pPr eaLnBrk="1" hangingPunct="1">
              <a:buFont typeface="Wingdings" panose="05000000000000000000" pitchFamily="2" charset="2"/>
              <a:buChar char=""/>
            </a:pPr>
            <a:r>
              <a:rPr lang="en-US" altLang="zh-CN" dirty="0">
                <a:ea typeface="宋体" panose="02010600030101010101" pitchFamily="2" charset="-122"/>
              </a:rPr>
              <a:t> New standards begin to be looked into</a:t>
            </a:r>
          </a:p>
          <a:p>
            <a:pPr eaLnBrk="1" hangingPunct="1">
              <a:buFont typeface="Wingdings" panose="05000000000000000000" pitchFamily="2" charset="2"/>
              <a:buChar char=""/>
            </a:pPr>
            <a:r>
              <a:rPr lang="en-US" altLang="zh-CN" dirty="0">
                <a:ea typeface="宋体" panose="02010600030101010101" pitchFamily="2" charset="-122"/>
              </a:rPr>
              <a:t> On the other hand, can we extend the use of DES?</a:t>
            </a:r>
          </a:p>
        </p:txBody>
      </p:sp>
    </p:spTree>
    <p:extLst>
      <p:ext uri="{BB962C8B-B14F-4D97-AF65-F5344CB8AC3E}">
        <p14:creationId xmlns:p14="http://schemas.microsoft.com/office/powerpoint/2010/main" val="2717824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16632"/>
            <a:ext cx="8229600" cy="646321"/>
          </a:xfrm>
        </p:spPr>
        <p:txBody>
          <a:bodyPr wrap="square">
            <a:spAutoFit/>
          </a:bodyPr>
          <a:lstStyle/>
          <a:p>
            <a:r>
              <a:rPr lang="en-US" altLang="en-US" sz="3600" dirty="0">
                <a:ea typeface="ヒラギノ角ゴ Pro W3" charset="-128"/>
              </a:rPr>
              <a:t>Block Cipher </a:t>
            </a:r>
            <a:r>
              <a:rPr lang="en-US" altLang="en-US" sz="3600">
                <a:ea typeface="ヒラギノ角ゴ Pro W3" charset="-128"/>
              </a:rPr>
              <a:t>Design Principles</a:t>
            </a:r>
            <a:endParaRPr lang="en-US" sz="2800" dirty="0"/>
          </a:p>
        </p:txBody>
      </p:sp>
      <p:sp>
        <p:nvSpPr>
          <p:cNvPr id="3" name="Content Placeholder 2"/>
          <p:cNvSpPr>
            <a:spLocks noGrp="1"/>
          </p:cNvSpPr>
          <p:nvPr>
            <p:ph idx="1"/>
          </p:nvPr>
        </p:nvSpPr>
        <p:spPr>
          <a:xfrm>
            <a:off x="767408" y="1074418"/>
            <a:ext cx="11017224" cy="4709164"/>
          </a:xfrm>
        </p:spPr>
        <p:txBody>
          <a:bodyPr wrap="square">
            <a:spAutoFit/>
          </a:bodyPr>
          <a:lstStyle/>
          <a:p>
            <a:pPr lvl="0">
              <a:lnSpc>
                <a:spcPct val="150000"/>
              </a:lnSpc>
            </a:pPr>
            <a:r>
              <a:rPr lang="en-US" sz="2800" dirty="0"/>
              <a:t>The greater the number of rounds, the more difficult it is to perform cryptanalysis</a:t>
            </a:r>
          </a:p>
          <a:p>
            <a:pPr lvl="0">
              <a:lnSpc>
                <a:spcPct val="150000"/>
              </a:lnSpc>
            </a:pPr>
            <a:r>
              <a:rPr lang="en-US" sz="2800" dirty="0"/>
              <a:t>In general, the criterion should be that the number of rounds is chosen so that known cryptanalytic efforts require greater effort than a simple brute-force key search attack</a:t>
            </a:r>
          </a:p>
          <a:p>
            <a:pPr lvl="0">
              <a:lnSpc>
                <a:spcPct val="150000"/>
              </a:lnSpc>
            </a:pPr>
            <a:r>
              <a:rPr lang="en-US" sz="2800" dirty="0"/>
              <a:t>If DES had 15 or fewer rounds, differential cryptanalysis would require less effort than a brute-force key search</a:t>
            </a:r>
          </a:p>
        </p:txBody>
      </p:sp>
    </p:spTree>
    <p:extLst>
      <p:ext uri="{BB962C8B-B14F-4D97-AF65-F5344CB8AC3E}">
        <p14:creationId xmlns:p14="http://schemas.microsoft.com/office/powerpoint/2010/main" val="29643982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1444" y="-45871"/>
            <a:ext cx="8229600" cy="1097280"/>
          </a:xfrm>
        </p:spPr>
        <p:txBody>
          <a:bodyPr/>
          <a:lstStyle/>
          <a:p>
            <a:r>
              <a:rPr lang="en-US" altLang="en-US" sz="3600" dirty="0"/>
              <a:t>Block Cipher </a:t>
            </a:r>
            <a:r>
              <a:rPr lang="en-US" altLang="en-US" sz="3600"/>
              <a:t>Design Principles</a:t>
            </a:r>
            <a:endParaRPr lang="en-US" sz="3600" dirty="0"/>
          </a:p>
        </p:txBody>
      </p:sp>
      <p:sp>
        <p:nvSpPr>
          <p:cNvPr id="3" name="Content Placeholder 2"/>
          <p:cNvSpPr>
            <a:spLocks noGrp="1"/>
          </p:cNvSpPr>
          <p:nvPr>
            <p:ph idx="1"/>
          </p:nvPr>
        </p:nvSpPr>
        <p:spPr>
          <a:xfrm>
            <a:off x="649770" y="1171298"/>
            <a:ext cx="10117672" cy="1524000"/>
          </a:xfrm>
        </p:spPr>
        <p:txBody>
          <a:bodyPr/>
          <a:lstStyle/>
          <a:p>
            <a:r>
              <a:rPr lang="en-US" sz="2400" dirty="0"/>
              <a:t>The heart of a </a:t>
            </a:r>
            <a:r>
              <a:rPr lang="en-US" sz="2400" dirty="0" err="1"/>
              <a:t>Feistel</a:t>
            </a:r>
            <a:r>
              <a:rPr lang="en-US" sz="2400" dirty="0"/>
              <a:t> block cipher is the function F</a:t>
            </a:r>
          </a:p>
          <a:p>
            <a:r>
              <a:rPr lang="en-US" sz="2400" dirty="0"/>
              <a:t>The more nonlinear F, the more difficult any type of cryptanalysis will be</a:t>
            </a:r>
          </a:p>
          <a:p>
            <a:r>
              <a:rPr lang="en-US" sz="2400" dirty="0"/>
              <a:t>The SAC and BIC criteria appear to strengthen the effectiveness of the confusion function</a:t>
            </a:r>
          </a:p>
        </p:txBody>
      </p:sp>
      <p:sp>
        <p:nvSpPr>
          <p:cNvPr id="6" name="Content Placeholder 5"/>
          <p:cNvSpPr>
            <a:spLocks noGrp="1"/>
          </p:cNvSpPr>
          <p:nvPr>
            <p:ph idx="13"/>
          </p:nvPr>
        </p:nvSpPr>
        <p:spPr>
          <a:xfrm>
            <a:off x="767408" y="3429000"/>
            <a:ext cx="10117672" cy="304800"/>
          </a:xfrm>
        </p:spPr>
        <p:txBody>
          <a:bodyPr/>
          <a:lstStyle/>
          <a:p>
            <a:pPr marL="0" indent="0">
              <a:buNone/>
            </a:pPr>
            <a:r>
              <a:rPr lang="en-US" sz="2400" b="1" dirty="0">
                <a:solidFill>
                  <a:schemeClr val="tx2"/>
                </a:solidFill>
              </a:rPr>
              <a:t>The algorithm should have good avalanche properties</a:t>
            </a:r>
          </a:p>
        </p:txBody>
      </p:sp>
      <p:sp>
        <p:nvSpPr>
          <p:cNvPr id="7" name="Content Placeholder 6"/>
          <p:cNvSpPr>
            <a:spLocks noGrp="1"/>
          </p:cNvSpPr>
          <p:nvPr>
            <p:ph idx="14"/>
          </p:nvPr>
        </p:nvSpPr>
        <p:spPr>
          <a:xfrm>
            <a:off x="623391" y="3908120"/>
            <a:ext cx="10844105" cy="2057400"/>
          </a:xfrm>
        </p:spPr>
        <p:txBody>
          <a:bodyPr/>
          <a:lstStyle/>
          <a:p>
            <a:pPr lvl="0"/>
            <a:r>
              <a:rPr lang="en-US" sz="2400" dirty="0"/>
              <a:t>Strict avalanche criterion (SAC)</a:t>
            </a:r>
          </a:p>
          <a:p>
            <a:pPr lvl="1"/>
            <a:r>
              <a:rPr lang="en-US" sz="2400" dirty="0"/>
              <a:t>States that any output bit j of an S-box should change with probability 1/2 when any single input bit </a:t>
            </a:r>
            <a:r>
              <a:rPr lang="en-US" sz="2400" dirty="0" err="1"/>
              <a:t>i</a:t>
            </a:r>
            <a:r>
              <a:rPr lang="en-US" sz="2400" dirty="0"/>
              <a:t> is inverted for all </a:t>
            </a:r>
            <a:r>
              <a:rPr lang="en-US" sz="2400" dirty="0" err="1"/>
              <a:t>i</a:t>
            </a:r>
            <a:r>
              <a:rPr lang="en-US" sz="2400" dirty="0"/>
              <a:t> , j </a:t>
            </a:r>
          </a:p>
          <a:p>
            <a:pPr lvl="0"/>
            <a:r>
              <a:rPr lang="en-US" sz="2400" dirty="0"/>
              <a:t>Bit independence criterion (BIC) </a:t>
            </a:r>
          </a:p>
          <a:p>
            <a:pPr lvl="1"/>
            <a:r>
              <a:rPr lang="en-US" sz="2400" dirty="0"/>
              <a:t>States that output bits j and k should change independently when any single input bit </a:t>
            </a:r>
            <a:r>
              <a:rPr lang="en-US" sz="2400" dirty="0" err="1"/>
              <a:t>i</a:t>
            </a:r>
            <a:r>
              <a:rPr lang="en-US" sz="2400" dirty="0"/>
              <a:t> is inverted for all </a:t>
            </a:r>
            <a:r>
              <a:rPr lang="en-US" sz="2400" dirty="0" err="1"/>
              <a:t>i</a:t>
            </a:r>
            <a:r>
              <a:rPr lang="en-US" sz="2400" dirty="0"/>
              <a:t> , j , and k</a:t>
            </a:r>
          </a:p>
        </p:txBody>
      </p:sp>
    </p:spTree>
    <p:extLst>
      <p:ext uri="{BB962C8B-B14F-4D97-AF65-F5344CB8AC3E}">
        <p14:creationId xmlns:p14="http://schemas.microsoft.com/office/powerpoint/2010/main" val="39072761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8229600" cy="1097280"/>
          </a:xfrm>
        </p:spPr>
        <p:txBody>
          <a:bodyPr/>
          <a:lstStyle/>
          <a:p>
            <a:r>
              <a:rPr lang="en-US" altLang="en-US" sz="3600" dirty="0"/>
              <a:t>Block Cipher </a:t>
            </a:r>
            <a:r>
              <a:rPr lang="en-US" altLang="en-US" sz="3600"/>
              <a:t>Design Principles</a:t>
            </a:r>
            <a:endParaRPr lang="en-US" sz="3600" dirty="0"/>
          </a:p>
        </p:txBody>
      </p:sp>
      <p:sp>
        <p:nvSpPr>
          <p:cNvPr id="3" name="Content Placeholder 2"/>
          <p:cNvSpPr>
            <a:spLocks noGrp="1"/>
          </p:cNvSpPr>
          <p:nvPr>
            <p:ph idx="1"/>
          </p:nvPr>
        </p:nvSpPr>
        <p:spPr>
          <a:xfrm>
            <a:off x="371364" y="1268760"/>
            <a:ext cx="11449272" cy="3248025"/>
          </a:xfrm>
        </p:spPr>
        <p:txBody>
          <a:bodyPr/>
          <a:lstStyle/>
          <a:p>
            <a:r>
              <a:rPr lang="en-US" sz="2400" dirty="0"/>
              <a:t>With any </a:t>
            </a:r>
            <a:r>
              <a:rPr lang="en-US" sz="2400" dirty="0" err="1"/>
              <a:t>Feistel</a:t>
            </a:r>
            <a:r>
              <a:rPr lang="en-US" sz="2400" dirty="0"/>
              <a:t> block cipher, the key is used to generate one </a:t>
            </a:r>
            <a:r>
              <a:rPr lang="en-US" sz="2400" dirty="0" err="1"/>
              <a:t>subkey</a:t>
            </a:r>
            <a:r>
              <a:rPr lang="en-US" sz="2400" dirty="0"/>
              <a:t> for each round</a:t>
            </a:r>
          </a:p>
          <a:p>
            <a:r>
              <a:rPr lang="en-US" sz="2400" dirty="0"/>
              <a:t>In general, we would like to select </a:t>
            </a:r>
            <a:r>
              <a:rPr lang="en-US" sz="2400" dirty="0" err="1"/>
              <a:t>subkeys</a:t>
            </a:r>
            <a:r>
              <a:rPr lang="en-US" sz="2400" dirty="0"/>
              <a:t> to maximize the difficulty of deducing individual </a:t>
            </a:r>
            <a:r>
              <a:rPr lang="en-US" sz="2400" dirty="0" err="1"/>
              <a:t>subkeys</a:t>
            </a:r>
            <a:r>
              <a:rPr lang="en-US" sz="2400" dirty="0"/>
              <a:t> and the difficulty of working back to the main key</a:t>
            </a:r>
          </a:p>
          <a:p>
            <a:r>
              <a:rPr lang="en-US" sz="2400" dirty="0"/>
              <a:t>It is suggested that, at a minimum, the key schedule should guarantee key/</a:t>
            </a:r>
            <a:r>
              <a:rPr lang="en-US" sz="2400" dirty="0" err="1"/>
              <a:t>ciphertext</a:t>
            </a:r>
            <a:r>
              <a:rPr lang="en-US" sz="2400" dirty="0"/>
              <a:t> Strict Avalanche Criterion and Bit Independence Criterion</a:t>
            </a:r>
          </a:p>
        </p:txBody>
      </p:sp>
    </p:spTree>
    <p:extLst>
      <p:ext uri="{BB962C8B-B14F-4D97-AF65-F5344CB8AC3E}">
        <p14:creationId xmlns:p14="http://schemas.microsoft.com/office/powerpoint/2010/main" val="327847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62" y="1063448"/>
            <a:ext cx="11028475" cy="584765"/>
          </a:xfrm>
        </p:spPr>
        <p:txBody>
          <a:bodyPr wrap="square">
            <a:spAutoFit/>
          </a:bodyPr>
          <a:lstStyle/>
          <a:p>
            <a:r>
              <a:rPr lang="en-IN" altLang="en-US" sz="3200" dirty="0">
                <a:ea typeface="ヒラギノ角ゴ Pro W3" charset="-128"/>
              </a:rPr>
              <a:t>(1) </a:t>
            </a:r>
            <a:r>
              <a:rPr lang="en-IN" altLang="en-US" sz="3200" b="1">
                <a:ea typeface="ヒラギノ角ゴ Pro W3" charset="-128"/>
              </a:rPr>
              <a:t>Caesar Cipher </a:t>
            </a:r>
            <a:r>
              <a:rPr lang="en-IN" altLang="en-US" sz="3200">
                <a:ea typeface="ヒラギノ角ゴ Pro W3" charset="-128"/>
              </a:rPr>
              <a:t>(replace 1 character by 1 one character ) </a:t>
            </a:r>
            <a:endParaRPr lang="en-US" sz="3200" dirty="0"/>
          </a:p>
        </p:txBody>
      </p:sp>
      <p:sp>
        <p:nvSpPr>
          <p:cNvPr id="4" name="Content Placeholder 3"/>
          <p:cNvSpPr>
            <a:spLocks noGrp="1"/>
          </p:cNvSpPr>
          <p:nvPr>
            <p:ph idx="1"/>
          </p:nvPr>
        </p:nvSpPr>
        <p:spPr>
          <a:xfrm>
            <a:off x="1663497" y="1845363"/>
            <a:ext cx="8153400" cy="904853"/>
          </a:xfrm>
        </p:spPr>
        <p:txBody>
          <a:bodyPr wrap="square">
            <a:spAutoFit/>
          </a:bodyPr>
          <a:lstStyle/>
          <a:p>
            <a:r>
              <a:rPr lang="en-US" sz="2400" dirty="0"/>
              <a:t>Simplest and earliest known use of a substitution cipher</a:t>
            </a:r>
          </a:p>
          <a:p>
            <a:r>
              <a:rPr lang="en-US" sz="2400" dirty="0"/>
              <a:t>Used by Julius Caesar</a:t>
            </a:r>
          </a:p>
        </p:txBody>
      </p:sp>
      <p:sp>
        <p:nvSpPr>
          <p:cNvPr id="3" name="Content Placeholder 2"/>
          <p:cNvSpPr>
            <a:spLocks noGrp="1"/>
          </p:cNvSpPr>
          <p:nvPr>
            <p:ph idx="13"/>
          </p:nvPr>
        </p:nvSpPr>
        <p:spPr>
          <a:xfrm>
            <a:off x="1545965" y="4950227"/>
            <a:ext cx="8505760" cy="904853"/>
          </a:xfrm>
        </p:spPr>
        <p:txBody>
          <a:bodyPr wrap="square">
            <a:spAutoFit/>
          </a:bodyPr>
          <a:lstStyle/>
          <a:p>
            <a:pPr>
              <a:buNone/>
            </a:pPr>
            <a:r>
              <a:rPr lang="en-US" sz="2400" dirty="0"/>
              <a:t>plain:   MEET   ME    AFTER   THE     TOGA     PARTY</a:t>
            </a:r>
          </a:p>
          <a:p>
            <a:pPr>
              <a:buNone/>
            </a:pPr>
            <a:r>
              <a:rPr lang="en-US" sz="2400" dirty="0"/>
              <a:t>cipher: JBBQ   JB      XCQBO  QEB     QLDX    MXOQV</a:t>
            </a:r>
          </a:p>
        </p:txBody>
      </p:sp>
      <p:sp>
        <p:nvSpPr>
          <p:cNvPr id="5" name="Title 1">
            <a:extLst>
              <a:ext uri="{FF2B5EF4-FFF2-40B4-BE49-F238E27FC236}">
                <a16:creationId xmlns:a16="http://schemas.microsoft.com/office/drawing/2014/main" id="{0DF8129E-B4A5-41DB-B31B-F2672B4A2233}"/>
              </a:ext>
            </a:extLst>
          </p:cNvPr>
          <p:cNvSpPr txBox="1">
            <a:spLocks/>
          </p:cNvSpPr>
          <p:nvPr/>
        </p:nvSpPr>
        <p:spPr bwMode="auto">
          <a:xfrm>
            <a:off x="1343472" y="188640"/>
            <a:ext cx="7704856"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IN" altLang="en-US" sz="3600" b="1">
                <a:ea typeface="ヒラギノ角ゴ Pro W3" charset="-128"/>
              </a:rPr>
              <a:t>Monoalphabetic cipher</a:t>
            </a:r>
            <a:endParaRPr lang="en-US" sz="2800" kern="0" dirty="0"/>
          </a:p>
        </p:txBody>
      </p:sp>
      <p:pic>
        <p:nvPicPr>
          <p:cNvPr id="6" name="Picture 5">
            <a:extLst>
              <a:ext uri="{FF2B5EF4-FFF2-40B4-BE49-F238E27FC236}">
                <a16:creationId xmlns:a16="http://schemas.microsoft.com/office/drawing/2014/main" id="{6A443C87-D39E-433C-93BE-9190DE9D14B3}"/>
              </a:ext>
            </a:extLst>
          </p:cNvPr>
          <p:cNvPicPr>
            <a:picLocks noChangeAspect="1"/>
          </p:cNvPicPr>
          <p:nvPr/>
        </p:nvPicPr>
        <p:blipFill>
          <a:blip r:embed="rId4"/>
          <a:stretch>
            <a:fillRect/>
          </a:stretch>
        </p:blipFill>
        <p:spPr>
          <a:xfrm>
            <a:off x="1212173" y="3190668"/>
            <a:ext cx="9144000" cy="1365260"/>
          </a:xfrm>
          <a:prstGeom prst="rect">
            <a:avLst/>
          </a:prstGeom>
        </p:spPr>
      </p:pic>
      <p:sp>
        <p:nvSpPr>
          <p:cNvPr id="7" name="Title 1">
            <a:extLst>
              <a:ext uri="{FF2B5EF4-FFF2-40B4-BE49-F238E27FC236}">
                <a16:creationId xmlns:a16="http://schemas.microsoft.com/office/drawing/2014/main" id="{108A5261-91E8-4863-BD5F-A24871337070}"/>
              </a:ext>
            </a:extLst>
          </p:cNvPr>
          <p:cNvSpPr txBox="1">
            <a:spLocks/>
          </p:cNvSpPr>
          <p:nvPr/>
        </p:nvSpPr>
        <p:spPr bwMode="auto">
          <a:xfrm>
            <a:off x="1446312" y="2703770"/>
            <a:ext cx="7499176" cy="58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r>
              <a:rPr lang="en-IN" altLang="en-US" sz="3200" kern="0" dirty="0">
                <a:ea typeface="ヒラギノ角ゴ Pro W3" charset="-128"/>
              </a:rPr>
              <a:t>Key</a:t>
            </a:r>
            <a:endParaRPr lang="en-US" sz="3200" kern="0" dirty="0"/>
          </a:p>
        </p:txBody>
      </p:sp>
    </p:spTree>
    <p:extLst>
      <p:ext uri="{BB962C8B-B14F-4D97-AF65-F5344CB8AC3E}">
        <p14:creationId xmlns:p14="http://schemas.microsoft.com/office/powerpoint/2010/main" val="1815088777"/>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248" y="184228"/>
            <a:ext cx="7344816" cy="646321"/>
          </a:xfrm>
        </p:spPr>
        <p:txBody>
          <a:bodyPr wrap="square">
            <a:spAutoFit/>
          </a:bodyPr>
          <a:lstStyle/>
          <a:p>
            <a:r>
              <a:rPr lang="en-IN" altLang="en-US" sz="3600" b="1">
                <a:ea typeface="ヒラギノ角ゴ Pro W3" charset="-128"/>
              </a:rPr>
              <a:t>Monoalphabetic cipher</a:t>
            </a:r>
            <a:endParaRPr lang="en-US" sz="2800" dirty="0"/>
          </a:p>
        </p:txBody>
      </p:sp>
      <p:sp>
        <p:nvSpPr>
          <p:cNvPr id="3" name="Rectangle 2">
            <a:extLst>
              <a:ext uri="{FF2B5EF4-FFF2-40B4-BE49-F238E27FC236}">
                <a16:creationId xmlns:a16="http://schemas.microsoft.com/office/drawing/2014/main" id="{A8DFB515-C7FD-414A-8631-7999039BDFC5}"/>
              </a:ext>
            </a:extLst>
          </p:cNvPr>
          <p:cNvSpPr/>
          <p:nvPr/>
        </p:nvSpPr>
        <p:spPr>
          <a:xfrm>
            <a:off x="1098711" y="992282"/>
            <a:ext cx="6968574" cy="553998"/>
          </a:xfrm>
          <a:prstGeom prst="rect">
            <a:avLst/>
          </a:prstGeom>
        </p:spPr>
        <p:txBody>
          <a:bodyPr wrap="none">
            <a:spAutoFit/>
          </a:bodyPr>
          <a:lstStyle/>
          <a:p>
            <a:r>
              <a:rPr lang="en-IN" altLang="en-US" sz="3000" b="1" dirty="0">
                <a:ea typeface="ヒラギノ角ゴ Pro W3" charset="-128"/>
              </a:rPr>
              <a:t>(2)</a:t>
            </a:r>
            <a:r>
              <a:rPr lang="en-US" sz="3000" b="1" i="1" dirty="0"/>
              <a:t> </a:t>
            </a:r>
            <a:r>
              <a:rPr lang="en-US" sz="3000" b="1" dirty="0" err="1"/>
              <a:t>Generral</a:t>
            </a:r>
            <a:r>
              <a:rPr lang="en-US" sz="3000" b="1" i="1" dirty="0"/>
              <a:t> </a:t>
            </a:r>
            <a:r>
              <a:rPr lang="en-US" sz="3000" b="1" dirty="0"/>
              <a:t>Monoalphabetic</a:t>
            </a:r>
            <a:r>
              <a:rPr lang="en-US" sz="3000" dirty="0"/>
              <a:t> </a:t>
            </a:r>
            <a:r>
              <a:rPr lang="en-US" sz="3000" b="1" dirty="0"/>
              <a:t>substitution</a:t>
            </a:r>
            <a:endParaRPr lang="en-US" sz="3000" dirty="0"/>
          </a:p>
        </p:txBody>
      </p:sp>
      <p:sp>
        <p:nvSpPr>
          <p:cNvPr id="10" name="Rectangle 9">
            <a:extLst>
              <a:ext uri="{FF2B5EF4-FFF2-40B4-BE49-F238E27FC236}">
                <a16:creationId xmlns:a16="http://schemas.microsoft.com/office/drawing/2014/main" id="{BB9F26EE-E976-4EF2-97FF-AC6A4D56CAC8}"/>
              </a:ext>
            </a:extLst>
          </p:cNvPr>
          <p:cNvSpPr/>
          <p:nvPr/>
        </p:nvSpPr>
        <p:spPr>
          <a:xfrm>
            <a:off x="2034814" y="2966174"/>
            <a:ext cx="5322606" cy="553998"/>
          </a:xfrm>
          <a:prstGeom prst="rect">
            <a:avLst/>
          </a:prstGeom>
        </p:spPr>
        <p:txBody>
          <a:bodyPr wrap="square">
            <a:spAutoFit/>
          </a:bodyPr>
          <a:lstStyle/>
          <a:p>
            <a:r>
              <a:rPr lang="en-US" sz="3000"/>
              <a:t>MEET ME AT OUR SPOT</a:t>
            </a:r>
          </a:p>
        </p:txBody>
      </p:sp>
      <p:sp>
        <p:nvSpPr>
          <p:cNvPr id="11" name="Rectangle 10">
            <a:extLst>
              <a:ext uri="{FF2B5EF4-FFF2-40B4-BE49-F238E27FC236}">
                <a16:creationId xmlns:a16="http://schemas.microsoft.com/office/drawing/2014/main" id="{E50D98C7-E6F1-4F96-9560-4BEFF17E7657}"/>
              </a:ext>
            </a:extLst>
          </p:cNvPr>
          <p:cNvSpPr/>
          <p:nvPr/>
        </p:nvSpPr>
        <p:spPr>
          <a:xfrm>
            <a:off x="636946" y="4828511"/>
            <a:ext cx="10931662" cy="1384995"/>
          </a:xfrm>
          <a:prstGeom prst="rect">
            <a:avLst/>
          </a:prstGeom>
        </p:spPr>
        <p:txBody>
          <a:bodyPr wrap="square">
            <a:spAutoFit/>
          </a:bodyPr>
          <a:lstStyle/>
          <a:p>
            <a:r>
              <a:rPr lang="en-US"/>
              <a:t>If the “cipher” line can be any permutation of the 26 alphabetic characters, then there are 26! or greater than   4 x 10</a:t>
            </a:r>
            <a:r>
              <a:rPr lang="en-US" baseline="30000"/>
              <a:t>26</a:t>
            </a:r>
            <a:r>
              <a:rPr lang="en-US"/>
              <a:t> possible keys</a:t>
            </a:r>
          </a:p>
          <a:p>
            <a:r>
              <a:rPr lang="en-US"/>
              <a:t>This is 10 orders of magnitude greater than the key space for DES</a:t>
            </a:r>
          </a:p>
        </p:txBody>
      </p:sp>
      <p:sp>
        <p:nvSpPr>
          <p:cNvPr id="12" name="TextBox 11">
            <a:extLst>
              <a:ext uri="{FF2B5EF4-FFF2-40B4-BE49-F238E27FC236}">
                <a16:creationId xmlns:a16="http://schemas.microsoft.com/office/drawing/2014/main" id="{4EEC1555-D41C-461C-88B1-FDB55546BBAC}"/>
              </a:ext>
            </a:extLst>
          </p:cNvPr>
          <p:cNvSpPr txBox="1"/>
          <p:nvPr/>
        </p:nvSpPr>
        <p:spPr>
          <a:xfrm>
            <a:off x="623392" y="2719953"/>
            <a:ext cx="763351" cy="523220"/>
          </a:xfrm>
          <a:prstGeom prst="rect">
            <a:avLst/>
          </a:prstGeom>
          <a:noFill/>
        </p:spPr>
        <p:txBody>
          <a:bodyPr wrap="none" rtlCol="0">
            <a:spAutoFit/>
          </a:bodyPr>
          <a:lstStyle/>
          <a:p>
            <a:r>
              <a:rPr lang="en-US"/>
              <a:t>EX:</a:t>
            </a:r>
          </a:p>
        </p:txBody>
      </p:sp>
      <p:sp>
        <p:nvSpPr>
          <p:cNvPr id="13" name="Arrow: Down 12">
            <a:extLst>
              <a:ext uri="{FF2B5EF4-FFF2-40B4-BE49-F238E27FC236}">
                <a16:creationId xmlns:a16="http://schemas.microsoft.com/office/drawing/2014/main" id="{B1FEC017-CEFB-4142-819F-421BA2F31FE7}"/>
              </a:ext>
            </a:extLst>
          </p:cNvPr>
          <p:cNvSpPr/>
          <p:nvPr/>
        </p:nvSpPr>
        <p:spPr bwMode="auto">
          <a:xfrm>
            <a:off x="4195054" y="3573017"/>
            <a:ext cx="360040" cy="465147"/>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B0A7A404-DAC2-477E-B383-A83641370B81}"/>
              </a:ext>
            </a:extLst>
          </p:cNvPr>
          <p:cNvSpPr/>
          <p:nvPr/>
        </p:nvSpPr>
        <p:spPr>
          <a:xfrm>
            <a:off x="1968792" y="4171146"/>
            <a:ext cx="5322606" cy="553998"/>
          </a:xfrm>
          <a:prstGeom prst="rect">
            <a:avLst/>
          </a:prstGeom>
        </p:spPr>
        <p:txBody>
          <a:bodyPr wrap="square">
            <a:spAutoFit/>
          </a:bodyPr>
          <a:lstStyle/>
          <a:p>
            <a:r>
              <a:rPr lang="en-US" sz="3000"/>
              <a:t>DTTM DT  AM GWK LHGM</a:t>
            </a:r>
          </a:p>
        </p:txBody>
      </p:sp>
      <p:pic>
        <p:nvPicPr>
          <p:cNvPr id="4" name="Picture 3">
            <a:extLst>
              <a:ext uri="{FF2B5EF4-FFF2-40B4-BE49-F238E27FC236}">
                <a16:creationId xmlns:a16="http://schemas.microsoft.com/office/drawing/2014/main" id="{E1161CF1-E5F0-4403-8682-6C4B769B4504}"/>
              </a:ext>
            </a:extLst>
          </p:cNvPr>
          <p:cNvPicPr>
            <a:picLocks noChangeAspect="1"/>
          </p:cNvPicPr>
          <p:nvPr/>
        </p:nvPicPr>
        <p:blipFill>
          <a:blip r:embed="rId4"/>
          <a:stretch>
            <a:fillRect/>
          </a:stretch>
        </p:blipFill>
        <p:spPr>
          <a:xfrm>
            <a:off x="507279" y="1524663"/>
            <a:ext cx="11177441" cy="891224"/>
          </a:xfrm>
          <a:prstGeom prst="rect">
            <a:avLst/>
          </a:prstGeom>
        </p:spPr>
      </p:pic>
    </p:spTree>
    <p:extLst>
      <p:ext uri="{BB962C8B-B14F-4D97-AF65-F5344CB8AC3E}">
        <p14:creationId xmlns:p14="http://schemas.microsoft.com/office/powerpoint/2010/main" val="988563003"/>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342" y="249330"/>
            <a:ext cx="8979146" cy="584765"/>
          </a:xfrm>
        </p:spPr>
        <p:txBody>
          <a:bodyPr wrap="square">
            <a:spAutoFit/>
          </a:bodyPr>
          <a:lstStyle/>
          <a:p>
            <a:r>
              <a:rPr lang="en-IN" altLang="en-US" sz="3200" b="1" dirty="0">
                <a:ea typeface="ヒラギノ角ゴ Pro W3" charset="-128"/>
              </a:rPr>
              <a:t>Relative Frequency of Letters in English Text</a:t>
            </a:r>
          </a:p>
        </p:txBody>
      </p:sp>
      <p:pic>
        <p:nvPicPr>
          <p:cNvPr id="6" name="Picture Placeholder 5" descr="A graph plots the relative frequency (%) for each letter in the English alphabet."/>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23392" y="986978"/>
            <a:ext cx="11017224" cy="5466358"/>
          </a:xfrm>
          <a:prstGeom prst="rect">
            <a:avLst/>
          </a:prstGeom>
          <a:noFill/>
          <a:ln>
            <a:noFill/>
          </a:ln>
        </p:spPr>
      </p:pic>
    </p:spTree>
    <p:extLst>
      <p:ext uri="{BB962C8B-B14F-4D97-AF65-F5344CB8AC3E}">
        <p14:creationId xmlns:p14="http://schemas.microsoft.com/office/powerpoint/2010/main" val="398092685"/>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1FCBF4D3F5AA0B42B68E07FB91C34BA7" ma:contentTypeVersion="4" ma:contentTypeDescription="Tạo tài liệu mới." ma:contentTypeScope="" ma:versionID="66c87e7c99ae5b368c6739261024f270">
  <xsd:schema xmlns:xsd="http://www.w3.org/2001/XMLSchema" xmlns:xs="http://www.w3.org/2001/XMLSchema" xmlns:p="http://schemas.microsoft.com/office/2006/metadata/properties" xmlns:ns2="069f7987-d72c-4517-9067-339cdb157c25" targetNamespace="http://schemas.microsoft.com/office/2006/metadata/properties" ma:root="true" ma:fieldsID="d1ebf1f920bd7a7d1b49c5b8839434c3" ns2:_="">
    <xsd:import namespace="069f7987-d72c-4517-9067-339cdb157c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9f7987-d72c-4517-9067-339cdb157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E57C79-DE6F-429F-86CB-D75012590C1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11C3BC-4C8D-45A6-8D56-4C06132B2F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9f7987-d72c-4517-9067-339cdb157c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E1CD13-2E9B-48E0-A3BF-5FB4D41664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2429</TotalTime>
  <Words>12610</Words>
  <Application>Microsoft Office PowerPoint</Application>
  <PresentationFormat>Widescreen</PresentationFormat>
  <Paragraphs>1287</Paragraphs>
  <Slides>66</Slides>
  <Notes>63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81" baseType="lpstr">
      <vt:lpstr>ＭＳ Ｐゴシック</vt:lpstr>
      <vt:lpstr>宋体</vt:lpstr>
      <vt:lpstr>Arial</vt:lpstr>
      <vt:lpstr>Arial</vt:lpstr>
      <vt:lpstr>Calibri</vt:lpstr>
      <vt:lpstr>Cambria Math</vt:lpstr>
      <vt:lpstr>Courier New</vt:lpstr>
      <vt:lpstr>StarBats</vt:lpstr>
      <vt:lpstr>Tahoma</vt:lpstr>
      <vt:lpstr>Times</vt:lpstr>
      <vt:lpstr>Times New Roman</vt:lpstr>
      <vt:lpstr>Wingdings</vt:lpstr>
      <vt:lpstr>ヒラギノ角ゴ Pro W3</vt:lpstr>
      <vt:lpstr>2_Standarddesign</vt:lpstr>
      <vt:lpstr>Equation</vt:lpstr>
      <vt:lpstr>  NT219- Cryptography    </vt:lpstr>
      <vt:lpstr>What is cryptograph?</vt:lpstr>
      <vt:lpstr>Cryptanalysis on monoalphabetic cipher?</vt:lpstr>
      <vt:lpstr>Outline</vt:lpstr>
      <vt:lpstr>Textbooks and References</vt:lpstr>
      <vt:lpstr>Classical cipher algorithms</vt:lpstr>
      <vt:lpstr>(1) Caesar Cipher (replace 1 character by 1 one character ) </vt:lpstr>
      <vt:lpstr>Monoalphabetic cipher</vt:lpstr>
      <vt:lpstr>Relative Frequency of Letters in English Text</vt:lpstr>
      <vt:lpstr>Relative Frequency of Letters in English Text</vt:lpstr>
      <vt:lpstr>Cryptanalysis on monoalphabetic cipher</vt:lpstr>
      <vt:lpstr>Cryptanalysis on monoalphabetic cipher</vt:lpstr>
      <vt:lpstr>Polyalphabetic Cipher</vt:lpstr>
      <vt:lpstr>Playfair encryption</vt:lpstr>
      <vt:lpstr>(4) Hill Cipher</vt:lpstr>
      <vt:lpstr>PowerPoint Presentation</vt:lpstr>
      <vt:lpstr>Classical symmetric cipher cryptanalysis</vt:lpstr>
      <vt:lpstr>(5) Vigenère Cipher</vt:lpstr>
      <vt:lpstr>Example of Vigenère Cipher</vt:lpstr>
      <vt:lpstr>Vigenère Cipher</vt:lpstr>
      <vt:lpstr>Vigenère Autokey System</vt:lpstr>
      <vt:lpstr>(6) Vernam Cipher</vt:lpstr>
      <vt:lpstr>One-Time Pad</vt:lpstr>
      <vt:lpstr>Difficulties</vt:lpstr>
      <vt:lpstr>Transposition ciphers</vt:lpstr>
      <vt:lpstr>Transposition cipher</vt:lpstr>
      <vt:lpstr>Columnar Transposition Cipher</vt:lpstr>
      <vt:lpstr>Classical symmetric cipher cryptanalysis</vt:lpstr>
      <vt:lpstr>Stream Cipher (1 of 8)</vt:lpstr>
      <vt:lpstr>Stream Cipher (2 of 8)</vt:lpstr>
      <vt:lpstr>Stream Cipher (3 of 8)</vt:lpstr>
      <vt:lpstr>Stream Cipher (4 of 8)</vt:lpstr>
      <vt:lpstr>Stream Cipher (5 of 8)</vt:lpstr>
      <vt:lpstr>Stream Cipher (6 of 8)</vt:lpstr>
      <vt:lpstr>Stream Cipher (7 of 8)</vt:lpstr>
      <vt:lpstr>Stream Cipher (8 of 8)</vt:lpstr>
      <vt:lpstr>Outline</vt:lpstr>
      <vt:lpstr>Block Cipher</vt:lpstr>
      <vt:lpstr>Stream Cipher Vs. Block Cipher</vt:lpstr>
      <vt:lpstr>Encryption and Decryption Tables for Substitution Cipher</vt:lpstr>
      <vt:lpstr>Block Substitution</vt:lpstr>
      <vt:lpstr>PowerPoint Presentation</vt:lpstr>
      <vt:lpstr>Feistel Cipher</vt:lpstr>
      <vt:lpstr>Diffusion and Confusion</vt:lpstr>
      <vt:lpstr>Feistel Cipher</vt:lpstr>
      <vt:lpstr>Feistel Encryption and Decryption  (16 rounds)</vt:lpstr>
      <vt:lpstr>Feistel Encryption and Decryption  (16 rounds)</vt:lpstr>
      <vt:lpstr>The Feistel Cipher Scheme (FCS)</vt:lpstr>
      <vt:lpstr>FCS Encryption and Decryption</vt:lpstr>
      <vt:lpstr>Proof of FCS decryption</vt:lpstr>
      <vt:lpstr>Feistel Cipher Design Features (1 of 2)</vt:lpstr>
      <vt:lpstr>Feistel Cipher Design Features (2 of 2)</vt:lpstr>
      <vt:lpstr>Feistel Example</vt:lpstr>
      <vt:lpstr>Outline</vt:lpstr>
      <vt:lpstr>Data Encryption Standard (DES)</vt:lpstr>
      <vt:lpstr>DES Encryption Algorithm</vt:lpstr>
      <vt:lpstr>DES Sub-Key Generation</vt:lpstr>
      <vt:lpstr>DES Substitution Boxes</vt:lpstr>
      <vt:lpstr>DES function F(Ri–1, Ki) </vt:lpstr>
      <vt:lpstr>DES Substitution Boxes</vt:lpstr>
      <vt:lpstr>DES encryption steps</vt:lpstr>
      <vt:lpstr>Is DES good enough?</vt:lpstr>
      <vt:lpstr>What to Do Next?</vt:lpstr>
      <vt:lpstr>Block Cipher Design Principles</vt:lpstr>
      <vt:lpstr>Block Cipher Design Principles</vt:lpstr>
      <vt:lpstr>Block Cipher Design Principles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Thai Trinh</cp:lastModifiedBy>
  <cp:revision>667</cp:revision>
  <cp:lastPrinted>1999-07-26T11:07:16Z</cp:lastPrinted>
  <dcterms:created xsi:type="dcterms:W3CDTF">1999-06-21T09:15:32Z</dcterms:created>
  <dcterms:modified xsi:type="dcterms:W3CDTF">2024-03-12T02:45:15Z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0x0101001FCBF4D3F5AA0B42B68E07FB91C34BA7</vt:lpwstr>
  </property>
</Properties>
</file>