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76"/>
  </p:notesMasterIdLst>
  <p:handoutMasterIdLst>
    <p:handoutMasterId r:id="rId77"/>
  </p:handoutMasterIdLst>
  <p:sldIdLst>
    <p:sldId id="494" r:id="rId2"/>
    <p:sldId id="332" r:id="rId3"/>
    <p:sldId id="507" r:id="rId4"/>
    <p:sldId id="1492" r:id="rId5"/>
    <p:sldId id="1495" r:id="rId6"/>
    <p:sldId id="1496" r:id="rId7"/>
    <p:sldId id="1497" r:id="rId8"/>
    <p:sldId id="411" r:id="rId9"/>
    <p:sldId id="1494" r:id="rId10"/>
    <p:sldId id="1439" r:id="rId11"/>
    <p:sldId id="412" r:id="rId12"/>
    <p:sldId id="1443" r:id="rId13"/>
    <p:sldId id="413" r:id="rId14"/>
    <p:sldId id="414" r:id="rId15"/>
    <p:sldId id="1466" r:id="rId16"/>
    <p:sldId id="1467" r:id="rId17"/>
    <p:sldId id="418" r:id="rId18"/>
    <p:sldId id="1446" r:id="rId19"/>
    <p:sldId id="419" r:id="rId20"/>
    <p:sldId id="1505" r:id="rId21"/>
    <p:sldId id="1400" r:id="rId22"/>
    <p:sldId id="420" r:id="rId23"/>
    <p:sldId id="1504" r:id="rId24"/>
    <p:sldId id="1506" r:id="rId25"/>
    <p:sldId id="415" r:id="rId26"/>
    <p:sldId id="416" r:id="rId27"/>
    <p:sldId id="421" r:id="rId28"/>
    <p:sldId id="422" r:id="rId29"/>
    <p:sldId id="423" r:id="rId30"/>
    <p:sldId id="1410" r:id="rId31"/>
    <p:sldId id="1450" r:id="rId32"/>
    <p:sldId id="1451" r:id="rId33"/>
    <p:sldId id="1470" r:id="rId34"/>
    <p:sldId id="1456" r:id="rId35"/>
    <p:sldId id="256" r:id="rId36"/>
    <p:sldId id="353" r:id="rId37"/>
    <p:sldId id="307" r:id="rId38"/>
    <p:sldId id="346" r:id="rId39"/>
    <p:sldId id="323" r:id="rId40"/>
    <p:sldId id="351" r:id="rId41"/>
    <p:sldId id="345" r:id="rId42"/>
    <p:sldId id="309" r:id="rId43"/>
    <p:sldId id="325" r:id="rId44"/>
    <p:sldId id="1499" r:id="rId45"/>
    <p:sldId id="311" r:id="rId46"/>
    <p:sldId id="312" r:id="rId47"/>
    <p:sldId id="324" r:id="rId48"/>
    <p:sldId id="1503" r:id="rId49"/>
    <p:sldId id="314" r:id="rId50"/>
    <p:sldId id="326" r:id="rId51"/>
    <p:sldId id="315" r:id="rId52"/>
    <p:sldId id="1500" r:id="rId53"/>
    <p:sldId id="336" r:id="rId54"/>
    <p:sldId id="327" r:id="rId55"/>
    <p:sldId id="317" r:id="rId56"/>
    <p:sldId id="337" r:id="rId57"/>
    <p:sldId id="341" r:id="rId58"/>
    <p:sldId id="318" r:id="rId59"/>
    <p:sldId id="1502" r:id="rId60"/>
    <p:sldId id="342" r:id="rId61"/>
    <p:sldId id="319" r:id="rId62"/>
    <p:sldId id="320" r:id="rId63"/>
    <p:sldId id="338" r:id="rId64"/>
    <p:sldId id="321" r:id="rId65"/>
    <p:sldId id="1501" r:id="rId66"/>
    <p:sldId id="343" r:id="rId67"/>
    <p:sldId id="329" r:id="rId68"/>
    <p:sldId id="330" r:id="rId69"/>
    <p:sldId id="352" r:id="rId70"/>
    <p:sldId id="331" r:id="rId71"/>
    <p:sldId id="344" r:id="rId72"/>
    <p:sldId id="1498" r:id="rId73"/>
    <p:sldId id="333" r:id="rId74"/>
    <p:sldId id="349" r:id="rId75"/>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33" autoAdjust="0"/>
  </p:normalViewPr>
  <p:slideViewPr>
    <p:cSldViewPr>
      <p:cViewPr varScale="1">
        <p:scale>
          <a:sx n="60" d="100"/>
          <a:sy n="60" d="100"/>
        </p:scale>
        <p:origin x="1080" y="34"/>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10/12/2023</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Figure 6.4 depicts the structure of a full encryption round.</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93315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D48D694-BBD1-41C2-B4B0-784F579C18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3748FB9-B713-4F47-998F-201755628E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32748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741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7797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1468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237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156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812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25</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381000" y="693738"/>
            <a:ext cx="6096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b="0" dirty="0">
                <a:latin typeface="Arial" pitchFamily="-84" charset="0"/>
                <a:ea typeface="ＭＳ Ｐゴシック" pitchFamily="-84" charset="-128"/>
                <a:cs typeface="ＭＳ Ｐゴシック" pitchFamily="-84" charset="-128"/>
              </a:rPr>
              <a:t>AES</a:t>
            </a:r>
            <a:r>
              <a:rPr lang="en-US" b="1" dirty="0">
                <a:latin typeface="Arial" pitchFamily="-84" charset="0"/>
                <a:ea typeface="ＭＳ Ｐゴシック" pitchFamily="-84" charset="-128"/>
                <a:cs typeface="ＭＳ Ｐゴシック" pitchFamily="-84" charset="-128"/>
              </a:rPr>
              <a:t> key expansion </a:t>
            </a:r>
            <a:r>
              <a:rPr lang="en-US" dirty="0">
                <a:latin typeface="Arial" pitchFamily="-84" charset="0"/>
                <a:ea typeface="ＭＳ Ｐゴシック" pitchFamily="-84" charset="-128"/>
                <a:cs typeface="ＭＳ Ｐゴシック" pitchFamily="-84" charset="-128"/>
              </a:rPr>
              <a:t>algorithm takes as input a four-word (16-byte) key and</a:t>
            </a:r>
          </a:p>
          <a:p>
            <a:r>
              <a:rPr lang="en-US" dirty="0">
                <a:latin typeface="Arial" pitchFamily="-84" charset="0"/>
                <a:ea typeface="ＭＳ Ｐゴシック" pitchFamily="-84" charset="-128"/>
                <a:cs typeface="ＭＳ Ｐゴシック" pitchFamily="-84" charset="-128"/>
              </a:rPr>
              <a:t>produces a linear array of 44 words (176 bytes). This is sufficient to provide a four word</a:t>
            </a:r>
          </a:p>
          <a:p>
            <a:r>
              <a:rPr lang="en-US" dirty="0">
                <a:latin typeface="Arial" pitchFamily="-84" charset="0"/>
                <a:ea typeface="ＭＳ Ｐゴシック" pitchFamily="-84" charset="-128"/>
                <a:cs typeface="ＭＳ Ｐゴシック" pitchFamily="-84" charset="-128"/>
              </a:rPr>
              <a:t>round key for the initial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and each of the 10 rounds of the</a:t>
            </a:r>
          </a:p>
          <a:p>
            <a:r>
              <a:rPr lang="en-US" dirty="0">
                <a:latin typeface="Arial" pitchFamily="-84" charset="0"/>
                <a:ea typeface="ＭＳ Ｐゴシック" pitchFamily="-84" charset="-128"/>
                <a:cs typeface="ＭＳ Ｐゴシック" pitchFamily="-84" charset="-128"/>
              </a:rPr>
              <a:t>cipher. The pseudocode on the next page describes the expansion.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key is copied into the first four words of the expanded key. The remainder</a:t>
            </a:r>
          </a:p>
          <a:p>
            <a:r>
              <a:rPr lang="en-US" dirty="0">
                <a:latin typeface="Arial" pitchFamily="-84" charset="0"/>
                <a:ea typeface="ＭＳ Ｐゴシック" pitchFamily="-84" charset="-128"/>
                <a:cs typeface="ＭＳ Ｐゴシック" pitchFamily="-84" charset="-128"/>
              </a:rPr>
              <a:t>of the expanded key is filled in four words at a time. Each added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depends on the immediately preceding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1], and the word four positions</a:t>
            </a:r>
          </a:p>
          <a:p>
            <a:r>
              <a:rPr lang="en-US" dirty="0">
                <a:latin typeface="Arial" pitchFamily="-84" charset="0"/>
                <a:ea typeface="ＭＳ Ｐゴシック" pitchFamily="-84" charset="-128"/>
                <a:cs typeface="ＭＳ Ｐゴシック" pitchFamily="-84" charset="-128"/>
              </a:rPr>
              <a:t>back,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4]. In three out of four cases, a </a:t>
            </a:r>
            <a:r>
              <a:rPr lang="en-US">
                <a:latin typeface="Arial" pitchFamily="-84" charset="0"/>
                <a:ea typeface="ＭＳ Ｐゴシック" pitchFamily="-84" charset="-128"/>
                <a:cs typeface="ＭＳ Ｐゴシック" pitchFamily="-84" charset="-128"/>
              </a:rPr>
              <a:t>simple ⊕ </a:t>
            </a:r>
            <a:r>
              <a:rPr lang="en-US" dirty="0">
                <a:latin typeface="Arial" pitchFamily="-84" charset="0"/>
                <a:ea typeface="ＭＳ Ｐゴシック" pitchFamily="-84" charset="-128"/>
                <a:cs typeface="ＭＳ Ｐゴシック" pitchFamily="-84" charset="-128"/>
              </a:rPr>
              <a:t>is used. For a word whose</a:t>
            </a:r>
          </a:p>
          <a:p>
            <a:r>
              <a:rPr lang="en-US" dirty="0">
                <a:latin typeface="Arial" pitchFamily="-84" charset="0"/>
                <a:ea typeface="ＭＳ Ｐゴシック" pitchFamily="-84" charset="-128"/>
                <a:cs typeface="ＭＳ Ｐゴシック" pitchFamily="-84" charset="-128"/>
              </a:rPr>
              <a:t>position in the w  array is a multiple of 4, a more complex function is used.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Figure 6.9 illustrates the generation of the expanded key, using the symbol g to represent that</a:t>
            </a:r>
          </a:p>
          <a:p>
            <a:r>
              <a:rPr lang="en-US" dirty="0">
                <a:latin typeface="Arial" pitchFamily="-84" charset="0"/>
                <a:ea typeface="ＭＳ Ｐゴシック" pitchFamily="-84" charset="-128"/>
                <a:cs typeface="ＭＳ Ｐゴシック" pitchFamily="-84" charset="-128"/>
              </a:rPr>
              <a:t>complex function.</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10453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As was mentioned, the AES decryption cipher is not identical to the encryption</a:t>
            </a:r>
          </a:p>
          <a:p>
            <a:r>
              <a:rPr lang="en-US" dirty="0">
                <a:latin typeface="Arial" pitchFamily="-84" charset="0"/>
                <a:ea typeface="ＭＳ Ｐゴシック" pitchFamily="-84" charset="-128"/>
                <a:cs typeface="ＭＳ Ｐゴシック" pitchFamily="-84" charset="-128"/>
              </a:rPr>
              <a:t>cipher (Figure 6.3). That is, the sequence of transformations for decryption differs</a:t>
            </a:r>
          </a:p>
          <a:p>
            <a:r>
              <a:rPr lang="en-US" dirty="0">
                <a:latin typeface="Arial" pitchFamily="-84" charset="0"/>
                <a:ea typeface="ＭＳ Ｐゴシック" pitchFamily="-84" charset="-128"/>
                <a:cs typeface="ＭＳ Ｐゴシック" pitchFamily="-84" charset="-128"/>
              </a:rPr>
              <a:t>from that for encryption, although the form of the key schedules for encryption</a:t>
            </a:r>
          </a:p>
          <a:p>
            <a:r>
              <a:rPr lang="en-US" dirty="0">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dirty="0">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dirty="0">
                <a:latin typeface="Arial" pitchFamily="-84" charset="0"/>
                <a:ea typeface="ＭＳ Ｐゴシック" pitchFamily="-84" charset="-128"/>
                <a:cs typeface="ＭＳ Ｐゴシック" pitchFamily="-84" charset="-128"/>
              </a:rPr>
              <a:t>decryption. There is, however, an equivalent version of the decryption algorithm</a:t>
            </a:r>
          </a:p>
          <a:p>
            <a:r>
              <a:rPr lang="en-US" dirty="0">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dirty="0">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dirty="0">
                <a:latin typeface="Arial" pitchFamily="-84" charset="0"/>
                <a:ea typeface="ＭＳ Ｐゴシック" pitchFamily="-84" charset="-128"/>
                <a:cs typeface="ＭＳ Ｐゴシック" pitchFamily="-84" charset="-128"/>
              </a:rPr>
              <a:t>replaced by their inverses). To achieve this equivalence, a change in key</a:t>
            </a:r>
          </a:p>
          <a:p>
            <a:r>
              <a:rPr lang="en-US" dirty="0">
                <a:latin typeface="Arial" pitchFamily="-84" charset="0"/>
                <a:ea typeface="ＭＳ Ｐゴシック" pitchFamily="-84" charset="-128"/>
                <a:cs typeface="ＭＳ Ｐゴシック" pitchFamily="-84" charset="-128"/>
              </a:rPr>
              <a:t>schedule is needed.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Two separate changes are needed to bring the decryption structure in line</a:t>
            </a:r>
          </a:p>
          <a:p>
            <a:r>
              <a:rPr lang="en-US" dirty="0">
                <a:latin typeface="Arial" pitchFamily="-84" charset="0"/>
                <a:ea typeface="ＭＳ Ｐゴシック" pitchFamily="-84" charset="-128"/>
                <a:cs typeface="ＭＳ Ｐゴシック" pitchFamily="-84" charset="-128"/>
              </a:rPr>
              <a:t>with the encryption structure. As illustrated in Figure 6.3, an encryption round has</a:t>
            </a:r>
          </a:p>
          <a:p>
            <a:r>
              <a:rPr lang="en-US" dirty="0">
                <a:latin typeface="Arial" pitchFamily="-84" charset="0"/>
                <a:ea typeface="ＭＳ Ｐゴシック" pitchFamily="-84" charset="-128"/>
                <a:cs typeface="ＭＳ Ｐゴシック" pitchFamily="-84" charset="-128"/>
              </a:rPr>
              <a:t>the structure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standard</a:t>
            </a:r>
          </a:p>
          <a:p>
            <a:r>
              <a:rPr lang="en-US" dirty="0">
                <a:latin typeface="Arial" pitchFamily="-84" charset="0"/>
                <a:ea typeface="ＭＳ Ｐゴシック" pitchFamily="-84" charset="-128"/>
                <a:cs typeface="ＭＳ Ｐゴシック" pitchFamily="-84" charset="-128"/>
              </a:rPr>
              <a:t>decryption round has the structure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a:t>
            </a:r>
          </a:p>
          <a:p>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Thus, the first two stages of the decryption round need to</a:t>
            </a:r>
          </a:p>
          <a:p>
            <a:r>
              <a:rPr lang="en-US" dirty="0">
                <a:latin typeface="Arial" pitchFamily="-84" charset="0"/>
                <a:ea typeface="ＭＳ Ｐゴシック" pitchFamily="-84" charset="-128"/>
                <a:cs typeface="ＭＳ Ｐゴシック" pitchFamily="-84" charset="-128"/>
              </a:rPr>
              <a:t>be interchanged, and the second two stages of the decryption round need to be</a:t>
            </a:r>
          </a:p>
          <a:p>
            <a:r>
              <a:rPr lang="en-US" dirty="0">
                <a:latin typeface="Arial" pitchFamily="-84" charset="0"/>
                <a:ea typeface="ＭＳ Ｐゴシック" pitchFamily="-84" charset="-128"/>
                <a:cs typeface="ＭＳ Ｐゴシック" pitchFamily="-84" charset="-128"/>
              </a:rPr>
              <a:t>interchanged.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37</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Grp="1" noRot="1" noChangeAspect="1" noChangeArrowheads="1" noTextEdit="1"/>
          </p:cNvSpPr>
          <p:nvPr>
            <p:ph type="sldImg"/>
          </p:nvPr>
        </p:nvSpPr>
        <p:spPr>
          <a:xfrm>
            <a:off x="2270125" y="533400"/>
            <a:ext cx="4603750" cy="2590800"/>
          </a:xfrm>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42</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Grp="1" noRot="1" noChangeAspect="1" noChangeArrowheads="1" noTextEdit="1"/>
          </p:cNvSpPr>
          <p:nvPr>
            <p:ph type="sldImg"/>
          </p:nvPr>
        </p:nvSpPr>
        <p:spPr>
          <a:xfrm>
            <a:off x="2270125" y="533400"/>
            <a:ext cx="4603750" cy="2590800"/>
          </a:xfrm>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43</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44</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45</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Grp="1" noRot="1" noChangeAspect="1" noChangeArrowheads="1" noTextEdit="1"/>
          </p:cNvSpPr>
          <p:nvPr>
            <p:ph type="sldImg"/>
          </p:nvPr>
        </p:nvSpPr>
        <p:spPr>
          <a:xfrm>
            <a:off x="2270125" y="533400"/>
            <a:ext cx="4603750" cy="2590800"/>
          </a:xfrm>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en-US" b="1">
                <a:latin typeface="Arial" panose="020B0604020202020204" pitchFamily="34" charset="0"/>
                <a:ea typeface="ＭＳ Ｐゴシック" panose="020B0600070205080204" pitchFamily="34" charset="-128"/>
              </a:rPr>
              <a:t>all</a:t>
            </a:r>
            <a:r>
              <a:rPr lang="en-AU" altLang="en-US">
                <a:latin typeface="Arial" panose="020B0604020202020204" pitchFamily="34" charset="0"/>
                <a:ea typeface="ＭＳ Ｐゴシック" panose="020B0600070205080204" pitchFamily="34" charset="-128"/>
              </a:rPr>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46</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Grp="1" noRot="1" noChangeAspect="1" noChangeArrowheads="1" noTextEdit="1"/>
          </p:cNvSpPr>
          <p:nvPr>
            <p:ph type="sldImg"/>
          </p:nvPr>
        </p:nvSpPr>
        <p:spPr>
          <a:xfrm>
            <a:off x="2270125" y="533400"/>
            <a:ext cx="4603750" cy="2590800"/>
          </a:xfrm>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49</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Grp="1" noRot="1" noChangeAspect="1" noChangeArrowheads="1" noTextEdit="1"/>
          </p:cNvSpPr>
          <p:nvPr>
            <p:ph type="sldImg"/>
          </p:nvPr>
        </p:nvSpPr>
        <p:spPr>
          <a:xfrm>
            <a:off x="2270125" y="533400"/>
            <a:ext cx="4603750" cy="2590800"/>
          </a:xfrm>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If the data is only available a bit/byte at a time (eg. terminal session, sensor value etc), then must use some other approach to encrypting it, so as not to delay the info. Idea here is to use the block cipher essentially as a </a:t>
            </a:r>
            <a:r>
              <a:rPr lang="en-AU" altLang="en-US" b="1">
                <a:latin typeface="Arial" panose="020B0604020202020204" pitchFamily="34" charset="0"/>
                <a:ea typeface="ＭＳ Ｐゴシック" panose="020B0600070205080204" pitchFamily="34" charset="-128"/>
              </a:rPr>
              <a:t>pseudo-random number</a:t>
            </a:r>
            <a:r>
              <a:rPr lang="en-AU" altLang="en-US">
                <a:latin typeface="Arial" panose="020B0604020202020204" pitchFamily="34" charset="0"/>
                <a:ea typeface="ＭＳ Ｐゴシック" panose="020B0600070205080204" pitchFamily="34" charset="-128"/>
              </a:rPr>
              <a:t> generator (see stream cipher lecture later) and to combine these "random" bits with the message. Note as mentioned before, ⊕ is an easily inverted operator (just ⊕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795878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51</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52</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54</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xfrm>
            <a:off x="2270125" y="533400"/>
            <a:ext cx="4603750" cy="2590800"/>
          </a:xfrm>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55</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Grp="1" noRot="1" noChangeAspect="1" noChangeArrowheads="1" noTextEdit="1"/>
          </p:cNvSpPr>
          <p:nvPr>
            <p:ph type="sldImg"/>
          </p:nvPr>
        </p:nvSpPr>
        <p:spPr>
          <a:xfrm>
            <a:off x="2270125" y="533400"/>
            <a:ext cx="4603750" cy="2590800"/>
          </a:xfrm>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58</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59</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61</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Grp="1" noRot="1" noChangeAspect="1" noChangeArrowheads="1" noTextEdit="1"/>
          </p:cNvSpPr>
          <p:nvPr>
            <p:ph type="sldImg"/>
          </p:nvPr>
        </p:nvSpPr>
        <p:spPr>
          <a:xfrm>
            <a:off x="2270125" y="533400"/>
            <a:ext cx="4603750" cy="2590800"/>
          </a:xfrm>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Because the "random" bits are independent of the message, they must </a:t>
            </a:r>
            <a:r>
              <a:rPr lang="en-AU" altLang="en-US" b="1">
                <a:latin typeface="Arial" panose="020B0604020202020204" pitchFamily="34" charset="0"/>
                <a:ea typeface="ＭＳ Ｐゴシック" panose="020B0600070205080204" pitchFamily="34" charset="-128"/>
              </a:rPr>
              <a:t>never ever</a:t>
            </a:r>
            <a:r>
              <a:rPr lang="en-AU" altLang="en-US">
                <a:latin typeface="Arial" panose="020B0604020202020204" pitchFamily="34" charset="0"/>
                <a:ea typeface="ＭＳ Ｐゴシック" panose="020B0600070205080204" pitchFamily="34" charset="-128"/>
              </a:rPr>
              <a:t> be used more than once (otherwise the 2 ciphertexts can be combined, cancelling these bits, and leaving a "book" cipher to solve). Also, as noted, should only ever use a full block feedback ie OFB-64 mode.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64</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65</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67</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xfrm>
            <a:off x="2270125" y="533400"/>
            <a:ext cx="4603750" cy="2590800"/>
          </a:xfrm>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55372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1656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8590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9968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880067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865863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5384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27455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25488" y="10940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35169"/>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a:t>
            </a:r>
            <a:r>
              <a:rPr lang="en-GB" altLang="en-US" sz="1600" dirty="0">
                <a:latin typeface="Arial" panose="020B0604020202020204" pitchFamily="34" charset="0"/>
              </a:rPr>
              <a:t>5</a:t>
            </a:r>
            <a:r>
              <a:rPr lang="en-GB" altLang="en-US" sz="1600">
                <a:latin typeface="Arial" panose="020B0604020202020204" pitchFamily="34" charset="0"/>
              </a:rPr>
              <a:t>: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10-2023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a:t>
            </a:r>
            <a:r>
              <a:rPr lang="en-US" sz="1600" b="1" kern="1200" dirty="0">
                <a:solidFill>
                  <a:schemeClr val="tx1"/>
                </a:solidFill>
                <a:effectLst/>
                <a:latin typeface="+mn-lt"/>
                <a:ea typeface="+mn-ea"/>
                <a:cs typeface="+mn-cs"/>
              </a:rPr>
              <a:t>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2"/>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03" r:id="rId14"/>
    <p:sldLayoutId id="2147483719" r:id="rId15"/>
    <p:sldLayoutId id="2147483720" r:id="rId16"/>
    <p:sldLayoutId id="2147483721" r:id="rId17"/>
    <p:sldLayoutId id="2147483722" r:id="rId18"/>
    <p:sldLayoutId id="2147483723" r:id="rId19"/>
    <p:sldLayoutId id="2147483725" r:id="rId20"/>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oleObject" Target="../embeddings/oleObject6.bin"/><Relationship Id="rId10" Type="http://schemas.openxmlformats.org/officeDocument/2006/relationships/hyperlink" Target="https://en.wikipedia.org/wiki/Finite_field_arithmetic" TargetMode="External"/><Relationship Id="rId4" Type="http://schemas.openxmlformats.org/officeDocument/2006/relationships/image" Target="../media/image23.wmf"/><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hyperlink" Target="https://csrc.nist.gov/projects/block-cipher-techniques/bcm/current-mod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licegg.tech/2019/06/23/aes-cbc.html" TargetMode="External"/><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hyperlink" Target="https://cve.mitre.org/cgi-bin/cvename.cgi?name=2020-8911"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3092469" y="116632"/>
            <a:ext cx="6984775" cy="792162"/>
          </a:xfrm>
        </p:spPr>
        <p:txBody>
          <a:bodyPr/>
          <a:lstStyle/>
          <a:p>
            <a:pPr algn="ctr"/>
            <a:br>
              <a:rPr lang="en-US" dirty="0"/>
            </a:br>
            <a:r>
              <a:rPr lang="en-US"/>
              <a:t> NT219- </a:t>
            </a:r>
            <a:r>
              <a:rPr lang="en-US" dirty="0"/>
              <a:t>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4" y="933393"/>
            <a:ext cx="8656161"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dirty="0"/>
              <a:t>Week 5: </a:t>
            </a:r>
            <a:r>
              <a:rPr lang="en-US" sz="3600" dirty="0"/>
              <a:t>Modern Symmetric Ciphers (P3)</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88640"/>
            <a:ext cx="8229600" cy="646321"/>
          </a:xfrm>
        </p:spPr>
        <p:txBody>
          <a:bodyPr wrap="square">
            <a:spAutoFit/>
          </a:bodyPr>
          <a:lstStyle/>
          <a:p>
            <a:r>
              <a:rPr lang="en-IN" altLang="en-US" dirty="0">
                <a:ea typeface="ヒラギノ角ゴ Pro W3" charset="-128"/>
              </a:rPr>
              <a:t>Finite Field Arithmetic</a:t>
            </a:r>
            <a:endParaRPr lang="en-US" sz="2800" dirty="0"/>
          </a:p>
        </p:txBody>
      </p:sp>
      <p:sp>
        <p:nvSpPr>
          <p:cNvPr id="3" name="Content Placeholder 2"/>
          <p:cNvSpPr>
            <a:spLocks noGrp="1"/>
          </p:cNvSpPr>
          <p:nvPr>
            <p:ph idx="1"/>
          </p:nvPr>
        </p:nvSpPr>
        <p:spPr>
          <a:xfrm>
            <a:off x="263352" y="1124744"/>
            <a:ext cx="11731311" cy="5400600"/>
          </a:xfrm>
        </p:spPr>
        <p:txBody>
          <a:bodyPr>
            <a:noAutofit/>
          </a:bodyPr>
          <a:lstStyle/>
          <a:p>
            <a:r>
              <a:rPr lang="en-US" sz="2400" dirty="0"/>
              <a:t>If one of the operations used in the </a:t>
            </a:r>
            <a:r>
              <a:rPr lang="en-US" sz="2400" dirty="0">
                <a:solidFill>
                  <a:schemeClr val="accent2"/>
                </a:solidFill>
              </a:rPr>
              <a:t>algorithm is division</a:t>
            </a:r>
            <a:r>
              <a:rPr lang="en-US" sz="2400" dirty="0"/>
              <a:t>, then we need to work in arithmetic defined over a field</a:t>
            </a:r>
          </a:p>
          <a:p>
            <a:pPr lvl="1">
              <a:spcBef>
                <a:spcPts val="1200"/>
              </a:spcBef>
            </a:pPr>
            <a:r>
              <a:rPr lang="en-US" sz="2400" dirty="0"/>
              <a:t>Division requires: nonzero element have a </a:t>
            </a:r>
            <a:r>
              <a:rPr lang="en-US" sz="2400"/>
              <a:t>multiplicative inverse</a:t>
            </a:r>
            <a:endParaRPr lang="en-US" sz="2400" dirty="0"/>
          </a:p>
          <a:p>
            <a:r>
              <a:rPr lang="en-US" sz="2400" dirty="0"/>
              <a:t>For convenience and for implementation efficiency </a:t>
            </a:r>
            <a:r>
              <a:rPr lang="en-US" sz="2400"/>
              <a:t>we would </a:t>
            </a:r>
            <a:r>
              <a:rPr lang="en-US" sz="2400" dirty="0"/>
              <a:t>like to work with integers that fit </a:t>
            </a:r>
            <a:r>
              <a:rPr lang="en-US" sz="2400" dirty="0">
                <a:solidFill>
                  <a:srgbClr val="FF0000"/>
                </a:solidFill>
              </a:rPr>
              <a:t>exactly into a given number of bits with no wasted bit patterns</a:t>
            </a:r>
          </a:p>
          <a:p>
            <a:pPr lvl="1"/>
            <a:r>
              <a:rPr lang="en-US" sz="2400" dirty="0"/>
              <a:t>Integers in the range 0 through 2</a:t>
            </a:r>
            <a:r>
              <a:rPr lang="en-US" sz="2400" baseline="30000" dirty="0"/>
              <a:t>n</a:t>
            </a:r>
            <a:r>
              <a:rPr lang="en-US" sz="2400" dirty="0"/>
              <a:t> – 1, which fit into an </a:t>
            </a:r>
            <a:r>
              <a:rPr lang="en-US" sz="2400" i="1" dirty="0"/>
              <a:t>n-</a:t>
            </a:r>
            <a:r>
              <a:rPr lang="en-US" sz="2400" dirty="0"/>
              <a:t>bit word</a:t>
            </a:r>
            <a:endParaRPr lang="en-US" sz="2400" baseline="30000" dirty="0"/>
          </a:p>
          <a:p>
            <a:r>
              <a:rPr lang="en-US" sz="2400" dirty="0"/>
              <a:t>The set of such integers, Z</a:t>
            </a:r>
            <a:r>
              <a:rPr lang="en-US" sz="2400" baseline="-25000" dirty="0"/>
              <a:t>2</a:t>
            </a:r>
            <a:r>
              <a:rPr lang="en-US" sz="2400" baseline="30000" dirty="0"/>
              <a:t>n</a:t>
            </a:r>
            <a:r>
              <a:rPr lang="en-US" sz="2400" dirty="0"/>
              <a:t>, using modular arithmetic, </a:t>
            </a:r>
            <a:r>
              <a:rPr lang="en-US" sz="2400" b="1" dirty="0"/>
              <a:t>is not a field</a:t>
            </a:r>
          </a:p>
          <a:p>
            <a:pPr lvl="1"/>
            <a:r>
              <a:rPr lang="en-US" sz="2400" dirty="0"/>
              <a:t>The integer 2 has no multiplicative inverse in Z</a:t>
            </a:r>
            <a:r>
              <a:rPr lang="en-US" sz="2400" baseline="-25000" dirty="0"/>
              <a:t>2</a:t>
            </a:r>
            <a:r>
              <a:rPr lang="en-US" sz="2400" baseline="30000" dirty="0"/>
              <a:t>n</a:t>
            </a:r>
            <a:r>
              <a:rPr lang="en-US" sz="2400" dirty="0"/>
              <a:t>,  (no integer </a:t>
            </a:r>
            <a:r>
              <a:rPr lang="en-US" sz="2400" i="1" dirty="0"/>
              <a:t>b, </a:t>
            </a:r>
            <a:r>
              <a:rPr lang="en-US" sz="2400"/>
              <a:t>such that:</a:t>
            </a:r>
          </a:p>
          <a:p>
            <a:pPr marL="457200" lvl="1" indent="0" algn="ctr">
              <a:buNone/>
            </a:pPr>
            <a:r>
              <a:rPr lang="en-US" sz="2400"/>
              <a:t> 2.</a:t>
            </a:r>
            <a:r>
              <a:rPr lang="en-US" sz="2400" i="1"/>
              <a:t>b </a:t>
            </a:r>
            <a:r>
              <a:rPr lang="en-US" sz="2400" dirty="0"/>
              <a:t>mod 2</a:t>
            </a:r>
            <a:r>
              <a:rPr lang="en-US" sz="2400" i="1" baseline="30000" dirty="0"/>
              <a:t>n</a:t>
            </a:r>
            <a:r>
              <a:rPr lang="en-US" sz="2400" i="1" dirty="0"/>
              <a:t> = 1)</a:t>
            </a:r>
            <a:endParaRPr lang="en-US" sz="2400" dirty="0"/>
          </a:p>
          <a:p>
            <a:r>
              <a:rPr lang="en-US" sz="2400" dirty="0"/>
              <a:t>A finite field containing 2</a:t>
            </a:r>
            <a:r>
              <a:rPr lang="en-US" sz="2400" baseline="30000" dirty="0"/>
              <a:t>n</a:t>
            </a:r>
            <a:r>
              <a:rPr lang="en-US" sz="2400" dirty="0"/>
              <a:t> elements is referred to as </a:t>
            </a:r>
            <a:r>
              <a:rPr lang="en-US" sz="2400" spc="-200" dirty="0">
                <a:solidFill>
                  <a:srgbClr val="FF0000"/>
                </a:solidFill>
              </a:rPr>
              <a:t>G </a:t>
            </a:r>
            <a:r>
              <a:rPr lang="en-US" sz="2400" dirty="0">
                <a:solidFill>
                  <a:srgbClr val="FF0000"/>
                </a:solidFill>
              </a:rPr>
              <a:t>F(2</a:t>
            </a:r>
            <a:r>
              <a:rPr lang="en-US" sz="2400" baseline="30000" dirty="0">
                <a:solidFill>
                  <a:srgbClr val="FF0000"/>
                </a:solidFill>
              </a:rPr>
              <a:t>n</a:t>
            </a:r>
            <a:r>
              <a:rPr lang="en-US" sz="2400" dirty="0">
                <a:solidFill>
                  <a:srgbClr val="FF0000"/>
                </a:solidFill>
              </a:rPr>
              <a:t>)</a:t>
            </a:r>
          </a:p>
          <a:p>
            <a:pPr lvl="1"/>
            <a:r>
              <a:rPr lang="en-US" sz="2400" dirty="0"/>
              <a:t>Every polynomial in </a:t>
            </a:r>
            <a:r>
              <a:rPr lang="en-US" sz="2400" spc="-200" dirty="0"/>
              <a:t>G </a:t>
            </a:r>
            <a:r>
              <a:rPr lang="en-US" sz="2400" dirty="0"/>
              <a:t>F(2</a:t>
            </a:r>
            <a:r>
              <a:rPr lang="en-US" sz="2400" baseline="30000" dirty="0"/>
              <a:t>n</a:t>
            </a:r>
            <a:r>
              <a:rPr lang="en-US" sz="2400" dirty="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343472" y="0"/>
            <a:ext cx="7543800" cy="884238"/>
          </a:xfrm>
        </p:spPr>
        <p:txBody>
          <a:bodyPr anchor="ctr"/>
          <a:lstStyle/>
          <a:p>
            <a:pPr eaLnBrk="1" hangingPunct="1"/>
            <a:r>
              <a:rPr lang="en-US" altLang="zh-CN" dirty="0">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1052736"/>
            <a:ext cx="11161240" cy="4411662"/>
          </a:xfrm>
        </p:spPr>
        <p:txBody>
          <a:bodyPr/>
          <a:lstStyle/>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substitute-bytes</a:t>
            </a:r>
            <a:r>
              <a:rPr lang="en-US" altLang="zh-CN" sz="2800" dirty="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Non-linear operation based on a defined </a:t>
            </a:r>
            <a:r>
              <a:rPr lang="en-US" altLang="zh-CN" sz="2400" b="1" dirty="0">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shift-rows</a:t>
            </a:r>
            <a:r>
              <a:rPr lang="en-US" altLang="zh-CN" sz="2800" dirty="0">
                <a:ea typeface="宋体" panose="02010600030101010101" pitchFamily="2" charset="-122"/>
                <a:cs typeface="Times New Roman" panose="02020603050405020304" pitchFamily="18" charset="0"/>
              </a:rPr>
              <a:t> (</a:t>
            </a:r>
            <a:r>
              <a:rPr lang="en-US" altLang="zh-CN" sz="2800" dirty="0" err="1">
                <a:ea typeface="宋体" panose="02010600030101010101" pitchFamily="2" charset="-122"/>
                <a:cs typeface="Times New Roman" panose="02020603050405020304" pitchFamily="18" charset="0"/>
              </a:rPr>
              <a:t>shr</a:t>
            </a:r>
            <a:r>
              <a:rPr lang="en-US" altLang="zh-CN" sz="2800" dirty="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mix-columns</a:t>
            </a:r>
            <a:r>
              <a:rPr lang="en-US" altLang="zh-CN" sz="2800" dirty="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Elementary operation also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add-round-key</a:t>
            </a:r>
            <a:r>
              <a:rPr lang="en-US" altLang="zh-CN" sz="2800" dirty="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Simple set </a:t>
            </a:r>
            <a:r>
              <a:rPr lang="en-US" altLang="zh-CN" sz="2400">
                <a:ea typeface="宋体" panose="02010600030101010101" pitchFamily="2" charset="-122"/>
                <a:cs typeface="Times New Roman" panose="02020603050405020304" pitchFamily="18" charset="0"/>
              </a:rPr>
              <a:t>of ⊕ </a:t>
            </a:r>
            <a:r>
              <a:rPr lang="en-US" altLang="zh-CN" sz="2400" dirty="0">
                <a:ea typeface="宋体" panose="02010600030101010101" pitchFamily="2" charset="-122"/>
                <a:cs typeface="Times New Roman" panose="02020603050405020304" pitchFamily="18" charset="0"/>
              </a:rPr>
              <a:t>operations on state matrices </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Produces </a:t>
            </a:r>
            <a:r>
              <a:rPr lang="en-US" altLang="zh-CN" sz="2400" b="1" dirty="0">
                <a:ea typeface="宋体" panose="02010600030101010101" pitchFamily="2" charset="-122"/>
                <a:cs typeface="Times New Roman" panose="02020603050405020304" pitchFamily="18" charset="0"/>
              </a:rPr>
              <a:t>confusion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dirty="0">
                <a:ea typeface="ヒラギノ角ゴ Pro W3" charset="-128"/>
              </a:rPr>
              <a:t>A E </a:t>
            </a:r>
            <a:r>
              <a:rPr lang="en-IN" altLang="en-US" dirty="0">
                <a:ea typeface="ヒラギノ角ゴ Pro W3" charset="-128"/>
              </a:rPr>
              <a:t>S Encryption Round</a:t>
            </a:r>
            <a:endParaRPr lang="en-US" sz="2800" dirty="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a:extLst>
              <a:ext uri="{FF2B5EF4-FFF2-40B4-BE49-F238E27FC236}">
                <a16:creationId xmlns:a16="http://schemas.microsoft.com/office/drawing/2014/main" id="{0CB055B0-7401-4E77-8E32-D4679EE0EE3E}"/>
              </a:ext>
            </a:extLst>
          </p:cNvPr>
          <p:cNvSpPr>
            <a:spLocks noGrp="1" noChangeArrowheads="1"/>
          </p:cNvSpPr>
          <p:nvPr>
            <p:ph type="title"/>
          </p:nvPr>
        </p:nvSpPr>
        <p:spPr>
          <a:xfrm>
            <a:off x="1271464" y="24130"/>
            <a:ext cx="7344816" cy="792163"/>
          </a:xfrm>
        </p:spPr>
        <p:txBody>
          <a:bodyPr/>
          <a:lstStyle/>
          <a:p>
            <a:pPr eaLnBrk="1" hangingPunct="1"/>
            <a:r>
              <a:rPr lang="en-US" altLang="en-US" sz="3600" dirty="0"/>
              <a:t>AES-128</a:t>
            </a:r>
          </a:p>
        </p:txBody>
      </p:sp>
      <p:pic>
        <p:nvPicPr>
          <p:cNvPr id="36868" name="Picture 10" descr="AES">
            <a:extLst>
              <a:ext uri="{FF2B5EF4-FFF2-40B4-BE49-F238E27FC236}">
                <a16:creationId xmlns:a16="http://schemas.microsoft.com/office/drawing/2014/main" id="{D8257E4D-02D8-47B0-8423-B0C839DA2C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8039BE3E-0153-44D1-BE1A-535874CF59D7}"/>
              </a:ext>
            </a:extLst>
          </p:cNvPr>
          <p:cNvSpPr/>
          <p:nvPr/>
        </p:nvSpPr>
        <p:spPr>
          <a:xfrm>
            <a:off x="9252543" y="1268760"/>
            <a:ext cx="2925801" cy="1292662"/>
          </a:xfrm>
          <a:prstGeom prst="rect">
            <a:avLst/>
          </a:prstGeom>
        </p:spPr>
        <p:txBody>
          <a:bodyPr wrap="none">
            <a:spAutoFit/>
          </a:bodyPr>
          <a:lstStyle/>
          <a:p>
            <a:r>
              <a:rPr lang="en-US" altLang="zh-CN" sz="2600">
                <a:ea typeface="宋体" panose="02010600030101010101" pitchFamily="2" charset="-122"/>
              </a:rPr>
              <a:t>AES-128: 10 rounds</a:t>
            </a:r>
          </a:p>
          <a:p>
            <a:r>
              <a:rPr lang="en-US" altLang="zh-CN" sz="2600">
                <a:ea typeface="宋体" panose="02010600030101010101" pitchFamily="2" charset="-122"/>
              </a:rPr>
              <a:t>AES-192: 12 rounds</a:t>
            </a:r>
          </a:p>
          <a:p>
            <a:r>
              <a:rPr lang="en-US" altLang="zh-CN" sz="2600">
                <a:ea typeface="宋体" panose="02010600030101010101" pitchFamily="2" charset="-122"/>
              </a:rPr>
              <a:t> AES-256:14 round</a:t>
            </a:r>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991544" y="-14670"/>
            <a:ext cx="7543800" cy="736591"/>
          </a:xfrm>
        </p:spPr>
        <p:txBody>
          <a:bodyPr anchor="ctr"/>
          <a:lstStyle/>
          <a:p>
            <a:pPr eaLnBrk="1" hangingPunct="1"/>
            <a:r>
              <a:rPr lang="en-US" altLang="zh-CN">
                <a:ea typeface="宋体" panose="02010600030101010101" pitchFamily="2" charset="-122"/>
              </a:rPr>
              <a:t>AES Substution Box (S-Box)</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767408" y="908720"/>
                <a:ext cx="10801200" cy="4896544"/>
              </a:xfrm>
            </p:spPr>
            <p:txBody>
              <a:bodyPr/>
              <a:lstStyle/>
              <a:p>
                <a:pPr eaLnBrk="1" hangingPunct="1">
                  <a:lnSpc>
                    <a:spcPct val="150000"/>
                  </a:lnSpc>
                </a:pPr>
                <a:r>
                  <a:rPr lang="en-GB" altLang="zh-CN" sz="2400" dirty="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dirty="0">
                    <a:ea typeface="宋体" panose="02010600030101010101" pitchFamily="2" charset="-122"/>
                  </a:rPr>
                  <a:t> matrix built from operations over finite field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 </a:t>
                </a:r>
              </a:p>
              <a:p>
                <a:pPr lvl="1" eaLnBrk="1" hangingPunct="1">
                  <a:lnSpc>
                    <a:spcPct val="150000"/>
                  </a:lnSpc>
                </a:pPr>
                <a:r>
                  <a:rPr lang="en-GB" altLang="zh-CN" sz="2400" dirty="0">
                    <a:ea typeface="宋体" panose="02010600030101010101" pitchFamily="2" charset="-122"/>
                  </a:rPr>
                  <a:t>permute all </a:t>
                </a:r>
                <a:r>
                  <a:rPr lang="en-GB" altLang="zh-CN" sz="2400" dirty="0">
                    <a:latin typeface="Times New Roman" panose="02020603050405020304" pitchFamily="18" charset="0"/>
                    <a:ea typeface="宋体" panose="02010600030101010101" pitchFamily="2" charset="-122"/>
                  </a:rPr>
                  <a:t>256</a:t>
                </a:r>
                <a:r>
                  <a:rPr lang="en-GB" altLang="zh-CN" sz="2400" dirty="0">
                    <a:ea typeface="宋体" panose="02010600030101010101" pitchFamily="2" charset="-122"/>
                  </a:rPr>
                  <a:t> elements in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a:t>
                </a:r>
              </a:p>
              <a:p>
                <a:pPr lvl="1" eaLnBrk="1" hangingPunct="1">
                  <a:lnSpc>
                    <a:spcPct val="150000"/>
                  </a:lnSpc>
                </a:pPr>
                <a:r>
                  <a:rPr lang="en-GB" altLang="zh-CN" sz="2400" dirty="0">
                    <a:ea typeface="宋体" panose="02010600030101010101" pitchFamily="2" charset="-122"/>
                  </a:rPr>
                  <a:t>each element and its index are represented by two hexadecimal digits</a:t>
                </a:r>
              </a:p>
              <a:p>
                <a:pPr eaLnBrk="1" hangingPunct="1">
                  <a:lnSpc>
                    <a:spcPct val="150000"/>
                  </a:lnSpc>
                </a:pPr>
                <a:r>
                  <a:rPr lang="en-GB" altLang="zh-CN" sz="2400" dirty="0">
                    <a:ea typeface="宋体" panose="02010600030101010101" pitchFamily="2" charset="-122"/>
                  </a:rPr>
                  <a:t>Let </a:t>
                </a:r>
                <a:r>
                  <a:rPr lang="en-GB" altLang="zh-CN" sz="2400" i="1" dirty="0">
                    <a:solidFill>
                      <a:srgbClr val="FF0000"/>
                    </a:solidFill>
                    <a:latin typeface="Times New Roman" panose="02020603050405020304" pitchFamily="18" charset="0"/>
                    <a:ea typeface="宋体" panose="02010600030101010101" pitchFamily="2" charset="-122"/>
                  </a:rPr>
                  <a:t>w</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baseline="-33000" dirty="0">
                    <a:solidFill>
                      <a:srgbClr val="FF0000"/>
                    </a:solidFill>
                    <a:ea typeface="宋体" panose="02010600030101010101" pitchFamily="2" charset="-122"/>
                  </a:rPr>
                  <a:t>  </a:t>
                </a:r>
                <a:r>
                  <a:rPr lang="en-GB" altLang="zh-CN" sz="2400" dirty="0">
                    <a:ea typeface="宋体" panose="02010600030101010101" pitchFamily="2" charset="-122"/>
                  </a:rPr>
                  <a:t>be a byte. Define a byte-substitution function </a:t>
                </a:r>
                <a:r>
                  <a:rPr lang="en-GB" altLang="zh-CN" sz="2400" i="1" dirty="0">
                    <a:latin typeface="Times New Roman" panose="02020603050405020304" pitchFamily="18" charset="0"/>
                    <a:ea typeface="宋体" panose="02010600030101010101" pitchFamily="2" charset="-122"/>
                  </a:rPr>
                  <a:t>S</a:t>
                </a:r>
                <a:r>
                  <a:rPr lang="en-GB" altLang="zh-CN" sz="2400" dirty="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err="1">
                    <a:latin typeface="Times New Roman" panose="02020603050405020304" pitchFamily="18" charset="0"/>
                    <a:ea typeface="宋体" panose="02010600030101010101" pitchFamily="2" charset="-122"/>
                  </a:rPr>
                  <a:t>i</a:t>
                </a:r>
                <a:r>
                  <a:rPr lang="en-GB" altLang="zh-CN" sz="2400" i="1" dirty="0">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1</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2</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3</a:t>
                </a:r>
                <a:r>
                  <a:rPr lang="en-GB" altLang="zh-CN" sz="2400" dirty="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j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4</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5</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6</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dirty="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S</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25000" dirty="0" err="1">
                    <a:latin typeface="Times New Roman" panose="02020603050405020304" pitchFamily="18" charset="0"/>
                    <a:ea typeface="宋体" panose="02010600030101010101" pitchFamily="2" charset="-122"/>
                  </a:rPr>
                  <a:t>ij</a:t>
                </a:r>
                <a:r>
                  <a:rPr lang="en-GB" altLang="zh-CN" sz="2400" baseline="-25000" dirty="0">
                    <a:latin typeface="Times New Roman" panose="02020603050405020304" pitchFamily="18" charset="0"/>
                    <a:ea typeface="宋体" panose="02010600030101010101" pitchFamily="2" charset="-122"/>
                  </a:rPr>
                  <a:t>,</a:t>
                </a:r>
                <a:r>
                  <a:rPr lang="en-GB" altLang="zh-CN" sz="2400" dirty="0">
                    <a:latin typeface="Times New Roman" panose="02020603050405020304" pitchFamily="18" charset="0"/>
                    <a:ea typeface="宋体" panose="02010600030101010101" pitchFamily="2" charset="-122"/>
                  </a:rPr>
                  <a:t> </a:t>
                </a:r>
                <a:r>
                  <a:rPr lang="en-GB" altLang="zh-CN" sz="2400" i="1" dirty="0">
                    <a:latin typeface="Times New Roman" panose="02020603050405020304" pitchFamily="18" charset="0"/>
                    <a:ea typeface="宋体" panose="02010600030101010101" pitchFamily="2" charset="-122"/>
                  </a:rPr>
                  <a:t>S</a:t>
                </a:r>
                <a:r>
                  <a:rPr lang="en-GB" altLang="zh-CN" sz="2400" i="1" baseline="30000" dirty="0">
                    <a:latin typeface="Times New Roman" panose="02020603050405020304" pitchFamily="18" charset="0"/>
                    <a:ea typeface="宋体" panose="02010600030101010101" pitchFamily="2" charset="-122"/>
                  </a:rPr>
                  <a:t>-</a:t>
                </a:r>
                <a:r>
                  <a:rPr lang="en-GB" altLang="zh-CN" sz="2400" baseline="30000" dirty="0">
                    <a:latin typeface="Times New Roman" panose="02020603050405020304" pitchFamily="18" charset="0"/>
                    <a:ea typeface="宋体" panose="02010600030101010101" pitchFamily="2" charset="-122"/>
                  </a:rPr>
                  <a:t>1</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30000" dirty="0" err="1">
                    <a:latin typeface="Times New Roman" panose="02020603050405020304" pitchFamily="18" charset="0"/>
                    <a:ea typeface="宋体" panose="02010600030101010101" pitchFamily="2" charset="-122"/>
                  </a:rPr>
                  <a:t>’</a:t>
                </a:r>
                <a:r>
                  <a:rPr lang="en-GB" altLang="zh-CN" sz="2400" i="1" baseline="-25000" dirty="0" err="1">
                    <a:latin typeface="Times New Roman" panose="02020603050405020304" pitchFamily="18" charset="0"/>
                    <a:ea typeface="宋体" panose="02010600030101010101" pitchFamily="2" charset="-122"/>
                  </a:rPr>
                  <a:t>ij</a:t>
                </a:r>
                <a:endParaRPr lang="en-GB" altLang="zh-CN" sz="2400" i="1" dirty="0">
                  <a:latin typeface="Times New Roman" panose="02020603050405020304" pitchFamily="18" charset="0"/>
                  <a:ea typeface="宋体" panose="02010600030101010101" pitchFamily="2" charset="-122"/>
                </a:endParaRPr>
              </a:p>
              <a:p>
                <a:pPr eaLnBrk="1" hangingPunct="1">
                  <a:lnSpc>
                    <a:spcPct val="150000"/>
                  </a:lnSpc>
                </a:pPr>
                <a:r>
                  <a:rPr lang="en-US" altLang="zh-CN" sz="2400" dirty="0">
                    <a:ea typeface="宋体" panose="02010600030101010101" pitchFamily="2" charset="-122"/>
                  </a:rPr>
                  <a:t>We have </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r>
                  <a:rPr lang="en-US" altLang="zh-CN" sz="2400" dirty="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767408" y="908720"/>
                <a:ext cx="10801200" cy="4896544"/>
              </a:xfrm>
              <a:blipFill>
                <a:blip r:embed="rId3"/>
                <a:stretch>
                  <a:fillRect l="-1185" b="-435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dirty="0">
                <a:latin typeface="+mj-lt"/>
              </a:rPr>
              <a:t>AES S-Boxes </a:t>
            </a:r>
            <a:r>
              <a:rPr lang="en-IN" sz="2800" dirty="0"/>
              <a:t>(1 of 2)</a:t>
            </a:r>
            <a:endParaRPr lang="en-IN" dirty="0">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52736"/>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dirty="0"/>
              <a:t>(2 of 2)</a:t>
            </a:r>
            <a:endParaRPr lang="en-IN" dirty="0">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7800" y="-207963"/>
            <a:ext cx="6705600" cy="1295400"/>
          </a:xfrm>
        </p:spPr>
        <p:txBody>
          <a:bodyPr anchor="ctr"/>
          <a:lstStyle/>
          <a:p>
            <a:pPr eaLnBrk="1" hangingPunct="1"/>
            <a:r>
              <a:rPr lang="en-US" altLang="zh-CN" dirty="0">
                <a:ea typeface="宋体" panose="02010600030101010101" pitchFamily="2" charset="-122"/>
              </a:rPr>
              <a:t>Substitute-Bytes (</a:t>
            </a:r>
            <a:r>
              <a:rPr lang="en-US" altLang="zh-CN" i="1" dirty="0">
                <a:latin typeface="Times New Roman" panose="02020603050405020304" pitchFamily="18" charset="0"/>
                <a:ea typeface="宋体" panose="02010600030101010101" pitchFamily="2" charset="-122"/>
              </a:rPr>
              <a:t>sub</a:t>
            </a:r>
            <a:r>
              <a:rPr lang="en-US" altLang="zh-CN" dirty="0">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386680" y="1087437"/>
            <a:ext cx="11613976" cy="4683125"/>
          </a:xfrm>
        </p:spPr>
        <p:txBody>
          <a:bodyPr/>
          <a:lstStyle/>
          <a:p>
            <a:pPr eaLnBrk="1" hangingPunct="1"/>
            <a:r>
              <a:rPr lang="en-US" altLang="zh-CN" sz="2000" dirty="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dirty="0">
                <a:ea typeface="宋体" panose="02010600030101010101" pitchFamily="2" charset="-122"/>
              </a:rPr>
              <a:t>Let </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be a state matrix. Then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0,3</a:t>
            </a:r>
            <a:r>
              <a:rPr lang="en-US" altLang="zh-CN" sz="2000" dirty="0">
                <a:latin typeface="Times New Roman" panose="02020603050405020304" pitchFamily="18" charset="0"/>
                <a:ea typeface="宋体" panose="02010600030101010101" pitchFamily="2" charset="-122"/>
              </a:rPr>
              <a:t> )</a:t>
            </a:r>
            <a:r>
              <a:rPr lang="en-US" altLang="zh-CN" sz="2000" baseline="-25000" dirty="0">
                <a:ea typeface="宋体" panose="02010600030101010101" pitchFamily="2" charset="-122"/>
              </a:rPr>
              <a:t> </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1,0</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1,2</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1,3</a:t>
            </a:r>
            <a:r>
              <a:rPr lang="en-US" altLang="zh-CN" sz="2000" dirty="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2,3</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r>
              <a:rPr lang="en-US" altLang="zh-CN" sz="2000" i="1" dirty="0">
                <a:latin typeface="Times New Roman" panose="02020603050405020304" pitchFamily="18" charset="0"/>
                <a:ea typeface="宋体" panose="02010600030101010101" pitchFamily="2" charset="-122"/>
              </a:rPr>
              <a:t>sub</a:t>
            </a:r>
            <a:r>
              <a:rPr lang="en-US" altLang="zh-CN" sz="2000" baseline="30000" dirty="0">
                <a:ea typeface="宋体" panose="02010600030101010101" pitchFamily="2" charset="-122"/>
              </a:rPr>
              <a:t>-1</a:t>
            </a:r>
            <a:r>
              <a:rPr lang="en-US" altLang="zh-CN" sz="20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will just be the inverse substitution operation applied to </a:t>
            </a:r>
            <a:r>
              <a:rPr lang="en-US" altLang="zh-CN" sz="2000">
                <a:ea typeface="宋体" panose="02010600030101010101" pitchFamily="2" charset="-122"/>
              </a:rPr>
              <a:t>the matrix</a:t>
            </a:r>
            <a:r>
              <a:rPr lang="en-US" altLang="zh-CN" sz="2000" dirty="0">
                <a:ea typeface="宋体" panose="02010600030101010101" pitchFamily="2" charset="-122"/>
              </a:rPr>
              <a:t>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We have </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sub</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dirty="0">
                <a:ea typeface="ヒラギノ角ゴ Pro W3" charset="-128"/>
              </a:rPr>
              <a:t>A E </a:t>
            </a:r>
            <a:r>
              <a:rPr lang="en-IN" altLang="en-US" sz="2800" dirty="0">
                <a:ea typeface="ヒラギノ角ゴ Pro W3" charset="-128"/>
              </a:rPr>
              <a:t>S Row and Column Operations</a:t>
            </a:r>
            <a:endParaRPr lang="en-US" sz="2000" dirty="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dirty="0">
                <a:ea typeface="宋体" panose="02010600030101010101" pitchFamily="2" charset="-122"/>
              </a:rPr>
              <a:t>Shift-Rows (</a:t>
            </a:r>
            <a:r>
              <a:rPr lang="en-US" altLang="zh-CN" i="1" dirty="0" err="1">
                <a:latin typeface="Times New Roman" panose="02020603050405020304" pitchFamily="18" charset="0"/>
                <a:ea typeface="宋体" panose="02010600030101010101" pitchFamily="2" charset="-122"/>
              </a:rPr>
              <a:t>shr</a:t>
            </a:r>
            <a:r>
              <a:rPr lang="en-US" altLang="zh-CN" dirty="0">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07368" y="1223169"/>
            <a:ext cx="11089232" cy="4411662"/>
          </a:xfrm>
        </p:spPr>
        <p:txBody>
          <a:bodyPr/>
          <a:lstStyle/>
          <a:p>
            <a:pPr eaLnBrk="1" hangingPunct="1"/>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left-circular-shift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dirty="0">
                <a:ea typeface="宋体" panose="02010600030101010101" pitchFamily="2" charset="-122"/>
              </a:rPr>
              <a:t>a</a:t>
            </a:r>
            <a:r>
              <a:rPr lang="en-US" altLang="zh-CN" sz="2400" baseline="-25000" dirty="0">
                <a:ea typeface="宋体" panose="02010600030101010101" pitchFamily="2" charset="-122"/>
              </a:rPr>
              <a:t>1,2     </a:t>
            </a:r>
            <a:r>
              <a:rPr lang="en-US" altLang="zh-CN" sz="2400" dirty="0">
                <a:ea typeface="宋体" panose="02010600030101010101" pitchFamily="2" charset="-122"/>
              </a:rPr>
              <a:t>a</a:t>
            </a:r>
            <a:r>
              <a:rPr lang="en-US" altLang="zh-CN" sz="2400" baseline="-25000" dirty="0">
                <a:ea typeface="宋体" panose="02010600030101010101" pitchFamily="2" charset="-122"/>
              </a:rPr>
              <a:t>1,3     </a:t>
            </a:r>
            <a:r>
              <a:rPr lang="en-US" altLang="zh-CN" sz="2400" dirty="0">
                <a:ea typeface="宋体" panose="02010600030101010101" pitchFamily="2" charset="-122"/>
              </a:rPr>
              <a:t>a</a:t>
            </a:r>
            <a:r>
              <a:rPr lang="en-US" altLang="zh-CN" sz="2400" baseline="-25000" dirty="0">
                <a:ea typeface="宋体" panose="02010600030101010101" pitchFamily="2" charset="-122"/>
              </a:rPr>
              <a:t>1,0</a:t>
            </a:r>
            <a:r>
              <a:rPr lang="en-US" altLang="zh-CN" sz="2400" baseline="-25000">
                <a:ea typeface="宋体" panose="02010600030101010101" pitchFamily="2" charset="-122"/>
              </a:rPr>
              <a:t>	      = C</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2,2     </a:t>
            </a:r>
            <a:r>
              <a:rPr lang="en-US" altLang="zh-CN" sz="2400" dirty="0">
                <a:ea typeface="宋体" panose="02010600030101010101" pitchFamily="2" charset="-122"/>
              </a:rPr>
              <a:t>a</a:t>
            </a:r>
            <a:r>
              <a:rPr lang="en-US" altLang="zh-CN" sz="2400" baseline="-25000" dirty="0">
                <a:ea typeface="宋体" panose="02010600030101010101" pitchFamily="2" charset="-122"/>
              </a:rPr>
              <a:t>2,3     </a:t>
            </a:r>
            <a:r>
              <a:rPr lang="en-US" altLang="zh-CN" sz="2400" dirty="0">
                <a:ea typeface="宋体" panose="02010600030101010101" pitchFamily="2" charset="-122"/>
              </a:rPr>
              <a:t>a</a:t>
            </a:r>
            <a:r>
              <a:rPr lang="en-US" altLang="zh-CN" sz="2400" baseline="-25000" dirty="0">
                <a:ea typeface="宋体" panose="02010600030101010101" pitchFamily="2" charset="-122"/>
              </a:rPr>
              <a:t>2,0     </a:t>
            </a:r>
            <a:r>
              <a:rPr lang="en-US" altLang="zh-CN" sz="2400" dirty="0">
                <a:ea typeface="宋体" panose="02010600030101010101" pitchFamily="2" charset="-122"/>
              </a:rPr>
              <a:t>a</a:t>
            </a:r>
            <a:r>
              <a:rPr lang="en-US" altLang="zh-CN" sz="2400" baseline="-25000" dirty="0">
                <a:ea typeface="宋体" panose="02010600030101010101" pitchFamily="2" charset="-122"/>
              </a:rPr>
              <a:t>2,1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3,3     </a:t>
            </a:r>
            <a:r>
              <a:rPr lang="en-US" altLang="zh-CN" sz="2400" dirty="0">
                <a:ea typeface="宋体" panose="02010600030101010101" pitchFamily="2" charset="-122"/>
              </a:rPr>
              <a:t>a</a:t>
            </a:r>
            <a:r>
              <a:rPr lang="en-US" altLang="zh-CN" sz="2400" baseline="-25000" dirty="0">
                <a:ea typeface="宋体" panose="02010600030101010101" pitchFamily="2" charset="-122"/>
              </a:rPr>
              <a:t>3,0     </a:t>
            </a:r>
            <a:r>
              <a:rPr lang="en-US" altLang="zh-CN" sz="2400" dirty="0">
                <a:ea typeface="宋体" panose="02010600030101010101" pitchFamily="2" charset="-122"/>
              </a:rPr>
              <a:t>a</a:t>
            </a:r>
            <a:r>
              <a:rPr lang="en-US" altLang="zh-CN" sz="2400" baseline="-25000" dirty="0">
                <a:ea typeface="宋体" panose="02010600030101010101" pitchFamily="2" charset="-122"/>
              </a:rPr>
              <a:t>3,1     </a:t>
            </a:r>
            <a:r>
              <a:rPr lang="en-US" altLang="zh-CN" sz="2400" dirty="0">
                <a:ea typeface="宋体" panose="02010600030101010101" pitchFamily="2" charset="-122"/>
              </a:rPr>
              <a:t>a</a:t>
            </a:r>
            <a:r>
              <a:rPr lang="en-US" altLang="zh-CN" sz="2400" baseline="-25000" dirty="0">
                <a:ea typeface="宋体" panose="02010600030101010101" pitchFamily="2" charset="-122"/>
              </a:rPr>
              <a:t>3,2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right-circular-shift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a:t>
            </a:r>
            <a:r>
              <a:rPr lang="en-US" altLang="zh-CN" sz="2400" baseline="-25000" dirty="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a:t>
            </a:r>
            <a:r>
              <a:rPr lang="en-US" altLang="zh-CN" sz="2400" baseline="-25000" dirty="0">
                <a:ea typeface="宋体" panose="02010600030101010101" pitchFamily="2" charset="-122"/>
              </a:rPr>
              <a:t>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We have </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33365"/>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11424" y="1196752"/>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t>Data Encryption Standard (DES)</a:t>
            </a:r>
          </a:p>
          <a:p>
            <a:pPr lvl="1" eaLnBrk="1" hangingPunct="1">
              <a:spcBef>
                <a:spcPct val="25000"/>
              </a:spcBef>
            </a:pPr>
            <a:r>
              <a:rPr lang="en-GB" altLang="en-US" dirty="0">
                <a:solidFill>
                  <a:srgbClr val="FF0000"/>
                </a:solidFill>
              </a:rPr>
              <a:t>Advanced Encryption Standard (</a:t>
            </a:r>
            <a:r>
              <a:rPr lang="en-GB" altLang="en-US">
                <a:solidFill>
                  <a:srgbClr val="FF0000"/>
                </a:solidFill>
              </a:rPr>
              <a:t>AES)</a:t>
            </a:r>
          </a:p>
          <a:p>
            <a:pPr lvl="1" eaLnBrk="1" hangingPunct="1">
              <a:spcBef>
                <a:spcPct val="25000"/>
              </a:spcBef>
            </a:pPr>
            <a:r>
              <a:rPr lang="en-GB" altLang="en-US">
                <a:solidFill>
                  <a:srgbClr val="FF0000"/>
                </a:solidFill>
              </a:rPr>
              <a:t> Mode of operation</a:t>
            </a:r>
            <a:endParaRPr lang="en-GB" altLang="en-US" dirty="0">
              <a:solidFill>
                <a:srgbClr val="FF0000"/>
              </a:solidFill>
            </a:endParaRP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endParaRPr lang="en-US" altLang="zh-CN" dirty="0">
              <a:ea typeface="宋体" panose="02010600030101010101" pitchFamily="2" charset="-122"/>
            </a:endParaRPr>
          </a:p>
        </p:txBody>
      </p:sp>
      <p:sp>
        <p:nvSpPr>
          <p:cNvPr id="6" name="Rectangle 5">
            <a:extLst>
              <a:ext uri="{FF2B5EF4-FFF2-40B4-BE49-F238E27FC236}">
                <a16:creationId xmlns:a16="http://schemas.microsoft.com/office/drawing/2014/main" id="{3411A45F-EAA4-4607-879D-9FD4171CD9F9}"/>
              </a:ext>
            </a:extLst>
          </p:cNvPr>
          <p:cNvSpPr/>
          <p:nvPr/>
        </p:nvSpPr>
        <p:spPr>
          <a:xfrm>
            <a:off x="975659" y="1129057"/>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4" name="TextBox 3">
            <a:extLst>
              <a:ext uri="{FF2B5EF4-FFF2-40B4-BE49-F238E27FC236}">
                <a16:creationId xmlns:a16="http://schemas.microsoft.com/office/drawing/2014/main" id="{2E953037-97D8-4DB4-891E-6AEC648DAAA6}"/>
              </a:ext>
            </a:extLst>
          </p:cNvPr>
          <p:cNvSpPr txBox="1"/>
          <p:nvPr/>
        </p:nvSpPr>
        <p:spPr>
          <a:xfrm>
            <a:off x="5224131" y="1803875"/>
            <a:ext cx="625492" cy="523220"/>
          </a:xfrm>
          <a:prstGeom prst="rect">
            <a:avLst/>
          </a:prstGeom>
          <a:noFill/>
        </p:spPr>
        <p:txBody>
          <a:bodyPr wrap="none" rtlCol="0">
            <a:spAutoFit/>
          </a:bodyPr>
          <a:lstStyle/>
          <a:p>
            <a:r>
              <a:rPr lang="en-US"/>
              <a:t>C=</a:t>
            </a:r>
          </a:p>
        </p:txBody>
      </p:sp>
      <p:sp>
        <p:nvSpPr>
          <p:cNvPr id="23" name="Rectangle 22">
            <a:extLst>
              <a:ext uri="{FF2B5EF4-FFF2-40B4-BE49-F238E27FC236}">
                <a16:creationId xmlns:a16="http://schemas.microsoft.com/office/drawing/2014/main" id="{E4FB1ACE-6171-4E5E-B452-182F4D43C0BD}"/>
              </a:ext>
            </a:extLst>
          </p:cNvPr>
          <p:cNvSpPr/>
          <p:nvPr/>
        </p:nvSpPr>
        <p:spPr>
          <a:xfrm>
            <a:off x="5980796" y="1313494"/>
            <a:ext cx="2138597"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2</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2     3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2     3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1     2</a:t>
            </a:r>
            <a:r>
              <a:rPr lang="en-US" altLang="zh-CN" sz="2400">
                <a:ea typeface="宋体" panose="02010600030101010101" pitchFamily="2" charset="-122"/>
              </a:rPr>
              <a:t>	</a:t>
            </a:r>
            <a:endParaRPr lang="en-US" sz="240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5932288" y="1256835"/>
            <a:ext cx="2138598"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5" name="Rectangle 24">
            <a:extLst>
              <a:ext uri="{FF2B5EF4-FFF2-40B4-BE49-F238E27FC236}">
                <a16:creationId xmlns:a16="http://schemas.microsoft.com/office/drawing/2014/main" id="{CFE6B0BE-0E0A-453E-A1F9-82906267DE9C}"/>
              </a:ext>
            </a:extLst>
          </p:cNvPr>
          <p:cNvSpPr/>
          <p:nvPr/>
        </p:nvSpPr>
        <p:spPr>
          <a:xfrm>
            <a:off x="8376592" y="112474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26" name="AutoShape 5">
            <a:extLst>
              <a:ext uri="{FF2B5EF4-FFF2-40B4-BE49-F238E27FC236}">
                <a16:creationId xmlns:a16="http://schemas.microsoft.com/office/drawing/2014/main" id="{26FBCBD7-CF51-4CFD-A7D1-74167044ED3D}"/>
              </a:ext>
            </a:extLst>
          </p:cNvPr>
          <p:cNvSpPr>
            <a:spLocks noChangeArrowheads="1"/>
          </p:cNvSpPr>
          <p:nvPr/>
        </p:nvSpPr>
        <p:spPr bwMode="auto">
          <a:xfrm>
            <a:off x="8212433" y="124020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476183" y="2991099"/>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312024" y="310656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78473" y="5031513"/>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1847528" y="2929813"/>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6744072" y="892234"/>
            <a:ext cx="503664" cy="523220"/>
          </a:xfrm>
          <a:prstGeom prst="rect">
            <a:avLst/>
          </a:prstGeom>
          <a:noFill/>
        </p:spPr>
        <p:txBody>
          <a:bodyPr wrap="none" rtlCol="0">
            <a:spAutoFit/>
          </a:bodyPr>
          <a:lstStyle/>
          <a:p>
            <a:r>
              <a:rPr lang="en-US"/>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4" y="1769155"/>
            <a:ext cx="476532" cy="5232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1271464" y="3836867"/>
            <a:ext cx="476532" cy="5232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1" name="Straight Connector 10">
            <a:extLst>
              <a:ext uri="{FF2B5EF4-FFF2-40B4-BE49-F238E27FC236}">
                <a16:creationId xmlns:a16="http://schemas.microsoft.com/office/drawing/2014/main" id="{2021E278-0E61-4DB8-1E23-CD3E78664614}"/>
              </a:ext>
            </a:extLst>
          </p:cNvPr>
          <p:cNvCxnSpPr/>
          <p:nvPr/>
        </p:nvCxnSpPr>
        <p:spPr bwMode="auto">
          <a:xfrm>
            <a:off x="5735960" y="3284984"/>
            <a:ext cx="0"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73785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dirty="0">
                <a:ea typeface="ヒラギノ角ゴ Pro W3" charset="-128"/>
              </a:rPr>
              <a:t>Finite Field Arithmetic </a:t>
            </a:r>
            <a:r>
              <a:rPr lang="en-IN" altLang="en-US" sz="2800" dirty="0">
                <a:ea typeface="ヒラギノ角ゴ Pro W3" charset="-128"/>
              </a:rPr>
              <a:t>(3/3)</a:t>
            </a:r>
            <a:endParaRPr lang="en-US" sz="2800" dirty="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dirty="0"/>
              <a:t>In the Advanced Encryption Standard (</a:t>
            </a:r>
            <a:r>
              <a:rPr lang="en-IN" sz="2400" spc="-250" dirty="0"/>
              <a:t>A E </a:t>
            </a:r>
            <a:r>
              <a:rPr lang="en-IN" sz="2400" dirty="0"/>
              <a:t>S) all operations are performed on 8-bit (1 byte);</a:t>
            </a:r>
          </a:p>
          <a:p>
            <a:r>
              <a:rPr lang="en-IN" sz="2400" dirty="0"/>
              <a:t>The arithmetic operations of addition, multiplication, and division are performed over the </a:t>
            </a:r>
            <a:r>
              <a:rPr lang="en-IN" sz="2400" b="1" dirty="0"/>
              <a:t>finite field </a:t>
            </a:r>
            <a:r>
              <a:rPr lang="en-IN" sz="2400" b="1" spc="-250" dirty="0"/>
              <a:t>G </a:t>
            </a:r>
            <a:r>
              <a:rPr lang="en-IN" sz="2400" b="1" dirty="0"/>
              <a:t>F(2</a:t>
            </a:r>
            <a:r>
              <a:rPr lang="en-IN" sz="2400" b="1" baseline="30000" dirty="0"/>
              <a:t>8</a:t>
            </a:r>
            <a:r>
              <a:rPr lang="en-IN" sz="2400" b="1" dirty="0"/>
              <a:t>)</a:t>
            </a: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dirty="0" err="1">
                <a:solidFill>
                  <a:srgbClr val="242729"/>
                </a:solidFill>
                <a:latin typeface="Georgia" panose="02040502050405020303" pitchFamily="18" charset="0"/>
              </a:rPr>
              <a:t>Rijndael's</a:t>
            </a:r>
            <a:r>
              <a:rPr lang="en-US" b="1" dirty="0">
                <a:solidFill>
                  <a:srgbClr val="242729"/>
                </a:solidFill>
                <a:latin typeface="Georgia" panose="02040502050405020303" pitchFamily="18" charset="0"/>
              </a:rPr>
              <a:t> finite field</a:t>
            </a:r>
            <a:endParaRPr lang="en-US" b="1" dirty="0"/>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dirty="0">
                  <a:solidFill>
                    <a:srgbClr val="202122"/>
                  </a:solidFill>
                  <a:latin typeface="Nimbus Roman No9 L"/>
                </a:rPr>
                <a:t>GF(2)[</a:t>
              </a:r>
              <a:r>
                <a:rPr lang="en-US" i="1" dirty="0">
                  <a:solidFill>
                    <a:srgbClr val="202122"/>
                  </a:solidFill>
                  <a:latin typeface="Nimbus Roman No9 L"/>
                </a:rPr>
                <a:t>x</a:t>
              </a:r>
              <a:r>
                <a:rPr lang="en-US" dirty="0">
                  <a:solidFill>
                    <a:srgbClr val="202122"/>
                  </a:solidFill>
                  <a:latin typeface="Nimbus Roman No9 L"/>
                </a:rPr>
                <a:t>]/(</a:t>
              </a:r>
              <a:r>
                <a:rPr lang="en-US" i="1" dirty="0">
                  <a:solidFill>
                    <a:srgbClr val="202122"/>
                  </a:solidFill>
                  <a:latin typeface="Nimbus Roman No9 L"/>
                </a:rPr>
                <a:t>x</a:t>
              </a:r>
              <a:r>
                <a:rPr lang="en-US" baseline="30000" dirty="0">
                  <a:solidFill>
                    <a:srgbClr val="202122"/>
                  </a:solidFill>
                  <a:latin typeface="Nimbus Roman No9 L"/>
                </a:rPr>
                <a:t>8</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4</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3</a:t>
              </a:r>
              <a:r>
                <a:rPr lang="en-US" dirty="0">
                  <a:solidFill>
                    <a:srgbClr val="202122"/>
                  </a:solidFill>
                  <a:latin typeface="Nimbus Roman No9 L"/>
                </a:rPr>
                <a:t> + </a:t>
              </a:r>
              <a:r>
                <a:rPr lang="en-US" i="1" dirty="0">
                  <a:solidFill>
                    <a:srgbClr val="202122"/>
                  </a:solidFill>
                  <a:latin typeface="Nimbus Roman No9 L"/>
                </a:rPr>
                <a:t>x</a:t>
              </a:r>
              <a:r>
                <a:rPr lang="en-US" dirty="0">
                  <a:solidFill>
                    <a:srgbClr val="202122"/>
                  </a:solidFill>
                  <a:latin typeface="Nimbus Roman No9 L"/>
                </a:rPr>
                <a:t> + 1)</a:t>
              </a:r>
              <a:endParaRPr lang="en-US" dirty="0"/>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extLst>
                <p:ext uri="{D42A27DB-BD31-4B8C-83A1-F6EECF244321}">
                  <p14:modId xmlns:p14="http://schemas.microsoft.com/office/powerpoint/2010/main" val="4060455533"/>
                </p:ext>
              </p:extLst>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dirty="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8"/>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dirty="0"/>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9"/>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10">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039520" y="0"/>
            <a:ext cx="9881016" cy="962744"/>
          </a:xfrm>
        </p:spPr>
        <p:txBody>
          <a:bodyPr anchor="ctr"/>
          <a:lstStyle/>
          <a:p>
            <a:pPr eaLnBrk="1" hangingPunct="1"/>
            <a:r>
              <a:rPr lang="en-US" altLang="zh-CN" sz="4400" dirty="0">
                <a:ea typeface="宋体" panose="02010600030101010101" pitchFamily="2" charset="-122"/>
              </a:rPr>
              <a:t>Mix-Columns (</a:t>
            </a:r>
            <a:r>
              <a:rPr lang="en-US" altLang="zh-CN" sz="4400" i="1" dirty="0">
                <a:latin typeface="Times New Roman" panose="02020603050405020304" pitchFamily="18" charset="0"/>
                <a:ea typeface="宋体" panose="02010600030101010101" pitchFamily="2" charset="-122"/>
              </a:rPr>
              <a:t>mic</a:t>
            </a:r>
            <a:r>
              <a:rPr lang="en-US" altLang="zh-CN" sz="4400" dirty="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335360" y="1066800"/>
            <a:ext cx="10585176" cy="4724400"/>
          </a:xfrm>
        </p:spPr>
        <p:txBody>
          <a:bodyPr/>
          <a:lstStyle/>
          <a:p>
            <a:pPr eaLnBrk="1" hangingPunct="1"/>
            <a:r>
              <a:rPr lang="en-US" altLang="zh-CN" sz="2400" i="1" dirty="0">
                <a:latin typeface="Times New Roman" panose="02020603050405020304" pitchFamily="18" charset="0"/>
                <a:ea typeface="宋体" panose="02010600030101010101" pitchFamily="2" charset="-122"/>
              </a:rPr>
              <a:t>mic</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a</a:t>
            </a:r>
            <a:r>
              <a:rPr lang="en-US" altLang="zh-CN" sz="2400" baseline="30000" dirty="0" err="1">
                <a:latin typeface="Times New Roman" panose="02020603050405020304" pitchFamily="18" charset="0"/>
                <a:ea typeface="宋体" panose="02010600030101010101" pitchFamily="2" charset="-122"/>
              </a:rPr>
              <a:t>’</a:t>
            </a:r>
            <a:r>
              <a:rPr lang="en-US" altLang="zh-CN" sz="2400" baseline="-250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en-US" altLang="zh-CN" sz="2400" baseline="-25000" dirty="0">
                <a:latin typeface="Times New Roman" panose="02020603050405020304" pitchFamily="18" charset="0"/>
                <a:ea typeface="宋体" panose="02010600030101010101" pitchFamily="2" charset="-122"/>
              </a:rPr>
              <a:t>4</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ea typeface="宋体" panose="02010600030101010101" pitchFamily="2" charset="-122"/>
              </a:rPr>
              <a:t> is determined by the following operation (</a:t>
            </a:r>
            <a:r>
              <a:rPr lang="en-US" altLang="zh-CN" sz="2400" i="1" dirty="0">
                <a:latin typeface="Times New Roman" panose="02020603050405020304" pitchFamily="18" charset="0"/>
                <a:ea typeface="宋体" panose="02010600030101010101" pitchFamily="2" charset="-122"/>
              </a:rPr>
              <a:t>j</a:t>
            </a:r>
            <a:r>
              <a:rPr lang="en-US" altLang="zh-CN" sz="2400" dirty="0">
                <a:ea typeface="宋体" panose="02010600030101010101" pitchFamily="2" charset="-122"/>
              </a:rPr>
              <a:t> = 0, 1, 2, 3):</a:t>
            </a:r>
          </a:p>
          <a:p>
            <a:pPr eaLnBrk="1" hangingPunct="1">
              <a:buFont typeface="Wingdings" panose="05000000000000000000" pitchFamily="2" charset="2"/>
              <a:buNone/>
            </a:pPr>
            <a:r>
              <a:rPr lang="en-US" altLang="zh-CN" sz="2400" dirty="0">
                <a:ea typeface="宋体" panose="02010600030101010101" pitchFamily="2" charset="-122"/>
              </a:rPr>
              <a:t>                           a’</a:t>
            </a:r>
            <a:r>
              <a:rPr lang="en-US" altLang="zh-CN" sz="2400" baseline="-25000" dirty="0">
                <a:ea typeface="宋体" panose="02010600030101010101" pitchFamily="2" charset="-122"/>
              </a:rPr>
              <a:t>0,j</a:t>
            </a:r>
            <a:r>
              <a:rPr lang="en-US" altLang="zh-CN" sz="2400" dirty="0">
                <a:ea typeface="宋体" panose="02010600030101010101" pitchFamily="2" charset="-122"/>
              </a:rPr>
              <a:t> =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a:t>
            </a:r>
            <a:r>
              <a:rPr lang="en-US" altLang="zh-CN" sz="2400" dirty="0">
                <a:ea typeface="宋体" panose="02010600030101010101" pitchFamily="2" charset="-122"/>
              </a:rPr>
              <a:t>) </a:t>
            </a:r>
            <a:r>
              <a:rPr lang="en-GB" altLang="zh-CN" sz="2400" dirty="0">
                <a:ea typeface="StarBats"/>
                <a:cs typeface="StarBats"/>
              </a:rPr>
              <a:t>⊕ [</a:t>
            </a:r>
            <a:r>
              <a:rPr lang="en-GB" altLang="zh-CN" sz="2400" i="1" dirty="0">
                <a:latin typeface="Times New Roman" panose="02020603050405020304" pitchFamily="18" charset="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1,j</a:t>
            </a:r>
            <a:r>
              <a:rPr lang="en-GB" altLang="zh-CN" sz="2400" dirty="0">
                <a:ea typeface="StarBats"/>
                <a:cs typeface="StarBats"/>
              </a:rPr>
              <a:t>) ⊕ a</a:t>
            </a:r>
            <a:r>
              <a:rPr lang="en-GB" altLang="zh-CN" sz="2400" baseline="-25000" dirty="0">
                <a:ea typeface="StarBats"/>
                <a:cs typeface="StarBats"/>
              </a:rPr>
              <a:t>1,j</a:t>
            </a:r>
            <a:r>
              <a:rPr lang="en-GB" altLang="zh-CN" sz="2400" dirty="0">
                <a:ea typeface="StarBats"/>
                <a:cs typeface="StarBats"/>
              </a:rPr>
              <a:t>] ⊕ a</a:t>
            </a:r>
            <a:r>
              <a:rPr lang="en-GB" altLang="zh-CN" sz="2400" baseline="-25000" dirty="0">
                <a:ea typeface="StarBats"/>
                <a:cs typeface="StarBats"/>
              </a:rPr>
              <a:t>2,j</a:t>
            </a:r>
            <a:r>
              <a:rPr lang="en-GB" altLang="zh-CN" sz="2400" dirty="0">
                <a:ea typeface="StarBats"/>
                <a:cs typeface="StarBats"/>
              </a:rPr>
              <a:t> ⊕ a</a:t>
            </a:r>
            <a:r>
              <a:rPr lang="en-GB" altLang="zh-CN" sz="2400" baseline="-25000" dirty="0">
                <a:ea typeface="StarBats"/>
                <a:cs typeface="StarBats"/>
              </a:rPr>
              <a:t>3,j</a:t>
            </a: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1,j</a:t>
            </a:r>
            <a:r>
              <a:rPr lang="en-GB" altLang="zh-CN" sz="2400" dirty="0">
                <a:ea typeface="宋体" panose="02010600030101010101" pitchFamily="2" charset="-122"/>
              </a:rPr>
              <a:t> =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GB" altLang="zh-CN" sz="2400" dirty="0">
                <a:ea typeface="StarBats"/>
                <a:cs typeface="StarBats"/>
              </a:rPr>
              <a:t>⊕ </a:t>
            </a:r>
            <a:r>
              <a:rPr lang="en-GB" altLang="zh-CN" sz="2400" i="1" dirty="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1,j</a:t>
            </a:r>
            <a:r>
              <a:rPr lang="en-GB" altLang="zh-CN" sz="2400" dirty="0">
                <a:ea typeface="StarBats"/>
                <a:cs typeface="StarBats"/>
              </a:rPr>
              <a:t>) ⊕ [</a:t>
            </a:r>
            <a:r>
              <a:rPr lang="en-GB" altLang="zh-CN" sz="2400" i="1" dirty="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2,j</a:t>
            </a:r>
            <a:r>
              <a:rPr lang="en-GB" altLang="zh-CN" sz="2400" dirty="0">
                <a:ea typeface="StarBats"/>
                <a:cs typeface="StarBats"/>
              </a:rPr>
              <a:t> )⊕a</a:t>
            </a:r>
            <a:r>
              <a:rPr lang="en-GB" altLang="zh-CN" sz="2400" baseline="-25000" dirty="0">
                <a:ea typeface="StarBats"/>
                <a:cs typeface="StarBats"/>
              </a:rPr>
              <a:t>2,j</a:t>
            </a:r>
            <a:r>
              <a:rPr lang="en-GB" altLang="zh-CN" sz="2400" dirty="0">
                <a:ea typeface="StarBats"/>
                <a:cs typeface="StarBats"/>
              </a:rPr>
              <a:t>] ⊕ a</a:t>
            </a:r>
            <a:r>
              <a:rPr lang="en-GB" altLang="zh-CN" sz="2400" baseline="-25000" dirty="0">
                <a:ea typeface="StarBats"/>
                <a:cs typeface="StarBats"/>
              </a:rPr>
              <a:t>3,j</a:t>
            </a:r>
            <a:endParaRPr lang="en-GB" altLang="zh-CN" sz="2400" dirty="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2,j</a:t>
            </a:r>
            <a:r>
              <a:rPr lang="en-GB" altLang="zh-CN" sz="2400" dirty="0">
                <a:ea typeface="宋体" panose="02010600030101010101" pitchFamily="2" charset="-122"/>
              </a:rPr>
              <a:t> =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GB" altLang="zh-CN" sz="2400" dirty="0">
                <a:ea typeface="StarBats"/>
                <a:cs typeface="StarBats"/>
              </a:rPr>
              <a:t>⊕ a</a:t>
            </a:r>
            <a:r>
              <a:rPr lang="en-GB" altLang="zh-CN" sz="2400" baseline="-25000" dirty="0">
                <a:ea typeface="StarBats"/>
                <a:cs typeface="StarBats"/>
              </a:rPr>
              <a:t>1,j </a:t>
            </a:r>
            <a:r>
              <a:rPr lang="en-GB" altLang="zh-CN" sz="2400" dirty="0">
                <a:ea typeface="StarBats"/>
                <a:cs typeface="StarBats"/>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2,j</a:t>
            </a:r>
            <a:r>
              <a:rPr lang="en-GB" altLang="zh-CN" sz="2400" dirty="0">
                <a:ea typeface="StarBats"/>
                <a:cs typeface="StarBats"/>
              </a:rPr>
              <a:t> ) ⊕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3,j</a:t>
            </a:r>
            <a:r>
              <a:rPr lang="en-GB" altLang="zh-CN" sz="2400" dirty="0">
                <a:ea typeface="StarBats"/>
                <a:cs typeface="StarBats"/>
              </a:rPr>
              <a:t> ) ⊕</a:t>
            </a:r>
            <a:r>
              <a:rPr lang="en-GB" altLang="zh-CN" sz="2400" baseline="-25000" dirty="0">
                <a:ea typeface="StarBats"/>
                <a:cs typeface="StarBats"/>
              </a:rPr>
              <a:t> </a:t>
            </a:r>
            <a:r>
              <a:rPr lang="en-GB" altLang="zh-CN" sz="2400" dirty="0">
                <a:ea typeface="StarBats"/>
                <a:cs typeface="StarBats"/>
              </a:rPr>
              <a:t>a</a:t>
            </a:r>
            <a:r>
              <a:rPr lang="en-GB" altLang="zh-CN" sz="2400" baseline="-25000" dirty="0">
                <a:ea typeface="StarBats"/>
                <a:cs typeface="StarBats"/>
              </a:rPr>
              <a:t>3,j</a:t>
            </a:r>
            <a:r>
              <a:rPr lang="en-GB" altLang="zh-CN" sz="2400" dirty="0">
                <a:ea typeface="StarBats"/>
                <a:cs typeface="StarBats"/>
              </a:rPr>
              <a:t>]</a:t>
            </a:r>
            <a:endParaRPr lang="en-GB" altLang="zh-CN" sz="2400" dirty="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3,j </a:t>
            </a:r>
            <a:r>
              <a:rPr lang="en-GB" altLang="zh-CN" sz="2400" dirty="0">
                <a:ea typeface="宋体" panose="02010600030101010101" pitchFamily="2" charset="-122"/>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a:t>
            </a:r>
            <a:r>
              <a:rPr lang="en-GB" altLang="zh-CN" sz="2400" dirty="0">
                <a:ea typeface="StarBats"/>
                <a:cs typeface="StarBats"/>
              </a:rPr>
              <a:t> )⊕</a:t>
            </a:r>
            <a:r>
              <a:rPr lang="en-US" altLang="zh-CN" sz="2400" baseline="-25000" dirty="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US" altLang="zh-CN" sz="2400" dirty="0">
                <a:ea typeface="宋体" panose="02010600030101010101" pitchFamily="2" charset="-122"/>
              </a:rPr>
              <a:t>] </a:t>
            </a:r>
            <a:r>
              <a:rPr lang="en-GB" altLang="zh-CN" sz="2400" dirty="0">
                <a:ea typeface="StarBats"/>
                <a:cs typeface="StarBats"/>
              </a:rPr>
              <a:t>⊕ a</a:t>
            </a:r>
            <a:r>
              <a:rPr lang="en-GB" altLang="zh-CN" sz="2400" baseline="-25000" dirty="0">
                <a:ea typeface="StarBats"/>
                <a:cs typeface="StarBats"/>
              </a:rPr>
              <a:t>1,j </a:t>
            </a:r>
            <a:r>
              <a:rPr lang="en-GB" altLang="zh-CN" sz="2400" dirty="0">
                <a:ea typeface="StarBats"/>
                <a:cs typeface="StarBats"/>
              </a:rPr>
              <a:t>⊕ a</a:t>
            </a:r>
            <a:r>
              <a:rPr lang="en-GB" altLang="zh-CN" sz="2400" baseline="-25000" dirty="0">
                <a:ea typeface="StarBats"/>
                <a:cs typeface="StarBats"/>
              </a:rPr>
              <a:t>2,j </a:t>
            </a:r>
            <a:r>
              <a:rPr lang="en-GB" altLang="zh-CN" sz="2400" dirty="0">
                <a:ea typeface="StarBats"/>
                <a:cs typeface="StarBats"/>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3,</a:t>
            </a:r>
            <a:r>
              <a:rPr lang="en-GB" altLang="zh-CN" sz="2400" baseline="-25000">
                <a:ea typeface="StarBats"/>
                <a:cs typeface="StarBats"/>
              </a:rPr>
              <a:t>j</a:t>
            </a:r>
            <a:r>
              <a:rPr lang="en-GB" altLang="zh-CN" sz="2400">
                <a:ea typeface="StarBats"/>
                <a:cs typeface="StarBats"/>
              </a:rPr>
              <a:t> )</a:t>
            </a:r>
            <a:endParaRPr lang="en-GB" altLang="zh-CN" sz="2400" dirty="0">
              <a:ea typeface="StarBats"/>
              <a:cs typeface="StarBats"/>
            </a:endParaRPr>
          </a:p>
        </p:txBody>
      </p:sp>
    </p:spTree>
    <p:extLst>
      <p:ext uri="{BB962C8B-B14F-4D97-AF65-F5344CB8AC3E}">
        <p14:creationId xmlns:p14="http://schemas.microsoft.com/office/powerpoint/2010/main" val="231192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271464" y="0"/>
            <a:ext cx="9881016" cy="1295400"/>
          </a:xfrm>
        </p:spPr>
        <p:txBody>
          <a:bodyPr anchor="ctr"/>
          <a:lstStyle/>
          <a:p>
            <a:pPr eaLnBrk="1" hangingPunct="1"/>
            <a:r>
              <a:rPr lang="en-US" altLang="zh-CN" sz="4400" dirty="0">
                <a:ea typeface="宋体" panose="02010600030101010101" pitchFamily="2" charset="-122"/>
              </a:rPr>
              <a:t>Mix-Columns (</a:t>
            </a:r>
            <a:r>
              <a:rPr lang="en-US" altLang="zh-CN" sz="4400" i="1" dirty="0">
                <a:latin typeface="Times New Roman" panose="02020603050405020304" pitchFamily="18" charset="0"/>
                <a:ea typeface="宋体" panose="02010600030101010101" pitchFamily="2" charset="-122"/>
              </a:rPr>
              <a:t>mic</a:t>
            </a:r>
            <a:r>
              <a:rPr lang="en-US" altLang="zh-CN" sz="4400" dirty="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451332" y="1066800"/>
            <a:ext cx="11521280" cy="4724400"/>
          </a:xfrm>
        </p:spPr>
        <p:txBody>
          <a:bodyPr/>
          <a:lstStyle/>
          <a:p>
            <a:pPr eaLnBrk="1" hangingPunct="1"/>
            <a:r>
              <a:rPr lang="en-GB" altLang="zh-CN" sz="2000" i="1">
                <a:latin typeface="+mj-lt"/>
                <a:ea typeface="宋体" panose="02010600030101010101" pitchFamily="2" charset="-122"/>
              </a:rPr>
              <a:t>mic</a:t>
            </a:r>
            <a:r>
              <a:rPr lang="en-GB" altLang="zh-CN" sz="2000" baseline="30000">
                <a:latin typeface="+mj-lt"/>
                <a:ea typeface="宋体" panose="02010600030101010101" pitchFamily="2" charset="-122"/>
              </a:rPr>
              <a:t>-1</a:t>
            </a:r>
            <a:r>
              <a:rPr lang="en-GB" altLang="zh-CN" sz="2000" dirty="0">
                <a:latin typeface="+mj-lt"/>
                <a:ea typeface="宋体" panose="02010600030101010101" pitchFamily="2" charset="-122"/>
              </a:rPr>
              <a:t>(</a:t>
            </a:r>
            <a:r>
              <a:rPr lang="en-GB" altLang="zh-CN" sz="2000" i="1" dirty="0">
                <a:latin typeface="+mj-lt"/>
                <a:ea typeface="宋体" panose="02010600030101010101" pitchFamily="2" charset="-122"/>
              </a:rPr>
              <a:t>A</a:t>
            </a:r>
            <a:r>
              <a:rPr lang="en-GB" altLang="zh-CN" sz="2000" dirty="0">
                <a:latin typeface="+mj-lt"/>
                <a:ea typeface="宋体" panose="02010600030101010101" pitchFamily="2" charset="-122"/>
              </a:rPr>
              <a:t>) is defined as follows:</a:t>
            </a:r>
          </a:p>
          <a:p>
            <a:pPr lvl="1" eaLnBrk="1" hangingPunct="1"/>
            <a:r>
              <a:rPr lang="en-GB" altLang="zh-CN" sz="2000" dirty="0">
                <a:ea typeface="宋体" panose="02010600030101010101" pitchFamily="2" charset="-122"/>
              </a:rPr>
              <a:t>Let </a:t>
            </a:r>
            <a:r>
              <a:rPr lang="en-GB" altLang="zh-CN" sz="2000" dirty="0">
                <a:latin typeface="Times New Roman" panose="02020603050405020304" pitchFamily="18" charset="0"/>
                <a:ea typeface="宋体" panose="02010600030101010101" pitchFamily="2" charset="-122"/>
              </a:rPr>
              <a:t>w</a:t>
            </a:r>
            <a:r>
              <a:rPr lang="en-GB" altLang="zh-CN" sz="2000" dirty="0">
                <a:ea typeface="宋体" panose="02010600030101010101" pitchFamily="2" charset="-122"/>
              </a:rPr>
              <a:t> be a byte and </a:t>
            </a:r>
            <a:r>
              <a:rPr lang="en-GB" altLang="zh-CN" sz="2000" i="1" dirty="0" err="1">
                <a:latin typeface="Times New Roman" panose="02020603050405020304" pitchFamily="18" charset="0"/>
                <a:ea typeface="宋体" panose="02010600030101010101" pitchFamily="2" charset="-122"/>
              </a:rPr>
              <a:t>i</a:t>
            </a:r>
            <a:r>
              <a:rPr lang="en-GB" altLang="zh-CN" sz="2000" dirty="0">
                <a:ea typeface="宋体" panose="02010600030101010101" pitchFamily="2" charset="-122"/>
              </a:rPr>
              <a:t> a positive integer:</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i="1" baseline="30000" dirty="0" err="1">
                <a:latin typeface="Times New Roman" panose="02020603050405020304" pitchFamily="18" charset="0"/>
                <a:ea typeface="宋体" panose="02010600030101010101" pitchFamily="2" charset="-122"/>
              </a:rPr>
              <a:t>i</a:t>
            </a:r>
            <a:r>
              <a:rPr lang="en-GB" altLang="zh-CN" sz="2000" dirty="0">
                <a:latin typeface="Times New Roman" panose="02020603050405020304" pitchFamily="18" charset="0"/>
                <a:ea typeface="宋体" panose="02010600030101010101" pitchFamily="2" charset="-122"/>
              </a:rPr>
              <a:t>(w) = </a:t>
            </a:r>
            <a:r>
              <a:rPr lang="en-GB" altLang="zh-CN" sz="2000" i="1" dirty="0">
                <a:ea typeface="宋体" panose="02010600030101010101" pitchFamily="2" charset="-122"/>
              </a:rPr>
              <a:t>M </a:t>
            </a:r>
            <a:r>
              <a:rPr lang="en-GB" altLang="zh-CN" sz="2000" dirty="0">
                <a:latin typeface="Times New Roman" panose="02020603050405020304" pitchFamily="18" charset="0"/>
                <a:ea typeface="宋体" panose="02010600030101010101" pitchFamily="2" charset="-122"/>
              </a:rPr>
              <a:t>(</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i="1" baseline="30000" dirty="0">
                <a:latin typeface="Times New Roman" panose="02020603050405020304" pitchFamily="18" charset="0"/>
                <a:ea typeface="宋体" panose="02010600030101010101" pitchFamily="2" charset="-122"/>
              </a:rPr>
              <a:t>i</a:t>
            </a:r>
            <a:r>
              <a:rPr lang="en-GB" altLang="zh-CN" sz="2000" baseline="30000" dirty="0">
                <a:latin typeface="Times New Roman" panose="02020603050405020304" pitchFamily="18" charset="0"/>
                <a:ea typeface="宋体" panose="02010600030101010101" pitchFamily="2" charset="-122"/>
              </a:rPr>
              <a:t>-1</a:t>
            </a:r>
            <a:r>
              <a:rPr lang="en-GB" altLang="zh-CN" sz="2000" dirty="0">
                <a:latin typeface="Times New Roman" panose="02020603050405020304" pitchFamily="18" charset="0"/>
                <a:ea typeface="宋体" panose="02010600030101010101" pitchFamily="2" charset="-122"/>
              </a:rPr>
              <a:t>(w)) (</a:t>
            </a:r>
            <a:r>
              <a:rPr lang="en-GB" altLang="zh-CN" sz="2000" i="1" dirty="0" err="1">
                <a:latin typeface="Times New Roman" panose="02020603050405020304" pitchFamily="18" charset="0"/>
                <a:ea typeface="宋体" panose="02010600030101010101" pitchFamily="2" charset="-122"/>
              </a:rPr>
              <a:t>i</a:t>
            </a:r>
            <a:r>
              <a:rPr lang="en-GB" altLang="zh-CN" sz="2000" dirty="0">
                <a:latin typeface="Times New Roman" panose="02020603050405020304" pitchFamily="18" charset="0"/>
                <a:ea typeface="宋体" panose="02010600030101010101" pitchFamily="2" charset="-122"/>
              </a:rPr>
              <a:t> &gt; 1),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baseline="30000" dirty="0">
                <a:latin typeface="Times New Roman" panose="02020603050405020304" pitchFamily="18" charset="0"/>
                <a:ea typeface="宋体" panose="02010600030101010101" pitchFamily="2" charset="-122"/>
              </a:rPr>
              <a:t>1</a:t>
            </a:r>
            <a:r>
              <a:rPr lang="en-GB" altLang="zh-CN" sz="2000" dirty="0">
                <a:latin typeface="Times New Roman" panose="02020603050405020304" pitchFamily="18" charset="0"/>
                <a:ea typeface="宋体" panose="02010600030101010101" pitchFamily="2" charset="-122"/>
              </a:rPr>
              <a:t>(w) =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dirty="0">
                <a:latin typeface="Times New Roman" panose="02020603050405020304" pitchFamily="18" charset="0"/>
                <a:ea typeface="宋体" panose="02010600030101010101" pitchFamily="2" charset="-122"/>
              </a:rPr>
              <a:t>(w)</a:t>
            </a:r>
          </a:p>
          <a:p>
            <a:pPr lvl="1" eaLnBrk="1" hangingPunct="1"/>
            <a:r>
              <a:rPr lang="en-GB" altLang="zh-CN" sz="2000" dirty="0">
                <a:ea typeface="宋体" panose="02010600030101010101" pitchFamily="2" charset="-122"/>
              </a:rPr>
              <a:t>Let </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1</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baseline="30000" dirty="0">
                <a:ea typeface="宋体" panose="02010600030101010101" pitchFamily="2" charset="-122"/>
              </a:rPr>
              <a:t>2</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dirty="0">
                <a:ea typeface="宋体" panose="02010600030101010101" pitchFamily="2" charset="-122"/>
              </a:rPr>
              <a:t>(w)</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2</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dirty="0">
                <a:ea typeface="宋体" panose="02010600030101010101" pitchFamily="2" charset="-122"/>
              </a:rPr>
              <a:t>(w) </a:t>
            </a:r>
            <a:r>
              <a:rPr lang="en-GB" altLang="zh-CN" sz="2000" dirty="0">
                <a:ea typeface="StarBats"/>
                <a:cs typeface="StarBats"/>
              </a:rPr>
              <a:t>⊕ w</a:t>
            </a:r>
            <a:endParaRPr lang="en-GB" altLang="zh-CN" sz="2000" dirty="0">
              <a:ea typeface="宋体" panose="02010600030101010101" pitchFamily="2" charset="-122"/>
            </a:endParaRP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3</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baseline="30000" dirty="0">
                <a:ea typeface="宋体" panose="02010600030101010101" pitchFamily="2" charset="-122"/>
              </a:rPr>
              <a:t>2</a:t>
            </a:r>
            <a:r>
              <a:rPr lang="en-GB" altLang="zh-CN" sz="2000" dirty="0">
                <a:ea typeface="宋体" panose="02010600030101010101" pitchFamily="2" charset="-122"/>
              </a:rPr>
              <a:t>(w) </a:t>
            </a:r>
            <a:r>
              <a:rPr lang="en-GB" altLang="zh-CN" sz="2000" dirty="0">
                <a:ea typeface="StarBats"/>
                <a:cs typeface="StarBats"/>
              </a:rPr>
              <a:t>⊕ w</a:t>
            </a:r>
            <a:endParaRPr lang="en-GB" altLang="zh-CN" sz="2000" dirty="0">
              <a:ea typeface="宋体" panose="02010600030101010101" pitchFamily="2" charset="-122"/>
            </a:endParaRP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4</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w</a:t>
            </a:r>
          </a:p>
          <a:p>
            <a:pPr eaLnBrk="1" hangingPunct="1"/>
            <a:r>
              <a:rPr lang="en-US" altLang="zh-CN" sz="2000" i="1" dirty="0">
                <a:latin typeface="Times New Roman" panose="02020603050405020304" pitchFamily="18" charset="0"/>
                <a:ea typeface="宋体" panose="02010600030101010101" pitchFamily="2" charset="-122"/>
              </a:rPr>
              <a:t>mic</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a:t>
            </a:r>
            <a:r>
              <a:rPr lang="en-US" altLang="zh-CN" sz="2000" baseline="30000" dirty="0">
                <a:latin typeface="Times New Roman" panose="02020603050405020304" pitchFamily="18" charset="0"/>
                <a:ea typeface="宋体" panose="02010600030101010101" pitchFamily="2" charset="-122"/>
              </a:rPr>
              <a:t>’’</a:t>
            </a:r>
            <a:r>
              <a:rPr lang="en-US" altLang="zh-CN" sz="2000" baseline="-25000" dirty="0" err="1">
                <a:latin typeface="Times New Roman" panose="02020603050405020304" pitchFamily="18" charset="0"/>
                <a:ea typeface="宋体" panose="02010600030101010101" pitchFamily="2" charset="-122"/>
              </a:rPr>
              <a:t>ij</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4×4</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0,j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1,j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2,j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3,j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r>
              <a:rPr lang="en-US" altLang="zh-CN" sz="2000" dirty="0">
                <a:ea typeface="宋体" panose="02010600030101010101" pitchFamily="2" charset="-122"/>
              </a:rPr>
              <a:t>We have </a:t>
            </a:r>
            <a:r>
              <a:rPr lang="en-US" altLang="zh-CN" sz="2000" i="1" dirty="0">
                <a:latin typeface="Times New Roman" panose="02020603050405020304" pitchFamily="18" charset="0"/>
                <a:ea typeface="宋体" panose="02010600030101010101" pitchFamily="2" charset="-122"/>
              </a:rPr>
              <a:t>mic</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mic</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mic</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mic</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184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71464" y="44624"/>
            <a:ext cx="7543800" cy="1106760"/>
          </a:xfrm>
        </p:spPr>
        <p:txBody>
          <a:bodyPr anchor="ctr"/>
          <a:lstStyle/>
          <a:p>
            <a:pPr eaLnBrk="1" hangingPunct="1"/>
            <a:r>
              <a:rPr lang="en-US" altLang="zh-CN" dirty="0">
                <a:ea typeface="宋体" panose="02010600030101010101" pitchFamily="2" charset="-122"/>
              </a:rPr>
              <a:t>Add Round Keys (</a:t>
            </a:r>
            <a:r>
              <a:rPr lang="en-US" altLang="zh-CN" i="1" dirty="0">
                <a:latin typeface="Times New Roman" panose="02020603050405020304" pitchFamily="18" charset="0"/>
                <a:ea typeface="宋体" panose="02010600030101010101" pitchFamily="2" charset="-122"/>
              </a:rPr>
              <a:t>ark</a:t>
            </a:r>
            <a:r>
              <a:rPr lang="en-US" altLang="zh-CN" dirty="0">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479376" y="1105136"/>
            <a:ext cx="11233248" cy="5257328"/>
          </a:xfrm>
        </p:spPr>
        <p:txBody>
          <a:bodyPr/>
          <a:lstStyle/>
          <a:p>
            <a:pPr eaLnBrk="1" hangingPunct="1"/>
            <a:r>
              <a:rPr lang="en-US" altLang="zh-CN" sz="2400" dirty="0">
                <a:ea typeface="宋体" panose="02010600030101010101" pitchFamily="2" charset="-122"/>
              </a:rPr>
              <a:t>Rewrite </a:t>
            </a:r>
            <a:r>
              <a:rPr lang="en-US" altLang="zh-CN" sz="2400" i="1" dirty="0">
                <a:ea typeface="宋体" panose="02010600030101010101" pitchFamily="2" charset="-122"/>
              </a:rPr>
              <a:t>K</a:t>
            </a:r>
            <a:r>
              <a:rPr lang="en-US" altLang="zh-CN" sz="2400" i="1" baseline="-25000" dirty="0">
                <a:ea typeface="宋体" panose="02010600030101010101" pitchFamily="2" charset="-122"/>
              </a:rPr>
              <a:t>i</a:t>
            </a:r>
            <a:r>
              <a:rPr lang="en-US" altLang="zh-CN" sz="2400" dirty="0">
                <a:ea typeface="宋体" panose="02010600030101010101" pitchFamily="2" charset="-122"/>
              </a:rPr>
              <a:t> as a 4 x 4 matrix of bytes: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0,3</a:t>
            </a:r>
            <a:r>
              <a:rPr lang="en-US" altLang="zh-CN" sz="2400" baseline="-25000" dirty="0">
                <a:ea typeface="宋体" panose="02010600030101010101" pitchFamily="2" charset="-122"/>
              </a:rPr>
              <a:t>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k</a:t>
            </a:r>
            <a:r>
              <a:rPr lang="en-US" altLang="zh-CN" sz="2400" baseline="-25000" dirty="0">
                <a:latin typeface="Times New Roman" panose="02020603050405020304" pitchFamily="18" charset="0"/>
                <a:ea typeface="宋体" panose="02010600030101010101" pitchFamily="2" charset="-122"/>
              </a:rPr>
              <a:t>1,0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1,3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k</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2,3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k</a:t>
            </a:r>
            <a:r>
              <a:rPr lang="en-US" altLang="zh-CN" sz="2400" baseline="-25000" dirty="0">
                <a:latin typeface="Times New Roman" panose="02020603050405020304" pitchFamily="18" charset="0"/>
                <a:ea typeface="宋体" panose="02010600030101010101" pitchFamily="2" charset="-122"/>
              </a:rPr>
              <a:t>3,0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3,3  </a:t>
            </a:r>
            <a:r>
              <a:rPr lang="en-US" altLang="zh-CN" sz="2400" baseline="-2500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where each element is a byte and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 </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j</a:t>
            </a:r>
            <a:r>
              <a:rPr lang="en-US" altLang="zh-CN" sz="2400" dirty="0">
                <a:latin typeface="Times New Roman" panose="02020603050405020304" pitchFamily="18" charset="0"/>
                <a:ea typeface="宋体" panose="02010600030101010101" pitchFamily="2" charset="-122"/>
              </a:rPr>
              <a:t>] = k</a:t>
            </a:r>
            <a:r>
              <a:rPr lang="en-US" altLang="zh-CN" sz="2400" baseline="-25000" dirty="0">
                <a:latin typeface="Times New Roman" panose="02020603050405020304" pitchFamily="18" charset="0"/>
                <a:ea typeface="宋体" panose="02010600030101010101" pitchFamily="2" charset="-122"/>
              </a:rPr>
              <a:t>0,j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3,j</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j</a:t>
            </a:r>
            <a:r>
              <a:rPr lang="en-US" altLang="zh-CN" sz="2400" dirty="0">
                <a:latin typeface="Times New Roman" panose="02020603050405020304" pitchFamily="18" charset="0"/>
                <a:ea typeface="宋体" panose="02010600030101010101" pitchFamily="2" charset="-122"/>
              </a:rPr>
              <a:t> = 0, 1 , 2, 3</a:t>
            </a:r>
            <a:r>
              <a:rPr lang="en-US" altLang="zh-CN" sz="2400">
                <a:ea typeface="宋体" panose="02010600030101010101" pitchFamily="2" charset="-122"/>
              </a:rPr>
              <a:t>	</a:t>
            </a:r>
            <a:endParaRPr lang="en-GB" altLang="zh-CN" sz="2400" dirty="0">
              <a:ea typeface="StarBats"/>
              <a:cs typeface="StarBats"/>
            </a:endParaRPr>
          </a:p>
          <a:p>
            <a:pPr eaLnBrk="1" hangingPunct="1"/>
            <a:r>
              <a:rPr lang="en-GB" altLang="zh-CN" sz="2400" dirty="0">
                <a:ea typeface="StarBats"/>
                <a:cs typeface="StarBats"/>
              </a:rPr>
              <a:t>Initially, </a:t>
            </a:r>
            <a:r>
              <a:rPr lang="en-GB" altLang="zh-CN" sz="2400">
                <a:ea typeface="StarBats"/>
                <a:cs typeface="StarBats"/>
              </a:rPr>
              <a:t>let </a:t>
            </a:r>
            <a:r>
              <a:rPr lang="en-GB" altLang="zh-CN" sz="2400" i="1" dirty="0">
                <a:latin typeface="Times New Roman" panose="02020603050405020304" pitchFamily="18" charset="0"/>
                <a:ea typeface="StarBats"/>
                <a:cs typeface="StarBats"/>
              </a:rPr>
              <a:t>A</a:t>
            </a:r>
            <a:r>
              <a:rPr lang="en-GB" altLang="zh-CN" sz="2400" i="1">
                <a:latin typeface="Times New Roman" panose="02020603050405020304" pitchFamily="18" charset="0"/>
                <a:ea typeface="StarBats"/>
                <a:cs typeface="StarBats"/>
              </a:rPr>
              <a:t> = M</a:t>
            </a:r>
            <a:r>
              <a:rPr lang="en-US" altLang="zh-CN" sz="240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0,0</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0,3</a:t>
            </a:r>
            <a:r>
              <a:rPr lang="en-GB" altLang="zh-CN" sz="2400" dirty="0">
                <a:latin typeface="Times New Roman" panose="02020603050405020304" pitchFamily="18" charset="0"/>
                <a:ea typeface="StarBats"/>
                <a:cs typeface="StarBats"/>
              </a:rPr>
              <a:t> ⊕</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0,3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0,4</a:t>
            </a:r>
            <a:r>
              <a:rPr lang="en-GB" altLang="zh-CN" sz="2400" dirty="0">
                <a:latin typeface="Times New Roman" panose="02020603050405020304" pitchFamily="18" charset="0"/>
                <a:ea typeface="StarBats"/>
                <a:cs typeface="StarBats"/>
              </a:rPr>
              <a:t> ⊕</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0,4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t>
            </a:r>
            <a:r>
              <a:rPr lang="en-GB" altLang="zh-CN" sz="240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ark</a:t>
            </a:r>
            <a:r>
              <a:rPr lang="en-GB" altLang="zh-CN" sz="240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i="1" dirty="0">
                <a:latin typeface="Times New Roman" panose="02020603050405020304" pitchFamily="18" charset="0"/>
                <a:ea typeface="宋体" panose="02010600030101010101" pitchFamily="2" charset="-122"/>
              </a:rPr>
              <a:t>K</a:t>
            </a:r>
            <a:r>
              <a:rPr lang="en-GB" altLang="zh-CN" sz="2400" i="1" baseline="-25000" dirty="0">
                <a:latin typeface="Times New Roman" panose="02020603050405020304" pitchFamily="18" charset="0"/>
                <a:ea typeface="宋体" panose="02010600030101010101" pitchFamily="2" charset="-122"/>
              </a:rPr>
              <a:t>i</a:t>
            </a:r>
            <a:r>
              <a:rPr lang="en-GB" altLang="zh-CN" sz="2400" dirty="0">
                <a:latin typeface="Times New Roman" panose="02020603050405020304" pitchFamily="18" charset="0"/>
                <a:ea typeface="宋体" panose="02010600030101010101" pitchFamily="2" charset="-122"/>
              </a:rPr>
              <a:t>) </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dirty="0">
                <a:latin typeface="Times New Roman" panose="02020603050405020304" pitchFamily="18" charset="0"/>
                <a:ea typeface="StarBats"/>
                <a:cs typeface="StarBats"/>
              </a:rPr>
              <a:t>⊕ </a:t>
            </a:r>
            <a:r>
              <a:rPr lang="en-GB" altLang="zh-CN" sz="2400" i="1" dirty="0">
                <a:latin typeface="Times New Roman" panose="02020603050405020304" pitchFamily="18" charset="0"/>
                <a:ea typeface="StarBats"/>
                <a:cs typeface="StarBats"/>
              </a:rPr>
              <a:t>K</a:t>
            </a:r>
            <a:r>
              <a:rPr lang="en-GB" altLang="zh-CN" sz="2400" i="1" baseline="-25000" dirty="0">
                <a:latin typeface="Times New Roman" panose="02020603050405020304" pitchFamily="18" charset="0"/>
                <a:ea typeface="StarBats"/>
                <a:cs typeface="StarBats"/>
              </a:rPr>
              <a:t>i</a:t>
            </a:r>
            <a:r>
              <a:rPr lang="en-GB" altLang="zh-CN" sz="2400" dirty="0">
                <a:latin typeface="Times New Roman" panose="02020603050405020304" pitchFamily="18" charset="0"/>
                <a:ea typeface="StarBats"/>
                <a:cs typeface="StarBats"/>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1,3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1,3 	</a:t>
            </a:r>
            <a:r>
              <a:rPr lang="en-US" altLang="zh-CN"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2,3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2,3 	</a:t>
            </a:r>
            <a:r>
              <a:rPr lang="en-US" altLang="zh-CN"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3,3 </a:t>
            </a:r>
            <a:r>
              <a:rPr lang="en-GB" altLang="zh-CN" sz="2400" dirty="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3,3 </a:t>
            </a:r>
            <a:endParaRPr lang="en-US" altLang="zh-CN" sz="2400" dirty="0">
              <a:ea typeface="宋体" panose="02010600030101010101" pitchFamily="2" charset="-122"/>
            </a:endParaRPr>
          </a:p>
          <a:p>
            <a:pPr eaLnBrk="1" hangingPunct="1">
              <a:spcBef>
                <a:spcPts val="1200"/>
              </a:spcBef>
            </a:pPr>
            <a:r>
              <a:rPr lang="en-US" altLang="zh-CN" sz="2400" dirty="0">
                <a:ea typeface="宋体" panose="02010600030101010101" pitchFamily="2" charset="-122"/>
              </a:rPr>
              <a:t>Since this is </a:t>
            </a:r>
            <a:r>
              <a:rPr lang="en-US" altLang="zh-CN" sz="2400">
                <a:ea typeface="宋体" panose="02010600030101010101" pitchFamily="2" charset="-122"/>
              </a:rPr>
              <a:t>a ⊕ </a:t>
            </a:r>
            <a:r>
              <a:rPr lang="en-US" altLang="zh-CN" sz="2400" dirty="0">
                <a:ea typeface="宋体" panose="02010600030101010101" pitchFamily="2" charset="-122"/>
              </a:rPr>
              <a:t>operation, </a:t>
            </a:r>
            <a:r>
              <a:rPr lang="en-US" altLang="zh-CN" sz="2400" i="1" dirty="0">
                <a:latin typeface="Times New Roman" panose="02020603050405020304" pitchFamily="18" charset="0"/>
                <a:ea typeface="宋体" panose="02010600030101010101" pitchFamily="2" charset="-122"/>
              </a:rPr>
              <a:t>ark</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ea typeface="宋体" panose="02010600030101010101" pitchFamily="2" charset="-122"/>
              </a:rPr>
              <a:t> is the same as </a:t>
            </a:r>
            <a:r>
              <a:rPr lang="en-US" altLang="zh-CN" sz="2400" i="1" dirty="0">
                <a:latin typeface="Times New Roman" panose="02020603050405020304" pitchFamily="18" charset="0"/>
                <a:ea typeface="宋体" panose="02010600030101010101" pitchFamily="2" charset="-122"/>
              </a:rPr>
              <a:t>ark</a:t>
            </a:r>
            <a:r>
              <a:rPr lang="en-US" altLang="zh-CN" sz="2400" dirty="0">
                <a:ea typeface="宋体" panose="02010600030101010101" pitchFamily="2" charset="-122"/>
              </a:rPr>
              <a:t>. </a:t>
            </a:r>
            <a:r>
              <a:rPr lang="en-US" altLang="zh-CN" sz="2400">
                <a:ea typeface="宋体" panose="02010600030101010101" pitchFamily="2" charset="-122"/>
              </a:rPr>
              <a:t>We have</a:t>
            </a:r>
            <a:endParaRPr lang="en-US" altLang="zh-CN" sz="2400" dirty="0">
              <a:ea typeface="宋体" panose="02010600030101010101" pitchFamily="2" charset="-122"/>
            </a:endParaRPr>
          </a:p>
          <a:p>
            <a:pPr eaLnBrk="1" hangingPunct="1">
              <a:spcBef>
                <a:spcPts val="1200"/>
              </a:spcBef>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143672" y="1556979"/>
            <a:ext cx="2592288" cy="180001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4648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4151784" y="4077072"/>
            <a:ext cx="5904656" cy="201622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4343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7">
            <a:extLst>
              <a:ext uri="{FF2B5EF4-FFF2-40B4-BE49-F238E27FC236}">
                <a16:creationId xmlns:a16="http://schemas.microsoft.com/office/drawing/2014/main" id="{8EEBBF1E-E519-4EAE-9250-D539452738E8}"/>
              </a:ext>
            </a:extLst>
          </p:cNvPr>
          <p:cNvSpPr/>
          <p:nvPr/>
        </p:nvSpPr>
        <p:spPr>
          <a:xfrm>
            <a:off x="6958335" y="144151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baseline="-25000">
                <a:latin typeface="Times New Roman" panose="02020603050405020304" pitchFamily="18" charset="0"/>
                <a:ea typeface="宋体" panose="02010600030101010101" pitchFamily="2" charset="-122"/>
              </a:rPr>
              <a:t>a0,0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9" name="AutoShape 5">
            <a:extLst>
              <a:ext uri="{FF2B5EF4-FFF2-40B4-BE49-F238E27FC236}">
                <a16:creationId xmlns:a16="http://schemas.microsoft.com/office/drawing/2014/main" id="{8DD8C743-0FFC-4946-B848-A5B6918EECE0}"/>
              </a:ext>
            </a:extLst>
          </p:cNvPr>
          <p:cNvSpPr>
            <a:spLocks noChangeArrowheads="1"/>
          </p:cNvSpPr>
          <p:nvPr/>
        </p:nvSpPr>
        <p:spPr bwMode="auto">
          <a:xfrm>
            <a:off x="6794176" y="155697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TextBox 1">
            <a:extLst>
              <a:ext uri="{FF2B5EF4-FFF2-40B4-BE49-F238E27FC236}">
                <a16:creationId xmlns:a16="http://schemas.microsoft.com/office/drawing/2014/main" id="{BBD84506-DDA5-4DF1-9CB0-ECBAF5344471}"/>
              </a:ext>
            </a:extLst>
          </p:cNvPr>
          <p:cNvSpPr txBox="1"/>
          <p:nvPr/>
        </p:nvSpPr>
        <p:spPr>
          <a:xfrm>
            <a:off x="6147845" y="2195375"/>
            <a:ext cx="646331" cy="523220"/>
          </a:xfrm>
          <a:prstGeom prst="rect">
            <a:avLst/>
          </a:prstGeom>
          <a:noFill/>
        </p:spPr>
        <p:txBody>
          <a:bodyPr wrap="none" rtlCol="0">
            <a:spAutoFit/>
          </a:bodyPr>
          <a:lstStyle/>
          <a:p>
            <a:r>
              <a:rPr lang="en-US"/>
              <a:t>A=</a:t>
            </a:r>
          </a:p>
        </p:txBody>
      </p:sp>
    </p:spTree>
    <p:extLst>
      <p:ext uri="{BB962C8B-B14F-4D97-AF65-F5344CB8AC3E}">
        <p14:creationId xmlns:p14="http://schemas.microsoft.com/office/powerpoint/2010/main" val="328126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407368" y="1124744"/>
            <a:ext cx="11377264" cy="6250932"/>
          </a:xfrm>
          <a:ln w="12700">
            <a:solidFill>
              <a:srgbClr val="FFFFFF"/>
            </a:solidFill>
            <a:miter lim="800000"/>
            <a:headEnd/>
            <a:tailEnd/>
          </a:ln>
        </p:spPr>
        <p:txBody>
          <a:bodyPr wrap="square"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Let </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 = </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[0,31]</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[32,63]</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[64,95]</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[96,127]</a:t>
            </a:r>
            <a:r>
              <a:rPr lang="en-GB" altLang="zh-CN" sz="2300" dirty="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AES expands </a:t>
            </a:r>
            <a:r>
              <a:rPr lang="en-GB" altLang="zh-CN" sz="2300" i="1" dirty="0">
                <a:latin typeface="Times New Roman" panose="02020603050405020304" pitchFamily="18" charset="0"/>
                <a:ea typeface="宋体" panose="02010600030101010101" pitchFamily="2" charset="-122"/>
              </a:rPr>
              <a:t>K</a:t>
            </a:r>
            <a:r>
              <a:rPr lang="en-GB" altLang="zh-CN" sz="2300" dirty="0">
                <a:ea typeface="宋体" panose="02010600030101010101" pitchFamily="2" charset="-122"/>
              </a:rPr>
              <a:t> into a 44-word array </a:t>
            </a:r>
            <a:r>
              <a:rPr lang="en-GB" altLang="zh-CN" sz="2300" i="1" dirty="0">
                <a:latin typeface="Times New Roman" panose="02020603050405020304" pitchFamily="18" charset="0"/>
                <a:ea typeface="宋体" panose="02010600030101010101" pitchFamily="2" charset="-122"/>
              </a:rPr>
              <a:t>W</a:t>
            </a:r>
            <a:r>
              <a:rPr lang="en-GB" altLang="zh-CN" sz="2300" dirty="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Define a byte transformation function </a:t>
            </a:r>
            <a:r>
              <a:rPr lang="en-GB" altLang="zh-CN" sz="2300" i="1" dirty="0">
                <a:latin typeface="Blackadder ITC" panose="04020505050007020D02" pitchFamily="82" charset="0"/>
                <a:ea typeface="宋体" panose="02010600030101010101" pitchFamily="2" charset="-122"/>
              </a:rPr>
              <a:t>M   </a:t>
            </a:r>
            <a:r>
              <a:rPr lang="en-GB" altLang="zh-CN" sz="2300" dirty="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0</a:t>
            </a:r>
            <a:r>
              <a:rPr lang="en-GB" altLang="zh-CN" sz="2300" dirty="0">
                <a:ea typeface="宋体" panose="02010600030101010101" pitchFamily="2" charset="-122"/>
              </a:rPr>
              <a:t>,                     if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 = 0</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dirty="0">
                <a:ea typeface="宋体" panose="02010600030101010101" pitchFamily="2" charset="-122"/>
              </a:rPr>
              <a:t>	</a:t>
            </a:r>
            <a:r>
              <a:rPr lang="en-GB" altLang="zh-CN" sz="2300" i="1" dirty="0">
                <a:latin typeface="Blackadder ITC" panose="04020505050007020D02" pitchFamily="82" charset="0"/>
                <a:ea typeface="宋体" panose="02010600030101010101" pitchFamily="2" charset="-122"/>
              </a:rPr>
              <a:t>M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 =</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0 </a:t>
            </a:r>
            <a:r>
              <a:rPr lang="en-GB" altLang="zh-CN" sz="2300" dirty="0">
                <a:latin typeface="Times New Roman" panose="02020603050405020304" pitchFamily="18" charset="0"/>
                <a:ea typeface="StarBats"/>
                <a:cs typeface="StarBats"/>
              </a:rPr>
              <a:t>⊕</a:t>
            </a:r>
            <a:r>
              <a:rPr lang="en-GB" altLang="zh-CN" sz="2300" dirty="0">
                <a:latin typeface="Times New Roman" panose="02020603050405020304" pitchFamily="18" charset="0"/>
                <a:ea typeface="宋体" panose="02010600030101010101" pitchFamily="2" charset="-122"/>
              </a:rPr>
              <a:t> 00011011</a:t>
            </a:r>
            <a:r>
              <a:rPr lang="en-GB" altLang="zh-CN" sz="2300" dirty="0">
                <a:ea typeface="宋体" panose="02010600030101010101" pitchFamily="2" charset="-122"/>
              </a:rPr>
              <a:t>,  if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 = 1</a:t>
            </a:r>
            <a:r>
              <a:rPr lang="en-GB" altLang="zh-CN" sz="2300" dirty="0">
                <a:ea typeface="宋体" panose="02010600030101010101" pitchFamily="2" charset="-122"/>
              </a:rPr>
              <a:t> 		</a:t>
            </a:r>
            <a:r>
              <a:rPr lang="en-GB" altLang="zh-CN" sz="2300">
                <a:ea typeface="宋体" panose="02010600030101010101" pitchFamily="2" charset="-122"/>
              </a:rPr>
              <a:t>	</a:t>
            </a:r>
            <a:endParaRPr lang="en-GB" altLang="zh-CN" sz="2300" dirty="0">
              <a:ea typeface="宋体" panose="02010600030101010101" pitchFamily="2" charset="-122"/>
            </a:endParaRP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Next, let </a:t>
            </a:r>
            <a:r>
              <a:rPr lang="en-GB" altLang="zh-CN" sz="2300" dirty="0">
                <a:latin typeface="Times New Roman" panose="02020603050405020304" pitchFamily="18" charset="0"/>
                <a:ea typeface="宋体" panose="02010600030101010101" pitchFamily="2" charset="-122"/>
              </a:rPr>
              <a:t>j</a:t>
            </a:r>
            <a:r>
              <a:rPr lang="en-GB" altLang="zh-CN" sz="2300" dirty="0">
                <a:ea typeface="宋体" panose="02010600030101010101" pitchFamily="2" charset="-122"/>
              </a:rPr>
              <a:t> be a non-negative number. Define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a:t>
            </a:r>
            <a:r>
              <a:rPr lang="en-GB" altLang="zh-CN" sz="2300" dirty="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00000001</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0</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00000010</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1</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i="1" dirty="0">
                <a:latin typeface="Blackadder ITC" panose="04020505050007020D02" pitchFamily="82" charset="0"/>
                <a:ea typeface="宋体" panose="02010600030101010101" pitchFamily="2" charset="-122"/>
              </a:rPr>
              <a:t>M  </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(j–1))</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Finally, define a word-substitution function </a:t>
            </a:r>
            <a:r>
              <a:rPr lang="en-GB" altLang="zh-CN" sz="2300" i="1" dirty="0">
                <a:latin typeface="Times New Roman" panose="02020603050405020304" pitchFamily="18" charset="0"/>
                <a:ea typeface="宋体" panose="02010600030101010101" pitchFamily="2" charset="-122"/>
              </a:rPr>
              <a:t>T</a:t>
            </a:r>
            <a:r>
              <a:rPr lang="en-GB" altLang="zh-CN" sz="2300" dirty="0">
                <a:ea typeface="宋体" panose="02010600030101010101" pitchFamily="2" charset="-122"/>
              </a:rPr>
              <a:t> as follows, which transforms a 32-bit string into a 32-bit string, using parameter </a:t>
            </a:r>
            <a:r>
              <a:rPr lang="en-GB" altLang="zh-CN" sz="2300" i="1" dirty="0">
                <a:latin typeface="Times New Roman" panose="02020603050405020304" pitchFamily="18" charset="0"/>
                <a:ea typeface="宋体" panose="02010600030101010101" pitchFamily="2" charset="-122"/>
              </a:rPr>
              <a:t>j</a:t>
            </a:r>
            <a:r>
              <a:rPr lang="en-GB" altLang="zh-CN" sz="2300" dirty="0">
                <a:ea typeface="宋体" panose="02010600030101010101" pitchFamily="2" charset="-122"/>
              </a:rPr>
              <a:t> and the AES S-Box</a:t>
            </a:r>
            <a:r>
              <a:rPr lang="en-GB" altLang="zh-CN" sz="230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T</a:t>
            </a:r>
            <a:r>
              <a:rPr lang="en-GB" altLang="zh-CN" sz="2300" dirty="0">
                <a:latin typeface="Times New Roman" panose="02020603050405020304" pitchFamily="18" charset="0"/>
                <a:ea typeface="宋体" panose="02010600030101010101" pitchFamily="2" charset="-122"/>
              </a:rPr>
              <a:t>(w</a:t>
            </a:r>
            <a:r>
              <a:rPr lang="en-GB" altLang="zh-CN" sz="2300" dirty="0">
                <a:ea typeface="宋体" panose="02010600030101010101" pitchFamily="2" charset="-122"/>
              </a:rPr>
              <a:t>,</a:t>
            </a:r>
            <a:r>
              <a:rPr lang="en-GB" altLang="zh-CN" sz="2300" dirty="0">
                <a:latin typeface="Times New Roman" panose="02020603050405020304" pitchFamily="18" charset="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a:t>
            </a:r>
            <a:r>
              <a:rPr lang="en-GB" altLang="zh-CN" sz="2300" i="1" dirty="0">
                <a:latin typeface="Times New Roman" panose="02020603050405020304" pitchFamily="18" charset="0"/>
                <a:ea typeface="宋体" panose="02010600030101010101" pitchFamily="2" charset="-122"/>
              </a:rPr>
              <a:t>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 </a:t>
            </a:r>
            <a:r>
              <a:rPr lang="en-GB" altLang="zh-CN" sz="2300" dirty="0">
                <a:latin typeface="Times New Roman" panose="02020603050405020304" pitchFamily="18" charset="0"/>
                <a:ea typeface="StarBats"/>
                <a:cs typeface="StarBats"/>
              </a:rPr>
              <a:t>⊕</a:t>
            </a:r>
            <a:r>
              <a:rPr lang="en-GB" altLang="zh-CN" sz="2300" dirty="0">
                <a:latin typeface="Times New Roman" panose="02020603050405020304" pitchFamily="18" charset="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1)]</a:t>
            </a:r>
            <a:r>
              <a:rPr lang="en-GB" altLang="zh-CN" sz="2300" i="1" dirty="0">
                <a:latin typeface="Times New Roman" panose="02020603050405020304" pitchFamily="18" charset="0"/>
                <a:ea typeface="宋体" panose="02010600030101010101" pitchFamily="2" charset="-122"/>
              </a:rPr>
              <a:t>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 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 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where </a:t>
            </a:r>
            <a:r>
              <a:rPr lang="en-GB" altLang="zh-CN" sz="2300" dirty="0">
                <a:latin typeface="Times New Roman" panose="02020603050405020304" pitchFamily="18" charset="0"/>
                <a:ea typeface="宋体" panose="02010600030101010101" pitchFamily="2" charset="-122"/>
              </a:rPr>
              <a:t>w = w</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4</a:t>
            </a:r>
            <a:r>
              <a:rPr lang="en-GB" altLang="zh-CN" sz="2300" baseline="-33000" dirty="0">
                <a:ea typeface="宋体" panose="02010600030101010101" pitchFamily="2" charset="-122"/>
              </a:rPr>
              <a:t>  </a:t>
            </a:r>
            <a:r>
              <a:rPr lang="en-GB" altLang="zh-CN" sz="2300" dirty="0">
                <a:ea typeface="宋体" panose="02010600030101010101" pitchFamily="2" charset="-122"/>
              </a:rPr>
              <a:t>with each </a:t>
            </a:r>
            <a:r>
              <a:rPr lang="en-GB" altLang="zh-CN" sz="2300" dirty="0" err="1">
                <a:latin typeface="Times New Roman" panose="02020603050405020304" pitchFamily="18" charset="0"/>
                <a:ea typeface="宋体" panose="02010600030101010101" pitchFamily="2" charset="-122"/>
              </a:rPr>
              <a:t>w</a:t>
            </a:r>
            <a:r>
              <a:rPr lang="en-GB" altLang="zh-CN" sz="2300" i="1" baseline="-25000" dirty="0" err="1">
                <a:latin typeface="Times New Roman" panose="02020603050405020304" pitchFamily="18" charset="0"/>
                <a:ea typeface="宋体" panose="02010600030101010101" pitchFamily="2" charset="-122"/>
              </a:rPr>
              <a:t>i</a:t>
            </a:r>
            <a:r>
              <a:rPr lang="en-GB" altLang="zh-CN" sz="2300" dirty="0">
                <a:ea typeface="宋体" panose="02010600030101010101" pitchFamily="2" charset="-122"/>
              </a:rPr>
              <a:t> being a byte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300" dirty="0">
              <a:latin typeface="Times New Roman" panose="02020603050405020304" pitchFamily="18" charset="0"/>
              <a:ea typeface="宋体" panose="02010600030101010101" pitchFamily="2" charset="-122"/>
            </a:endParaRPr>
          </a:p>
          <a:p>
            <a:pPr marL="0" indent="0" algn="r"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dirty="0">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984597" y="193576"/>
            <a:ext cx="7542213" cy="685800"/>
          </a:xfrm>
        </p:spPr>
        <p:txBody>
          <a:bodyPr anchor="ctr"/>
          <a:lstStyle/>
          <a:p>
            <a:pPr eaLnBrk="1" hangingPunct="1"/>
            <a:r>
              <a:rPr lang="en-GB" altLang="zh-CN" dirty="0">
                <a:solidFill>
                  <a:schemeClr val="tx1"/>
                </a:solidFill>
                <a:ea typeface="宋体" panose="02010600030101010101" pitchFamily="2" charset="-122"/>
              </a:rPr>
              <a:t>AES-128 Round Keys</a:t>
            </a:r>
            <a:endParaRPr lang="en-US" altLang="zh-CN" dirty="0">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4583832" y="2492896"/>
            <a:ext cx="144016" cy="108012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4831904" y="308917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79576" y="4437112"/>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4831904" y="2936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3307904" y="4460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199456" y="70520"/>
            <a:ext cx="7543800" cy="838200"/>
          </a:xfrm>
        </p:spPr>
        <p:txBody>
          <a:bodyPr anchor="ctr"/>
          <a:lstStyle/>
          <a:p>
            <a:pPr eaLnBrk="1" hangingPunct="1"/>
            <a:r>
              <a:rPr lang="en-US" altLang="zh-CN" dirty="0">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767408" y="1196752"/>
            <a:ext cx="10945216" cy="4495800"/>
          </a:xfrm>
        </p:spPr>
        <p:txBody>
          <a:bodyPr/>
          <a:lstStyle/>
          <a:p>
            <a:pPr eaLnBrk="1" hangingPunct="1"/>
            <a:r>
              <a:rPr lang="en-US" altLang="zh-CN" sz="2400" dirty="0">
                <a:ea typeface="宋体" panose="02010600030101010101" pitchFamily="2" charset="-122"/>
              </a:rPr>
              <a:t>Use all of these functions to create round keys of size 4 words (11 round keys are needed for AES-128; i.e. 44 words)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[0]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[0, 31]</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[1]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[32, 63]</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[2]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[64, 95]</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[3]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[96, 127]</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rPr>
              <a:t>4]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–1],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/4),</a:t>
            </a:r>
            <a:r>
              <a:rPr lang="en-US" altLang="zh-CN" sz="2400" dirty="0">
                <a:ea typeface="宋体" panose="02010600030101010101" pitchFamily="2" charset="-122"/>
              </a:rPr>
              <a:t> if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is divisible by 4</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–4]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–1],</a:t>
            </a:r>
            <a:r>
              <a:rPr lang="en-US" altLang="zh-CN" sz="2400" dirty="0">
                <a:ea typeface="宋体" panose="02010600030101010101" pitchFamily="2" charset="-122"/>
              </a:rPr>
              <a:t> otherwise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4, …, 43</a:t>
            </a:r>
          </a:p>
          <a:p>
            <a:pPr eaLnBrk="1" hangingPunct="1"/>
            <a:r>
              <a:rPr lang="en-US" altLang="zh-CN" sz="2400" dirty="0">
                <a:ea typeface="宋体" panose="02010600030101010101" pitchFamily="2" charset="-122"/>
              </a:rPr>
              <a:t>11 round keys: For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0, …, 10</a:t>
            </a:r>
            <a:r>
              <a:rPr lang="en-US" altLang="zh-CN" sz="2400" dirty="0">
                <a:ea typeface="宋体" panose="02010600030101010101" pitchFamily="2" charset="-122"/>
              </a:rPr>
              <a:t>:</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[4i, 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+ 3] =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+ 0]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+ 2]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+ 3]</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3071664" y="3789040"/>
            <a:ext cx="144016" cy="1224136"/>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343472" y="-167521"/>
            <a:ext cx="7543800" cy="1295400"/>
          </a:xfrm>
        </p:spPr>
        <p:txBody>
          <a:bodyPr anchor="ctr"/>
          <a:lstStyle/>
          <a:p>
            <a:pPr eaLnBrk="1" hangingPunct="1"/>
            <a:r>
              <a:rPr lang="en-US" altLang="zh-CN" dirty="0">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551384" y="1143000"/>
            <a:ext cx="11640616" cy="4572000"/>
          </a:xfrm>
        </p:spPr>
        <p:txBody>
          <a:bodyPr/>
          <a:lstStyle/>
          <a:p>
            <a:pPr eaLnBrk="1" hangingPunct="1"/>
            <a:r>
              <a:rPr lang="en-US" altLang="zh-CN" sz="2400" dirty="0">
                <a:ea typeface="宋体" panose="02010600030101010101" pitchFamily="2" charset="-122"/>
              </a:rPr>
              <a:t>AES-128 encryption:</a:t>
            </a:r>
          </a:p>
          <a:p>
            <a:pPr eaLnBrk="1" hangingPunct="1"/>
            <a:r>
              <a:rPr lang="en-US" altLang="zh-CN" sz="2400" dirty="0">
                <a:ea typeface="宋体" panose="02010600030101010101" pitchFamily="2" charset="-122"/>
              </a:rPr>
              <a:t>Let </a:t>
            </a:r>
            <a:r>
              <a:rPr lang="en-US" altLang="zh-CN" sz="2400" i="1" dirty="0">
                <a:latin typeface="Times New Roman" panose="02020603050405020304" pitchFamily="18" charset="0"/>
                <a:ea typeface="宋体" panose="02010600030101010101" pitchFamily="2" charset="-122"/>
              </a:rPr>
              <a:t>A</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 0, …, 11) be a sequence of state matrices, where </a:t>
            </a:r>
            <a:r>
              <a:rPr lang="en-US" altLang="zh-CN" sz="2400" i="1" dirty="0">
                <a:latin typeface="Times New Roman" panose="02020603050405020304" pitchFamily="18" charset="0"/>
                <a:ea typeface="宋体" panose="02010600030101010101" pitchFamily="2" charset="-122"/>
              </a:rPr>
              <a:t>A</a:t>
            </a:r>
            <a:r>
              <a:rPr lang="en-US" altLang="zh-CN" sz="2400" baseline="-25000" dirty="0">
                <a:ea typeface="宋体" panose="02010600030101010101" pitchFamily="2" charset="-122"/>
              </a:rPr>
              <a:t>0</a:t>
            </a:r>
            <a:r>
              <a:rPr lang="en-US" altLang="zh-CN" sz="2400" dirty="0">
                <a:ea typeface="宋体" panose="02010600030101010101" pitchFamily="2" charset="-122"/>
              </a:rPr>
              <a:t> is the initial state matrix </a:t>
            </a:r>
            <a:r>
              <a:rPr lang="en-US" altLang="zh-CN" sz="2400" i="1" dirty="0">
                <a:latin typeface="Times New Roman" panose="02020603050405020304" pitchFamily="18" charset="0"/>
                <a:ea typeface="宋体" panose="02010600030101010101" pitchFamily="2" charset="-122"/>
              </a:rPr>
              <a:t>M</a:t>
            </a:r>
            <a:r>
              <a:rPr lang="en-US" altLang="zh-CN" sz="2400" dirty="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A</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 1, …, 10) represents the input state matrix at round </a:t>
            </a:r>
            <a:r>
              <a:rPr lang="en-US" altLang="zh-CN" sz="2400" i="1" dirty="0" err="1">
                <a:latin typeface="Times New Roman" panose="02020603050405020304" pitchFamily="18" charset="0"/>
                <a:ea typeface="宋体" panose="02010600030101010101" pitchFamily="2" charset="-122"/>
              </a:rPr>
              <a:t>i</a:t>
            </a:r>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A</a:t>
            </a:r>
            <a:r>
              <a:rPr lang="en-US" altLang="zh-CN" sz="2400" baseline="-25000" dirty="0">
                <a:ea typeface="宋体" panose="02010600030101010101" pitchFamily="2" charset="-122"/>
              </a:rPr>
              <a:t>11</a:t>
            </a:r>
            <a:r>
              <a:rPr lang="en-US" altLang="zh-CN" sz="2400" dirty="0">
                <a:ea typeface="宋体" panose="02010600030101010101" pitchFamily="2" charset="-122"/>
              </a:rPr>
              <a:t> is the cipher text block </a:t>
            </a:r>
            <a:r>
              <a:rPr lang="en-US" altLang="zh-CN" sz="2400" i="1" dirty="0">
                <a:latin typeface="Times New Roman" panose="02020603050405020304" pitchFamily="18" charset="0"/>
                <a:ea typeface="宋体" panose="02010600030101010101" pitchFamily="2" charset="-122"/>
              </a:rPr>
              <a:t>C</a:t>
            </a:r>
            <a:r>
              <a:rPr lang="en-US" altLang="zh-CN" sz="2400" dirty="0">
                <a:ea typeface="宋体" panose="02010600030101010101" pitchFamily="2" charset="-122"/>
              </a:rPr>
              <a:t>, obtained as follows: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i+1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mic</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arc</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r>
              <a:rPr lang="en-US" altLang="zh-CN" sz="2400" dirty="0">
                <a:ea typeface="宋体" panose="02010600030101010101" pitchFamily="2" charset="-122"/>
              </a:rPr>
              <a:t>AES-128 decryption: </a:t>
            </a:r>
          </a:p>
          <a:p>
            <a:pPr eaLnBrk="1" hangingPunct="1"/>
            <a:r>
              <a:rPr lang="en-US" altLang="zh-CN" sz="2400" dirty="0">
                <a:ea typeface="宋体" panose="02010600030101010101" pitchFamily="2" charset="-122"/>
              </a:rPr>
              <a:t>Let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r>
              <a:rPr lang="en-US" altLang="zh-CN" sz="2400" dirty="0">
                <a:ea typeface="宋体" panose="02010600030101010101" pitchFamily="2" charset="-122"/>
              </a:rPr>
              <a:t>, where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 </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i="1" baseline="-250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mic</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10-i</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shr</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1199456" y="0"/>
            <a:ext cx="7543800" cy="944562"/>
          </a:xfrm>
        </p:spPr>
        <p:txBody>
          <a:bodyPr anchor="ctr"/>
          <a:lstStyle/>
          <a:p>
            <a:pPr eaLnBrk="1" hangingPunct="1"/>
            <a:r>
              <a:rPr lang="en-US" altLang="zh-CN" dirty="0">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23392" y="980728"/>
            <a:ext cx="11017224" cy="4953000"/>
          </a:xfrm>
        </p:spPr>
        <p:txBody>
          <a:bodyPr/>
          <a:lstStyle/>
          <a:p>
            <a:pPr eaLnBrk="1" hangingPunct="1"/>
            <a:r>
              <a:rPr lang="en-US" altLang="zh-CN" sz="1600" dirty="0">
                <a:ea typeface="宋体" panose="02010600030101010101" pitchFamily="2" charset="-122"/>
              </a:rPr>
              <a:t>We now show that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0</a:t>
            </a:r>
            <a:r>
              <a:rPr lang="en-US" altLang="zh-CN" sz="1600" dirty="0">
                <a:ea typeface="宋体" panose="02010600030101010101" pitchFamily="2" charset="-122"/>
              </a:rPr>
              <a:t> </a:t>
            </a:r>
          </a:p>
          <a:p>
            <a:pPr eaLnBrk="1" hangingPunct="1"/>
            <a:r>
              <a:rPr lang="en-US" altLang="zh-CN" sz="1600" dirty="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dirty="0">
                <a:solidFill>
                  <a:srgbClr val="0000FF"/>
                </a:solidFill>
                <a:latin typeface="Times New Roman" panose="02020603050405020304" pitchFamily="18" charset="0"/>
                <a:ea typeface="宋体" panose="02010600030101010101" pitchFamily="2" charset="-122"/>
              </a:rPr>
              <a:t>C</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a:t>
            </a:r>
            <a:r>
              <a:rPr lang="en-US" altLang="zh-CN" sz="1600" i="1" dirty="0" err="1">
                <a:solidFill>
                  <a:srgbClr val="0000FF"/>
                </a:solidFill>
                <a:latin typeface="Times New Roman" panose="02020603050405020304" pitchFamily="18" charset="0"/>
                <a:ea typeface="宋体" panose="02010600030101010101" pitchFamily="2" charset="-122"/>
              </a:rPr>
              <a:t>shr</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sub</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A</a:t>
            </a:r>
            <a:r>
              <a:rPr lang="en-US" altLang="zh-CN" sz="1600" baseline="-25000" dirty="0">
                <a:solidFill>
                  <a:srgbClr val="0000FF"/>
                </a:solidFill>
                <a:latin typeface="Times New Roman" panose="02020603050405020304" pitchFamily="18" charset="0"/>
                <a:ea typeface="宋体" panose="02010600030101010101" pitchFamily="2" charset="-122"/>
              </a:rPr>
              <a:t>11-</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err="1">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dirty="0">
                <a:ea typeface="宋体" panose="02010600030101010101" pitchFamily="2" charset="-122"/>
              </a:rPr>
              <a:t>	For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endParaRPr lang="en-US" altLang="zh-CN" sz="16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Assume that the equality holds for </a:t>
            </a:r>
            <a:r>
              <a:rPr lang="en-US" altLang="zh-CN" sz="1600" dirty="0">
                <a:latin typeface="Times New Roman" panose="02020603050405020304" pitchFamily="18" charset="0"/>
                <a:ea typeface="宋体" panose="02010600030101010101" pitchFamily="2" charset="-122"/>
              </a:rPr>
              <a:t>1 ≤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10</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GB" altLang="zh-CN" sz="1600" dirty="0">
                <a:latin typeface="Times New Roman" panose="02020603050405020304" pitchFamily="18" charset="0"/>
                <a:ea typeface="StarBats"/>
                <a:cs typeface="StarBats"/>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This completes the induction proof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840915" y="1150937"/>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dirty="0"/>
              <a:t> </a:t>
            </a:r>
            <a:r>
              <a:rPr lang="en-US" altLang="zh-CN" sz="2400" dirty="0"/>
              <a:t>Finally, we have</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r>
              <a:rPr lang="en-US" altLang="zh-CN" sz="2400" baseline="-25000" dirty="0"/>
              <a:t>	</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 = ark(sub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p>
          <a:p>
            <a:pPr eaLnBrk="1" hangingPunct="1">
              <a:spcBef>
                <a:spcPct val="0"/>
              </a:spcBef>
              <a:buClr>
                <a:srgbClr val="9E9EFF"/>
              </a:buClr>
              <a:buSzTx/>
              <a:buFontTx/>
              <a:buNone/>
            </a:pP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 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shr</a:t>
            </a:r>
            <a:r>
              <a:rPr lang="en-US" altLang="zh-CN" sz="2400" dirty="0">
                <a:latin typeface="Times New Roman" panose="02020603050405020304" pitchFamily="18" charset="0"/>
              </a:rPr>
              <a:t>(sub(A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t>This completes the correctness proof of AES-128 Decryption</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endParaRPr lang="en-US" altLang="zh-CN" sz="24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343472" y="-69011"/>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endParaRPr lang="en-US" altLang="zh-CN" sz="3600" kern="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927648" y="188566"/>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4,6</a:t>
            </a:r>
            <a:endParaRPr lang="en-US" sz="2000" dirty="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dirty="0">
                <a:latin typeface="Calibri" panose="020F0502020204030204" pitchFamily="34" charset="0"/>
                <a:ea typeface="Calibri" panose="020F0502020204030204" pitchFamily="34" charset="0"/>
              </a:rPr>
              <a:t>[2] Chapter 5</a:t>
            </a:r>
            <a:endParaRPr lang="en-US" sz="2000" dirty="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7632848" cy="646321"/>
          </a:xfrm>
        </p:spPr>
        <p:txBody>
          <a:bodyPr wrap="square">
            <a:spAutoFit/>
          </a:bodyPr>
          <a:lstStyle/>
          <a:p>
            <a:r>
              <a:rPr lang="en-IN" altLang="en-US" spc="-400" dirty="0">
                <a:ea typeface="ヒラギノ角ゴ Pro W3" charset="-128"/>
              </a:rPr>
              <a:t>A E </a:t>
            </a:r>
            <a:r>
              <a:rPr lang="en-IN" altLang="en-US" dirty="0">
                <a:ea typeface="ヒラギノ角ゴ Pro W3" charset="-128"/>
              </a:rPr>
              <a:t>S Key Expansion</a:t>
            </a:r>
            <a:endParaRPr lang="en-US" sz="2800" dirty="0"/>
          </a:p>
        </p:txBody>
      </p:sp>
      <p:sp>
        <p:nvSpPr>
          <p:cNvPr id="3" name="Content Placeholder 2"/>
          <p:cNvSpPr>
            <a:spLocks noGrp="1"/>
          </p:cNvSpPr>
          <p:nvPr>
            <p:ph idx="1"/>
          </p:nvPr>
        </p:nvSpPr>
        <p:spPr>
          <a:xfrm>
            <a:off x="602704" y="1124744"/>
            <a:ext cx="10893896" cy="5209118"/>
          </a:xfrm>
        </p:spPr>
        <p:txBody>
          <a:bodyPr>
            <a:noAutofit/>
          </a:bodyPr>
          <a:lstStyle/>
          <a:p>
            <a:pPr marL="266700" indent="-266700">
              <a:buSzPct val="100000"/>
              <a:defRPr/>
            </a:pPr>
            <a:r>
              <a:rPr lang="en-IN" sz="2200" dirty="0"/>
              <a:t>Takes as input a four-word (16 byte) key and produces a linear array of 44 words (176) bytes</a:t>
            </a:r>
          </a:p>
          <a:p>
            <a:pPr marL="753618" lvl="1" indent="-266700">
              <a:buSzPct val="100000"/>
              <a:defRPr/>
            </a:pPr>
            <a:r>
              <a:rPr lang="en-IN" sz="2200" dirty="0"/>
              <a:t>This is sufficient to provide a four-word round key for the initial </a:t>
            </a:r>
            <a:r>
              <a:rPr lang="en-IN" sz="2200" dirty="0" err="1"/>
              <a:t>AddRoundKey</a:t>
            </a:r>
            <a:r>
              <a:rPr lang="en-IN" sz="2200" dirty="0"/>
              <a:t> stage and each of the 10 rounds of the cipher</a:t>
            </a:r>
          </a:p>
          <a:p>
            <a:pPr marL="266700" indent="-266700">
              <a:buSzPct val="100000"/>
              <a:defRPr/>
            </a:pPr>
            <a:r>
              <a:rPr lang="en-IN" sz="2200" dirty="0"/>
              <a:t>Key is copied into the first four words of the expanded key</a:t>
            </a:r>
          </a:p>
          <a:p>
            <a:pPr marL="753618" lvl="1" indent="-266700">
              <a:buSzPct val="100000"/>
              <a:defRPr/>
            </a:pPr>
            <a:r>
              <a:rPr lang="en-IN" sz="2200" dirty="0"/>
              <a:t>The remainder of the expanded key is filled in four words at a time</a:t>
            </a:r>
          </a:p>
          <a:p>
            <a:pPr marL="266700" indent="-266700">
              <a:buSzPct val="100000"/>
              <a:defRPr/>
            </a:pPr>
            <a:r>
              <a:rPr lang="en-IN" sz="2200" dirty="0"/>
              <a:t>Each added word </a:t>
            </a:r>
            <a:r>
              <a:rPr lang="en-IN" sz="2200" i="1" dirty="0"/>
              <a:t>w</a:t>
            </a:r>
            <a:r>
              <a:rPr lang="en-IN" sz="2200" dirty="0"/>
              <a:t>[</a:t>
            </a:r>
            <a:r>
              <a:rPr lang="en-IN" sz="2200" dirty="0" err="1"/>
              <a:t>i</a:t>
            </a:r>
            <a:r>
              <a:rPr lang="en-IN" sz="2200" dirty="0"/>
              <a:t>] depends on the immediately preceding word, </a:t>
            </a:r>
            <a:r>
              <a:rPr lang="en-IN" sz="2200" i="1" dirty="0"/>
              <a:t>w[</a:t>
            </a:r>
            <a:r>
              <a:rPr lang="en-IN" sz="2200" i="1" dirty="0" err="1"/>
              <a:t>i</a:t>
            </a:r>
            <a:r>
              <a:rPr lang="en-IN" sz="2200" i="1" dirty="0"/>
              <a:t> – 1]</a:t>
            </a:r>
            <a:r>
              <a:rPr lang="en-IN" sz="2200" dirty="0"/>
              <a:t>, and the word four positions back, w[</a:t>
            </a:r>
            <a:r>
              <a:rPr lang="en-IN" sz="2200" dirty="0" err="1"/>
              <a:t>i</a:t>
            </a:r>
            <a:r>
              <a:rPr lang="en-IN" sz="2200" dirty="0"/>
              <a:t> – 4]</a:t>
            </a:r>
          </a:p>
          <a:p>
            <a:pPr marL="753618" lvl="1" indent="-266700">
              <a:buSzPct val="100000"/>
              <a:defRPr/>
            </a:pPr>
            <a:r>
              <a:rPr lang="en-IN" sz="2200" dirty="0"/>
              <a:t>In three out of four cases a simple </a:t>
            </a:r>
            <a:r>
              <a:rPr lang="en-IN" sz="2200" spc="-300" dirty="0"/>
              <a:t>X O </a:t>
            </a:r>
            <a:r>
              <a:rPr lang="en-IN" sz="2200" dirty="0"/>
              <a:t>R is used</a:t>
            </a:r>
          </a:p>
          <a:p>
            <a:pPr marL="753618" lvl="1" indent="-266700">
              <a:buSzPct val="100000"/>
              <a:defRPr/>
            </a:pPr>
            <a:r>
              <a:rPr lang="en-IN" sz="2200" dirty="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7740352" cy="646321"/>
          </a:xfrm>
        </p:spPr>
        <p:txBody>
          <a:bodyPr wrap="square">
            <a:spAutoFit/>
          </a:bodyPr>
          <a:lstStyle/>
          <a:p>
            <a:r>
              <a:rPr lang="en-IN" altLang="en-US" spc="-400" dirty="0">
                <a:ea typeface="ヒラギノ角ゴ Pro W3" charset="-128"/>
              </a:rPr>
              <a:t>A E </a:t>
            </a:r>
            <a:r>
              <a:rPr lang="en-IN" altLang="en-US" dirty="0">
                <a:ea typeface="ヒラギノ角ゴ Pro W3" charset="-128"/>
              </a:rPr>
              <a:t>S Key Expansion</a:t>
            </a:r>
            <a:endParaRPr lang="en-US" sz="2800" dirty="0"/>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66369" y="1124744"/>
            <a:ext cx="9577064" cy="49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7472144" cy="646321"/>
          </a:xfrm>
        </p:spPr>
        <p:txBody>
          <a:bodyPr wrap="square">
            <a:spAutoFit/>
          </a:bodyPr>
          <a:lstStyle/>
          <a:p>
            <a:r>
              <a:rPr lang="en-AU" dirty="0"/>
              <a:t>Key Expansion Rationale </a:t>
            </a:r>
            <a:r>
              <a:rPr lang="en-AU" sz="2800" dirty="0"/>
              <a:t>(1 of 2)</a:t>
            </a:r>
            <a:endParaRPr lang="en-US" sz="2800" dirty="0"/>
          </a:p>
        </p:txBody>
      </p:sp>
      <p:sp>
        <p:nvSpPr>
          <p:cNvPr id="3" name="Content Placeholder 2"/>
          <p:cNvSpPr>
            <a:spLocks noGrp="1"/>
          </p:cNvSpPr>
          <p:nvPr>
            <p:ph idx="1"/>
          </p:nvPr>
        </p:nvSpPr>
        <p:spPr>
          <a:xfrm>
            <a:off x="767408" y="1217364"/>
            <a:ext cx="10297144" cy="1646595"/>
          </a:xfrm>
        </p:spPr>
        <p:txBody>
          <a:bodyPr wrap="square">
            <a:spAutoFit/>
          </a:bodyPr>
          <a:lstStyle/>
          <a:p>
            <a:pPr marL="266700" indent="-266700">
              <a:spcBef>
                <a:spcPts val="600"/>
              </a:spcBef>
              <a:buSzPct val="100000"/>
            </a:pPr>
            <a:r>
              <a:rPr lang="en-IN" sz="2400" dirty="0"/>
              <a:t>The </a:t>
            </a:r>
            <a:r>
              <a:rPr lang="en-IN" sz="2400" dirty="0" err="1"/>
              <a:t>Rijndael</a:t>
            </a:r>
            <a:r>
              <a:rPr lang="en-IN" sz="2400" dirty="0"/>
              <a:t> developers designed the expansion key algorithm to be resistant to known cryptanalytic attacks</a:t>
            </a:r>
          </a:p>
          <a:p>
            <a:pPr marL="266700" indent="-266700">
              <a:spcBef>
                <a:spcPts val="600"/>
              </a:spcBef>
              <a:buSzPct val="100000"/>
            </a:pPr>
            <a:r>
              <a:rPr lang="en-IN" sz="2400" dirty="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4488"/>
            <a:ext cx="9381728" cy="646321"/>
          </a:xfrm>
        </p:spPr>
        <p:txBody>
          <a:bodyPr wrap="square">
            <a:spAutoFit/>
          </a:bodyPr>
          <a:lstStyle/>
          <a:p>
            <a:r>
              <a:rPr lang="en-AU" dirty="0"/>
              <a:t>Key Expansion Rationale </a:t>
            </a:r>
            <a:r>
              <a:rPr lang="en-AU" sz="2800" dirty="0"/>
              <a:t>(2 of 2)</a:t>
            </a:r>
            <a:endParaRPr lang="en-US" sz="2800" dirty="0"/>
          </a:p>
        </p:txBody>
      </p:sp>
      <p:sp>
        <p:nvSpPr>
          <p:cNvPr id="6" name="Content Placeholder 5"/>
          <p:cNvSpPr>
            <a:spLocks noGrp="1"/>
          </p:cNvSpPr>
          <p:nvPr>
            <p:ph idx="13"/>
          </p:nvPr>
        </p:nvSpPr>
        <p:spPr>
          <a:xfrm>
            <a:off x="767408" y="1052736"/>
            <a:ext cx="11017224" cy="4302706"/>
          </a:xfrm>
        </p:spPr>
        <p:txBody>
          <a:bodyPr wrap="square">
            <a:spAutoFit/>
          </a:bodyPr>
          <a:lstStyle/>
          <a:p>
            <a:pPr>
              <a:spcBef>
                <a:spcPts val="600"/>
              </a:spcBef>
            </a:pPr>
            <a:r>
              <a:rPr lang="en-IN" sz="2400" dirty="0"/>
              <a:t>The specific criteria that were used are:</a:t>
            </a:r>
          </a:p>
          <a:p>
            <a:pPr lvl="1"/>
            <a:r>
              <a:rPr lang="en-IN" sz="2400" dirty="0"/>
              <a:t>Knowledge of a part of the cipher key or round key does not enable calculation of many other round-key bits</a:t>
            </a:r>
          </a:p>
          <a:p>
            <a:pPr lvl="1"/>
            <a:r>
              <a:rPr lang="en-IN" sz="2400" dirty="0"/>
              <a:t>An invertible transformation</a:t>
            </a:r>
          </a:p>
          <a:p>
            <a:pPr lvl="1"/>
            <a:r>
              <a:rPr lang="en-IN" sz="2400" dirty="0"/>
              <a:t>Speed on a wide range of processors</a:t>
            </a:r>
          </a:p>
          <a:p>
            <a:pPr lvl="1"/>
            <a:r>
              <a:rPr lang="en-IN" sz="2400" dirty="0"/>
              <a:t>Usage of round constants to eliminate symmetries</a:t>
            </a:r>
          </a:p>
          <a:p>
            <a:pPr lvl="1"/>
            <a:r>
              <a:rPr lang="en-IN" sz="2400" dirty="0"/>
              <a:t>Diffusion of cipher key differences into the round keys</a:t>
            </a:r>
          </a:p>
          <a:p>
            <a:pPr lvl="1"/>
            <a:r>
              <a:rPr lang="en-IN" sz="2400" dirty="0"/>
              <a:t>Enough nonlinearity to prohibit the full determination of round key differences from cipher key differences only</a:t>
            </a:r>
          </a:p>
          <a:p>
            <a:pPr lvl="1"/>
            <a:r>
              <a:rPr lang="en-IN" sz="2400" dirty="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2105"/>
            <a:ext cx="8229600" cy="646321"/>
          </a:xfrm>
        </p:spPr>
        <p:txBody>
          <a:bodyPr wrap="square">
            <a:spAutoFit/>
          </a:bodyPr>
          <a:lstStyle/>
          <a:p>
            <a:r>
              <a:rPr lang="en-AU" spc="-400" dirty="0"/>
              <a:t>A E </a:t>
            </a:r>
            <a:r>
              <a:rPr lang="en-AU" dirty="0"/>
              <a:t>S Implementation</a:t>
            </a:r>
            <a:endParaRPr lang="en-US" sz="2800" dirty="0"/>
          </a:p>
        </p:txBody>
      </p:sp>
      <p:sp>
        <p:nvSpPr>
          <p:cNvPr id="3" name="Content Placeholder 2"/>
          <p:cNvSpPr>
            <a:spLocks noGrp="1"/>
          </p:cNvSpPr>
          <p:nvPr>
            <p:ph idx="1"/>
          </p:nvPr>
        </p:nvSpPr>
        <p:spPr>
          <a:xfrm>
            <a:off x="551384" y="1052737"/>
            <a:ext cx="5392216" cy="5228091"/>
          </a:xfrm>
        </p:spPr>
        <p:txBody>
          <a:bodyPr>
            <a:noAutofit/>
          </a:bodyPr>
          <a:lstStyle/>
          <a:p>
            <a:pPr marL="266700" indent="-266700">
              <a:buSzPct val="100000"/>
            </a:pPr>
            <a:r>
              <a:rPr lang="en-IN" sz="2400" spc="-250" dirty="0"/>
              <a:t>A E </a:t>
            </a:r>
            <a:r>
              <a:rPr lang="en-IN" sz="2400" dirty="0"/>
              <a:t>S decryption cipher is not identical to the encryption cipher</a:t>
            </a:r>
          </a:p>
          <a:p>
            <a:pPr marL="753618" lvl="1" indent="-266700">
              <a:buSzPct val="100000"/>
            </a:pPr>
            <a:r>
              <a:rPr lang="en-IN" sz="2400" dirty="0"/>
              <a:t>The sequence of transformations differs although the form of the key schedules is the same</a:t>
            </a:r>
          </a:p>
          <a:p>
            <a:pPr marL="753618" lvl="1" indent="-266700">
              <a:buSzPct val="100000"/>
            </a:pPr>
            <a:r>
              <a:rPr lang="en-IN" sz="2400" dirty="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6261425" y="1044788"/>
            <a:ext cx="4744142" cy="4403272"/>
          </a:xfrm>
        </p:spPr>
        <p:txBody>
          <a:bodyPr/>
          <a:lstStyle/>
          <a:p>
            <a:pPr marL="285750" indent="-285750"/>
            <a:r>
              <a:rPr lang="en-IN" sz="2400" dirty="0"/>
              <a:t>Two separate changes are needed to bring the decryption structure in line with the encryption structure</a:t>
            </a:r>
          </a:p>
          <a:p>
            <a:pPr marL="285750" indent="-285750"/>
            <a:r>
              <a:rPr lang="en-IN" sz="2400" dirty="0"/>
              <a:t>The first two stages of the decryption round need to be interchanged</a:t>
            </a:r>
          </a:p>
          <a:p>
            <a:pPr marL="285750" indent="-285750"/>
            <a:r>
              <a:rPr lang="en-IN" sz="2400" dirty="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415480" y="-350234"/>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819944"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1199456"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1232174" y="5082322"/>
            <a:ext cx="7772399" cy="769441"/>
          </a:xfrm>
          <a:prstGeom prst="rect">
            <a:avLst/>
          </a:prstGeom>
        </p:spPr>
        <p:txBody>
          <a:bodyPr wrap="square">
            <a:spAutoFit/>
          </a:bodyPr>
          <a:lstStyle/>
          <a:p>
            <a:r>
              <a:rPr lang="en-US" sz="2200">
                <a:solidFill>
                  <a:schemeClr val="tx2"/>
                </a:solidFill>
                <a:hlinkClick r:id="rId2">
                  <a:extLst>
                    <a:ext uri="{A12FA001-AC4F-418D-AE19-62706E023703}">
                      <ahyp:hlinkClr xmlns:ahyp="http://schemas.microsoft.com/office/drawing/2018/hyperlinkcolor" val="tx"/>
                    </a:ext>
                  </a:extLst>
                </a:hlinkClick>
              </a:rPr>
              <a:t>https://csrc.nist.gov/projects/block-cipher-techniques/bcm/current-modes</a:t>
            </a:r>
            <a:endParaRPr lang="en-US" sz="22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415480" y="0"/>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1088638" y="764705"/>
            <a:ext cx="8229600" cy="266429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r>
              <a:rPr lang="en-US" altLang="en-US">
                <a:ea typeface="ＭＳ Ｐゴシック" panose="020B0600070205080204" pitchFamily="34" charset="-128"/>
              </a:rPr>
              <a:t>Notes and Remarks on each modes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a:xfrm>
            <a:off x="1055440" y="0"/>
            <a:ext cx="7344816" cy="792163"/>
          </a:xfrm>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613048" y="1196752"/>
            <a:ext cx="11387608"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a:t>
            </a:r>
            <a:r>
              <a:rPr lang="en-AU" altLang="en-US" sz="2400" b="1">
                <a:ea typeface="ＭＳ Ｐゴシック" panose="020B0600070205080204" pitchFamily="34" charset="-128"/>
              </a:rPr>
              <a:t>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a:xfrm>
            <a:off x="1271464" y="16112"/>
            <a:ext cx="7344816" cy="792163"/>
          </a:xfrm>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379240" y="1122947"/>
            <a:ext cx="966212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415480" y="1122946"/>
            <a:ext cx="107776"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541041" y="1199146"/>
            <a:ext cx="986167" cy="523220"/>
          </a:xfrm>
          <a:prstGeom prst="rect">
            <a:avLst/>
          </a:prstGeom>
        </p:spPr>
        <p:txBody>
          <a:bodyPr wrap="none">
            <a:spAutoFit/>
          </a:bodyPr>
          <a:lstStyle/>
          <a:p>
            <a:pPr>
              <a:defRPr/>
            </a:pPr>
            <a:r>
              <a:rPr lang="en-US" dirty="0">
                <a:latin typeface="+mn-lt"/>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464841" y="2418346"/>
            <a:ext cx="986167" cy="523220"/>
          </a:xfrm>
          <a:prstGeom prst="rect">
            <a:avLst/>
          </a:prstGeom>
        </p:spPr>
        <p:txBody>
          <a:bodyPr wrap="none">
            <a:spAutoFit/>
          </a:bodyPr>
          <a:lstStyle/>
          <a:p>
            <a:pPr>
              <a:defRPr/>
            </a:pPr>
            <a:r>
              <a:rPr lang="en-US" dirty="0">
                <a:latin typeface="+mn-lt"/>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464841" y="3561346"/>
            <a:ext cx="986167" cy="523220"/>
          </a:xfrm>
          <a:prstGeom prst="rect">
            <a:avLst/>
          </a:prstGeom>
        </p:spPr>
        <p:txBody>
          <a:bodyPr wrap="none">
            <a:spAutoFit/>
          </a:bodyPr>
          <a:lstStyle/>
          <a:p>
            <a:pPr>
              <a:defRPr/>
            </a:pPr>
            <a:r>
              <a:rPr lang="en-US" dirty="0">
                <a:latin typeface="+mn-lt"/>
              </a:rPr>
              <a:t>2010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a:xfrm>
            <a:off x="1271464" y="16112"/>
            <a:ext cx="7344816" cy="792163"/>
          </a:xfrm>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1" y="2132856"/>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60649" y="1293145"/>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90392"/>
            <a:ext cx="6480720" cy="646321"/>
          </a:xfrm>
        </p:spPr>
        <p:txBody>
          <a:bodyPr wrap="square">
            <a:spAutoFit/>
          </a:bodyPr>
          <a:lstStyle/>
          <a:p>
            <a:r>
              <a:rPr lang="en-IN" altLang="en-US" dirty="0">
                <a:ea typeface="ヒラギノ角ゴ Pro W3" charset="-128"/>
              </a:rPr>
              <a:t>DES review</a:t>
            </a:r>
            <a:endParaRPr lang="en-US" sz="2800" dirty="0"/>
          </a:p>
        </p:txBody>
      </p:sp>
      <p:pic>
        <p:nvPicPr>
          <p:cNvPr id="18" name="Picture 17">
            <a:extLst>
              <a:ext uri="{FF2B5EF4-FFF2-40B4-BE49-F238E27FC236}">
                <a16:creationId xmlns:a16="http://schemas.microsoft.com/office/drawing/2014/main" id="{85454DE9-F723-45B5-8267-97A19F0A69BE}"/>
              </a:ext>
            </a:extLst>
          </p:cNvPr>
          <p:cNvPicPr>
            <a:picLocks noChangeAspect="1"/>
          </p:cNvPicPr>
          <p:nvPr/>
        </p:nvPicPr>
        <p:blipFill>
          <a:blip r:embed="rId3"/>
          <a:stretch>
            <a:fillRect/>
          </a:stretch>
        </p:blipFill>
        <p:spPr>
          <a:xfrm>
            <a:off x="1746228" y="978977"/>
            <a:ext cx="4349773" cy="5202178"/>
          </a:xfrm>
          <a:prstGeom prst="rect">
            <a:avLst/>
          </a:prstGeom>
        </p:spPr>
      </p:pic>
      <p:sp>
        <p:nvSpPr>
          <p:cNvPr id="20" name="TextBox 19">
            <a:extLst>
              <a:ext uri="{FF2B5EF4-FFF2-40B4-BE49-F238E27FC236}">
                <a16:creationId xmlns:a16="http://schemas.microsoft.com/office/drawing/2014/main" id="{5AFF0764-89AB-4851-81A3-393806428BCE}"/>
              </a:ext>
            </a:extLst>
          </p:cNvPr>
          <p:cNvSpPr txBox="1"/>
          <p:nvPr/>
        </p:nvSpPr>
        <p:spPr>
          <a:xfrm>
            <a:off x="1771420" y="978978"/>
            <a:ext cx="1083951" cy="492443"/>
          </a:xfrm>
          <a:prstGeom prst="rect">
            <a:avLst/>
          </a:prstGeom>
          <a:noFill/>
        </p:spPr>
        <p:txBody>
          <a:bodyPr wrap="none" rtlCol="0">
            <a:spAutoFit/>
          </a:bodyPr>
          <a:lstStyle/>
          <a:p>
            <a:r>
              <a:rPr lang="en-US" sz="2600" dirty="0"/>
              <a:t>64 bits</a:t>
            </a:r>
          </a:p>
        </p:txBody>
      </p:sp>
      <p:pic>
        <p:nvPicPr>
          <p:cNvPr id="23" name="Picture 22">
            <a:extLst>
              <a:ext uri="{FF2B5EF4-FFF2-40B4-BE49-F238E27FC236}">
                <a16:creationId xmlns:a16="http://schemas.microsoft.com/office/drawing/2014/main" id="{3E372614-FCD5-4485-B67B-00D9D2BE2E54}"/>
              </a:ext>
            </a:extLst>
          </p:cNvPr>
          <p:cNvPicPr>
            <a:picLocks noChangeAspect="1"/>
          </p:cNvPicPr>
          <p:nvPr/>
        </p:nvPicPr>
        <p:blipFill>
          <a:blip r:embed="rId4"/>
          <a:stretch>
            <a:fillRect/>
          </a:stretch>
        </p:blipFill>
        <p:spPr>
          <a:xfrm>
            <a:off x="6312041" y="978574"/>
            <a:ext cx="4108535" cy="5485374"/>
          </a:xfrm>
          <a:prstGeom prst="rect">
            <a:avLst/>
          </a:prstGeom>
        </p:spPr>
      </p:pic>
      <p:cxnSp>
        <p:nvCxnSpPr>
          <p:cNvPr id="25" name="Straight Arrow Connector 24">
            <a:extLst>
              <a:ext uri="{FF2B5EF4-FFF2-40B4-BE49-F238E27FC236}">
                <a16:creationId xmlns:a16="http://schemas.microsoft.com/office/drawing/2014/main" id="{23C4828A-A262-4625-9226-07A89AB567C5}"/>
              </a:ext>
            </a:extLst>
          </p:cNvPr>
          <p:cNvCxnSpPr>
            <a:cxnSpLocks/>
          </p:cNvCxnSpPr>
          <p:nvPr/>
        </p:nvCxnSpPr>
        <p:spPr bwMode="auto">
          <a:xfrm>
            <a:off x="2567608" y="5949281"/>
            <a:ext cx="0" cy="41720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411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a:xfrm>
            <a:off x="1199456" y="116632"/>
            <a:ext cx="7344816" cy="792163"/>
          </a:xfrm>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623392" y="1219201"/>
            <a:ext cx="9587408"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1343472" y="17253"/>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79376" y="960438"/>
                <a:ext cx="1152128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r>
                  <a:rPr lang="en-AU" altLang="en-US">
                    <a:ea typeface="ＭＳ Ｐゴシック" panose="020B0600070205080204" pitchFamily="34" charset="-128"/>
                  </a:rPr>
                  <a:t>Each block is a value which is substituted, like a codebook, hence name </a:t>
                </a: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a:t>
                </a:r>
                <a14:m>
                  <m:oMath xmlns:m="http://schemas.openxmlformats.org/officeDocument/2006/math">
                    <m:r>
                      <a:rPr lang="en-AU" altLang="en-US" i="1" smtClean="0">
                        <a:latin typeface="Cambria Math" panose="02040503050406030204" pitchFamily="18" charset="0"/>
                        <a:ea typeface="ＭＳ Ｐゴシック" panose="020B0600070205080204" pitchFamily="34" charset="-128"/>
                      </a:rPr>
                      <m:t>𝐶</m:t>
                    </m:r>
                    <m:r>
                      <a:rPr lang="en-AU" altLang="en-US" i="1" baseline="-25000">
                        <a:latin typeface="Cambria Math" panose="02040503050406030204" pitchFamily="18" charset="0"/>
                        <a:ea typeface="ＭＳ Ｐゴシック" panose="020B0600070205080204" pitchFamily="34" charset="-128"/>
                      </a:rPr>
                      <m:t>𝑖</m:t>
                    </m:r>
                    <m:r>
                      <a:rPr lang="en-AU" altLang="en-US" i="1">
                        <a:latin typeface="Cambria Math" panose="02040503050406030204" pitchFamily="18" charset="0"/>
                        <a:ea typeface="ＭＳ Ｐゴシック" panose="020B0600070205080204" pitchFamily="34" charset="-128"/>
                      </a:rPr>
                      <m:t> = </m:t>
                    </m:r>
                    <m:sSub>
                      <m:sSubPr>
                        <m:ctrlPr>
                          <a:rPr lang="en-US" altLang="en-US" b="0" i="1" smtClean="0">
                            <a:latin typeface="Cambria Math" panose="02040503050406030204" pitchFamily="18" charset="0"/>
                            <a:ea typeface="ＭＳ Ｐゴシック" panose="020B0600070205080204" pitchFamily="34" charset="-128"/>
                          </a:rPr>
                        </m:ctrlPr>
                      </m:sSubPr>
                      <m:e>
                        <m:r>
                          <a:rPr lang="en-AU" altLang="en-US" i="1">
                            <a:latin typeface="Cambria Math" panose="02040503050406030204" pitchFamily="18" charset="0"/>
                            <a:ea typeface="ＭＳ Ｐゴシック" panose="020B0600070205080204" pitchFamily="34" charset="-128"/>
                          </a:rPr>
                          <m:t>𝐸</m:t>
                        </m:r>
                      </m:e>
                      <m:sub>
                        <m:r>
                          <a:rPr lang="en-AU" altLang="en-US" i="1">
                            <a:latin typeface="Cambria Math" panose="02040503050406030204" pitchFamily="18" charset="0"/>
                            <a:ea typeface="ＭＳ Ｐゴシック" panose="020B0600070205080204" pitchFamily="34" charset="-128"/>
                          </a:rPr>
                          <m:t>𝐾</m:t>
                        </m:r>
                      </m:sub>
                    </m:sSub>
                    <m:r>
                      <a:rPr lang="en-US" altLang="en-US" b="0" i="1" smtClean="0">
                        <a:latin typeface="Cambria Math" panose="02040503050406030204" pitchFamily="18" charset="0"/>
                        <a:ea typeface="ＭＳ Ｐゴシック" panose="020B0600070205080204" pitchFamily="34" charset="-128"/>
                      </a:rPr>
                      <m:t>(</m:t>
                    </m:r>
                    <m:r>
                      <a:rPr lang="en-AU" altLang="en-US" i="1">
                        <a:latin typeface="Cambria Math" panose="02040503050406030204" pitchFamily="18" charset="0"/>
                        <a:ea typeface="ＭＳ Ｐゴシック" panose="020B0600070205080204" pitchFamily="34" charset="-128"/>
                      </a:rPr>
                      <m:t>𝑃𝑖</m:t>
                    </m:r>
                    <m:r>
                      <a:rPr lang="en-AU" altLang="en-US" i="1">
                        <a:latin typeface="Cambria Math" panose="02040503050406030204" pitchFamily="18" charset="0"/>
                        <a:ea typeface="ＭＳ Ｐゴシック" panose="020B0600070205080204" pitchFamily="34" charset="-128"/>
                      </a:rPr>
                      <m:t>)</m:t>
                    </m:r>
                  </m:oMath>
                </a14:m>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p>
              <a:p>
                <a:pPr lvl="1" eaLnBrk="1" hangingPunct="1">
                  <a:buFontTx/>
                  <a:buNone/>
                </a:pPr>
                <a:r>
                  <a:rPr lang="en-US" altLang="en-US">
                    <a:ea typeface="ＭＳ Ｐゴシック" panose="020B0600070205080204" pitchFamily="34" charset="-128"/>
                  </a:rPr>
                  <a:t>		</a:t>
                </a:r>
              </a:p>
              <a:p>
                <a:pPr marL="0" indent="0" eaLnBrk="1" hangingPunct="1">
                  <a:buNone/>
                </a:pPr>
                <a:endParaRPr lang="en-US" altLang="en-US">
                  <a:ea typeface="ＭＳ Ｐゴシック" panose="020B0600070205080204" pitchFamily="34" charset="-128"/>
                </a:endParaRPr>
              </a:p>
            </p:txBody>
          </p:sp>
        </mc:Choice>
        <mc:Fallback xmlns="">
          <p:sp>
            <p:nvSpPr>
              <p:cNvPr id="19459" name="Content Placeholder 2">
                <a:extLst>
                  <a:ext uri="{FF2B5EF4-FFF2-40B4-BE49-F238E27FC236}">
                    <a16:creationId xmlns:a16="http://schemas.microsoft.com/office/drawing/2014/main" id="{A63AB86A-C7A4-44D1-ABF3-B0BB7FDAE89F}"/>
                  </a:ext>
                </a:extLst>
              </p:cNvPr>
              <p:cNvSpPr>
                <a:spLocks noGrp="1" noRot="1" noChangeAspect="1" noMove="1" noResize="1" noEditPoints="1" noAdjustHandles="1" noChangeArrowheads="1" noChangeShapeType="1" noTextEdit="1"/>
              </p:cNvSpPr>
              <p:nvPr>
                <p:ph sz="quarter" idx="1"/>
              </p:nvPr>
            </p:nvSpPr>
            <p:spPr>
              <a:xfrm>
                <a:off x="479376" y="960438"/>
                <a:ext cx="11521280" cy="4937125"/>
              </a:xfrm>
              <a:blipFill>
                <a:blip r:embed="rId2"/>
                <a:stretch>
                  <a:fillRect l="-1693" t="-3337"/>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a:xfrm>
            <a:off x="2639616" y="188641"/>
            <a:ext cx="7344816" cy="792163"/>
          </a:xfrm>
        </p:spPr>
        <p:txBody>
          <a:bodyPr/>
          <a:lstStyle/>
          <a:p>
            <a:pPr eaLnBrk="1" hangingPunct="1"/>
            <a:r>
              <a:rPr lang="en-AU" altLang="en-US">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68" y="1018176"/>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247" y="1810338"/>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FA85C1-7B2C-4493-9E39-5EB18728261F}"/>
                  </a:ext>
                </a:extLst>
              </p:cNvPr>
              <p:cNvSpPr txBox="1"/>
              <p:nvPr/>
            </p:nvSpPr>
            <p:spPr>
              <a:xfrm>
                <a:off x="3503713" y="2276873"/>
                <a:ext cx="21437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=64 </m:t>
                      </m:r>
                      <m:r>
                        <a:rPr lang="en-US" sz="2400" i="1">
                          <a:latin typeface="Cambria Math" panose="02040503050406030204" pitchFamily="18" charset="0"/>
                        </a:rPr>
                        <m:t>𝑜𝑟</m:t>
                      </m:r>
                      <m:r>
                        <a:rPr lang="en-US" sz="2400" i="1">
                          <a:latin typeface="Cambria Math" panose="02040503050406030204" pitchFamily="18" charset="0"/>
                        </a:rPr>
                        <m:t> 128</m:t>
                      </m:r>
                    </m:oMath>
                  </m:oMathPara>
                </a14:m>
                <a:endParaRPr lang="en-US" sz="2400"/>
              </a:p>
            </p:txBody>
          </p:sp>
        </mc:Choice>
        <mc:Fallback xmlns="">
          <p:sp>
            <p:nvSpPr>
              <p:cNvPr id="2" name="TextBox 1">
                <a:extLst>
                  <a:ext uri="{FF2B5EF4-FFF2-40B4-BE49-F238E27FC236}">
                    <a16:creationId xmlns:a16="http://schemas.microsoft.com/office/drawing/2014/main" id="{57FA85C1-7B2C-4493-9E39-5EB18728261F}"/>
                  </a:ext>
                </a:extLst>
              </p:cNvPr>
              <p:cNvSpPr txBox="1">
                <a:spLocks noRot="1" noChangeAspect="1" noMove="1" noResize="1" noEditPoints="1" noAdjustHandles="1" noChangeArrowheads="1" noChangeShapeType="1" noTextEdit="1"/>
              </p:cNvSpPr>
              <p:nvPr/>
            </p:nvSpPr>
            <p:spPr>
              <a:xfrm>
                <a:off x="3503713" y="2276873"/>
                <a:ext cx="2143727" cy="461665"/>
              </a:xfrm>
              <a:prstGeom prst="rect">
                <a:avLst/>
              </a:prstGeom>
              <a:blipFill>
                <a:blip r:embed="rId5"/>
                <a:stretch>
                  <a:fillRect/>
                </a:stretch>
              </a:blipFill>
            </p:spPr>
            <p:txBody>
              <a:bodyPr/>
              <a:lstStyle/>
              <a:p>
                <a:r>
                  <a:rPr lang="en-US">
                    <a:noFill/>
                  </a:rPr>
                  <a:t> </a:t>
                </a:r>
              </a:p>
            </p:txBody>
          </p:sp>
        </mc:Fallback>
      </mc:AlternateContent>
      <p:sp>
        <p:nvSpPr>
          <p:cNvPr id="3" name="Arrow: Down 2">
            <a:extLst>
              <a:ext uri="{FF2B5EF4-FFF2-40B4-BE49-F238E27FC236}">
                <a16:creationId xmlns:a16="http://schemas.microsoft.com/office/drawing/2014/main" id="{28F4956C-80A4-4DC0-9614-ED8ECA198AA2}"/>
              </a:ext>
            </a:extLst>
          </p:cNvPr>
          <p:cNvSpPr/>
          <p:nvPr/>
        </p:nvSpPr>
        <p:spPr bwMode="auto">
          <a:xfrm>
            <a:off x="1631504" y="3573016"/>
            <a:ext cx="144016" cy="18722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Arrow: Down 3">
            <a:extLst>
              <a:ext uri="{FF2B5EF4-FFF2-40B4-BE49-F238E27FC236}">
                <a16:creationId xmlns:a16="http://schemas.microsoft.com/office/drawing/2014/main" id="{B6F666BA-84DE-4B0B-A6F7-1089D6114210}"/>
              </a:ext>
            </a:extLst>
          </p:cNvPr>
          <p:cNvSpPr/>
          <p:nvPr/>
        </p:nvSpPr>
        <p:spPr bwMode="auto">
          <a:xfrm rot="10800000">
            <a:off x="10298970" y="3429000"/>
            <a:ext cx="91005" cy="21602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ABAD2B-9D9B-4022-8C64-901A14207C0A}"/>
                  </a:ext>
                </a:extLst>
              </p:cNvPr>
              <p:cNvSpPr txBox="1"/>
              <p:nvPr/>
            </p:nvSpPr>
            <p:spPr>
              <a:xfrm>
                <a:off x="1976420" y="5851364"/>
                <a:ext cx="3026149"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a:t> </a:t>
                </a:r>
              </a:p>
            </p:txBody>
          </p:sp>
        </mc:Choice>
        <mc:Fallback xmlns="">
          <p:sp>
            <p:nvSpPr>
              <p:cNvPr id="5" name="TextBox 4">
                <a:extLst>
                  <a:ext uri="{FF2B5EF4-FFF2-40B4-BE49-F238E27FC236}">
                    <a16:creationId xmlns:a16="http://schemas.microsoft.com/office/drawing/2014/main" id="{44ABAD2B-9D9B-4022-8C64-901A14207C0A}"/>
                  </a:ext>
                </a:extLst>
              </p:cNvPr>
              <p:cNvSpPr txBox="1">
                <a:spLocks noRot="1" noChangeAspect="1" noMove="1" noResize="1" noEditPoints="1" noAdjustHandles="1" noChangeArrowheads="1" noChangeShapeType="1" noTextEdit="1"/>
              </p:cNvSpPr>
              <p:nvPr/>
            </p:nvSpPr>
            <p:spPr>
              <a:xfrm>
                <a:off x="1976420" y="5851364"/>
                <a:ext cx="3026149"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B66E5F-A9F9-461C-B092-25F70AC44894}"/>
                  </a:ext>
                </a:extLst>
              </p:cNvPr>
              <p:cNvSpPr txBox="1"/>
              <p:nvPr/>
            </p:nvSpPr>
            <p:spPr>
              <a:xfrm>
                <a:off x="6897828" y="2078604"/>
                <a:ext cx="2998128"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e>
                        </m:d>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𝑛</m:t>
                        </m:r>
                      </m:sub>
                      <m:sup>
                        <m:r>
                          <a:rPr lang="en-US" i="1">
                            <a:latin typeface="Cambria Math" panose="02040503050406030204" pitchFamily="18" charset="0"/>
                          </a:rPr>
                          <m:t>∗</m:t>
                        </m:r>
                      </m:sup>
                    </m:sSubSup>
                  </m:oMath>
                </a14:m>
                <a:r>
                  <a:rPr lang="en-US"/>
                  <a:t> </a:t>
                </a:r>
              </a:p>
            </p:txBody>
          </p:sp>
        </mc:Choice>
        <mc:Fallback xmlns="">
          <p:sp>
            <p:nvSpPr>
              <p:cNvPr id="9" name="TextBox 8">
                <a:extLst>
                  <a:ext uri="{FF2B5EF4-FFF2-40B4-BE49-F238E27FC236}">
                    <a16:creationId xmlns:a16="http://schemas.microsoft.com/office/drawing/2014/main" id="{3BB66E5F-A9F9-461C-B092-25F70AC44894}"/>
                  </a:ext>
                </a:extLst>
              </p:cNvPr>
              <p:cNvSpPr txBox="1">
                <a:spLocks noRot="1" noChangeAspect="1" noMove="1" noResize="1" noEditPoints="1" noAdjustHandles="1" noChangeArrowheads="1" noChangeShapeType="1" noTextEdit="1"/>
              </p:cNvSpPr>
              <p:nvPr/>
            </p:nvSpPr>
            <p:spPr>
              <a:xfrm>
                <a:off x="6897828" y="2078604"/>
                <a:ext cx="2998128" cy="578685"/>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0"/>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623392" y="1052737"/>
            <a:ext cx="9587408"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43408"/>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1775520" y="1268761"/>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27448" y="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767408" y="960437"/>
                <a:ext cx="987544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xmlns="">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767408" y="960437"/>
                <a:ext cx="9875440" cy="4937125"/>
              </a:xfrm>
              <a:blipFill>
                <a:blip r:embed="rId3"/>
                <a:stretch>
                  <a:fillRect l="-1975" t="-4326" b="-6428"/>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343472" y="36630"/>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96" y="5105400"/>
            <a:ext cx="9089604" cy="12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1828800" y="2893892"/>
            <a:ext cx="1066800" cy="2906715"/>
            <a:chOff x="336" y="1968"/>
            <a:chExt cx="672" cy="1831"/>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607"/>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3967"/>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145704" y="960437"/>
            <a:ext cx="9900592"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4189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001578" y="1073474"/>
            <a:ext cx="8748464" cy="4937125"/>
          </a:xfrm>
        </p:spPr>
        <p:txBody>
          <a:bodyPr/>
          <a:lstStyle/>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pic>
        <p:nvPicPr>
          <p:cNvPr id="6146" name="Picture 2" descr="CBC encryption">
            <a:extLst>
              <a:ext uri="{FF2B5EF4-FFF2-40B4-BE49-F238E27FC236}">
                <a16:creationId xmlns:a16="http://schemas.microsoft.com/office/drawing/2014/main" id="{B5C94AA9-0836-4B60-A361-087E1C6D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528206"/>
            <a:ext cx="8560041" cy="40276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FF1386E-860F-478D-B080-F4DF9A9F9EDB}"/>
              </a:ext>
            </a:extLst>
          </p:cNvPr>
          <p:cNvSpPr/>
          <p:nvPr/>
        </p:nvSpPr>
        <p:spPr>
          <a:xfrm>
            <a:off x="1919536" y="5555865"/>
            <a:ext cx="7560840" cy="400110"/>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https://alicegg.tech/2019/06/23/aes-cbc.html</a:t>
            </a:r>
            <a:endParaRPr lang="en-US" sz="2000">
              <a:solidFill>
                <a:schemeClr val="tx2"/>
              </a:solidFill>
            </a:endParaRPr>
          </a:p>
        </p:txBody>
      </p:sp>
      <p:sp>
        <p:nvSpPr>
          <p:cNvPr id="3" name="Rectangle 2">
            <a:extLst>
              <a:ext uri="{FF2B5EF4-FFF2-40B4-BE49-F238E27FC236}">
                <a16:creationId xmlns:a16="http://schemas.microsoft.com/office/drawing/2014/main" id="{047E4B38-6C87-4CAD-8823-39D57364AE07}"/>
              </a:ext>
            </a:extLst>
          </p:cNvPr>
          <p:cNvSpPr/>
          <p:nvPr/>
        </p:nvSpPr>
        <p:spPr>
          <a:xfrm>
            <a:off x="1919536" y="6036234"/>
            <a:ext cx="7992888" cy="400110"/>
          </a:xfrm>
          <a:prstGeom prst="rect">
            <a:avLst/>
          </a:prstGeom>
        </p:spPr>
        <p:txBody>
          <a:bodyPr wrap="square">
            <a:spAutoFit/>
          </a:bodyPr>
          <a:lstStyle/>
          <a:p>
            <a:r>
              <a:rPr lang="en-US" sz="2000">
                <a:solidFill>
                  <a:schemeClr val="tx2"/>
                </a:solidFill>
                <a:hlinkClick r:id="rId4">
                  <a:extLst>
                    <a:ext uri="{A12FA001-AC4F-418D-AE19-62706E023703}">
                      <ahyp:hlinkClr xmlns:ahyp="http://schemas.microsoft.com/office/drawing/2018/hyperlinkcolor" val="tx"/>
                    </a:ext>
                  </a:extLst>
                </a:hlinkClick>
              </a:rPr>
              <a:t>https://cve.mitre.org/cgi-bin/cvename.cgi?name=2020-8911</a:t>
            </a:r>
            <a:endParaRPr lang="en-US" sz="2000">
              <a:solidFill>
                <a:schemeClr val="tx2"/>
              </a:solidFill>
            </a:endParaRPr>
          </a:p>
        </p:txBody>
      </p:sp>
    </p:spTree>
    <p:extLst>
      <p:ext uri="{BB962C8B-B14F-4D97-AF65-F5344CB8AC3E}">
        <p14:creationId xmlns:p14="http://schemas.microsoft.com/office/powerpoint/2010/main" val="145734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xmlns:a14="http://schemas.microsoft.com/office/drawing/2010/main">
        <mc:Choice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767408" y="1012155"/>
                <a:ext cx="10081120"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xmlns="">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767408" y="1012155"/>
                <a:ext cx="10081120" cy="4937125"/>
              </a:xfrm>
              <a:blipFill>
                <a:blip r:embed="rId3"/>
                <a:stretch>
                  <a:fillRect l="-907" t="-1605" r="-121" b="-4938"/>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64090"/>
            <a:ext cx="7725080" cy="646321"/>
          </a:xfrm>
        </p:spPr>
        <p:txBody>
          <a:bodyPr wrap="square">
            <a:spAutoFit/>
          </a:bodyPr>
          <a:lstStyle/>
          <a:p>
            <a:r>
              <a:rPr lang="en-IN" altLang="en-US" dirty="0">
                <a:ea typeface="ヒラギノ角ゴ Pro W3" charset="-128"/>
              </a:rPr>
              <a:t>DES review</a:t>
            </a:r>
            <a:endParaRPr lang="en-US" sz="2800" dirty="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dirty="0"/>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dirty="0"/>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928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99456" y="47004"/>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22" y="220486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767408" y="1160747"/>
            <a:ext cx="10081120" cy="500823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343472" y="33365"/>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1055440" y="1484784"/>
            <a:ext cx="9781728" cy="4752528"/>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1981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415480" y="69011"/>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551384" y="1166019"/>
            <a:ext cx="10801200" cy="5071293"/>
          </a:xfrm>
        </p:spPr>
        <p:txBody>
          <a:bodyPr/>
          <a:lstStyle/>
          <a:p>
            <a:pPr eaLnBrk="1" hangingPunct="1"/>
            <a:r>
              <a:rPr lang="en-AU" altLang="en-US" sz="28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400">
                <a:ea typeface="ＭＳ Ｐゴシック" panose="020B0600070205080204" pitchFamily="34" charset="-128"/>
              </a:rPr>
              <a:t>enable to encrypt any number of bits e.g. single bits or single characters (bytes)</a:t>
            </a:r>
            <a:r>
              <a:rPr lang="en-AU" altLang="en-US" sz="2400">
                <a:ea typeface="ＭＳ Ｐゴシック" panose="020B0600070205080204" pitchFamily="34" charset="-128"/>
                <a:cs typeface="Arial" panose="020B0604020202020204" pitchFamily="34" charset="0"/>
              </a:rPr>
              <a:t>  </a:t>
            </a:r>
            <a:endParaRPr lang="en-AU" altLang="en-US" sz="4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4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S=64, S=128 (block cipher)</a:t>
            </a:r>
            <a:endParaRPr lang="en-AU" altLang="en-US" sz="2800">
              <a:ea typeface="ＭＳ Ｐゴシック" panose="020B0600070205080204" pitchFamily="34" charset="-128"/>
              <a:cs typeface="Arial" panose="020B0604020202020204" pitchFamily="34" charset="0"/>
            </a:endParaRPr>
          </a:p>
          <a:p>
            <a:pPr eaLnBrk="1" hangingPunct="1"/>
            <a:r>
              <a:rPr lang="en-AU" altLang="en-US" sz="2800">
                <a:ea typeface="ＭＳ Ｐゴシック" panose="020B0600070205080204" pitchFamily="34" charset="-128"/>
                <a:cs typeface="Arial" panose="020B0604020202020204" pitchFamily="34" charset="0"/>
              </a:rPr>
              <a:t>A ciphertext segment depends on the current and all preceding plaintext segments.</a:t>
            </a:r>
          </a:p>
          <a:p>
            <a:pPr eaLnBrk="1" hangingPunct="1"/>
            <a:r>
              <a:rPr lang="en-AU" altLang="en-US" sz="28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99456" y="-90489"/>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983432" y="960437"/>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a:xfrm>
            <a:off x="1199456" y="31303"/>
            <a:ext cx="9793088" cy="792163"/>
          </a:xfrm>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42" y="1134840"/>
            <a:ext cx="9795439" cy="52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1"/>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2057400" y="1905001"/>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199456" y="1856"/>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980728"/>
            <a:ext cx="10280651" cy="5652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313756" y="130150"/>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04587"/>
            <a:ext cx="7776864" cy="646321"/>
          </a:xfrm>
        </p:spPr>
        <p:txBody>
          <a:bodyPr wrap="square">
            <a:spAutoFit/>
          </a:bodyPr>
          <a:lstStyle/>
          <a:p>
            <a:r>
              <a:rPr lang="en-IN" altLang="en-US" dirty="0">
                <a:ea typeface="ヒラギノ角ゴ Pro W3" charset="-128"/>
              </a:rPr>
              <a:t>DES review</a:t>
            </a:r>
            <a:endParaRPr lang="en-US" sz="2800" dirty="0"/>
          </a:p>
        </p:txBody>
      </p:sp>
      <p:sp>
        <p:nvSpPr>
          <p:cNvPr id="3" name="TextBox 2">
            <a:extLst>
              <a:ext uri="{FF2B5EF4-FFF2-40B4-BE49-F238E27FC236}">
                <a16:creationId xmlns:a16="http://schemas.microsoft.com/office/drawing/2014/main" id="{01ABD2C7-18C2-45D9-9ABB-CBD0305BC5A0}"/>
              </a:ext>
            </a:extLst>
          </p:cNvPr>
          <p:cNvSpPr txBox="1"/>
          <p:nvPr/>
        </p:nvSpPr>
        <p:spPr>
          <a:xfrm>
            <a:off x="1841065" y="992720"/>
            <a:ext cx="2714205"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1841064" y="1430290"/>
                <a:ext cx="6140592" cy="528093"/>
              </a:xfrm>
              <a:prstGeom prst="rect">
                <a:avLst/>
              </a:prstGeom>
              <a:noFill/>
            </p:spPr>
            <p:txBody>
              <a:bodyPr wrap="none" rtlCol="0">
                <a:spAutoFit/>
              </a:bodyPr>
              <a:lstStyle/>
              <a:p>
                <a:r>
                  <a:rPr lang="en-US" dirty="0"/>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dirty="0"/>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1841064" y="1430290"/>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1854425" y="1913913"/>
            <a:ext cx="2972289" cy="523220"/>
          </a:xfrm>
          <a:prstGeom prst="rect">
            <a:avLst/>
          </a:prstGeom>
          <a:noFill/>
        </p:spPr>
        <p:txBody>
          <a:bodyPr wrap="none" rtlCol="0">
            <a:spAutoFit/>
          </a:bodyPr>
          <a:lstStyle/>
          <a:p>
            <a:r>
              <a:rPr lang="en-US" dirty="0"/>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1735891" y="249289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1735892"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1758299" y="5930117"/>
            <a:ext cx="8586173" cy="461665"/>
          </a:xfrm>
          <a:prstGeom prst="rect">
            <a:avLst/>
          </a:prstGeom>
        </p:spPr>
        <p:txBody>
          <a:bodyPr wrap="square">
            <a:spAutoFit/>
          </a:bodyPr>
          <a:lstStyle/>
          <a:p>
            <a:r>
              <a:rPr lang="en-US" sz="2400" dirty="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a:xfrm>
            <a:off x="1295500"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88" y="1893833"/>
            <a:ext cx="9361040" cy="44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403176" y="1055633"/>
            <a:ext cx="10685412"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a:xfrm>
            <a:off x="1055440" y="0"/>
            <a:ext cx="9793088" cy="792163"/>
          </a:xfrm>
        </p:spPr>
        <p:txBody>
          <a:bodyPr/>
          <a:lstStyle/>
          <a:p>
            <a:pPr eaLnBrk="1" hangingPunct="1"/>
            <a:r>
              <a:rPr lang="en-AU" altLang="en-US">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17712" y="1219201"/>
            <a:ext cx="11438928"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79376" y="1219201"/>
            <a:ext cx="11640616"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a:xfrm>
            <a:off x="1199456" y="80590"/>
            <a:ext cx="9793088" cy="792163"/>
          </a:xfrm>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196752"/>
            <a:ext cx="1097604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4" y="1412776"/>
            <a:ext cx="10931911" cy="5040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0" y="1124744"/>
            <a:ext cx="1115877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8" y="1168758"/>
            <a:ext cx="10542376" cy="51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a:xfrm>
            <a:off x="1199456" y="19108"/>
            <a:ext cx="9793088"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493912" y="1340769"/>
            <a:ext cx="11074696"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a:xfrm>
            <a:off x="1217712" y="0"/>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1217712" y="1219201"/>
            <a:ext cx="919876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a:xfrm>
            <a:off x="1235460" y="116632"/>
            <a:ext cx="9793088" cy="792163"/>
          </a:xfrm>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623392" y="1219201"/>
            <a:ext cx="11017224"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04528" y="1196752"/>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t>Data Encryption Standard (DES)</a:t>
            </a:r>
          </a:p>
          <a:p>
            <a:pPr lvl="1" eaLnBrk="1" hangingPunct="1">
              <a:spcBef>
                <a:spcPct val="25000"/>
              </a:spcBef>
            </a:pPr>
            <a:r>
              <a:rPr lang="en-GB" altLang="en-US" dirty="0">
                <a:solidFill>
                  <a:srgbClr val="FF0000"/>
                </a:solidFill>
              </a:rPr>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extLst>
      <p:ext uri="{BB962C8B-B14F-4D97-AF65-F5344CB8AC3E}">
        <p14:creationId xmlns:p14="http://schemas.microsoft.com/office/powerpoint/2010/main" val="2022642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1271464" y="-101904"/>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extLst>
              <p:ext uri="{D42A27DB-BD31-4B8C-83A1-F6EECF244321}">
                <p14:modId xmlns:p14="http://schemas.microsoft.com/office/powerpoint/2010/main" val="2775678173"/>
              </p:ext>
            </p:extLst>
          </p:nvPr>
        </p:nvGraphicFramePr>
        <p:xfrm>
          <a:off x="1981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a:xfrm>
            <a:off x="1415480" y="116632"/>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196752"/>
            <a:ext cx="10391721" cy="47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1055440" y="0"/>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extLst>
              <p:ext uri="{D42A27DB-BD31-4B8C-83A1-F6EECF244321}">
                <p14:modId xmlns:p14="http://schemas.microsoft.com/office/powerpoint/2010/main" val="4271984509"/>
              </p:ext>
            </p:extLst>
          </p:nvPr>
        </p:nvGraphicFramePr>
        <p:xfrm>
          <a:off x="1981200" y="1600200"/>
          <a:ext cx="8939336" cy="4439537"/>
        </p:xfrm>
        <a:graphic>
          <a:graphicData uri="http://schemas.openxmlformats.org/drawingml/2006/table">
            <a:tbl>
              <a:tblPr/>
              <a:tblGrid>
                <a:gridCol w="1572466">
                  <a:extLst>
                    <a:ext uri="{9D8B030D-6E8A-4147-A177-3AD203B41FA5}">
                      <a16:colId xmlns:a16="http://schemas.microsoft.com/office/drawing/2014/main" val="20000"/>
                    </a:ext>
                  </a:extLst>
                </a:gridCol>
                <a:gridCol w="4387091">
                  <a:extLst>
                    <a:ext uri="{9D8B030D-6E8A-4147-A177-3AD203B41FA5}">
                      <a16:colId xmlns:a16="http://schemas.microsoft.com/office/drawing/2014/main" val="20001"/>
                    </a:ext>
                  </a:extLst>
                </a:gridCol>
                <a:gridCol w="2979779">
                  <a:extLst>
                    <a:ext uri="{9D8B030D-6E8A-4147-A177-3AD203B41FA5}">
                      <a16:colId xmlns:a16="http://schemas.microsoft.com/office/drawing/2014/main" val="20002"/>
                    </a:ext>
                  </a:extLst>
                </a:gridCol>
              </a:tblGrid>
              <a:tr h="855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89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1415480"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extLst>
              <p:ext uri="{D42A27DB-BD31-4B8C-83A1-F6EECF244321}">
                <p14:modId xmlns:p14="http://schemas.microsoft.com/office/powerpoint/2010/main" val="825457687"/>
              </p:ext>
            </p:extLst>
          </p:nvPr>
        </p:nvGraphicFramePr>
        <p:xfrm>
          <a:off x="2209800" y="1600200"/>
          <a:ext cx="8854752" cy="4493096"/>
        </p:xfrm>
        <a:graphic>
          <a:graphicData uri="http://schemas.openxmlformats.org/drawingml/2006/table">
            <a:tbl>
              <a:tblPr/>
              <a:tblGrid>
                <a:gridCol w="1637906">
                  <a:extLst>
                    <a:ext uri="{9D8B030D-6E8A-4147-A177-3AD203B41FA5}">
                      <a16:colId xmlns:a16="http://schemas.microsoft.com/office/drawing/2014/main" val="20000"/>
                    </a:ext>
                  </a:extLst>
                </a:gridCol>
                <a:gridCol w="3773331">
                  <a:extLst>
                    <a:ext uri="{9D8B030D-6E8A-4147-A177-3AD203B41FA5}">
                      <a16:colId xmlns:a16="http://schemas.microsoft.com/office/drawing/2014/main" val="20001"/>
                    </a:ext>
                  </a:extLst>
                </a:gridCol>
                <a:gridCol w="3443515">
                  <a:extLst>
                    <a:ext uri="{9D8B030D-6E8A-4147-A177-3AD203B41FA5}">
                      <a16:colId xmlns:a16="http://schemas.microsoft.com/office/drawing/2014/main" val="20002"/>
                    </a:ext>
                  </a:extLst>
                </a:gridCol>
              </a:tblGrid>
              <a:tr h="832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271464" y="103517"/>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767408" y="1196752"/>
            <a:ext cx="11161240" cy="4937125"/>
          </a:xfrm>
        </p:spPr>
        <p:txBody>
          <a:bodyPr/>
          <a:lstStyle/>
          <a:p>
            <a:pPr eaLnBrk="1" hangingPunct="1"/>
            <a:r>
              <a:rPr lang="en-US" altLang="en-US" sz="2400">
                <a:ea typeface="ＭＳ Ｐゴシック" panose="020B0600070205080204" pitchFamily="34" charset="-128"/>
              </a:rPr>
              <a:t>ECB, CBC, OFB, CFB, CTR, and XTS modes only provide confidentiality</a:t>
            </a:r>
          </a:p>
          <a:p>
            <a:pPr eaLnBrk="1" hangingPunct="1"/>
            <a:endParaRPr lang="en-US" altLang="en-US" sz="1200">
              <a:ea typeface="ＭＳ Ｐゴシック" panose="020B0600070205080204" pitchFamily="34" charset="-128"/>
            </a:endParaRPr>
          </a:p>
          <a:p>
            <a:pPr eaLnBrk="1" hangingPunct="1"/>
            <a:r>
              <a:rPr lang="en-US" altLang="en-US" sz="24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400">
              <a:ea typeface="ＭＳ Ｐゴシック" panose="020B0600070205080204" pitchFamily="34" charset="-128"/>
            </a:endParaRPr>
          </a:p>
          <a:p>
            <a:pPr eaLnBrk="1" hangingPunct="1"/>
            <a:r>
              <a:rPr lang="en-US" altLang="en-US" sz="2400">
                <a:ea typeface="ＭＳ Ｐゴシック" panose="020B0600070205080204" pitchFamily="34" charset="-128"/>
              </a:rPr>
              <a:t>Several MAC schemes</a:t>
            </a:r>
          </a:p>
          <a:p>
            <a:pPr lvl="1" eaLnBrk="1" hangingPunct="1"/>
            <a:r>
              <a:rPr lang="en-US" altLang="en-US" sz="2000">
                <a:ea typeface="ＭＳ Ｐゴシック" panose="020B0600070205080204" pitchFamily="34" charset="-128"/>
              </a:rPr>
              <a:t>HMAC, CMAC and GMAC </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But.. compositing a confidentiality mode with an authenticity mode could be difficult and error prone</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New modes combined confidentiality and data integrity into a single cryptographic primitive</a:t>
            </a:r>
          </a:p>
          <a:p>
            <a:pPr lvl="1" eaLnBrk="1" hangingPunct="1"/>
            <a:r>
              <a:rPr lang="en-US" altLang="en-US" sz="2400">
                <a:ea typeface="ＭＳ Ｐゴシック" panose="020B0600070205080204" pitchFamily="34" charset="-128"/>
              </a:rPr>
              <a:t>CCM, GCM, CWC, EAX, IAPM and OCB</a:t>
            </a:r>
          </a:p>
          <a:p>
            <a:pPr eaLnBrk="1" hangingPunct="1"/>
            <a:endParaRPr lang="en-US" altLang="en-US" sz="2400">
              <a:ea typeface="ＭＳ Ｐゴシック" panose="020B0600070205080204" pitchFamily="34" charset="-128"/>
            </a:endParaRPr>
          </a:p>
          <a:p>
            <a:pPr eaLnBrk="1" hangingPunct="1"/>
            <a:endParaRPr lang="en-US" altLang="en-US" sz="24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68696" y="1014160"/>
            <a:ext cx="11831960" cy="5867400"/>
          </a:xfrm>
        </p:spPr>
        <p:txBody>
          <a:bodyPr/>
          <a:lstStyle/>
          <a:p>
            <a:pPr eaLnBrk="1" hangingPunct="1">
              <a:buFont typeface="Wingdings" panose="05000000000000000000" pitchFamily="2" charset="2"/>
              <a:buChar char="ü"/>
            </a:pPr>
            <a:r>
              <a:rPr lang="en-US" altLang="zh-CN" sz="2800" dirty="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800" dirty="0" err="1">
                <a:ea typeface="宋体" panose="02010600030101010101" pitchFamily="2" charset="-122"/>
              </a:rPr>
              <a:t>Rijndael</a:t>
            </a:r>
            <a:r>
              <a:rPr lang="en-US" altLang="zh-CN" sz="2800" dirty="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800" dirty="0">
                <a:ea typeface="宋体" panose="02010600030101010101" pitchFamily="2" charset="-122"/>
              </a:rPr>
              <a:t>AES basic structures:</a:t>
            </a:r>
          </a:p>
          <a:p>
            <a:pPr lvl="1" eaLnBrk="1" hangingPunct="1">
              <a:buFont typeface="Wingdings" panose="05000000000000000000" pitchFamily="2" charset="2"/>
              <a:buChar char=""/>
            </a:pPr>
            <a:r>
              <a:rPr lang="en-US" altLang="zh-CN" sz="2400" dirty="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400" dirty="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400" dirty="0">
                <a:ea typeface="宋体" panose="02010600030101010101" pitchFamily="2" charset="-122"/>
              </a:rPr>
              <a:t>basic unit: byte, not bit</a:t>
            </a:r>
          </a:p>
          <a:p>
            <a:pPr lvl="1" eaLnBrk="1" hangingPunct="1">
              <a:buFont typeface="Wingdings" panose="05000000000000000000" pitchFamily="2" charset="2"/>
              <a:buChar char=""/>
            </a:pPr>
            <a:r>
              <a:rPr lang="en-US" altLang="zh-CN" sz="2400" dirty="0">
                <a:ea typeface="宋体" panose="02010600030101010101" pitchFamily="2" charset="-122"/>
              </a:rPr>
              <a:t>block size: 16-bytes (128 bits)</a:t>
            </a:r>
          </a:p>
          <a:p>
            <a:pPr lvl="1" eaLnBrk="1" hangingPunct="1">
              <a:buFont typeface="Wingdings" panose="05000000000000000000" pitchFamily="2" charset="2"/>
              <a:buChar char=""/>
            </a:pPr>
            <a:r>
              <a:rPr lang="en-US" altLang="zh-CN" sz="2400" dirty="0">
                <a:ea typeface="宋体" panose="02010600030101010101" pitchFamily="2" charset="-122"/>
              </a:rPr>
              <a:t>three different key lengths: 128, 192, </a:t>
            </a:r>
            <a:r>
              <a:rPr lang="en-US" altLang="zh-CN" sz="2400">
                <a:ea typeface="宋体" panose="02010600030101010101" pitchFamily="2" charset="-122"/>
              </a:rPr>
              <a:t>256 bits (AES-128</a:t>
            </a:r>
            <a:r>
              <a:rPr lang="en-US" altLang="zh-CN" sz="2400" dirty="0">
                <a:ea typeface="宋体" panose="02010600030101010101" pitchFamily="2" charset="-122"/>
              </a:rPr>
              <a:t>, AES-192</a:t>
            </a:r>
            <a:r>
              <a:rPr lang="en-US" altLang="zh-CN" sz="2400">
                <a:ea typeface="宋体" panose="02010600030101010101" pitchFamily="2" charset="-122"/>
              </a:rPr>
              <a:t>, AES-256) </a:t>
            </a:r>
            <a:endParaRPr lang="en-US" altLang="zh-CN" sz="2400" dirty="0">
              <a:ea typeface="宋体" panose="02010600030101010101" pitchFamily="2" charset="-122"/>
            </a:endParaRPr>
          </a:p>
          <a:p>
            <a:pPr lvl="1" eaLnBrk="1" hangingPunct="1">
              <a:buFont typeface="Wingdings" panose="05000000000000000000" pitchFamily="2" charset="2"/>
              <a:buChar char=""/>
            </a:pPr>
            <a:r>
              <a:rPr lang="en-US" altLang="zh-CN" sz="2400" dirty="0">
                <a:ea typeface="宋体" panose="02010600030101010101" pitchFamily="2" charset="-122"/>
              </a:rPr>
              <a:t>each 16-byte block is represented as a 4 x 4 square matrix, called the </a:t>
            </a:r>
            <a:r>
              <a:rPr lang="en-US" altLang="zh-CN" sz="2400" b="1" i="1" dirty="0">
                <a:ea typeface="宋体" panose="02010600030101010101" pitchFamily="2" charset="-122"/>
              </a:rPr>
              <a:t>state matrix</a:t>
            </a:r>
            <a:endParaRPr lang="en-US" altLang="zh-CN" sz="2400" b="1" dirty="0">
              <a:ea typeface="宋体" panose="02010600030101010101" pitchFamily="2" charset="-122"/>
            </a:endParaRPr>
          </a:p>
          <a:p>
            <a:pPr lvl="1" eaLnBrk="1" hangingPunct="1">
              <a:buFont typeface="Wingdings" panose="05000000000000000000" pitchFamily="2" charset="2"/>
              <a:buChar char=""/>
            </a:pPr>
            <a:r>
              <a:rPr lang="en-GB" altLang="zh-CN" sz="2400" dirty="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400" dirty="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1271464" y="0"/>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kern="0" dirty="0">
                <a:ea typeface="宋体" panose="02010600030101010101" pitchFamily="2" charset="-122"/>
              </a:rPr>
              <a:t>Advanced Encryption Standard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26127"/>
            <a:ext cx="8229600" cy="646321"/>
          </a:xfrm>
        </p:spPr>
        <p:txBody>
          <a:bodyPr wrap="square">
            <a:spAutoFit/>
          </a:bodyPr>
          <a:lstStyle/>
          <a:p>
            <a:r>
              <a:rPr lang="en-IN" altLang="en-US" dirty="0">
                <a:ea typeface="ヒラギノ角ゴ Pro W3" charset="-128"/>
              </a:rPr>
              <a:t>Finite </a:t>
            </a:r>
            <a:r>
              <a:rPr lang="en-IN" altLang="en-US">
                <a:ea typeface="ヒラギノ角ゴ Pro W3" charset="-128"/>
              </a:rPr>
              <a:t>Field Arithmetic</a:t>
            </a:r>
            <a:endParaRPr lang="en-US" sz="2800" dirty="0"/>
          </a:p>
        </p:txBody>
      </p:sp>
      <p:sp>
        <p:nvSpPr>
          <p:cNvPr id="3" name="Content Placeholder 2"/>
          <p:cNvSpPr>
            <a:spLocks noGrp="1"/>
          </p:cNvSpPr>
          <p:nvPr>
            <p:ph idx="1"/>
          </p:nvPr>
        </p:nvSpPr>
        <p:spPr>
          <a:xfrm>
            <a:off x="191344" y="1196752"/>
            <a:ext cx="3826768" cy="509592"/>
          </a:xfrm>
        </p:spPr>
        <p:txBody>
          <a:bodyPr wrap="square">
            <a:spAutoFit/>
          </a:bodyPr>
          <a:lstStyle/>
          <a:p>
            <a:r>
              <a:rPr lang="en-IN" sz="2600" dirty="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extLst>
              <p:ext uri="{D42A27DB-BD31-4B8C-83A1-F6EECF244321}">
                <p14:modId xmlns:p14="http://schemas.microsoft.com/office/powerpoint/2010/main" val="1803711343"/>
              </p:ext>
            </p:extLst>
          </p:nvPr>
        </p:nvGraphicFramePr>
        <p:xfrm>
          <a:off x="659657" y="1805772"/>
          <a:ext cx="2882900" cy="469900"/>
        </p:xfrm>
        <a:graphic>
          <a:graphicData uri="http://schemas.openxmlformats.org/presentationml/2006/ole">
            <mc:AlternateContent xmlns:mc="http://schemas.openxmlformats.org/markup-compatibility/2006">
              <mc:Choice xmlns:v="urn:schemas-microsoft-com:vml" Requires="v">
                <p:oleObj name="Equation" r:id="rId3" imgW="2882880" imgH="469800" progId="Equation.DSMT4">
                  <p:embed/>
                </p:oleObj>
              </mc:Choice>
              <mc:Fallback>
                <p:oleObj name="Equation" r:id="rId3"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4"/>
                      <a:stretch>
                        <a:fillRect/>
                      </a:stretch>
                    </p:blipFill>
                    <p:spPr>
                      <a:xfrm>
                        <a:off x="659657" y="1805772"/>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466064" y="1759262"/>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210384" y="2518695"/>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dirty="0"/>
              <a:t>N=2</a:t>
            </a:r>
            <a:r>
              <a:rPr lang="en-IN" sz="2600" kern="0" baseline="30000" dirty="0"/>
              <a:t>n</a:t>
            </a:r>
            <a:r>
              <a:rPr lang="en-IN" sz="2600" kern="0" dirty="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extLst>
              <p:ext uri="{D42A27DB-BD31-4B8C-83A1-F6EECF244321}">
                <p14:modId xmlns:p14="http://schemas.microsoft.com/office/powerpoint/2010/main" val="2175462611"/>
              </p:ext>
            </p:extLst>
          </p:nvPr>
        </p:nvGraphicFramePr>
        <p:xfrm>
          <a:off x="577107" y="3361522"/>
          <a:ext cx="3048000" cy="520700"/>
        </p:xfrm>
        <a:graphic>
          <a:graphicData uri="http://schemas.openxmlformats.org/presentationml/2006/ole">
            <mc:AlternateContent xmlns:mc="http://schemas.openxmlformats.org/markup-compatibility/2006">
              <mc:Choice xmlns:v="urn:schemas-microsoft-com:vml" Requires="v">
                <p:oleObj name="Equation" r:id="rId5" imgW="3047760" imgH="520560" progId="Equation.DSMT4">
                  <p:embed/>
                </p:oleObj>
              </mc:Choice>
              <mc:Fallback>
                <p:oleObj name="Equation" r:id="rId5"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6"/>
                      <a:stretch>
                        <a:fillRect/>
                      </a:stretch>
                    </p:blipFill>
                    <p:spPr>
                      <a:xfrm>
                        <a:off x="577107" y="3361522"/>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466084" y="3340884"/>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5150115" y="3697868"/>
            <a:ext cx="824265" cy="523220"/>
          </a:xfrm>
          <a:prstGeom prst="rect">
            <a:avLst/>
          </a:prstGeom>
          <a:noFill/>
        </p:spPr>
        <p:txBody>
          <a:bodyPr wrap="none" rtlCol="0">
            <a:spAutoFit/>
          </a:bodyPr>
          <a:lstStyle/>
          <a:p>
            <a:r>
              <a:rPr lang="en-US" dirty="0">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268797" y="5129940"/>
            <a:ext cx="4519186" cy="523220"/>
          </a:xfrm>
          <a:prstGeom prst="rect">
            <a:avLst/>
          </a:prstGeom>
          <a:noFill/>
        </p:spPr>
        <p:txBody>
          <a:bodyPr wrap="square" rtlCol="0">
            <a:spAutoFit/>
          </a:bodyPr>
          <a:lstStyle/>
          <a:p>
            <a:r>
              <a:rPr lang="en-US" dirty="0">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extLst>
              <p:ext uri="{D42A27DB-BD31-4B8C-83A1-F6EECF244321}">
                <p14:modId xmlns:p14="http://schemas.microsoft.com/office/powerpoint/2010/main" val="2791143562"/>
              </p:ext>
            </p:extLst>
          </p:nvPr>
        </p:nvGraphicFramePr>
        <p:xfrm>
          <a:off x="1960438" y="5223404"/>
          <a:ext cx="1295400" cy="482600"/>
        </p:xfrm>
        <a:graphic>
          <a:graphicData uri="http://schemas.openxmlformats.org/presentationml/2006/ole">
            <mc:AlternateContent xmlns:mc="http://schemas.openxmlformats.org/markup-compatibility/2006">
              <mc:Choice xmlns:v="urn:schemas-microsoft-com:vml" Requires="v">
                <p:oleObj name="Equation" r:id="rId7" imgW="1295280" imgH="482400" progId="Equation.DSMT4">
                  <p:embed/>
                </p:oleObj>
              </mc:Choice>
              <mc:Fallback>
                <p:oleObj name="Equation" r:id="rId7"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8"/>
                      <a:stretch>
                        <a:fillRect/>
                      </a:stretch>
                    </p:blipFill>
                    <p:spPr>
                      <a:xfrm>
                        <a:off x="1960438" y="5223404"/>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960794" y="5003661"/>
            <a:ext cx="4827189" cy="773565"/>
          </a:xfrm>
          <a:prstGeom prst="rect">
            <a:avLst/>
          </a:prstGeom>
          <a:noFill/>
          <a:ln>
            <a:solidFill>
              <a:schemeClr val="tx1"/>
            </a:solidFill>
          </a:ln>
        </p:spPr>
        <p:txBody>
          <a:bodyPr wrap="square" rtlCol="0">
            <a:spAutoFit/>
          </a:bodyPr>
          <a:lstStyle/>
          <a:p>
            <a:endParaRPr lang="en-US" dirty="0"/>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extLst>
              <p:ext uri="{D42A27DB-BD31-4B8C-83A1-F6EECF244321}">
                <p14:modId xmlns:p14="http://schemas.microsoft.com/office/powerpoint/2010/main" val="4165102531"/>
              </p:ext>
            </p:extLst>
          </p:nvPr>
        </p:nvGraphicFramePr>
        <p:xfrm>
          <a:off x="2212975" y="4213225"/>
          <a:ext cx="3467100" cy="482600"/>
        </p:xfrm>
        <a:graphic>
          <a:graphicData uri="http://schemas.openxmlformats.org/presentationml/2006/ole">
            <mc:AlternateContent xmlns:mc="http://schemas.openxmlformats.org/markup-compatibility/2006">
              <mc:Choice xmlns:v="urn:schemas-microsoft-com:vml" Requires="v">
                <p:oleObj name="Equation" r:id="rId9" imgW="3466800" imgH="482400" progId="Equation.DSMT4">
                  <p:embed/>
                </p:oleObj>
              </mc:Choice>
              <mc:Fallback>
                <p:oleObj name="Equation" r:id="rId9" imgW="3466800" imgH="48240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10"/>
                      <a:stretch>
                        <a:fillRect/>
                      </a:stretch>
                    </p:blipFill>
                    <p:spPr>
                      <a:xfrm>
                        <a:off x="2212975" y="42132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534304" y="4132567"/>
            <a:ext cx="1558440" cy="523220"/>
          </a:xfrm>
          <a:prstGeom prst="rect">
            <a:avLst/>
          </a:prstGeom>
          <a:noFill/>
        </p:spPr>
        <p:txBody>
          <a:bodyPr wrap="none" rtlCol="0">
            <a:spAutoFit/>
          </a:bodyPr>
          <a:lstStyle/>
          <a:p>
            <a:r>
              <a:rPr lang="en-US" dirty="0"/>
              <a:t>Example:</a:t>
            </a:r>
          </a:p>
        </p:txBody>
      </p:sp>
      <p:pic>
        <p:nvPicPr>
          <p:cNvPr id="15" name="Picture 14">
            <a:extLst>
              <a:ext uri="{FF2B5EF4-FFF2-40B4-BE49-F238E27FC236}">
                <a16:creationId xmlns:a16="http://schemas.microsoft.com/office/drawing/2014/main" id="{B0338586-D113-48ED-AF73-1533EC5E163E}"/>
              </a:ext>
            </a:extLst>
          </p:cNvPr>
          <p:cNvPicPr>
            <a:picLocks noChangeAspect="1"/>
          </p:cNvPicPr>
          <p:nvPr/>
        </p:nvPicPr>
        <p:blipFill>
          <a:blip r:embed="rId11"/>
          <a:stretch>
            <a:fillRect/>
          </a:stretch>
        </p:blipFill>
        <p:spPr>
          <a:xfrm>
            <a:off x="6096000" y="1075237"/>
            <a:ext cx="5885616" cy="3767779"/>
          </a:xfrm>
          <a:prstGeom prst="rect">
            <a:avLst/>
          </a:prstGeom>
        </p:spPr>
      </p:pic>
      <p:sp>
        <p:nvSpPr>
          <p:cNvPr id="16" name="TextBox 15">
            <a:extLst>
              <a:ext uri="{FF2B5EF4-FFF2-40B4-BE49-F238E27FC236}">
                <a16:creationId xmlns:a16="http://schemas.microsoft.com/office/drawing/2014/main" id="{BC76A079-4BCA-4D75-B7CA-B5A1617E1EA0}"/>
              </a:ext>
            </a:extLst>
          </p:cNvPr>
          <p:cNvSpPr txBox="1"/>
          <p:nvPr/>
        </p:nvSpPr>
        <p:spPr>
          <a:xfrm>
            <a:off x="6364398" y="4941168"/>
            <a:ext cx="2260555" cy="523220"/>
          </a:xfrm>
          <a:prstGeom prst="rect">
            <a:avLst/>
          </a:prstGeom>
          <a:noFill/>
        </p:spPr>
        <p:txBody>
          <a:bodyPr wrap="none" rtlCol="0">
            <a:spAutoFit/>
          </a:bodyPr>
          <a:lstStyle/>
          <a:p>
            <a:r>
              <a:rPr lang="en-US"/>
              <a:t>3.3 mode 8 =1</a:t>
            </a:r>
          </a:p>
        </p:txBody>
      </p:sp>
      <p:sp>
        <p:nvSpPr>
          <p:cNvPr id="17" name="TextBox 16">
            <a:extLst>
              <a:ext uri="{FF2B5EF4-FFF2-40B4-BE49-F238E27FC236}">
                <a16:creationId xmlns:a16="http://schemas.microsoft.com/office/drawing/2014/main" id="{0BE8EBAC-E250-4C0A-8B2B-A3EB0B83F723}"/>
              </a:ext>
            </a:extLst>
          </p:cNvPr>
          <p:cNvSpPr txBox="1"/>
          <p:nvPr/>
        </p:nvSpPr>
        <p:spPr>
          <a:xfrm>
            <a:off x="6360344" y="5452963"/>
            <a:ext cx="2260555" cy="523220"/>
          </a:xfrm>
          <a:prstGeom prst="rect">
            <a:avLst/>
          </a:prstGeom>
          <a:noFill/>
        </p:spPr>
        <p:txBody>
          <a:bodyPr wrap="none" rtlCol="0">
            <a:spAutoFit/>
          </a:bodyPr>
          <a:lstStyle/>
          <a:p>
            <a:r>
              <a:rPr lang="en-US"/>
              <a:t>5.5 mode 8 =1</a:t>
            </a:r>
          </a:p>
        </p:txBody>
      </p:sp>
      <p:sp>
        <p:nvSpPr>
          <p:cNvPr id="18" name="TextBox 17">
            <a:extLst>
              <a:ext uri="{FF2B5EF4-FFF2-40B4-BE49-F238E27FC236}">
                <a16:creationId xmlns:a16="http://schemas.microsoft.com/office/drawing/2014/main" id="{2F26B300-6D53-456E-BDE0-593A94D9A7BC}"/>
              </a:ext>
            </a:extLst>
          </p:cNvPr>
          <p:cNvSpPr txBox="1"/>
          <p:nvPr/>
        </p:nvSpPr>
        <p:spPr>
          <a:xfrm>
            <a:off x="6360344" y="5949280"/>
            <a:ext cx="2260555" cy="523220"/>
          </a:xfrm>
          <a:prstGeom prst="rect">
            <a:avLst/>
          </a:prstGeom>
          <a:noFill/>
        </p:spPr>
        <p:txBody>
          <a:bodyPr wrap="none" rtlCol="0">
            <a:spAutoFit/>
          </a:bodyPr>
          <a:lstStyle/>
          <a:p>
            <a:r>
              <a:rPr lang="en-US"/>
              <a:t>7.7 mode 8 =1</a:t>
            </a:r>
          </a:p>
        </p:txBody>
      </p:sp>
      <p:sp>
        <p:nvSpPr>
          <p:cNvPr id="19" name="TextBox 18">
            <a:extLst>
              <a:ext uri="{FF2B5EF4-FFF2-40B4-BE49-F238E27FC236}">
                <a16:creationId xmlns:a16="http://schemas.microsoft.com/office/drawing/2014/main" id="{21DB678B-0859-47D5-A67E-0837D84DD557}"/>
              </a:ext>
            </a:extLst>
          </p:cNvPr>
          <p:cNvSpPr txBox="1"/>
          <p:nvPr/>
        </p:nvSpPr>
        <p:spPr>
          <a:xfrm>
            <a:off x="9021936" y="4941168"/>
            <a:ext cx="2419252" cy="523220"/>
          </a:xfrm>
          <a:prstGeom prst="rect">
            <a:avLst/>
          </a:prstGeom>
          <a:noFill/>
        </p:spPr>
        <p:txBody>
          <a:bodyPr wrap="none" rtlCol="0">
            <a:spAutoFit/>
          </a:bodyPr>
          <a:lstStyle/>
          <a:p>
            <a:r>
              <a:rPr lang="en-US"/>
              <a:t>2.x mode 8 =1?</a:t>
            </a:r>
          </a:p>
        </p:txBody>
      </p:sp>
      <p:sp>
        <p:nvSpPr>
          <p:cNvPr id="20" name="TextBox 19">
            <a:extLst>
              <a:ext uri="{FF2B5EF4-FFF2-40B4-BE49-F238E27FC236}">
                <a16:creationId xmlns:a16="http://schemas.microsoft.com/office/drawing/2014/main" id="{77CB6253-4B84-42A7-82F9-86B6C3B432B8}"/>
              </a:ext>
            </a:extLst>
          </p:cNvPr>
          <p:cNvSpPr txBox="1"/>
          <p:nvPr/>
        </p:nvSpPr>
        <p:spPr>
          <a:xfrm>
            <a:off x="9048328" y="5462477"/>
            <a:ext cx="2419252" cy="523220"/>
          </a:xfrm>
          <a:prstGeom prst="rect">
            <a:avLst/>
          </a:prstGeom>
          <a:noFill/>
        </p:spPr>
        <p:txBody>
          <a:bodyPr wrap="none" rtlCol="0">
            <a:spAutoFit/>
          </a:bodyPr>
          <a:lstStyle/>
          <a:p>
            <a:r>
              <a:rPr lang="en-US"/>
              <a:t>4.x mode 8 =1?</a:t>
            </a:r>
          </a:p>
        </p:txBody>
      </p:sp>
      <p:sp>
        <p:nvSpPr>
          <p:cNvPr id="21" name="TextBox 20">
            <a:extLst>
              <a:ext uri="{FF2B5EF4-FFF2-40B4-BE49-F238E27FC236}">
                <a16:creationId xmlns:a16="http://schemas.microsoft.com/office/drawing/2014/main" id="{60A0C169-510E-460D-9A73-92EE5C83A9AD}"/>
              </a:ext>
            </a:extLst>
          </p:cNvPr>
          <p:cNvSpPr txBox="1"/>
          <p:nvPr/>
        </p:nvSpPr>
        <p:spPr>
          <a:xfrm>
            <a:off x="9048328" y="5947369"/>
            <a:ext cx="2419252" cy="523220"/>
          </a:xfrm>
          <a:prstGeom prst="rect">
            <a:avLst/>
          </a:prstGeom>
          <a:noFill/>
        </p:spPr>
        <p:txBody>
          <a:bodyPr wrap="none" rtlCol="0">
            <a:spAutoFit/>
          </a:bodyPr>
          <a:lstStyle/>
          <a:p>
            <a:r>
              <a:rPr lang="en-US"/>
              <a:t>6.x mode 8 =1?</a:t>
            </a:r>
          </a:p>
        </p:txBody>
      </p:sp>
      <p:cxnSp>
        <p:nvCxnSpPr>
          <p:cNvPr id="23" name="Straight Connector 22">
            <a:extLst>
              <a:ext uri="{FF2B5EF4-FFF2-40B4-BE49-F238E27FC236}">
                <a16:creationId xmlns:a16="http://schemas.microsoft.com/office/drawing/2014/main" id="{01D0D292-2244-4089-B0A8-D851C0128E67}"/>
              </a:ext>
            </a:extLst>
          </p:cNvPr>
          <p:cNvCxnSpPr/>
          <p:nvPr/>
        </p:nvCxnSpPr>
        <p:spPr bwMode="auto">
          <a:xfrm>
            <a:off x="8832304" y="4843016"/>
            <a:ext cx="2635276" cy="16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2097041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BF4D3F5AA0B42B68E07FB91C34BA7" ma:contentTypeVersion="6" ma:contentTypeDescription="Create a new document." ma:contentTypeScope="" ma:versionID="932162340de6c63d1ecc302692f9bb31">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dbc0769e4174ad5d1c9eef7a892472fd"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18A3B7-9456-4898-A813-A26FDF020879}"/>
</file>

<file path=customXml/itemProps2.xml><?xml version="1.0" encoding="utf-8"?>
<ds:datastoreItem xmlns:ds="http://schemas.openxmlformats.org/officeDocument/2006/customXml" ds:itemID="{47B61F6E-6CF2-4AD4-A890-B35F9B7680AD}"/>
</file>

<file path=customXml/itemProps3.xml><?xml version="1.0" encoding="utf-8"?>
<ds:datastoreItem xmlns:ds="http://schemas.openxmlformats.org/officeDocument/2006/customXml" ds:itemID="{8CF1E681-C4A9-4281-870E-94E061714B46}"/>
</file>

<file path=docProps/app.xml><?xml version="1.0" encoding="utf-8"?>
<Properties xmlns="http://schemas.openxmlformats.org/officeDocument/2006/extended-properties" xmlns:vt="http://schemas.openxmlformats.org/officeDocument/2006/docPropsVTypes">
  <Template/>
  <TotalTime>2419</TotalTime>
  <Words>6754</Words>
  <Application>Microsoft Office PowerPoint</Application>
  <PresentationFormat>Widescreen</PresentationFormat>
  <Paragraphs>719</Paragraphs>
  <Slides>74</Slides>
  <Notes>49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90" baseType="lpstr">
      <vt:lpstr>Arial</vt:lpstr>
      <vt:lpstr>Blackadder ITC</vt:lpstr>
      <vt:lpstr>Calibri</vt:lpstr>
      <vt:lpstr>Cambria Math</vt:lpstr>
      <vt:lpstr>Courier New</vt:lpstr>
      <vt:lpstr>Garamond</vt:lpstr>
      <vt:lpstr>Georgia</vt:lpstr>
      <vt:lpstr>Gill Sans MT</vt:lpstr>
      <vt:lpstr>Nimbus Roman No9 L</vt:lpstr>
      <vt:lpstr>Source Sans Pro</vt:lpstr>
      <vt:lpstr>Times</vt:lpstr>
      <vt:lpstr>Times New Roman</vt:lpstr>
      <vt:lpstr>Wingdings</vt:lpstr>
      <vt:lpstr>Wingdings 3</vt:lpstr>
      <vt:lpstr>2_Standarddesign</vt:lpstr>
      <vt:lpstr>Equation</vt:lpstr>
      <vt:lpstr>  NT219- Cryptography    </vt:lpstr>
      <vt:lpstr>Outline</vt:lpstr>
      <vt:lpstr>Textbooks and References</vt:lpstr>
      <vt:lpstr>DES review</vt:lpstr>
      <vt:lpstr>DES review</vt:lpstr>
      <vt:lpstr>DES review</vt:lpstr>
      <vt:lpstr>Outline</vt:lpstr>
      <vt:lpstr>PowerPoint Presentation</vt:lpstr>
      <vt:lpstr>Finite Field Arithmetic</vt:lpstr>
      <vt:lpstr>Finite Field Arithmetic</vt:lpstr>
      <vt:lpstr>The Four Simple Operations</vt:lpstr>
      <vt:lpstr>A E S Encryption Round</vt:lpstr>
      <vt:lpstr>AES-128</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Mix-Columns (mic)</vt:lpstr>
      <vt:lpstr>Mix-Columns (mic)</vt:lpstr>
      <vt:lpstr>Add Round Keys (ark)</vt:lpstr>
      <vt:lpstr>AES-128 Round Keys</vt:lpstr>
      <vt:lpstr>Putting Things Together</vt:lpstr>
      <vt:lpstr>AES-128 Encryption/Decryption</vt:lpstr>
      <vt:lpstr>Correctness Proof of Decryption</vt:lpstr>
      <vt:lpstr>PowerPoint Presentation</vt:lpstr>
      <vt:lpstr>A E S Key Expansion</vt:lpstr>
      <vt:lpstr>A E S Key Expansion</vt:lpstr>
      <vt:lpstr>Key Expansion Rationale (1 of 2)</vt:lpstr>
      <vt:lpstr>Key Expansion Rationale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690</cp:revision>
  <cp:lastPrinted>1999-07-26T11:07:16Z</cp:lastPrinted>
  <dcterms:created xsi:type="dcterms:W3CDTF">1999-06-21T09:15:32Z</dcterms:created>
  <dcterms:modified xsi:type="dcterms:W3CDTF">2023-10-12T03:59:47Z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ies>
</file>