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27"/>
  </p:notesMasterIdLst>
  <p:handoutMasterIdLst>
    <p:handoutMasterId r:id="rId28"/>
  </p:handoutMasterIdLst>
  <p:sldIdLst>
    <p:sldId id="494" r:id="rId5"/>
    <p:sldId id="1508" r:id="rId6"/>
    <p:sldId id="1402" r:id="rId7"/>
    <p:sldId id="504" r:id="rId8"/>
    <p:sldId id="1408" r:id="rId9"/>
    <p:sldId id="1514" r:id="rId10"/>
    <p:sldId id="1515" r:id="rId11"/>
    <p:sldId id="1436" r:id="rId12"/>
    <p:sldId id="332" r:id="rId13"/>
    <p:sldId id="1453" r:id="rId14"/>
    <p:sldId id="1467" r:id="rId15"/>
    <p:sldId id="1468" r:id="rId16"/>
    <p:sldId id="1471" r:id="rId17"/>
    <p:sldId id="1472" r:id="rId18"/>
    <p:sldId id="1516" r:id="rId19"/>
    <p:sldId id="901" r:id="rId20"/>
    <p:sldId id="258" r:id="rId21"/>
    <p:sldId id="906" r:id="rId22"/>
    <p:sldId id="903" r:id="rId23"/>
    <p:sldId id="1450" r:id="rId24"/>
    <p:sldId id="904" r:id="rId25"/>
    <p:sldId id="905" r:id="rId26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2B276-DEB8-4719-B79A-303F9EC17F30}" v="2" dt="2024-04-09T02:35:24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âm Xuân Thái" userId="S::22521317@ms.uit.edu.vn::47109f99-c658-4289-9c05-a8d015c85e31" providerId="AD" clId="Web-{AE12B276-DEB8-4719-B79A-303F9EC17F30}"/>
    <pc:docChg chg="addSld delSld">
      <pc:chgData name="Lâm Xuân Thái" userId="S::22521317@ms.uit.edu.vn::47109f99-c658-4289-9c05-a8d015c85e31" providerId="AD" clId="Web-{AE12B276-DEB8-4719-B79A-303F9EC17F30}" dt="2024-04-09T02:35:24.763" v="1"/>
      <pc:docMkLst>
        <pc:docMk/>
      </pc:docMkLst>
      <pc:sldChg chg="new del">
        <pc:chgData name="Lâm Xuân Thái" userId="S::22521317@ms.uit.edu.vn::47109f99-c658-4289-9c05-a8d015c85e31" providerId="AD" clId="Web-{AE12B276-DEB8-4719-B79A-303F9EC17F30}" dt="2024-04-09T02:35:24.763" v="1"/>
        <pc:sldMkLst>
          <pc:docMk/>
          <pc:sldMk cId="1049679491" sldId="15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/>
              <a:t>Cipher=</a:t>
            </a:r>
            <a:r>
              <a:rPr lang="en-US" sz="1300"/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9444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DSA is based on the difficulty of computing discrete logarithms (see Chapter 2)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is based on schemes originally presented by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Elgamal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[ELGA85] and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[SCHN91].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13.3 summarizes the algorithm.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three parameters that are public and can be common to a group of users. An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-bit prime number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chosen. Next, a prime number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selected with a length between 512 and 1024 bits such that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divides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- 1). Finally,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 to be of the form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1200" i="1" kern="1200" baseline="300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-1)/</a:t>
            </a:r>
            <a:r>
              <a:rPr lang="en-US" sz="1200" i="1" kern="1200" baseline="300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an integer between 1 and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with the restriction that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greater than 1. Thus, the global public-key components of DSA are the same as in the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sig- nature scheme. </a:t>
            </a:r>
            <a:endParaRPr lang="en-US"/>
          </a:p>
          <a:p>
            <a:endParaRPr lang="en-US" sz="1200" kern="120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parameters in hand, each user selects a private key and generates a public key. The private key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a number from 1 to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and should be chosen randomly or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public key is calculated from the private key as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</a:t>
            </a:r>
            <a:r>
              <a:rPr lang="en-US" sz="1200" i="1" kern="12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i="1" kern="1200" baseline="300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calculation of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given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relatively straight- forward. However, given the public key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it is believed to be computationally infeasible to determine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is the discrete logarithm of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base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mod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(see Chapter 2). </a:t>
            </a:r>
            <a:endParaRPr lang="en-US"/>
          </a:p>
          <a:p>
            <a:endParaRPr lang="en-US"/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signature of a message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consists of the pair of numbers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are functions of the public key components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p, q, g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user’s private key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hash code of the message H(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and an additional integer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should be generated randomly or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be unique for each signing. </a:t>
            </a:r>
            <a:endParaRPr lang="en-US"/>
          </a:p>
          <a:p>
            <a:endParaRPr lang="en-US" sz="1200" kern="120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′, 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 be the received versions of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respectively. Verification is performed using the formulas shown in Figure 13.3. The receiver generates a quantity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a function of the public key components, the sender’s public key, the hash code of the incoming message, and the received versions of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this quantity matches the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component of the signature, then the signature is validated.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1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20083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1929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45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8581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4209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11C4C-9E4A-42EE-A3EE-A57B5944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8673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9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37000" y="6168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817185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8: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492377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4-2023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29" y="50725"/>
            <a:ext cx="1152127" cy="7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726" r:id="rId13"/>
    <p:sldLayoutId id="2147483727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wmf"/><Relationship Id="rId7" Type="http://schemas.openxmlformats.org/officeDocument/2006/relationships/image" Target="../media/image53.png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emf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8.wmf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5.jp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6.jp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11" Type="http://schemas.openxmlformats.org/officeDocument/2006/relationships/image" Target="../media/image23.png"/><Relationship Id="rId5" Type="http://schemas.openxmlformats.org/officeDocument/2006/relationships/image" Target="../media/image11.sv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11" Type="http://schemas.openxmlformats.org/officeDocument/2006/relationships/image" Target="../media/image28.png"/><Relationship Id="rId5" Type="http://schemas.openxmlformats.org/officeDocument/2006/relationships/image" Target="../media/image11.sv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4375" y="0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 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375" y="933393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kern="0"/>
              <a:t>Week 8: </a:t>
            </a:r>
            <a:r>
              <a:rPr lang="en-US" sz="3600"/>
              <a:t>Modern Asymmetric Ciphers</a:t>
            </a:r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C22CB44-F365-43F1-B21E-AF18AD27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3575" y="-113418"/>
            <a:ext cx="8432800" cy="914400"/>
          </a:xfrm>
        </p:spPr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Discrete Logarithm problem</a:t>
            </a:r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DB7123-73D2-4385-A7A7-5051BEBFF7CB}"/>
              </a:ext>
            </a:extLst>
          </p:cNvPr>
          <p:cNvCxnSpPr/>
          <p:nvPr/>
        </p:nvCxnSpPr>
        <p:spPr bwMode="auto">
          <a:xfrm flipV="1">
            <a:off x="2436791" y="2935255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D8412C-6081-4564-8307-A67F39C14791}"/>
              </a:ext>
            </a:extLst>
          </p:cNvPr>
          <p:cNvSpPr txBox="1"/>
          <p:nvPr/>
        </p:nvSpPr>
        <p:spPr>
          <a:xfrm>
            <a:off x="2393357" y="2269833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Easy to compute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B4AD8F-27A6-4538-96CB-9F2E169E50FF}"/>
              </a:ext>
            </a:extLst>
          </p:cNvPr>
          <p:cNvCxnSpPr/>
          <p:nvPr/>
        </p:nvCxnSpPr>
        <p:spPr bwMode="auto">
          <a:xfrm flipV="1">
            <a:off x="3590221" y="4133078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00CD5-3C00-4EAB-9E79-C681C657D08F}"/>
                  </a:ext>
                </a:extLst>
              </p:cNvPr>
              <p:cNvSpPr txBox="1"/>
              <p:nvPr/>
            </p:nvSpPr>
            <p:spPr>
              <a:xfrm>
                <a:off x="797128" y="5139880"/>
                <a:ext cx="84221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Hard to solve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𝐢𝐧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𝐟𝐢𝐧𝐢𝐭𝐞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𝐟𝐢𝐞𝐥𝐝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00CD5-3C00-4EAB-9E79-C681C657D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8" y="5139880"/>
                <a:ext cx="8422114" cy="523220"/>
              </a:xfrm>
              <a:prstGeom prst="rect">
                <a:avLst/>
              </a:prstGeom>
              <a:blipFill>
                <a:blip r:embed="rId2"/>
                <a:stretch>
                  <a:fillRect l="-1521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D2876-6148-42DE-98D6-C55840546EB1}"/>
                  </a:ext>
                </a:extLst>
              </p:cNvPr>
              <p:cNvSpPr txBox="1"/>
              <p:nvPr/>
            </p:nvSpPr>
            <p:spPr>
              <a:xfrm>
                <a:off x="911424" y="1052736"/>
                <a:ext cx="85404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Finitemultiplicative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.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 ={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D2876-6148-42DE-98D6-C5584054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052736"/>
                <a:ext cx="85404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04797-ED18-4A4F-8C4B-673A7B0A86A0}"/>
                  </a:ext>
                </a:extLst>
              </p:cNvPr>
              <p:cNvSpPr txBox="1"/>
              <p:nvPr/>
            </p:nvSpPr>
            <p:spPr>
              <a:xfrm>
                <a:off x="1581563" y="2694873"/>
                <a:ext cx="662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04797-ED18-4A4F-8C4B-673A7B0A8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63" y="2694873"/>
                <a:ext cx="6620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FFBAB-E868-42B8-819E-0A4E2D2D8218}"/>
                  </a:ext>
                </a:extLst>
              </p:cNvPr>
              <p:cNvSpPr txBox="1"/>
              <p:nvPr/>
            </p:nvSpPr>
            <p:spPr>
              <a:xfrm>
                <a:off x="983431" y="1628799"/>
                <a:ext cx="773686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FFBAB-E868-42B8-819E-0A4E2D2D8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1" y="1628799"/>
                <a:ext cx="7736862" cy="556434"/>
              </a:xfrm>
              <a:prstGeom prst="rect">
                <a:avLst/>
              </a:prstGeom>
              <a:blipFill>
                <a:blip r:embed="rId5"/>
                <a:stretch>
                  <a:fillRect l="-1576" t="-10989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3DA10F-1442-4DF2-AD1D-0CC47449F335}"/>
                  </a:ext>
                </a:extLst>
              </p:cNvPr>
              <p:cNvSpPr/>
              <p:nvPr/>
            </p:nvSpPr>
            <p:spPr>
              <a:xfrm>
                <a:off x="5008185" y="2531443"/>
                <a:ext cx="25871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3DA10F-1442-4DF2-AD1D-0CC47449F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185" y="2531443"/>
                <a:ext cx="2587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EBE53E-B7A2-4AB3-AA93-1117131AFB38}"/>
                  </a:ext>
                </a:extLst>
              </p:cNvPr>
              <p:cNvSpPr/>
              <p:nvPr/>
            </p:nvSpPr>
            <p:spPr>
              <a:xfrm>
                <a:off x="6400057" y="3700166"/>
                <a:ext cx="12436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/>
                  <a:t> p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EBE53E-B7A2-4AB3-AA93-1117131AF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57" y="3700166"/>
                <a:ext cx="1243674" cy="523220"/>
              </a:xfrm>
              <a:prstGeom prst="rect">
                <a:avLst/>
              </a:prstGeom>
              <a:blipFill>
                <a:blip r:embed="rId7"/>
                <a:stretch>
                  <a:fillRect t="-12791" r="-882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82E7DE-3F59-4A59-8CB3-A682893F8B63}"/>
                  </a:ext>
                </a:extLst>
              </p:cNvPr>
              <p:cNvSpPr txBox="1"/>
              <p:nvPr/>
            </p:nvSpPr>
            <p:spPr>
              <a:xfrm>
                <a:off x="1002564" y="3864675"/>
                <a:ext cx="24024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82E7DE-3F59-4A59-8CB3-A682893F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64" y="3864675"/>
                <a:ext cx="240245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9A2EE-5A07-49ED-868B-042AFB3FD9C9}"/>
                  </a:ext>
                </a:extLst>
              </p:cNvPr>
              <p:cNvSpPr txBox="1"/>
              <p:nvPr/>
            </p:nvSpPr>
            <p:spPr>
              <a:xfrm>
                <a:off x="3792919" y="3615795"/>
                <a:ext cx="24205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Hard to solve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9A2EE-5A07-49ED-868B-042AFB3F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19" y="3615795"/>
                <a:ext cx="2420599" cy="523220"/>
              </a:xfrm>
              <a:prstGeom prst="rect">
                <a:avLst/>
              </a:prstGeom>
              <a:blipFill>
                <a:blip r:embed="rId9"/>
                <a:stretch>
                  <a:fillRect l="-5038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7FBF168-8917-423A-ACAF-2033FC645A73}"/>
              </a:ext>
            </a:extLst>
          </p:cNvPr>
          <p:cNvSpPr txBox="1"/>
          <p:nvPr/>
        </p:nvSpPr>
        <p:spPr>
          <a:xfrm>
            <a:off x="873894" y="5144943"/>
            <a:ext cx="861547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4" grpId="0"/>
      <p:bldP spid="5" grpId="0"/>
      <p:bldP spid="18" grpId="0"/>
      <p:bldP spid="20" grpId="0"/>
      <p:bldP spid="23" grpId="0"/>
      <p:bldP spid="24" grpId="0"/>
      <p:bldP spid="25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45356"/>
            <a:ext cx="10369152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Factoring Based Cryptography (P1)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RSA signature;</a:t>
            </a:r>
            <a:endParaRPr lang="en-US"/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Based Cryptography (P2)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ElGamal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advanced c</a:t>
            </a:r>
            <a:r>
              <a:rPr lang="en-US"/>
              <a:t>ryptography system (quantum resistance)</a:t>
            </a:r>
            <a:r>
              <a:rPr lang="en-US" altLang="en-US"/>
              <a:t>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474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240" y="-173236"/>
            <a:ext cx="8229600" cy="1097280"/>
          </a:xfrm>
        </p:spPr>
        <p:txBody>
          <a:bodyPr wrap="square">
            <a:noAutofit/>
          </a:bodyPr>
          <a:lstStyle/>
          <a:p>
            <a:r>
              <a:rPr lang="en-US" altLang="en-US">
                <a:ea typeface="ヒラギノ角ゴ Pro W3" charset="-128"/>
              </a:rPr>
              <a:t> ElGamal cipher</a:t>
            </a:r>
            <a:endParaRPr 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1F391-CF53-4DFE-8F56-4EEB33F73AC5}"/>
              </a:ext>
            </a:extLst>
          </p:cNvPr>
          <p:cNvSpPr/>
          <p:nvPr/>
        </p:nvSpPr>
        <p:spPr>
          <a:xfrm>
            <a:off x="983432" y="1124744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ElGamal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/>
              <p:nvPr/>
            </p:nvSpPr>
            <p:spPr>
              <a:xfrm>
                <a:off x="1092127" y="1729353"/>
                <a:ext cx="368055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latin typeface="+mj-lt"/>
                  </a:rPr>
                  <a:t>Large prime number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>
                  <a:latin typeface="+mj-lt"/>
                </a:endParaRPr>
              </a:p>
              <a:p>
                <a:r>
                  <a:rPr lang="en-US"/>
                  <a:t>Multiplicative group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27" y="1729353"/>
                <a:ext cx="3680559" cy="861774"/>
              </a:xfrm>
              <a:prstGeom prst="rect">
                <a:avLst/>
              </a:prstGeom>
              <a:blipFill>
                <a:blip r:embed="rId3"/>
                <a:stretch>
                  <a:fillRect l="-5795" t="-12766" b="-24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/>
              <p:nvPr/>
            </p:nvSpPr>
            <p:spPr>
              <a:xfrm>
                <a:off x="1515546" y="2722112"/>
                <a:ext cx="544803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0}={1,2,…,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546" y="2722112"/>
                <a:ext cx="5448030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1411011" y="4252749"/>
                <a:ext cx="392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ea typeface="Cambria Math" panose="02040503050406030204" pitchFamily="18" charset="0"/>
                  </a:rPr>
                  <a:t>Secret key: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11" y="4252749"/>
                <a:ext cx="3925883" cy="430887"/>
              </a:xfrm>
              <a:prstGeom prst="rect">
                <a:avLst/>
              </a:prstGeom>
              <a:blipFill>
                <a:blip r:embed="rId5"/>
                <a:stretch>
                  <a:fillRect l="-5435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1417906" y="4768150"/>
                <a:ext cx="459177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ea typeface="Cambria Math" panose="02040503050406030204" pitchFamily="18" charset="0"/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06" y="4768150"/>
                <a:ext cx="4591770" cy="464101"/>
              </a:xfrm>
              <a:prstGeom prst="rect">
                <a:avLst/>
              </a:prstGeom>
              <a:blipFill>
                <a:blip r:embed="rId6"/>
                <a:stretch>
                  <a:fillRect l="-4781" t="-23684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159E5-8AE0-415B-9366-6DB06282C8BA}"/>
              </a:ext>
            </a:extLst>
          </p:cNvPr>
          <p:cNvCxnSpPr/>
          <p:nvPr/>
        </p:nvCxnSpPr>
        <p:spPr bwMode="auto">
          <a:xfrm>
            <a:off x="789124" y="3317197"/>
            <a:ext cx="59046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983433" y="3605229"/>
            <a:ext cx="2736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(</a:t>
            </a:r>
          </a:p>
        </p:txBody>
      </p:sp>
    </p:spTree>
    <p:extLst>
      <p:ext uri="{BB962C8B-B14F-4D97-AF65-F5344CB8AC3E}">
        <p14:creationId xmlns:p14="http://schemas.microsoft.com/office/powerpoint/2010/main" val="303963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66690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>
                <a:ea typeface="ヒラギノ角ゴ Pro W3" charset="-128"/>
              </a:rPr>
              <a:t>ElGamal cipher</a:t>
            </a:r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767408" y="905232"/>
                <a:ext cx="10945216" cy="2523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b="1"/>
                  <a:t>Encryption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/>
                  <a:t>(using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b="1">
                    <a:solidFill>
                      <a:srgbClr val="00B050"/>
                    </a:solidFill>
                  </a:rPr>
                  <a:t> </a:t>
                </a:r>
                <a:r>
                  <a:rPr lang="en-US" b="1"/>
                  <a:t>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ea typeface="Cambria Math" panose="02040503050406030204" pitchFamily="18" charset="0"/>
                  </a:rPr>
                  <a:t>Choose a random number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3000">
                  <a:ea typeface="Cambria Math" panose="02040503050406030204" pitchFamily="18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cipher message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905232"/>
                <a:ext cx="10945216" cy="2523768"/>
              </a:xfrm>
              <a:prstGeom prst="rect">
                <a:avLst/>
              </a:prstGeom>
              <a:blipFill>
                <a:blip r:embed="rId3"/>
                <a:stretch>
                  <a:fillRect l="-1003" t="-2410" b="-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5159897" y="148478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/>
              <p:nvPr/>
            </p:nvSpPr>
            <p:spPr>
              <a:xfrm>
                <a:off x="759630" y="3431407"/>
                <a:ext cx="8496944" cy="2932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3000" b="1"/>
                  <a:t>Decryption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/>
                  <a:t> (using secret key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/>
                  <a:t> 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3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 </a:t>
                </a:r>
                <a:r>
                  <a:rPr lang="en-US" sz="3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4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400"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3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message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0" y="3431407"/>
                <a:ext cx="8496944" cy="2932149"/>
              </a:xfrm>
              <a:prstGeom prst="rect">
                <a:avLst/>
              </a:prstGeom>
              <a:blipFill>
                <a:blip r:embed="rId4"/>
                <a:stretch>
                  <a:fillRect l="-1508" t="-2703" b="-5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8C61F2-3DCB-489F-87F3-52A234980315}"/>
              </a:ext>
            </a:extLst>
          </p:cNvPr>
          <p:cNvCxnSpPr/>
          <p:nvPr/>
        </p:nvCxnSpPr>
        <p:spPr bwMode="auto">
          <a:xfrm>
            <a:off x="4871864" y="2780928"/>
            <a:ext cx="1944216" cy="18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8131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736" y="-125010"/>
            <a:ext cx="7462838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 W3" charset="-128"/>
              </a:rPr>
              <a:t>ElGamal cipher</a:t>
            </a:r>
            <a:endParaRPr lang="en-US" altLang="en-US"/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3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960" y="1721075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5576" y="2529112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2576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3850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811" y="1164259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853" y="1089333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17113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6172200" y="2896478"/>
                <a:ext cx="51803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6478"/>
                <a:ext cx="518038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1508865" y="3477950"/>
                <a:ext cx="2199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Input: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65" y="3477950"/>
                <a:ext cx="2199128" cy="523220"/>
              </a:xfrm>
              <a:prstGeom prst="rect">
                <a:avLst/>
              </a:prstGeom>
              <a:blipFill>
                <a:blip r:embed="rId6"/>
                <a:stretch>
                  <a:fillRect l="-5833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1508865" y="4065671"/>
                <a:ext cx="547130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ea typeface="Cambria Math" panose="02040503050406030204" pitchFamily="18" charset="0"/>
                  </a:rPr>
                  <a:t>Select a random number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/>
              </a:p>
              <a:p>
                <a:r>
                  <a:rPr lang="en-US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r>
                  <a:rPr lang="en-US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65" y="4065671"/>
                <a:ext cx="5471306" cy="1384995"/>
              </a:xfrm>
              <a:prstGeom prst="rect">
                <a:avLst/>
              </a:prstGeom>
              <a:blipFill>
                <a:blip r:embed="rId7"/>
                <a:stretch>
                  <a:fillRect l="-2341" t="-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8049" y="4084591"/>
            <a:ext cx="143503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6477942" y="3505770"/>
                <a:ext cx="14197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942" y="3505770"/>
                <a:ext cx="141974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8258273" y="3660724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Compute: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7027560" y="4279712"/>
                <a:ext cx="4744056" cy="2132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32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60" y="4279712"/>
                <a:ext cx="4744056" cy="21325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6851" y="1497746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/>
              <p:nvPr/>
            </p:nvSpPr>
            <p:spPr>
              <a:xfrm>
                <a:off x="2477184" y="2918049"/>
                <a:ext cx="21350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84" y="2918049"/>
                <a:ext cx="213500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DE43A-CD04-4695-B7AE-1EAEE0749D0F}"/>
              </a:ext>
            </a:extLst>
          </p:cNvPr>
          <p:cNvCxnSpPr/>
          <p:nvPr/>
        </p:nvCxnSpPr>
        <p:spPr bwMode="auto">
          <a:xfrm>
            <a:off x="6862763" y="4249436"/>
            <a:ext cx="0" cy="1987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570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45356"/>
            <a:ext cx="10369152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Factoring Based Cryptography (P1)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RSA signature;</a:t>
            </a:r>
            <a:endParaRPr lang="en-US"/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Based Cryptography (P2)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ElGamal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advanced c</a:t>
            </a:r>
            <a:r>
              <a:rPr lang="en-US"/>
              <a:t>ryptography system (quantum resistance)</a:t>
            </a:r>
            <a:r>
              <a:rPr lang="en-US" altLang="en-US"/>
              <a:t>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14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F18713F4-95DD-493B-9169-0AE6B7F01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1" y="-83214"/>
            <a:ext cx="8432800" cy="914400"/>
          </a:xfrm>
        </p:spPr>
        <p:txBody>
          <a:bodyPr/>
          <a:lstStyle/>
          <a:p>
            <a:r>
              <a:rPr lang="en-US" altLang="en-US"/>
              <a:t>Diffie-Hellman key exchange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1077C376-09BB-40BC-A917-86D0191CE28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5440" y="831186"/>
                <a:ext cx="9721080" cy="2743200"/>
              </a:xfrm>
            </p:spPr>
            <p:txBody>
              <a:bodyPr/>
              <a:lstStyle/>
              <a:p>
                <a:r>
                  <a:rPr lang="en-US" altLang="en-US" sz="2600"/>
                  <a:t>A and B never met and share no secrets;</a:t>
                </a:r>
              </a:p>
              <a:p>
                <a:r>
                  <a:rPr lang="en-US" altLang="en-US" sz="2600"/>
                  <a:t>Public info: the prime number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en-US" sz="260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 is a large prime number,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en-US" sz="2600"/>
                  <a:t> is a generator of </a:t>
                </a:r>
                <a:r>
                  <a:rPr lang="en-US" altLang="en-US" sz="2600" err="1"/>
                  <a:t>Z</a:t>
                </a:r>
                <a:r>
                  <a:rPr lang="en-US" altLang="en-US" sz="2600" baseline="-25000" err="1"/>
                  <a:t>p</a:t>
                </a:r>
                <a:r>
                  <a:rPr lang="en-US" altLang="en-US" sz="2600"/>
                  <a:t>*</a:t>
                </a:r>
              </a:p>
              <a:p>
                <a:pPr lvl="2"/>
                <a:r>
                  <a:rPr lang="en-US" altLang="en-US" sz="2600" err="1"/>
                  <a:t>Z</a:t>
                </a:r>
                <a:r>
                  <a:rPr lang="en-US" altLang="en-US" sz="2600" baseline="-25000" err="1"/>
                  <a:t>p</a:t>
                </a:r>
                <a:r>
                  <a:rPr lang="en-US" altLang="en-US" sz="2600"/>
                  <a:t>* = {1, 2 … p-1: </a:t>
                </a:r>
                <a:r>
                  <a:rPr lang="en-US" altLang="en-US" sz="2600">
                    <a:sym typeface="Symbol" panose="05050102010706020507" pitchFamily="18" charset="2"/>
                  </a:rPr>
                  <a:t></a:t>
                </a:r>
                <a:r>
                  <a:rPr lang="en-US" altLang="en-US" sz="2600" err="1">
                    <a:sym typeface="Symbol" panose="05050102010706020507" pitchFamily="18" charset="2"/>
                  </a:rPr>
                  <a:t>a</a:t>
                </a:r>
                <a:r>
                  <a:rPr lang="en-US" altLang="en-US" sz="2600" err="1"/>
                  <a:t>Z</a:t>
                </a:r>
                <a:r>
                  <a:rPr lang="en-US" altLang="en-US" sz="2600" baseline="-25000" err="1"/>
                  <a:t>p</a:t>
                </a:r>
                <a:r>
                  <a:rPr lang="en-US" altLang="en-US" sz="2600"/>
                  <a:t>* </a:t>
                </a:r>
                <a:r>
                  <a:rPr lang="en-US" altLang="en-US" sz="2600">
                    <a:sym typeface="Symbol" panose="05050102010706020507" pitchFamily="18" charset="2"/>
                  </a:rPr>
                  <a:t></a:t>
                </a:r>
                <a:r>
                  <a:rPr lang="en-US" altLang="en-US" sz="2600" err="1">
                    <a:sym typeface="Symbol" panose="05050102010706020507" pitchFamily="18" charset="2"/>
                  </a:rPr>
                  <a:t>i</a:t>
                </a:r>
                <a:r>
                  <a:rPr lang="en-US" altLang="en-US" sz="2600">
                    <a:sym typeface="Symbol" panose="05050102010706020507" pitchFamily="18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}</a:t>
                </a:r>
              </a:p>
            </p:txBody>
          </p:sp>
        </mc:Choice>
        <mc:Fallback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1077C376-09BB-40BC-A917-86D0191CE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0" y="831186"/>
                <a:ext cx="9721080" cy="2743200"/>
              </a:xfrm>
              <a:blipFill>
                <a:blip r:embed="rId2"/>
                <a:stretch>
                  <a:fillRect l="-1442" t="-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3" name="Picture 4" descr="PE03749_">
            <a:extLst>
              <a:ext uri="{FF2B5EF4-FFF2-40B4-BE49-F238E27FC236}">
                <a16:creationId xmlns:a16="http://schemas.microsoft.com/office/drawing/2014/main" id="{498CCD9A-FEB1-4540-A3B2-13727A95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" y="3802986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 descr="PE03749_">
            <a:extLst>
              <a:ext uri="{FF2B5EF4-FFF2-40B4-BE49-F238E27FC236}">
                <a16:creationId xmlns:a16="http://schemas.microsoft.com/office/drawing/2014/main" id="{115A27AF-8C96-4737-8949-8BC3C544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0097" y="3802986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Line 6">
            <a:extLst>
              <a:ext uri="{FF2B5EF4-FFF2-40B4-BE49-F238E27FC236}">
                <a16:creationId xmlns:a16="http://schemas.microsoft.com/office/drawing/2014/main" id="{3E74825B-97BA-4D8E-8BCA-F643B2BC1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659" y="4107786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E7A7B9DD-FF58-423D-8908-6800512A9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94" y="4253466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1AB45043-F0CF-48DD-855E-B8368E06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769" y="4166808"/>
            <a:ext cx="335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8" name="AutoShape 9">
                <a:extLst>
                  <a:ext uri="{FF2B5EF4-FFF2-40B4-BE49-F238E27FC236}">
                    <a16:creationId xmlns:a16="http://schemas.microsoft.com/office/drawing/2014/main" id="{7AA166B5-F0CE-4524-BE83-8059729F1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184" y="2955263"/>
                <a:ext cx="3565537" cy="605496"/>
              </a:xfrm>
              <a:prstGeom prst="wedgeRectCallout">
                <a:avLst>
                  <a:gd name="adj1" fmla="val 29407"/>
                  <a:gd name="adj2" fmla="val 10406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Pick secret, random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38" name="AutoShape 9">
                <a:extLst>
                  <a:ext uri="{FF2B5EF4-FFF2-40B4-BE49-F238E27FC236}">
                    <a16:creationId xmlns:a16="http://schemas.microsoft.com/office/drawing/2014/main" id="{7AA166B5-F0CE-4524-BE83-8059729F1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5184" y="2955263"/>
                <a:ext cx="3565537" cy="605496"/>
              </a:xfrm>
              <a:prstGeom prst="wedgeRectCallout">
                <a:avLst>
                  <a:gd name="adj1" fmla="val 29407"/>
                  <a:gd name="adj2" fmla="val 104065"/>
                </a:avLst>
              </a:prstGeom>
              <a:blipFill>
                <a:blip r:embed="rId4"/>
                <a:stretch>
                  <a:fillRect l="-2381" t="-4487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39" name="AutoShape 10">
                <a:extLst>
                  <a:ext uri="{FF2B5EF4-FFF2-40B4-BE49-F238E27FC236}">
                    <a16:creationId xmlns:a16="http://schemas.microsoft.com/office/drawing/2014/main" id="{9C42A92D-6D29-4224-9A98-33396D195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0096" y="2934947"/>
                <a:ext cx="3415282" cy="639439"/>
              </a:xfrm>
              <a:prstGeom prst="wedgeRectCallout">
                <a:avLst>
                  <a:gd name="adj1" fmla="val -34462"/>
                  <a:gd name="adj2" fmla="val 98846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Pick secret, random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39" name="AutoShape 10">
                <a:extLst>
                  <a:ext uri="{FF2B5EF4-FFF2-40B4-BE49-F238E27FC236}">
                    <a16:creationId xmlns:a16="http://schemas.microsoft.com/office/drawing/2014/main" id="{9C42A92D-6D29-4224-9A98-33396D195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0096" y="2934947"/>
                <a:ext cx="3415282" cy="639439"/>
              </a:xfrm>
              <a:prstGeom prst="wedgeRectCallout">
                <a:avLst>
                  <a:gd name="adj1" fmla="val -34462"/>
                  <a:gd name="adj2" fmla="val 98846"/>
                </a:avLst>
              </a:prstGeom>
              <a:blipFill>
                <a:blip r:embed="rId5"/>
                <a:stretch>
                  <a:fillRect l="-2664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0" name="Line 11">
            <a:extLst>
              <a:ext uri="{FF2B5EF4-FFF2-40B4-BE49-F238E27FC236}">
                <a16:creationId xmlns:a16="http://schemas.microsoft.com/office/drawing/2014/main" id="{8A1B0AF4-1047-4257-A14D-791795E71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4246" y="4717386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41" name="Text Box 12">
                <a:extLst>
                  <a:ext uri="{FF2B5EF4-FFF2-40B4-BE49-F238E27FC236}">
                    <a16:creationId xmlns:a16="http://schemas.microsoft.com/office/drawing/2014/main" id="{906D2C33-E2F1-4E3C-BC39-228CB55C0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879" y="4166808"/>
                <a:ext cx="2315377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en-US" sz="3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2000"/>
              </a:p>
            </p:txBody>
          </p:sp>
        </mc:Choice>
        <mc:Fallback>
          <p:sp>
            <p:nvSpPr>
              <p:cNvPr id="22541" name="Text Box 12">
                <a:extLst>
                  <a:ext uri="{FF2B5EF4-FFF2-40B4-BE49-F238E27FC236}">
                    <a16:creationId xmlns:a16="http://schemas.microsoft.com/office/drawing/2014/main" id="{906D2C33-E2F1-4E3C-BC39-228CB55C0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5879" y="4166808"/>
                <a:ext cx="2315377" cy="5734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42" name="Text Box 13">
                <a:extLst>
                  <a:ext uri="{FF2B5EF4-FFF2-40B4-BE49-F238E27FC236}">
                    <a16:creationId xmlns:a16="http://schemas.microsoft.com/office/drawing/2014/main" id="{0008FBD0-28F8-4E80-B394-589747B70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6077" y="3491970"/>
                <a:ext cx="2320892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en-US" sz="3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800"/>
              </a:p>
            </p:txBody>
          </p:sp>
        </mc:Choice>
        <mc:Fallback>
          <p:sp>
            <p:nvSpPr>
              <p:cNvPr id="22542" name="Text Box 13">
                <a:extLst>
                  <a:ext uri="{FF2B5EF4-FFF2-40B4-BE49-F238E27FC236}">
                    <a16:creationId xmlns:a16="http://schemas.microsoft.com/office/drawing/2014/main" id="{0008FBD0-28F8-4E80-B394-589747B7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6077" y="3491970"/>
                <a:ext cx="2320892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43" name="Text Box 14">
                <a:extLst>
                  <a:ext uri="{FF2B5EF4-FFF2-40B4-BE49-F238E27FC236}">
                    <a16:creationId xmlns:a16="http://schemas.microsoft.com/office/drawing/2014/main" id="{3E8DFCCC-30A9-470B-8C01-2EE7CE17B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94" y="4566918"/>
                <a:ext cx="4994701" cy="1846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Compute</a:t>
                </a:r>
              </a:p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800" b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  <a:p>
                <a:pPr>
                  <a:buFontTx/>
                  <a:buNone/>
                </a:pPr>
                <a:endParaRPr lang="en-US" altLang="en-US" sz="1800" baseline="30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43" name="Text Box 14">
                <a:extLst>
                  <a:ext uri="{FF2B5EF4-FFF2-40B4-BE49-F238E27FC236}">
                    <a16:creationId xmlns:a16="http://schemas.microsoft.com/office/drawing/2014/main" id="{3E8DFCCC-30A9-470B-8C01-2EE7CE17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94" y="4566918"/>
                <a:ext cx="4994701" cy="1846659"/>
              </a:xfrm>
              <a:prstGeom prst="rect">
                <a:avLst/>
              </a:prstGeom>
              <a:blipFill>
                <a:blip r:embed="rId8"/>
                <a:stretch>
                  <a:fillRect l="-2564" t="-33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44" name="Text Box 15">
                <a:extLst>
                  <a:ext uri="{FF2B5EF4-FFF2-40B4-BE49-F238E27FC236}">
                    <a16:creationId xmlns:a16="http://schemas.microsoft.com/office/drawing/2014/main" id="{91364D1F-DC42-4876-902E-CDE7F5CFA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4094" y="4602104"/>
                <a:ext cx="3967112" cy="1375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Compute</a:t>
                </a:r>
              </a:p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800" b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1800" baseline="30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44" name="Text Box 15">
                <a:extLst>
                  <a:ext uri="{FF2B5EF4-FFF2-40B4-BE49-F238E27FC236}">
                    <a16:creationId xmlns:a16="http://schemas.microsoft.com/office/drawing/2014/main" id="{91364D1F-DC42-4876-902E-CDE7F5CF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094" y="4602104"/>
                <a:ext cx="3967112" cy="1375056"/>
              </a:xfrm>
              <a:prstGeom prst="rect">
                <a:avLst/>
              </a:prstGeom>
              <a:blipFill>
                <a:blip r:embed="rId9"/>
                <a:stretch>
                  <a:fillRect l="-3072" t="-4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D47A49-3ECE-42DD-AEF4-477B6B4F49FC}"/>
                  </a:ext>
                </a:extLst>
              </p:cNvPr>
              <p:cNvSpPr txBox="1"/>
              <p:nvPr/>
            </p:nvSpPr>
            <p:spPr>
              <a:xfrm>
                <a:off x="3497307" y="5889236"/>
                <a:ext cx="51973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Session key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D47A49-3ECE-42DD-AEF4-477B6B4F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307" y="5889236"/>
                <a:ext cx="5197385" cy="523220"/>
              </a:xfrm>
              <a:prstGeom prst="rect">
                <a:avLst/>
              </a:prstGeom>
              <a:blipFill>
                <a:blip r:embed="rId10"/>
                <a:stretch>
                  <a:fillRect l="-246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17C2DE67-A3F8-453F-A69B-E2E30049E763}"/>
              </a:ext>
            </a:extLst>
          </p:cNvPr>
          <p:cNvSpPr/>
          <p:nvPr/>
        </p:nvSpPr>
        <p:spPr bwMode="auto">
          <a:xfrm>
            <a:off x="8735134" y="6012346"/>
            <a:ext cx="360040" cy="2616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7968A-1762-4AC3-ACB9-E0A33D1DB993}"/>
              </a:ext>
            </a:extLst>
          </p:cNvPr>
          <p:cNvSpPr txBox="1"/>
          <p:nvPr/>
        </p:nvSpPr>
        <p:spPr>
          <a:xfrm>
            <a:off x="9278483" y="5933198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Symmetric key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38335" y="3772948"/>
            <a:ext cx="3501440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sz="2400" spc="96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40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80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36270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59196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65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43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86394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59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87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18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8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15314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10444255" y="1840996"/>
            <a:ext cx="1446361" cy="97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13777" y="1979277"/>
            <a:ext cx="956107" cy="976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887707" y="1429654"/>
            <a:ext cx="8176670" cy="1364492"/>
          </a:xfrm>
          <a:custGeom>
            <a:avLst/>
            <a:gdLst/>
            <a:ahLst/>
            <a:cxnLst/>
            <a:rect l="l" t="t" r="r" b="b"/>
            <a:pathLst>
              <a:path w="8404860" h="762000">
                <a:moveTo>
                  <a:pt x="0" y="190500"/>
                </a:moveTo>
                <a:lnTo>
                  <a:pt x="8023859" y="190500"/>
                </a:lnTo>
                <a:lnTo>
                  <a:pt x="8023859" y="0"/>
                </a:lnTo>
                <a:lnTo>
                  <a:pt x="8404860" y="381000"/>
                </a:lnTo>
                <a:lnTo>
                  <a:pt x="8023859" y="762000"/>
                </a:lnTo>
                <a:lnTo>
                  <a:pt x="8023859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1997952" y="2784588"/>
            <a:ext cx="8854874" cy="1364492"/>
          </a:xfrm>
          <a:custGeom>
            <a:avLst/>
            <a:gdLst/>
            <a:ahLst/>
            <a:cxnLst/>
            <a:rect l="l" t="t" r="r" b="b"/>
            <a:pathLst>
              <a:path w="8354695" h="762000">
                <a:moveTo>
                  <a:pt x="8354568" y="571500"/>
                </a:move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lnTo>
                  <a:pt x="381000" y="0"/>
                </a:lnTo>
                <a:lnTo>
                  <a:pt x="381000" y="190500"/>
                </a:lnTo>
                <a:lnTo>
                  <a:pt x="8354568" y="190500"/>
                </a:lnTo>
                <a:lnTo>
                  <a:pt x="8354568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1431" y="955770"/>
            <a:ext cx="10981219" cy="794492"/>
          </a:xfrm>
          <a:prstGeom prst="rect">
            <a:avLst/>
          </a:prstGeom>
        </p:spPr>
        <p:txBody>
          <a:bodyPr vert="horz" wrap="square" lIns="0" tIns="29888" rIns="0" bIns="0" rtlCol="0">
            <a:spAutoFit/>
          </a:bodyPr>
          <a:lstStyle/>
          <a:p>
            <a:pPr>
              <a:spcBef>
                <a:spcPts val="235"/>
              </a:spcBef>
            </a:pPr>
            <a:r>
              <a:rPr lang="en-US" sz="2400">
                <a:latin typeface="Cambria Math"/>
                <a:cs typeface="Cambria Math"/>
              </a:rPr>
              <a:t>p</a:t>
            </a:r>
            <a:r>
              <a:rPr sz="2400">
                <a:latin typeface="Cambria Math"/>
                <a:cs typeface="Cambria Math"/>
              </a:rPr>
              <a:t> =</a:t>
            </a:r>
            <a:r>
              <a:rPr sz="2400" spc="-99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1606938044258990275541962092341162602522202993782792835301301</a:t>
            </a:r>
          </a:p>
          <a:p>
            <a:pPr marR="367045">
              <a:spcBef>
                <a:spcPts val="165"/>
              </a:spcBef>
            </a:pPr>
            <a:r>
              <a:rPr sz="2400">
                <a:latin typeface="Cambria Math"/>
                <a:cs typeface="Cambria Math"/>
              </a:rPr>
              <a:t>𝑔  =</a:t>
            </a:r>
            <a:r>
              <a:rPr sz="2400" spc="-125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123456789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49256" y="3777802"/>
            <a:ext cx="2942744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504337">
              <a:spcBef>
                <a:spcPts val="74"/>
              </a:spcBef>
            </a:pP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𝑏</a:t>
            </a:r>
            <a:r>
              <a:rPr sz="2400" spc="92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36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13191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29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88025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26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68283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67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3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94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24680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74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27623" y="1724275"/>
            <a:ext cx="8108837" cy="656234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37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2400" spc="55" baseline="27777">
                <a:solidFill>
                  <a:srgbClr val="FF0000"/>
                </a:solidFill>
                <a:latin typeface="Cambria Math"/>
                <a:cs typeface="Cambria Math"/>
              </a:rPr>
              <a:t>𝑎 </a:t>
            </a:r>
            <a:r>
              <a:rPr sz="2400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=</a:t>
            </a:r>
            <a:r>
              <a:rPr sz="1800" spc="-84">
                <a:latin typeface="Cambria Math"/>
                <a:cs typeface="Cambria Math"/>
              </a:rPr>
              <a:t> </a:t>
            </a:r>
            <a:r>
              <a:rPr sz="1800" spc="-4">
                <a:latin typeface="Cambria Math"/>
                <a:cs typeface="Cambria Math"/>
              </a:rPr>
              <a:t>78467374529422653579754596319852702575499692980085777948593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8990" y="5337548"/>
            <a:ext cx="4288496" cy="99478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44">
                <a:solidFill>
                  <a:schemeClr val="accent2"/>
                </a:solidFill>
                <a:latin typeface="Cambria Math"/>
                <a:cs typeface="Cambria Math"/>
              </a:rPr>
              <a:t>𝑔</a:t>
            </a:r>
            <a:r>
              <a:rPr sz="2400" spc="65" baseline="27777">
                <a:solidFill>
                  <a:schemeClr val="accent2"/>
                </a:solidFill>
                <a:latin typeface="Cambria Math"/>
                <a:cs typeface="Cambria Math"/>
              </a:rPr>
              <a:t>𝑎𝑏 </a:t>
            </a:r>
            <a:r>
              <a:rPr sz="2400">
                <a:solidFill>
                  <a:schemeClr val="accent2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chemeClr val="accent2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chemeClr val="accent2"/>
                </a:solidFill>
                <a:latin typeface="Cambria Math"/>
                <a:cs typeface="Cambria Math"/>
              </a:rPr>
              <a:t> =</a:t>
            </a:r>
            <a:r>
              <a:rPr sz="2400" spc="168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2000" spc="-4">
                <a:solidFill>
                  <a:schemeClr val="accent2"/>
                </a:solidFill>
                <a:latin typeface="Cambria Math"/>
                <a:cs typeface="Cambria Math"/>
              </a:rPr>
              <a:t>437452857085801785219961443000845969831329749878767465041215</a:t>
            </a:r>
            <a:endParaRPr sz="2000">
              <a:solidFill>
                <a:schemeClr val="accent2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9675" y="3137084"/>
            <a:ext cx="7886820" cy="66905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 algn="r">
              <a:spcBef>
                <a:spcPts val="77"/>
              </a:spcBef>
            </a:pPr>
            <a:r>
              <a:rPr lang="en-US" sz="2400">
                <a:latin typeface="Cambria Math"/>
                <a:cs typeface="Cambria Math"/>
              </a:rPr>
              <a:t> </a:t>
            </a:r>
            <a:r>
              <a:rPr lang="en-US" sz="2400" spc="33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lang="en-US" sz="2400" spc="49" baseline="27777">
                <a:solidFill>
                  <a:srgbClr val="FF0000"/>
                </a:solidFill>
                <a:latin typeface="Cambria Math"/>
                <a:cs typeface="Cambria Math"/>
              </a:rPr>
              <a:t>𝑏 </a:t>
            </a:r>
            <a:r>
              <a:rPr lang="en-US" sz="2400" spc="-4">
                <a:solidFill>
                  <a:srgbClr val="FF0000"/>
                </a:solidFill>
                <a:latin typeface="Segoe UI"/>
                <a:cs typeface="Segoe UI"/>
              </a:rPr>
              <a:t>mod</a:t>
            </a:r>
            <a:r>
              <a:rPr lang="en-US" sz="2400" spc="-59">
                <a:solidFill>
                  <a:srgbClr val="FF0000"/>
                </a:solidFill>
                <a:latin typeface="Segoe UI"/>
                <a:cs typeface="Segoe UI"/>
              </a:rPr>
              <a:t> p =</a:t>
            </a:r>
          </a:p>
          <a:p>
            <a:pPr marL="28019">
              <a:spcBef>
                <a:spcPts val="77"/>
              </a:spcBef>
            </a:pPr>
            <a:r>
              <a:rPr sz="1800" spc="-4">
                <a:latin typeface="Cambria Math"/>
                <a:cs typeface="Cambria Math"/>
              </a:rPr>
              <a:t>560048104293218128667441021342483133802626271394299410128798</a:t>
            </a:r>
            <a:endParaRPr sz="180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B90D442-30E4-4422-8D75-F4E782E09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9862" y="-19400"/>
            <a:ext cx="9694690" cy="914400"/>
          </a:xfrm>
        </p:spPr>
        <p:txBody>
          <a:bodyPr/>
          <a:lstStyle/>
          <a:p>
            <a:r>
              <a:rPr lang="en-US" altLang="en-US"/>
              <a:t>Diffie-Hellman exchange Protocol (DHE)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/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(</m:t>
                            </m:r>
                            <m:r>
                              <a:rPr lang="en-US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𝑏</m:t>
                            </m:r>
                          </m:sup>
                        </m:sSup>
                        <m: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pc="44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𝑚𝑜𝑑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:endParaRPr lang="en-US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/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(</m:t>
                              </m:r>
                              <m:r>
                                <a:rPr lang="en-US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pc="44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7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C22CB44-F365-43F1-B21E-AF18AD27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-34506"/>
            <a:ext cx="8432800" cy="914400"/>
          </a:xfrm>
        </p:spPr>
        <p:txBody>
          <a:bodyPr/>
          <a:lstStyle/>
          <a:p>
            <a:r>
              <a:rPr lang="en-US" altLang="en-US"/>
              <a:t>Why Is Diffie-Hellman Secure?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7C09403-68FA-4D9E-AF4C-A136A24E6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8264" y="959024"/>
            <a:ext cx="11712624" cy="51187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/>
              <a:t>Discrete Logarithm (DL) problem: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/>
              <a:t>   given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x</a:t>
            </a:r>
            <a:r>
              <a:rPr lang="en-US" altLang="en-US" sz="2800"/>
              <a:t> mod p, it’s hard to extract 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There is no known efficient algorithm for doing this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This is not enough for Diffie-Hellman to be secure!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/>
              <a:t>Computational Diffie-Hellman (CDH) problem: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/>
              <a:t>   given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x</a:t>
            </a:r>
            <a:r>
              <a:rPr lang="en-US" altLang="en-US" sz="2800"/>
              <a:t> and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y</a:t>
            </a:r>
            <a:r>
              <a:rPr lang="en-US" altLang="en-US" sz="2800"/>
              <a:t>, it’s hard to compute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xy</a:t>
            </a:r>
            <a:r>
              <a:rPr lang="en-US" altLang="en-US" sz="2800" baseline="30000"/>
              <a:t> </a:t>
            </a:r>
            <a:r>
              <a:rPr lang="en-US" altLang="en-US" sz="2800"/>
              <a:t>mod 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… unless you know x or y, in which case it’s easy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/>
              <a:t>Decisional Diffie-Hellman (DDH) problem: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/>
              <a:t>   given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x</a:t>
            </a:r>
            <a:r>
              <a:rPr lang="en-US" altLang="en-US" sz="2800"/>
              <a:t> and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y</a:t>
            </a:r>
            <a:r>
              <a:rPr lang="en-US" altLang="en-US" sz="2800"/>
              <a:t>, it’s hard to tell the difference between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xy</a:t>
            </a:r>
            <a:r>
              <a:rPr lang="en-US" altLang="en-US" sz="2800" baseline="30000"/>
              <a:t> </a:t>
            </a:r>
            <a:r>
              <a:rPr lang="en-US" altLang="en-US" sz="2800"/>
              <a:t>mod p and g</a:t>
            </a:r>
            <a:r>
              <a:rPr lang="en-US" altLang="en-US" sz="2800" baseline="30000"/>
              <a:t>r </a:t>
            </a:r>
            <a:r>
              <a:rPr lang="en-US" altLang="en-US" sz="2800"/>
              <a:t>mod p where r is random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67C1FA01-BEFF-4CCA-8E71-F23237997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464" y="-4138"/>
            <a:ext cx="7344816" cy="792163"/>
          </a:xfrm>
        </p:spPr>
        <p:txBody>
          <a:bodyPr/>
          <a:lstStyle/>
          <a:p>
            <a:r>
              <a:rPr lang="en-US" altLang="en-US"/>
              <a:t>Properties of Diffie-Hellman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E0975AB-70FD-4175-AD98-975C7D7AC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124744"/>
            <a:ext cx="11089232" cy="5105400"/>
          </a:xfrm>
        </p:spPr>
        <p:txBody>
          <a:bodyPr/>
          <a:lstStyle/>
          <a:p>
            <a:r>
              <a:rPr lang="en-US" altLang="en-US" sz="2800"/>
              <a:t>Assuming DDH problem is hard, Diffie-Hellman protocol is a secure key establishment protocol against </a:t>
            </a:r>
            <a:r>
              <a:rPr lang="en-US" altLang="en-US" sz="2800" u="sng"/>
              <a:t>passive</a:t>
            </a:r>
            <a:r>
              <a:rPr lang="en-US" altLang="en-US" sz="2800"/>
              <a:t> attackers</a:t>
            </a:r>
          </a:p>
          <a:p>
            <a:pPr lvl="1"/>
            <a:r>
              <a:rPr lang="en-US" altLang="en-US"/>
              <a:t>Eavesdropper can’t tell the difference between the established key and a random value</a:t>
            </a:r>
          </a:p>
          <a:p>
            <a:pPr lvl="1"/>
            <a:r>
              <a:rPr lang="en-US" altLang="en-US"/>
              <a:t>Can use the new key for symmetric cryptography</a:t>
            </a:r>
          </a:p>
          <a:p>
            <a:r>
              <a:rPr lang="en-US" altLang="en-US" sz="2800"/>
              <a:t>Basic Diffie-Hellman protocol does not provide authentication</a:t>
            </a:r>
          </a:p>
          <a:p>
            <a:pPr lvl="1"/>
            <a:r>
              <a:rPr lang="en-US" altLang="en-US"/>
              <a:t>IPsec combines Diffie-Hellman with signatures, anti-DoS cookies,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-17253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945356"/>
            <a:ext cx="9937104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Factoring Based Cryptography (P1)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Based Cryptography (P2)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 ElGamal cipher;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 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advanced c</a:t>
            </a:r>
            <a:r>
              <a:rPr lang="en-US"/>
              <a:t>ryptography system (quantum resistance)</a:t>
            </a:r>
            <a:r>
              <a:rPr lang="en-US" altLang="en-US"/>
              <a:t>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777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567" y="78470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b="1" spc="-74"/>
              <a:t>Man-in-the middle attacks the DHE</a:t>
            </a:r>
            <a:endParaRPr sz="3530" b="1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4898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2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A(Putin)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3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7912A691-F06D-45AF-8807-18DA2FDBC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-43416"/>
            <a:ext cx="7727776" cy="792163"/>
          </a:xfrm>
        </p:spPr>
        <p:txBody>
          <a:bodyPr/>
          <a:lstStyle/>
          <a:p>
            <a:r>
              <a:rPr lang="en-US" altLang="en-US"/>
              <a:t>Advantages of Pblic-Key Crypto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F5BE955-E5DC-43B9-BED6-99EAEDA5F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1052736"/>
            <a:ext cx="10945216" cy="4953000"/>
          </a:xfrm>
        </p:spPr>
        <p:txBody>
          <a:bodyPr/>
          <a:lstStyle/>
          <a:p>
            <a:r>
              <a:rPr lang="en-US" altLang="en-US" sz="2600"/>
              <a:t>Confidentiality without shared secrets</a:t>
            </a:r>
          </a:p>
          <a:p>
            <a:pPr lvl="1"/>
            <a:r>
              <a:rPr lang="en-US" altLang="en-US" sz="2600"/>
              <a:t>Very useful in open environments</a:t>
            </a:r>
          </a:p>
          <a:p>
            <a:pPr lvl="1"/>
            <a:r>
              <a:rPr lang="en-US" altLang="en-US" sz="2600"/>
              <a:t>Can use this for key establishment, avoiding the “chicken-or-egg” problem</a:t>
            </a:r>
          </a:p>
          <a:p>
            <a:pPr lvl="2"/>
            <a:r>
              <a:rPr lang="en-US" altLang="en-US" sz="2600"/>
              <a:t>With symmetric crypto, two parties must share a secret before they can exchange secret messages</a:t>
            </a:r>
          </a:p>
          <a:p>
            <a:r>
              <a:rPr lang="en-US" altLang="en-US" sz="2600"/>
              <a:t>Authentication without shared secrets</a:t>
            </a:r>
          </a:p>
          <a:p>
            <a:r>
              <a:rPr lang="en-US" altLang="en-US" sz="2600"/>
              <a:t>Encryption keys are public, but must be sure that Alice’s public key is really </a:t>
            </a:r>
            <a:r>
              <a:rPr lang="en-US" altLang="en-US" sz="2600" u="sng"/>
              <a:t>her</a:t>
            </a:r>
            <a:r>
              <a:rPr lang="en-US" altLang="en-US" sz="2600"/>
              <a:t> public key</a:t>
            </a:r>
          </a:p>
          <a:p>
            <a:pPr lvl="1"/>
            <a:r>
              <a:rPr lang="en-US" altLang="en-US" sz="2600"/>
              <a:t>This is a hard problem… Often solved using public-key certificates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16454D61-133B-402E-8FC5-1EF712A3F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8356600" cy="914400"/>
          </a:xfrm>
        </p:spPr>
        <p:txBody>
          <a:bodyPr/>
          <a:lstStyle/>
          <a:p>
            <a:r>
              <a:rPr lang="en-US" altLang="en-US"/>
              <a:t>Disadvantages of Public-Key Crypto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34FCA9F-BFD1-4834-92B3-EFC22B315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052736"/>
            <a:ext cx="9661340" cy="4953000"/>
          </a:xfrm>
        </p:spPr>
        <p:txBody>
          <a:bodyPr/>
          <a:lstStyle/>
          <a:p>
            <a:r>
              <a:rPr lang="en-US" altLang="en-US" sz="2600"/>
              <a:t>Calculations are 2-3 orders of magnitude slower</a:t>
            </a:r>
          </a:p>
          <a:p>
            <a:pPr lvl="1"/>
            <a:r>
              <a:rPr lang="en-US" altLang="en-US" sz="2600"/>
              <a:t>Modular exponentiation is an expensive computation</a:t>
            </a:r>
          </a:p>
          <a:p>
            <a:pPr lvl="1"/>
            <a:r>
              <a:rPr lang="en-US" altLang="en-US" sz="2600"/>
              <a:t>Typical usage: use public-key cryptography to establish a shared secret, then switch to symmetric crypto</a:t>
            </a:r>
          </a:p>
          <a:p>
            <a:pPr lvl="2"/>
            <a:r>
              <a:rPr lang="en-US" altLang="en-US" sz="2600"/>
              <a:t>SSL, IPsec, most other systems based on public crypto</a:t>
            </a:r>
          </a:p>
          <a:p>
            <a:r>
              <a:rPr lang="en-US" altLang="en-US" sz="2600"/>
              <a:t>Keys are longer</a:t>
            </a:r>
          </a:p>
          <a:p>
            <a:pPr lvl="1"/>
            <a:r>
              <a:rPr lang="en-US" altLang="en-US" sz="2600"/>
              <a:t>3072 bits (RSA) rather than 128 bits (AES)</a:t>
            </a:r>
          </a:p>
          <a:p>
            <a:r>
              <a:rPr lang="en-US" altLang="en-US" sz="2600"/>
              <a:t>Relies on unproven number-theoretic assumptions</a:t>
            </a:r>
          </a:p>
          <a:p>
            <a:pPr lvl="1"/>
            <a:r>
              <a:rPr lang="en-US" altLang="en-US" sz="2600"/>
              <a:t>Factoring, RSA problem, discrete logarithm problem, decisional Diffie-Hellman problem…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0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>
                <a:ea typeface="ヒラギノ角ゴ Pro W3" charset="-128"/>
              </a:rPr>
              <a:t>Why </a:t>
            </a:r>
            <a:r>
              <a:rPr lang="en-US" altLang="en-US">
                <a:latin typeface="+mj-lt"/>
                <a:ea typeface="ヒラギノ角ゴ Pro W3" charset="-128"/>
              </a:rPr>
              <a:t>Public-Key Cryptosystems?</a:t>
            </a:r>
            <a:endParaRPr lang="en-US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82181"/>
            <a:ext cx="10657184" cy="422884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/>
              <a:t>To overcome two of the most difficult problems associated with symmetric encryption:</a:t>
            </a:r>
          </a:p>
          <a:p>
            <a:r>
              <a:rPr lang="en-US" sz="2400" b="1">
                <a:solidFill>
                  <a:srgbClr val="FF0000"/>
                </a:solidFill>
              </a:rPr>
              <a:t>Key distribution (key for sysmetric encryption)</a:t>
            </a:r>
          </a:p>
          <a:p>
            <a:pPr lvl="1"/>
            <a:r>
              <a:rPr lang="en-US" sz="2400"/>
              <a:t>How to have secure communications in general without having to trust a </a:t>
            </a:r>
            <a:r>
              <a:rPr lang="en-US" sz="2400" spc="-300"/>
              <a:t>K D </a:t>
            </a:r>
            <a:r>
              <a:rPr lang="en-US" sz="2400"/>
              <a:t>C with your key</a:t>
            </a:r>
          </a:p>
          <a:p>
            <a:r>
              <a:rPr lang="en-US" sz="2400" b="1">
                <a:solidFill>
                  <a:srgbClr val="FF0000"/>
                </a:solidFill>
              </a:rPr>
              <a:t>Digital signatures</a:t>
            </a:r>
          </a:p>
          <a:p>
            <a:pPr lvl="1"/>
            <a:r>
              <a:rPr lang="en-US" sz="2400"/>
              <a:t>How to verify that a message comes intact from the claimed sender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Whitfield </a:t>
            </a:r>
            <a:r>
              <a:rPr lang="en-US" sz="2400" b="1" err="1"/>
              <a:t>Diffie</a:t>
            </a:r>
            <a:r>
              <a:rPr lang="en-US" sz="2400" b="1"/>
              <a:t> and Martin Hellman:  proposed a </a:t>
            </a:r>
            <a:r>
              <a:rPr lang="en-US" sz="2400"/>
              <a:t>method that addressed both problems (1976)</a:t>
            </a:r>
          </a:p>
        </p:txBody>
      </p:sp>
    </p:spTree>
    <p:extLst>
      <p:ext uri="{BB962C8B-B14F-4D97-AF65-F5344CB8AC3E}">
        <p14:creationId xmlns:p14="http://schemas.microsoft.com/office/powerpoint/2010/main" val="145573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5">
            <a:extLst>
              <a:ext uri="{FF2B5EF4-FFF2-40B4-BE49-F238E27FC236}">
                <a16:creationId xmlns:a16="http://schemas.microsoft.com/office/drawing/2014/main" id="{FF2BA8C4-8950-4FD0-81B4-2CE12AF5E1A6}"/>
              </a:ext>
            </a:extLst>
          </p:cNvPr>
          <p:cNvSpPr txBox="1">
            <a:spLocks/>
          </p:cNvSpPr>
          <p:nvPr/>
        </p:nvSpPr>
        <p:spPr>
          <a:xfrm>
            <a:off x="1271464" y="-13808"/>
            <a:ext cx="7139647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00" b="1">
                <a:solidFill>
                  <a:schemeClr val="tx1"/>
                </a:solidFill>
                <a:ea typeface="宋体" panose="02010600030101010101" pitchFamily="2" charset="-122"/>
              </a:rPr>
              <a:t>Moden Asymmetric ciphers</a:t>
            </a:r>
            <a:endParaRPr lang="en-US" sz="39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511855-0DC5-4836-9BED-D6614BAAFC3E}"/>
              </a:ext>
            </a:extLst>
          </p:cNvPr>
          <p:cNvSpPr/>
          <p:nvPr/>
        </p:nvSpPr>
        <p:spPr>
          <a:xfrm>
            <a:off x="4151784" y="881485"/>
            <a:ext cx="633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Symmetric cipher vs Asymmetric cipher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18B63-7146-4AE4-9815-B5082304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12" y="1467010"/>
            <a:ext cx="8234719" cy="48960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8CA33-1FCA-4176-9E74-D4D2FDD03F3E}"/>
                  </a:ext>
                </a:extLst>
              </p:cNvPr>
              <p:cNvSpPr txBox="1"/>
              <p:nvPr/>
            </p:nvSpPr>
            <p:spPr>
              <a:xfrm>
                <a:off x="296186" y="4823574"/>
                <a:ext cx="1923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8CA33-1FCA-4176-9E74-D4D2FDD0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6" y="4823574"/>
                <a:ext cx="19235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35DB7D-7EC8-4541-ACD6-38E02F1FF15F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3233" y="5085184"/>
            <a:ext cx="34307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686C85-E20B-4AF0-A238-F34027EF92B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8640" y="4241337"/>
            <a:ext cx="3109248" cy="51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C662A-64F8-4C26-B7AB-86DA6AEC5B03}"/>
                  </a:ext>
                </a:extLst>
              </p:cNvPr>
              <p:cNvSpPr txBox="1"/>
              <p:nvPr/>
            </p:nvSpPr>
            <p:spPr>
              <a:xfrm>
                <a:off x="185382" y="4107690"/>
                <a:ext cx="1923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C662A-64F8-4C26-B7AB-86DA6AEC5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82" y="4107690"/>
                <a:ext cx="1923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C82A15B-3E22-485B-BDDC-81E5E5F85F8D}"/>
              </a:ext>
            </a:extLst>
          </p:cNvPr>
          <p:cNvSpPr txBox="1"/>
          <p:nvPr/>
        </p:nvSpPr>
        <p:spPr>
          <a:xfrm>
            <a:off x="528108" y="339180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DA05F6-6625-4A36-8DF4-01ECC5F951C8}"/>
              </a:ext>
            </a:extLst>
          </p:cNvPr>
          <p:cNvCxnSpPr>
            <a:cxnSpLocks/>
          </p:cNvCxnSpPr>
          <p:nvPr/>
        </p:nvCxnSpPr>
        <p:spPr bwMode="auto">
          <a:xfrm>
            <a:off x="771308" y="3796595"/>
            <a:ext cx="0" cy="444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23E3-0147-4149-A001-8B3F88E81DF8}"/>
                  </a:ext>
                </a:extLst>
              </p:cNvPr>
              <p:cNvSpPr txBox="1"/>
              <p:nvPr/>
            </p:nvSpPr>
            <p:spPr>
              <a:xfrm>
                <a:off x="55101" y="2932703"/>
                <a:ext cx="3355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,..}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23E3-0147-4149-A001-8B3F88E8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" y="2932703"/>
                <a:ext cx="33556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3951C6-4F67-409D-B8A9-4168829EB5C4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>
            <a:off x="3410763" y="3166360"/>
            <a:ext cx="2106956" cy="27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E0410-868F-4B00-9EEB-141E04DC3AD7}"/>
                  </a:ext>
                </a:extLst>
              </p:cNvPr>
              <p:cNvSpPr txBox="1"/>
              <p:nvPr/>
            </p:nvSpPr>
            <p:spPr>
              <a:xfrm>
                <a:off x="-56667" y="2182688"/>
                <a:ext cx="2729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𝑎𝑡𝑟𝑖𝑏𝑢𝑡𝑒𝑠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E0410-868F-4B00-9EEB-141E04DC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667" y="2182688"/>
                <a:ext cx="272914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7244C-C28B-44E7-AEC2-A6ED7815BA39}"/>
              </a:ext>
            </a:extLst>
          </p:cNvPr>
          <p:cNvCxnSpPr>
            <a:cxnSpLocks/>
          </p:cNvCxnSpPr>
          <p:nvPr/>
        </p:nvCxnSpPr>
        <p:spPr bwMode="auto">
          <a:xfrm>
            <a:off x="1487488" y="2567308"/>
            <a:ext cx="0" cy="444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514232-8FF4-4BD0-AA7E-325ED6F10FE9}"/>
                  </a:ext>
                </a:extLst>
              </p:cNvPr>
              <p:cNvSpPr txBox="1"/>
              <p:nvPr/>
            </p:nvSpPr>
            <p:spPr>
              <a:xfrm>
                <a:off x="2399077" y="2190119"/>
                <a:ext cx="2832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𝑎𝑡𝑟𝑖𝑏𝑢𝑡𝑒𝑠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514232-8FF4-4BD0-AA7E-325ED6F1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77" y="2190119"/>
                <a:ext cx="283282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F7F98C-1E12-4033-AF9C-5EB49892ABF3}"/>
              </a:ext>
            </a:extLst>
          </p:cNvPr>
          <p:cNvCxnSpPr>
            <a:cxnSpLocks/>
          </p:cNvCxnSpPr>
          <p:nvPr/>
        </p:nvCxnSpPr>
        <p:spPr bwMode="auto">
          <a:xfrm flipH="1">
            <a:off x="2349126" y="2684924"/>
            <a:ext cx="434506" cy="3271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71947F-2A29-458A-A54E-06FF031380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1287" y="1864236"/>
            <a:ext cx="822665" cy="12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61D767-8D87-4B36-BEA3-5FF480740829}"/>
              </a:ext>
            </a:extLst>
          </p:cNvPr>
          <p:cNvSpPr txBox="1"/>
          <p:nvPr/>
        </p:nvSpPr>
        <p:spPr>
          <a:xfrm>
            <a:off x="55053" y="1341016"/>
            <a:ext cx="571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Hommophic, Searchable encryption,.. </a:t>
            </a:r>
          </a:p>
        </p:txBody>
      </p:sp>
    </p:spTree>
    <p:extLst>
      <p:ext uri="{BB962C8B-B14F-4D97-AF65-F5344CB8AC3E}">
        <p14:creationId xmlns:p14="http://schemas.microsoft.com/office/powerpoint/2010/main" val="88517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Confidentiality</a:t>
            </a:r>
          </a:p>
        </p:txBody>
      </p:sp>
      <p:pic>
        <p:nvPicPr>
          <p:cNvPr id="7" name="Picture 2" descr="Within Source A, X is sent from message source to encryption algorithm, which receives input P U sub b from key pair source under destination B. From the algorithm, Y=E[P U sub b, X) is sent to decryption algorithm within destination B, which receives input P R sub b from the same key pair source, and then X=D[P R sub b, Y] is sent to destination. Output from the encryption algorithm is also sent to cryptanalyst, which also receives input from the key pair source, producing outputs X hat and P hat R sub b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11178" y="824522"/>
            <a:ext cx="5480822" cy="331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-32982" y="3027821"/>
                <a:ext cx="36827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i="1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982" y="3027821"/>
                <a:ext cx="368273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347528" y="1782065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8" y="1782065"/>
                <a:ext cx="1731821" cy="492443"/>
              </a:xfrm>
              <a:prstGeom prst="rect">
                <a:avLst/>
              </a:prstGeom>
              <a:blipFill>
                <a:blip r:embed="rId8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417717" y="1853769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17" y="1853769"/>
                <a:ext cx="1822807" cy="492443"/>
              </a:xfrm>
              <a:prstGeom prst="rect">
                <a:avLst/>
              </a:prstGeom>
              <a:blipFill>
                <a:blip r:embed="rId9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1971080" y="3603749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2924586" y="3991694"/>
                <a:ext cx="6342827" cy="1163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i="1"/>
              </a:p>
              <a:p>
                <a:pPr marL="255588" indent="-23813">
                  <a:spcBef>
                    <a:spcPts val="600"/>
                  </a:spcBef>
                </a:pPr>
                <a:r>
                  <a:rPr lang="en-AU" sz="3200" i="1"/>
                  <a:t>                       =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3200" i="1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86" y="3991694"/>
                <a:ext cx="6342827" cy="1163011"/>
              </a:xfrm>
              <a:prstGeom prst="rect">
                <a:avLst/>
              </a:prstGeom>
              <a:blipFill>
                <a:blip r:embed="rId10"/>
                <a:stretch>
                  <a:fillRect b="-15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714DF84-4D4C-4CCF-8548-AD1A326A5593}"/>
              </a:ext>
            </a:extLst>
          </p:cNvPr>
          <p:cNvSpPr txBox="1"/>
          <p:nvPr/>
        </p:nvSpPr>
        <p:spPr>
          <a:xfrm>
            <a:off x="773560" y="5196009"/>
            <a:ext cx="4198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Protect secret key?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Distribute public keys?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5791DC-FC79-4CD9-B32A-941891050C1A}"/>
              </a:ext>
            </a:extLst>
          </p:cNvPr>
          <p:cNvCxnSpPr/>
          <p:nvPr/>
        </p:nvCxnSpPr>
        <p:spPr bwMode="auto">
          <a:xfrm>
            <a:off x="8587102" y="4032998"/>
            <a:ext cx="0" cy="2117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3B270-8555-4A71-BD9E-88C0F8F642FF}"/>
                  </a:ext>
                </a:extLst>
              </p:cNvPr>
              <p:cNvSpPr txBox="1"/>
              <p:nvPr/>
            </p:nvSpPr>
            <p:spPr>
              <a:xfrm>
                <a:off x="3846664" y="2422410"/>
                <a:ext cx="3731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3B270-8555-4A71-BD9E-88C0F8F6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64" y="2422410"/>
                <a:ext cx="373179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744409-EA6C-46F8-95B8-EAB04CAFE9F2}"/>
                  </a:ext>
                </a:extLst>
              </p:cNvPr>
              <p:cNvSpPr txBox="1"/>
              <p:nvPr/>
            </p:nvSpPr>
            <p:spPr>
              <a:xfrm>
                <a:off x="54991" y="2366527"/>
                <a:ext cx="35947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744409-EA6C-46F8-95B8-EAB04CAF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" y="2366527"/>
                <a:ext cx="359476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7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Authentication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-9145" y="2750232"/>
                <a:ext cx="3576685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3200" i="1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5" y="2750232"/>
                <a:ext cx="3576685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blipFill>
                <a:blip r:embed="rId7"/>
                <a:stretch>
                  <a:fillRect t="-27160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blipFill>
                <a:blip r:embed="rId8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2325045" y="3454802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3402491" y="4248989"/>
                <a:ext cx="6091411" cy="1655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3200" b="0" i="1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b="0" i="1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r>
                  <a:rPr lang="en-AU" sz="3200"/>
                  <a:t>                   </a:t>
                </a:r>
                <a14:m>
                  <m:oMath xmlns:m="http://schemas.openxmlformats.org/officeDocument/2006/math">
                    <m:r>
                      <a:rPr lang="en-AU" sz="3200" i="1" smtClean="0">
                        <a:latin typeface="Cambria Math" panose="02040503050406030204" pitchFamily="18" charset="0"/>
                      </a:rPr>
                      <m:t>?=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3200" i="1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91" y="4248989"/>
                <a:ext cx="6091411" cy="16554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/>
              <p:nvPr/>
            </p:nvSpPr>
            <p:spPr>
              <a:xfrm>
                <a:off x="3734840" y="3696130"/>
                <a:ext cx="28090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Verify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40" y="3696130"/>
                <a:ext cx="2809039" cy="523220"/>
              </a:xfrm>
              <a:prstGeom prst="rect">
                <a:avLst/>
              </a:prstGeom>
              <a:blipFill>
                <a:blip r:embed="rId10"/>
                <a:stretch>
                  <a:fillRect l="-456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/>
              <p:nvPr/>
            </p:nvSpPr>
            <p:spPr>
              <a:xfrm>
                <a:off x="3639453" y="2866717"/>
                <a:ext cx="17063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i="1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453" y="2866717"/>
                <a:ext cx="170630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42D9A1E2-0BA1-40E0-B98C-082E362075B5}"/>
              </a:ext>
            </a:extLst>
          </p:cNvPr>
          <p:cNvSpPr/>
          <p:nvPr/>
        </p:nvSpPr>
        <p:spPr bwMode="auto">
          <a:xfrm>
            <a:off x="6967819" y="5152505"/>
            <a:ext cx="432048" cy="3319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35395-2B08-442A-9BC3-AEB0E98D8E85}"/>
              </a:ext>
            </a:extLst>
          </p:cNvPr>
          <p:cNvSpPr txBox="1"/>
          <p:nvPr/>
        </p:nvSpPr>
        <p:spPr>
          <a:xfrm>
            <a:off x="7752184" y="4850229"/>
            <a:ext cx="3677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Sent by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Original (integrity)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0B4FE6E-7E91-47FD-81DD-B157D2145406}"/>
              </a:ext>
            </a:extLst>
          </p:cNvPr>
          <p:cNvSpPr/>
          <p:nvPr/>
        </p:nvSpPr>
        <p:spPr bwMode="auto">
          <a:xfrm>
            <a:off x="7608168" y="4850229"/>
            <a:ext cx="144016" cy="954107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3DF1EE-5F08-4C11-99D2-02EA08EF6656}"/>
              </a:ext>
            </a:extLst>
          </p:cNvPr>
          <p:cNvCxnSpPr/>
          <p:nvPr/>
        </p:nvCxnSpPr>
        <p:spPr bwMode="auto">
          <a:xfrm>
            <a:off x="7824192" y="4657823"/>
            <a:ext cx="432048" cy="571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70B21C-C436-431D-9F22-F25F612AF106}"/>
              </a:ext>
            </a:extLst>
          </p:cNvPr>
          <p:cNvCxnSpPr/>
          <p:nvPr/>
        </p:nvCxnSpPr>
        <p:spPr bwMode="auto">
          <a:xfrm>
            <a:off x="6967819" y="5661248"/>
            <a:ext cx="12884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25B8BA-EC57-4395-A4DD-BCB4C01EE9FE}"/>
              </a:ext>
            </a:extLst>
          </p:cNvPr>
          <p:cNvSpPr txBox="1"/>
          <p:nvPr/>
        </p:nvSpPr>
        <p:spPr>
          <a:xfrm>
            <a:off x="349767" y="4943511"/>
            <a:ext cx="4198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Protect secret key?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Distribute public keys?</a:t>
            </a:r>
          </a:p>
        </p:txBody>
      </p:sp>
      <p:pic>
        <p:nvPicPr>
          <p:cNvPr id="25" name="Picture 2" descr="Within Source A, X is sent from message source to encryption algorithm, which receives input P R sub a from key pair source under source A. From the algorithm, Y=E[P R sub a, X) is sent to decryption algorithm within destination B, which receives input P U sub a from the same key pair source, and then X=D[P U sub a, Y] is sent to destination. Output from the encryption algorithm is also sent to cryptanalyst, which also receives input from the key pair source, producing output P hat R sub a.">
            <a:extLst>
              <a:ext uri="{FF2B5EF4-FFF2-40B4-BE49-F238E27FC236}">
                <a16:creationId xmlns:a16="http://schemas.microsoft.com/office/drawing/2014/main" id="{89E9B643-CFE8-4711-AD2B-634EC3B51FE7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77760" y="917180"/>
            <a:ext cx="5400600" cy="30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9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183" y="120721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Authentication and Secrecy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98169" y="2521572"/>
                <a:ext cx="3576685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3200" i="1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9" y="2521572"/>
                <a:ext cx="3576685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blipFill>
                <a:blip r:embed="rId7"/>
                <a:stretch>
                  <a:fillRect t="-27160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blipFill>
                <a:blip r:embed="rId8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3652008" y="3435612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3402491" y="4248989"/>
                <a:ext cx="7814768" cy="2924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0" i="1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b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0" i="1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b="0" i="1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endParaRPr lang="en-US" sz="3200" i="1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endParaRPr lang="en-US" sz="32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91" y="4248989"/>
                <a:ext cx="7814768" cy="29240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/>
              <p:nvPr/>
            </p:nvSpPr>
            <p:spPr>
              <a:xfrm>
                <a:off x="3734840" y="3696130"/>
                <a:ext cx="54225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Decrypt and verify the 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40" y="3696130"/>
                <a:ext cx="5422575" cy="523220"/>
              </a:xfrm>
              <a:prstGeom prst="rect">
                <a:avLst/>
              </a:prstGeom>
              <a:blipFill>
                <a:blip r:embed="rId10"/>
                <a:stretch>
                  <a:fillRect l="-236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 descr="Within Source A, X is sent from message source to encryption algorithm, which receives input P R sub a from key pair source under source A, and then Y is sent to second encryption algorithm, receiving input P U sub b from key pair source under destination B. From this last algorithm, Y=Z is sent to decryption algorithm within destination B, which receives input P R sub b from the key pair source under destination B, and then Y is sent to a second decryption algorithm, receiving input P U sub a from key pair source under source A and producing output X to message destination.">
            <a:extLst>
              <a:ext uri="{FF2B5EF4-FFF2-40B4-BE49-F238E27FC236}">
                <a16:creationId xmlns:a16="http://schemas.microsoft.com/office/drawing/2014/main" id="{D36E2E82-E930-40A1-8B4B-1110EB7F1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859713" y="827940"/>
            <a:ext cx="5029832" cy="265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/>
              <p:nvPr/>
            </p:nvSpPr>
            <p:spPr>
              <a:xfrm>
                <a:off x="2870814" y="2846524"/>
                <a:ext cx="49850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i="1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14" y="2846524"/>
                <a:ext cx="498500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66DD13-0856-4234-A3D7-6B585025B2CF}"/>
              </a:ext>
            </a:extLst>
          </p:cNvPr>
          <p:cNvSpPr txBox="1"/>
          <p:nvPr/>
        </p:nvSpPr>
        <p:spPr>
          <a:xfrm>
            <a:off x="639202" y="4655455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Limitation?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4BEC210-4493-4164-903A-BAEE29B4A7C0}"/>
              </a:ext>
            </a:extLst>
          </p:cNvPr>
          <p:cNvSpPr/>
          <p:nvPr/>
        </p:nvSpPr>
        <p:spPr bwMode="auto">
          <a:xfrm>
            <a:off x="3402492" y="3856286"/>
            <a:ext cx="272362" cy="230901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E255032-2B23-48E8-BCA6-A2B558650698}"/>
              </a:ext>
            </a:extLst>
          </p:cNvPr>
          <p:cNvSpPr/>
          <p:nvPr/>
        </p:nvSpPr>
        <p:spPr bwMode="auto">
          <a:xfrm rot="5400000">
            <a:off x="2675336" y="4772209"/>
            <a:ext cx="379871" cy="4330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4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923"/>
            <a:ext cx="12457384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Encryption Using Optimal Asymmetric Encryption Padding (</a:t>
            </a:r>
            <a:r>
              <a:rPr lang="en-US" altLang="en-US" sz="3200" spc="-450">
                <a:ea typeface="ヒラギノ角ゴ Pro W3" charset="-128"/>
              </a:rPr>
              <a:t>O A E </a:t>
            </a:r>
            <a:r>
              <a:rPr lang="en-US" altLang="en-US" sz="3200">
                <a:ea typeface="ヒラギノ角ゴ Pro W3" charset="-128"/>
              </a:rPr>
              <a:t>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7B0A1-F5BB-4783-AB26-860F44B1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087"/>
            <a:ext cx="9001000" cy="5281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7E30A-FBF7-4BD5-B278-10BEE33A0E97}"/>
              </a:ext>
            </a:extLst>
          </p:cNvPr>
          <p:cNvSpPr txBox="1"/>
          <p:nvPr/>
        </p:nvSpPr>
        <p:spPr>
          <a:xfrm>
            <a:off x="9000999" y="998422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MGF: a hash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E9A48-9147-4F53-9C7A-C9A1E16D7585}"/>
              </a:ext>
            </a:extLst>
          </p:cNvPr>
          <p:cNvSpPr txBox="1"/>
          <p:nvPr/>
        </p:nvSpPr>
        <p:spPr>
          <a:xfrm>
            <a:off x="5867672" y="5786100"/>
            <a:ext cx="444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A90C8-576F-4913-9BEC-55A13D52F6A6}"/>
              </a:ext>
            </a:extLst>
          </p:cNvPr>
          <p:cNvSpPr/>
          <p:nvPr/>
        </p:nvSpPr>
        <p:spPr>
          <a:xfrm>
            <a:off x="1847528" y="5786100"/>
            <a:ext cx="1259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A1F20-6B15-4076-A38E-4A5F541CE000}"/>
              </a:ext>
            </a:extLst>
          </p:cNvPr>
          <p:cNvSpPr/>
          <p:nvPr/>
        </p:nvSpPr>
        <p:spPr>
          <a:xfrm>
            <a:off x="6969033" y="3560478"/>
            <a:ext cx="4063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Y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 =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 MGF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(Seed)  ⊕  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DB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9D096-6251-4A8B-8531-B48E5C022674}"/>
              </a:ext>
            </a:extLst>
          </p:cNvPr>
          <p:cNvSpPr/>
          <p:nvPr/>
        </p:nvSpPr>
        <p:spPr>
          <a:xfrm>
            <a:off x="7044051" y="4195184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X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=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 MGF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(Y)  ⊕ Seed  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3A78CD2-67DE-4EF9-A968-7DBF5ADC6E85}"/>
              </a:ext>
            </a:extLst>
          </p:cNvPr>
          <p:cNvSpPr/>
          <p:nvPr/>
        </p:nvSpPr>
        <p:spPr bwMode="auto">
          <a:xfrm>
            <a:off x="8197559" y="2605603"/>
            <a:ext cx="409999" cy="4308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1644E6C1-2406-43DB-BE62-013436A55667}"/>
                  </a:ext>
                </a:extLst>
              </p:cNvPr>
              <p:cNvSpPr txBox="1"/>
              <p:nvPr/>
            </p:nvSpPr>
            <p:spPr>
              <a:xfrm>
                <a:off x="7352662" y="2046779"/>
                <a:ext cx="1748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message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1644E6C1-2406-43DB-BE62-013436A5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662" y="2046779"/>
                <a:ext cx="1748877" cy="523220"/>
              </a:xfrm>
              <a:prstGeom prst="rect">
                <a:avLst/>
              </a:prstGeom>
              <a:blipFill>
                <a:blip r:embed="rId4"/>
                <a:stretch>
                  <a:fillRect l="-6969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F4BC2F43-9698-4F5F-82B8-DA62631667E7}"/>
                  </a:ext>
                </a:extLst>
              </p:cNvPr>
              <p:cNvSpPr txBox="1"/>
              <p:nvPr/>
            </p:nvSpPr>
            <p:spPr>
              <a:xfrm>
                <a:off x="6952090" y="2963677"/>
                <a:ext cx="4255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)||0000.. ||01||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F4BC2F43-9698-4F5F-82B8-DA6263166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90" y="2963677"/>
                <a:ext cx="425546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31006E-0D9E-44DE-BB52-3999F98FE112}"/>
                  </a:ext>
                </a:extLst>
              </p:cNvPr>
              <p:cNvSpPr txBox="1"/>
              <p:nvPr/>
            </p:nvSpPr>
            <p:spPr>
              <a:xfrm>
                <a:off x="8328248" y="1210217"/>
                <a:ext cx="600743" cy="5232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31006E-0D9E-44DE-BB52-3999F98FE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1210217"/>
                <a:ext cx="6007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DE2BB41E-311A-4052-9FD9-7287C01C4A24}"/>
              </a:ext>
            </a:extLst>
          </p:cNvPr>
          <p:cNvSpPr/>
          <p:nvPr/>
        </p:nvSpPr>
        <p:spPr bwMode="auto">
          <a:xfrm rot="10800000" flipH="1">
            <a:off x="10985373" y="3792104"/>
            <a:ext cx="444353" cy="13839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70E87-481D-4107-A9CB-0607254ECD41}"/>
              </a:ext>
            </a:extLst>
          </p:cNvPr>
          <p:cNvSpPr txBox="1"/>
          <p:nvPr/>
        </p:nvSpPr>
        <p:spPr>
          <a:xfrm>
            <a:off x="11526123" y="4440310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336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1856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400" y="908721"/>
            <a:ext cx="97930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Factoring Based Cryptography (P1,2)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Logarithm Based Cryptography (P3)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 </a:t>
            </a:r>
            <a:r>
              <a:rPr lang="en-GB" altLang="en-US" err="1">
                <a:solidFill>
                  <a:srgbClr val="FF0000"/>
                </a:solidFill>
              </a:rPr>
              <a:t>ElGamal</a:t>
            </a:r>
            <a:r>
              <a:rPr lang="en-GB" altLang="en-US">
                <a:solidFill>
                  <a:srgbClr val="FF0000"/>
                </a:solidFill>
              </a:rPr>
              <a:t> cipher;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 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(P4)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advanced c</a:t>
            </a:r>
            <a:r>
              <a:rPr lang="en-US"/>
              <a:t>ryptography system (quantum resistance)</a:t>
            </a:r>
            <a:r>
              <a:rPr lang="en-US" altLang="en-US"/>
              <a:t> 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FCBF4D3F5AA0B42B68E07FB91C34BA7" ma:contentTypeVersion="6" ma:contentTypeDescription="Tạo tài liệu mới." ma:contentTypeScope="" ma:versionID="573d9882043abfebba956ee69b0ceb37">
  <xsd:schema xmlns:xsd="http://www.w3.org/2001/XMLSchema" xmlns:xs="http://www.w3.org/2001/XMLSchema" xmlns:p="http://schemas.microsoft.com/office/2006/metadata/properties" xmlns:ns2="069f7987-d72c-4517-9067-339cdb157c25" xmlns:ns3="b7308f7f-e392-4099-b1f6-a4ca59cf6c45" targetNamespace="http://schemas.microsoft.com/office/2006/metadata/properties" ma:root="true" ma:fieldsID="95570488482c3b9454156fd884b69eab" ns2:_="" ns3:_="">
    <xsd:import namespace="069f7987-d72c-4517-9067-339cdb157c25"/>
    <xsd:import namespace="b7308f7f-e392-4099-b1f6-a4ca59cf6c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f7987-d72c-4517-9067-339cdb15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08f7f-e392-4099-b1f6-a4ca59cf6c4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3A6682-158E-4B6F-94E2-4B6A21BC2B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D5127D-A138-4036-807C-C1D5F5B8DE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A4E52E-28B2-4309-9AB5-16B7A9B04056}">
  <ds:schemaRefs>
    <ds:schemaRef ds:uri="069f7987-d72c-4517-9067-339cdb157c25"/>
    <ds:schemaRef ds:uri="b7308f7f-e392-4099-b1f6-a4ca59cf6c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2_Standarddesign</vt:lpstr>
      <vt:lpstr>  NT219- Cryptography    </vt:lpstr>
      <vt:lpstr>Outline</vt:lpstr>
      <vt:lpstr>Why Public-Key Cryptosystems?</vt:lpstr>
      <vt:lpstr>PowerPoint Presentation</vt:lpstr>
      <vt:lpstr>RSA: Confidentiality</vt:lpstr>
      <vt:lpstr>RSA: Authentication</vt:lpstr>
      <vt:lpstr>RSA: Authentication and Secrecy</vt:lpstr>
      <vt:lpstr>Encryption Using Optimal Asymmetric Encryption Padding (O A E P)</vt:lpstr>
      <vt:lpstr>Outline</vt:lpstr>
      <vt:lpstr>Discrete Logarithm problem</vt:lpstr>
      <vt:lpstr>Outline</vt:lpstr>
      <vt:lpstr> ElGamal cipher</vt:lpstr>
      <vt:lpstr>ElGamal cipher</vt:lpstr>
      <vt:lpstr>ElGamal cipher</vt:lpstr>
      <vt:lpstr>Outline</vt:lpstr>
      <vt:lpstr>Diffie-Hellman key exchange</vt:lpstr>
      <vt:lpstr>Diffie-Hellman exchange Protocol (DHE)</vt:lpstr>
      <vt:lpstr>Why Is Diffie-Hellman Secure?</vt:lpstr>
      <vt:lpstr>Properties of Diffie-Hellman</vt:lpstr>
      <vt:lpstr>Man-in-the middle attacks the DHE</vt:lpstr>
      <vt:lpstr>Advantages of Pblic-Key Crypto</vt:lpstr>
      <vt:lpstr>Disadvantages of Public-Key Crypto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1</cp:revision>
  <cp:lastPrinted>1999-07-26T11:07:16Z</cp:lastPrinted>
  <dcterms:created xsi:type="dcterms:W3CDTF">1999-06-21T09:15:32Z</dcterms:created>
  <dcterms:modified xsi:type="dcterms:W3CDTF">2024-04-09T02:35:32Z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0x0101001FCBF4D3F5AA0B42B68E07FB91C34BA7</vt:lpwstr>
  </property>
</Properties>
</file>